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57" r:id="rId3"/>
    <p:sldId id="287" r:id="rId4"/>
    <p:sldId id="294" r:id="rId5"/>
    <p:sldId id="280" r:id="rId6"/>
    <p:sldId id="289" r:id="rId7"/>
    <p:sldId id="286" r:id="rId8"/>
    <p:sldId id="268" r:id="rId9"/>
    <p:sldId id="291" r:id="rId10"/>
    <p:sldId id="296" r:id="rId11"/>
    <p:sldId id="281" r:id="rId12"/>
    <p:sldId id="297" r:id="rId13"/>
    <p:sldId id="307" r:id="rId14"/>
    <p:sldId id="298" r:id="rId15"/>
    <p:sldId id="292" r:id="rId16"/>
    <p:sldId id="269" r:id="rId17"/>
    <p:sldId id="271" r:id="rId18"/>
    <p:sldId id="299" r:id="rId19"/>
    <p:sldId id="300" r:id="rId20"/>
    <p:sldId id="301" r:id="rId21"/>
    <p:sldId id="302" r:id="rId22"/>
    <p:sldId id="303" r:id="rId23"/>
    <p:sldId id="304" r:id="rId24"/>
    <p:sldId id="305" r:id="rId25"/>
    <p:sldId id="306" r:id="rId26"/>
    <p:sldId id="278" r:id="rId27"/>
    <p:sldId id="277" r:id="rId28"/>
    <p:sldId id="274" r:id="rId29"/>
    <p:sldId id="264" r:id="rId30"/>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BD9BF"/>
    <a:srgbClr val="D7D6C3"/>
    <a:srgbClr val="CBC9D3"/>
    <a:srgbClr val="FFEBE1"/>
    <a:srgbClr val="F4E1E0"/>
    <a:srgbClr val="FFFFFF"/>
    <a:srgbClr val="33CCCC"/>
    <a:srgbClr val="FFFF66"/>
    <a:srgbClr val="99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4660" autoAdjust="0"/>
  </p:normalViewPr>
  <p:slideViewPr>
    <p:cSldViewPr>
      <p:cViewPr>
        <p:scale>
          <a:sx n="99" d="100"/>
          <a:sy n="99" d="100"/>
        </p:scale>
        <p:origin x="-450" y="6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19Q3&#27861;&#35498;&#26371;\2019Q3&#27861;&#35498;&#26371;&#24213;&#31295;%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ling\Desktop\&#37559;&#21806;&#37327;-&#20729;&#32113;&#3533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style val="9"/>
  <c:chart>
    <c:autoTitleDeleted val="1"/>
    <c:plotArea>
      <c:layout/>
      <c:barChart>
        <c:barDir val="col"/>
        <c:grouping val="clustered"/>
        <c:ser>
          <c:idx val="0"/>
          <c:order val="0"/>
          <c:tx>
            <c:strRef>
              <c:f>年度營運!$C$3</c:f>
              <c:strCache>
                <c:ptCount val="1"/>
                <c:pt idx="0">
                  <c:v>營業額(仟元)</c:v>
                </c:pt>
              </c:strCache>
            </c:strRef>
          </c:tx>
          <c:spPr>
            <a:gradFill flip="none" rotWithShape="1">
              <a:gsLst>
                <a:gs pos="0">
                  <a:prstClr val="white">
                    <a:lumMod val="85000"/>
                  </a:prstClr>
                </a:gs>
                <a:gs pos="53000">
                  <a:prstClr val="white">
                    <a:lumMod val="75000"/>
                  </a:prstClr>
                </a:gs>
                <a:gs pos="83000">
                  <a:schemeClr val="bg1">
                    <a:lumMod val="75000"/>
                  </a:schemeClr>
                </a:gs>
                <a:gs pos="100000">
                  <a:prstClr val="white">
                    <a:lumMod val="85000"/>
                  </a:prstClr>
                </a:gs>
              </a:gsLst>
              <a:lin ang="2700000" scaled="0"/>
              <a:tileRect/>
            </a:gradFill>
            <a:ln w="3175">
              <a:solidFill>
                <a:prstClr val="white">
                  <a:lumMod val="50000"/>
                  <a:alpha val="85000"/>
                </a:prstClr>
              </a:solidFill>
            </a:ln>
            <a:effectLst>
              <a:innerShdw dist="50800" dir="16200000">
                <a:schemeClr val="bg1">
                  <a:lumMod val="65000"/>
                  <a:alpha val="55000"/>
                </a:schemeClr>
              </a:innerShdw>
            </a:effectLst>
            <a:scene3d>
              <a:camera prst="orthographicFront"/>
              <a:lightRig rig="threePt" dir="t"/>
            </a:scene3d>
            <a:sp3d>
              <a:bevelT/>
            </a:sp3d>
          </c:spPr>
          <c:dPt>
            <c:idx val="2"/>
            <c:invertIfNegative val="1"/>
          </c:dPt>
          <c:cat>
            <c:strRef>
              <c:f>年度營運!$B$4:$B$9</c:f>
              <c:strCache>
                <c:ptCount val="6"/>
                <c:pt idx="0">
                  <c:v>103年</c:v>
                </c:pt>
                <c:pt idx="1">
                  <c:v>104年</c:v>
                </c:pt>
                <c:pt idx="2">
                  <c:v>105年</c:v>
                </c:pt>
                <c:pt idx="3">
                  <c:v>106年</c:v>
                </c:pt>
                <c:pt idx="4">
                  <c:v>107年</c:v>
                </c:pt>
                <c:pt idx="5">
                  <c:v>108Q3</c:v>
                </c:pt>
              </c:strCache>
            </c:strRef>
          </c:cat>
          <c:val>
            <c:numRef>
              <c:f>年度營運!$C$4:$C$9</c:f>
              <c:numCache>
                <c:formatCode>#,##0;[Red]\-#,##0</c:formatCode>
                <c:ptCount val="6"/>
                <c:pt idx="0">
                  <c:v>16014756</c:v>
                </c:pt>
                <c:pt idx="1">
                  <c:v>15189555</c:v>
                </c:pt>
                <c:pt idx="2">
                  <c:v>14268029</c:v>
                </c:pt>
                <c:pt idx="3">
                  <c:v>16743012</c:v>
                </c:pt>
                <c:pt idx="4">
                  <c:v>18577212</c:v>
                </c:pt>
                <c:pt idx="5">
                  <c:v>13573867</c:v>
                </c:pt>
              </c:numCache>
            </c:numRef>
          </c:val>
        </c:ser>
        <c:ser>
          <c:idx val="3"/>
          <c:order val="1"/>
          <c:tx>
            <c:strRef>
              <c:f>年度營運!$E$3</c:f>
              <c:strCache>
                <c:ptCount val="1"/>
                <c:pt idx="0">
                  <c:v>歸屬母公司稅後淨利(仟元)</c:v>
                </c:pt>
              </c:strCache>
            </c:strRef>
          </c:tx>
          <c:spPr>
            <a:solidFill>
              <a:schemeClr val="accent1">
                <a:lumMod val="75000"/>
              </a:schemeClr>
            </a:solidFill>
            <a:ln>
              <a:gradFill flip="none" rotWithShape="1">
                <a:gsLst>
                  <a:gs pos="0">
                    <a:srgbClr val="4F81BD">
                      <a:lumMod val="75000"/>
                      <a:alpha val="80000"/>
                    </a:srgbClr>
                  </a:gs>
                  <a:gs pos="50000">
                    <a:srgbClr val="4F81BD">
                      <a:tint val="44500"/>
                      <a:satMod val="160000"/>
                    </a:srgbClr>
                  </a:gs>
                  <a:gs pos="100000">
                    <a:srgbClr val="4F81BD">
                      <a:tint val="23500"/>
                      <a:satMod val="160000"/>
                    </a:srgbClr>
                  </a:gs>
                </a:gsLst>
                <a:lin ang="2700000" scaled="1"/>
                <a:tileRect/>
              </a:gradFill>
            </a:ln>
            <a:scene3d>
              <a:camera prst="orthographicFront"/>
              <a:lightRig rig="threePt" dir="t"/>
            </a:scene3d>
            <a:sp3d>
              <a:bevelT w="114300" prst="artDeco"/>
            </a:sp3d>
          </c:spPr>
          <c:cat>
            <c:strRef>
              <c:f>年度營運!$B$4:$B$9</c:f>
              <c:strCache>
                <c:ptCount val="6"/>
                <c:pt idx="0">
                  <c:v>103年</c:v>
                </c:pt>
                <c:pt idx="1">
                  <c:v>104年</c:v>
                </c:pt>
                <c:pt idx="2">
                  <c:v>105年</c:v>
                </c:pt>
                <c:pt idx="3">
                  <c:v>106年</c:v>
                </c:pt>
                <c:pt idx="4">
                  <c:v>107年</c:v>
                </c:pt>
                <c:pt idx="5">
                  <c:v>108Q3</c:v>
                </c:pt>
              </c:strCache>
            </c:strRef>
          </c:cat>
          <c:val>
            <c:numRef>
              <c:f>年度營運!$E$4:$E$9</c:f>
              <c:numCache>
                <c:formatCode>#,##0;[Red]\-#,##0</c:formatCode>
                <c:ptCount val="6"/>
                <c:pt idx="0">
                  <c:v>20454</c:v>
                </c:pt>
                <c:pt idx="1">
                  <c:v>-542270</c:v>
                </c:pt>
                <c:pt idx="2">
                  <c:v>28136</c:v>
                </c:pt>
                <c:pt idx="3">
                  <c:v>467463</c:v>
                </c:pt>
                <c:pt idx="4">
                  <c:v>471252</c:v>
                </c:pt>
                <c:pt idx="5">
                  <c:v>331038</c:v>
                </c:pt>
              </c:numCache>
            </c:numRef>
          </c:val>
        </c:ser>
        <c:gapWidth val="75"/>
        <c:axId val="146406784"/>
        <c:axId val="146289792"/>
      </c:barChart>
      <c:lineChart>
        <c:grouping val="standard"/>
        <c:ser>
          <c:idx val="4"/>
          <c:order val="2"/>
          <c:tx>
            <c:strRef>
              <c:f>年度營運!$G$3</c:f>
              <c:strCache>
                <c:ptCount val="1"/>
                <c:pt idx="0">
                  <c:v>毛利率(%)</c:v>
                </c:pt>
              </c:strCache>
            </c:strRef>
          </c:tx>
          <c:spPr>
            <a:ln>
              <a:solidFill>
                <a:srgbClr val="4BACC6">
                  <a:lumMod val="50000"/>
                  <a:alpha val="80000"/>
                </a:srgbClr>
              </a:solidFill>
            </a:ln>
          </c:spPr>
          <c:dLbls>
            <c:showVal val="1"/>
          </c:dLbls>
          <c:cat>
            <c:strRef>
              <c:f>年度營運!$B$4:$B$9</c:f>
              <c:strCache>
                <c:ptCount val="6"/>
                <c:pt idx="0">
                  <c:v>103年</c:v>
                </c:pt>
                <c:pt idx="1">
                  <c:v>104年</c:v>
                </c:pt>
                <c:pt idx="2">
                  <c:v>105年</c:v>
                </c:pt>
                <c:pt idx="3">
                  <c:v>106年</c:v>
                </c:pt>
                <c:pt idx="4">
                  <c:v>107年</c:v>
                </c:pt>
                <c:pt idx="5">
                  <c:v>108Q3</c:v>
                </c:pt>
              </c:strCache>
            </c:strRef>
          </c:cat>
          <c:val>
            <c:numRef>
              <c:f>年度營運!$G$4:$G$9</c:f>
              <c:numCache>
                <c:formatCode>0.00%</c:formatCode>
                <c:ptCount val="6"/>
                <c:pt idx="0">
                  <c:v>3.9850123223856795E-2</c:v>
                </c:pt>
                <c:pt idx="1">
                  <c:v>3.1221191140885958E-2</c:v>
                </c:pt>
                <c:pt idx="2">
                  <c:v>7.2112202743630532E-2</c:v>
                </c:pt>
                <c:pt idx="3">
                  <c:v>9.2643486130213629E-2</c:v>
                </c:pt>
                <c:pt idx="4">
                  <c:v>6.8949366568029677E-2</c:v>
                </c:pt>
                <c:pt idx="5">
                  <c:v>7.3074680929170757E-2</c:v>
                </c:pt>
              </c:numCache>
            </c:numRef>
          </c:val>
        </c:ser>
        <c:marker val="1"/>
        <c:axId val="146301696"/>
        <c:axId val="146291712"/>
      </c:lineChart>
      <c:catAx>
        <c:axId val="146406784"/>
        <c:scaling>
          <c:orientation val="minMax"/>
        </c:scaling>
        <c:axPos val="b"/>
        <c:majorTickMark val="none"/>
        <c:tickLblPos val="nextTo"/>
        <c:txPr>
          <a:bodyPr/>
          <a:lstStyle/>
          <a:p>
            <a:pPr>
              <a:defRPr sz="1200">
                <a:latin typeface="微軟正黑體" pitchFamily="34" charset="-120"/>
                <a:ea typeface="微軟正黑體" pitchFamily="34" charset="-120"/>
              </a:defRPr>
            </a:pPr>
            <a:endParaRPr lang="zh-TW"/>
          </a:p>
        </c:txPr>
        <c:crossAx val="146289792"/>
        <c:crosses val="autoZero"/>
        <c:auto val="1"/>
        <c:lblAlgn val="ctr"/>
        <c:lblOffset val="100"/>
      </c:catAx>
      <c:valAx>
        <c:axId val="146289792"/>
        <c:scaling>
          <c:orientation val="minMax"/>
        </c:scaling>
        <c:axPos val="l"/>
        <c:majorGridlines/>
        <c:numFmt formatCode="#,##0.00_);\(#,##0.00\)" sourceLinked="0"/>
        <c:majorTickMark val="none"/>
        <c:tickLblPos val="nextTo"/>
        <c:txPr>
          <a:bodyPr/>
          <a:lstStyle/>
          <a:p>
            <a:pPr>
              <a:defRPr sz="1200">
                <a:latin typeface="微軟正黑體" pitchFamily="34" charset="-120"/>
                <a:ea typeface="微軟正黑體" pitchFamily="34" charset="-120"/>
              </a:defRPr>
            </a:pPr>
            <a:endParaRPr lang="zh-TW"/>
          </a:p>
        </c:txPr>
        <c:crossAx val="146406784"/>
        <c:crosses val="autoZero"/>
        <c:crossBetween val="between"/>
        <c:dispUnits>
          <c:builtInUnit val="thousands"/>
          <c:dispUnitsLbl>
            <c:layout>
              <c:manualLayout>
                <c:xMode val="edge"/>
                <c:yMode val="edge"/>
                <c:x val="1.6949152542372881E-2"/>
                <c:y val="0.85362814496672768"/>
              </c:manualLayout>
            </c:layout>
            <c:tx>
              <c:rich>
                <a:bodyPr rot="0" vert="eaVert"/>
                <a:lstStyle/>
                <a:p>
                  <a:pPr>
                    <a:defRPr sz="1200">
                      <a:latin typeface="微軟正黑體" pitchFamily="34" charset="-120"/>
                      <a:ea typeface="微軟正黑體" pitchFamily="34" charset="-120"/>
                    </a:defRPr>
                  </a:pPr>
                  <a:r>
                    <a:rPr lang="zh-TW" altLang="en-US" sz="1200">
                      <a:latin typeface="微軟正黑體" pitchFamily="34" charset="-120"/>
                      <a:ea typeface="微軟正黑體" pitchFamily="34" charset="-120"/>
                    </a:rPr>
                    <a:t>百萬</a:t>
                  </a:r>
                  <a:r>
                    <a:rPr lang="zh-TW" sz="1200">
                      <a:latin typeface="微軟正黑體" pitchFamily="34" charset="-120"/>
                      <a:ea typeface="微軟正黑體" pitchFamily="34" charset="-120"/>
                    </a:rPr>
                    <a:t>元</a:t>
                  </a:r>
                </a:p>
              </c:rich>
            </c:tx>
          </c:dispUnitsLbl>
        </c:dispUnits>
      </c:valAx>
      <c:valAx>
        <c:axId val="146291712"/>
        <c:scaling>
          <c:orientation val="minMax"/>
        </c:scaling>
        <c:axPos val="r"/>
        <c:numFmt formatCode="0.00%" sourceLinked="1"/>
        <c:tickLblPos val="nextTo"/>
        <c:txPr>
          <a:bodyPr/>
          <a:lstStyle/>
          <a:p>
            <a:pPr>
              <a:defRPr sz="1200">
                <a:latin typeface="微軟正黑體" pitchFamily="34" charset="-120"/>
                <a:ea typeface="微軟正黑體" pitchFamily="34" charset="-120"/>
              </a:defRPr>
            </a:pPr>
            <a:endParaRPr lang="zh-TW"/>
          </a:p>
        </c:txPr>
        <c:crossAx val="146301696"/>
        <c:crosses val="max"/>
        <c:crossBetween val="between"/>
      </c:valAx>
      <c:catAx>
        <c:axId val="146301696"/>
        <c:scaling>
          <c:orientation val="minMax"/>
        </c:scaling>
        <c:delete val="1"/>
        <c:axPos val="b"/>
        <c:tickLblPos val="none"/>
        <c:crossAx val="146291712"/>
        <c:crosses val="autoZero"/>
        <c:auto val="1"/>
        <c:lblAlgn val="ctr"/>
        <c:lblOffset val="100"/>
      </c:catAx>
    </c:plotArea>
    <c:legend>
      <c:legendPos val="b"/>
      <c:layout/>
      <c:txPr>
        <a:bodyPr/>
        <a:lstStyle/>
        <a:p>
          <a:pPr>
            <a:defRPr sz="1200">
              <a:latin typeface="微軟正黑體" pitchFamily="34" charset="-120"/>
              <a:ea typeface="微軟正黑體" pitchFamily="34" charset="-120"/>
            </a:defRPr>
          </a:pPr>
          <a:endParaRPr lang="zh-TW"/>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plotArea>
      <c:layout/>
      <c:barChart>
        <c:barDir val="col"/>
        <c:grouping val="stacked"/>
        <c:ser>
          <c:idx val="0"/>
          <c:order val="0"/>
          <c:tx>
            <c:strRef>
              <c:f>銷售數量統計!$A$22</c:f>
              <c:strCache>
                <c:ptCount val="1"/>
                <c:pt idx="0">
                  <c:v>裸銅線</c:v>
                </c:pt>
              </c:strCache>
            </c:strRef>
          </c:tx>
          <c:spPr>
            <a:solidFill>
              <a:srgbClr val="DBD9BF">
                <a:alpha val="95000"/>
              </a:srgbClr>
            </a:solidFill>
          </c:spPr>
          <c:cat>
            <c:strRef>
              <c:f>銷售數量統計!$C$21:$H$21</c:f>
              <c:strCache>
                <c:ptCount val="6"/>
                <c:pt idx="0">
                  <c:v>103年</c:v>
                </c:pt>
                <c:pt idx="1">
                  <c:v>104年</c:v>
                </c:pt>
                <c:pt idx="2">
                  <c:v>105年</c:v>
                </c:pt>
                <c:pt idx="3">
                  <c:v>106年</c:v>
                </c:pt>
                <c:pt idx="4">
                  <c:v>107年</c:v>
                </c:pt>
                <c:pt idx="5">
                  <c:v>108年Q3</c:v>
                </c:pt>
              </c:strCache>
            </c:strRef>
          </c:cat>
          <c:val>
            <c:numRef>
              <c:f>銷售數量統計!$C$22:$H$22</c:f>
              <c:numCache>
                <c:formatCode>_-* #,##0_-;\-* #,##0_-;_-* "-"??_-;_-@_-</c:formatCode>
                <c:ptCount val="6"/>
                <c:pt idx="0">
                  <c:v>4322</c:v>
                </c:pt>
                <c:pt idx="1">
                  <c:v>4258</c:v>
                </c:pt>
                <c:pt idx="2">
                  <c:v>5224</c:v>
                </c:pt>
                <c:pt idx="3">
                  <c:v>4753</c:v>
                </c:pt>
                <c:pt idx="4">
                  <c:v>4672</c:v>
                </c:pt>
                <c:pt idx="5">
                  <c:v>3407</c:v>
                </c:pt>
              </c:numCache>
            </c:numRef>
          </c:val>
        </c:ser>
        <c:ser>
          <c:idx val="1"/>
          <c:order val="1"/>
          <c:tx>
            <c:strRef>
              <c:f>銷售數量統計!$A$23</c:f>
              <c:strCache>
                <c:ptCount val="1"/>
                <c:pt idx="0">
                  <c:v>電力線纜</c:v>
                </c:pt>
              </c:strCache>
            </c:strRef>
          </c:tx>
          <c:spPr>
            <a:solidFill>
              <a:srgbClr val="CBC9D3">
                <a:alpha val="95686"/>
              </a:srgbClr>
            </a:solidFill>
          </c:spPr>
          <c:cat>
            <c:strRef>
              <c:f>銷售數量統計!$C$21:$H$21</c:f>
              <c:strCache>
                <c:ptCount val="6"/>
                <c:pt idx="0">
                  <c:v>103年</c:v>
                </c:pt>
                <c:pt idx="1">
                  <c:v>104年</c:v>
                </c:pt>
                <c:pt idx="2">
                  <c:v>105年</c:v>
                </c:pt>
                <c:pt idx="3">
                  <c:v>106年</c:v>
                </c:pt>
                <c:pt idx="4">
                  <c:v>107年</c:v>
                </c:pt>
                <c:pt idx="5">
                  <c:v>108年Q3</c:v>
                </c:pt>
              </c:strCache>
            </c:strRef>
          </c:cat>
          <c:val>
            <c:numRef>
              <c:f>銷售數量統計!$C$23:$H$23</c:f>
              <c:numCache>
                <c:formatCode>_-* #,##0_-;\-* #,##0_-;_-* "-"??_-;_-@_-</c:formatCode>
                <c:ptCount val="6"/>
                <c:pt idx="0">
                  <c:v>14405</c:v>
                </c:pt>
                <c:pt idx="1">
                  <c:v>19391</c:v>
                </c:pt>
                <c:pt idx="2">
                  <c:v>18464</c:v>
                </c:pt>
                <c:pt idx="3">
                  <c:v>18172</c:v>
                </c:pt>
                <c:pt idx="4">
                  <c:v>21635</c:v>
                </c:pt>
                <c:pt idx="5">
                  <c:v>18790</c:v>
                </c:pt>
              </c:numCache>
            </c:numRef>
          </c:val>
        </c:ser>
        <c:ser>
          <c:idx val="2"/>
          <c:order val="2"/>
          <c:tx>
            <c:strRef>
              <c:f>銷售數量統計!$A$24</c:f>
              <c:strCache>
                <c:ptCount val="1"/>
                <c:pt idx="0">
                  <c:v>通信線纜</c:v>
                </c:pt>
              </c:strCache>
            </c:strRef>
          </c:tx>
          <c:spPr>
            <a:solidFill>
              <a:schemeClr val="accent5">
                <a:lumMod val="60000"/>
                <a:lumOff val="40000"/>
              </a:schemeClr>
            </a:solidFill>
          </c:spPr>
          <c:cat>
            <c:strRef>
              <c:f>銷售數量統計!$C$21:$H$21</c:f>
              <c:strCache>
                <c:ptCount val="6"/>
                <c:pt idx="0">
                  <c:v>103年</c:v>
                </c:pt>
                <c:pt idx="1">
                  <c:v>104年</c:v>
                </c:pt>
                <c:pt idx="2">
                  <c:v>105年</c:v>
                </c:pt>
                <c:pt idx="3">
                  <c:v>106年</c:v>
                </c:pt>
                <c:pt idx="4">
                  <c:v>107年</c:v>
                </c:pt>
                <c:pt idx="5">
                  <c:v>108年Q3</c:v>
                </c:pt>
              </c:strCache>
            </c:strRef>
          </c:cat>
          <c:val>
            <c:numRef>
              <c:f>銷售數量統計!$C$24:$H$24</c:f>
              <c:numCache>
                <c:formatCode>_-* #,##0_-;\-* #,##0_-;_-* "-"??_-;_-@_-</c:formatCode>
                <c:ptCount val="6"/>
                <c:pt idx="0">
                  <c:v>2857</c:v>
                </c:pt>
                <c:pt idx="1">
                  <c:v>1698</c:v>
                </c:pt>
                <c:pt idx="2">
                  <c:v>1546</c:v>
                </c:pt>
                <c:pt idx="3">
                  <c:v>1041</c:v>
                </c:pt>
                <c:pt idx="4">
                  <c:v>1377</c:v>
                </c:pt>
                <c:pt idx="5">
                  <c:v>987</c:v>
                </c:pt>
              </c:numCache>
            </c:numRef>
          </c:val>
        </c:ser>
        <c:ser>
          <c:idx val="3"/>
          <c:order val="3"/>
          <c:tx>
            <c:strRef>
              <c:f>銷售數量統計!$A$25</c:f>
              <c:strCache>
                <c:ptCount val="1"/>
                <c:pt idx="0">
                  <c:v>漆包線</c:v>
                </c:pt>
              </c:strCache>
            </c:strRef>
          </c:tx>
          <c:spPr>
            <a:solidFill>
              <a:schemeClr val="accent1">
                <a:lumMod val="60000"/>
                <a:lumOff val="40000"/>
                <a:alpha val="95000"/>
              </a:schemeClr>
            </a:solidFill>
          </c:spPr>
          <c:cat>
            <c:strRef>
              <c:f>銷售數量統計!$C$21:$H$21</c:f>
              <c:strCache>
                <c:ptCount val="6"/>
                <c:pt idx="0">
                  <c:v>103年</c:v>
                </c:pt>
                <c:pt idx="1">
                  <c:v>104年</c:v>
                </c:pt>
                <c:pt idx="2">
                  <c:v>105年</c:v>
                </c:pt>
                <c:pt idx="3">
                  <c:v>106年</c:v>
                </c:pt>
                <c:pt idx="4">
                  <c:v>107年</c:v>
                </c:pt>
                <c:pt idx="5">
                  <c:v>108年Q3</c:v>
                </c:pt>
              </c:strCache>
            </c:strRef>
          </c:cat>
          <c:val>
            <c:numRef>
              <c:f>銷售數量統計!$C$25:$H$25</c:f>
              <c:numCache>
                <c:formatCode>_-* #,##0_-;\-* #,##0_-;_-* "-"??_-;_-@_-</c:formatCode>
                <c:ptCount val="6"/>
                <c:pt idx="0">
                  <c:v>9014</c:v>
                </c:pt>
                <c:pt idx="1">
                  <c:v>8818</c:v>
                </c:pt>
                <c:pt idx="2">
                  <c:v>8498</c:v>
                </c:pt>
                <c:pt idx="3">
                  <c:v>9344</c:v>
                </c:pt>
                <c:pt idx="4">
                  <c:v>10214</c:v>
                </c:pt>
                <c:pt idx="5">
                  <c:v>6508</c:v>
                </c:pt>
              </c:numCache>
            </c:numRef>
          </c:val>
        </c:ser>
        <c:ser>
          <c:idx val="4"/>
          <c:order val="4"/>
          <c:tx>
            <c:strRef>
              <c:f>銷售數量統計!$A$26</c:f>
              <c:strCache>
                <c:ptCount val="1"/>
                <c:pt idx="0">
                  <c:v>其他</c:v>
                </c:pt>
              </c:strCache>
            </c:strRef>
          </c:tx>
          <c:spPr>
            <a:solidFill>
              <a:schemeClr val="bg1">
                <a:lumMod val="75000"/>
                <a:alpha val="90000"/>
              </a:schemeClr>
            </a:solidFill>
            <a:ln w="9525" cap="flat" cmpd="sng" algn="ctr">
              <a:solidFill>
                <a:schemeClr val="bg1">
                  <a:lumMod val="85000"/>
                </a:schemeClr>
              </a:solidFill>
              <a:prstDash val="solid"/>
            </a:ln>
            <a:effectLst>
              <a:outerShdw blurRad="40000" dist="20000" dir="5400000" rotWithShape="0">
                <a:srgbClr val="000000">
                  <a:alpha val="38000"/>
                </a:srgbClr>
              </a:outerShdw>
            </a:effectLst>
          </c:spPr>
          <c:cat>
            <c:strRef>
              <c:f>銷售數量統計!$C$21:$H$21</c:f>
              <c:strCache>
                <c:ptCount val="6"/>
                <c:pt idx="0">
                  <c:v>103年</c:v>
                </c:pt>
                <c:pt idx="1">
                  <c:v>104年</c:v>
                </c:pt>
                <c:pt idx="2">
                  <c:v>105年</c:v>
                </c:pt>
                <c:pt idx="3">
                  <c:v>106年</c:v>
                </c:pt>
                <c:pt idx="4">
                  <c:v>107年</c:v>
                </c:pt>
                <c:pt idx="5">
                  <c:v>108年Q3</c:v>
                </c:pt>
              </c:strCache>
            </c:strRef>
          </c:cat>
          <c:val>
            <c:numRef>
              <c:f>銷售數量統計!$C$26:$H$26</c:f>
              <c:numCache>
                <c:formatCode>_-* #,##0_-;\-* #,##0_-;_-* "-"??_-;_-@_-</c:formatCode>
                <c:ptCount val="6"/>
                <c:pt idx="0">
                  <c:v>6418</c:v>
                </c:pt>
                <c:pt idx="1">
                  <c:v>6160</c:v>
                </c:pt>
                <c:pt idx="2">
                  <c:v>5598</c:v>
                </c:pt>
                <c:pt idx="3">
                  <c:v>4227</c:v>
                </c:pt>
                <c:pt idx="4">
                  <c:v>2123</c:v>
                </c:pt>
                <c:pt idx="5">
                  <c:v>1697</c:v>
                </c:pt>
              </c:numCache>
            </c:numRef>
          </c:val>
        </c:ser>
        <c:overlap val="100"/>
        <c:axId val="146331904"/>
        <c:axId val="146337792"/>
      </c:barChart>
      <c:lineChart>
        <c:grouping val="standard"/>
        <c:ser>
          <c:idx val="5"/>
          <c:order val="5"/>
          <c:tx>
            <c:strRef>
              <c:f>銷售數量統計!$A$27</c:f>
              <c:strCache>
                <c:ptCount val="1"/>
                <c:pt idx="0">
                  <c:v>合計</c:v>
                </c:pt>
              </c:strCache>
            </c:strRef>
          </c:tx>
          <c:spPr>
            <a:ln w="41275"/>
          </c:spPr>
          <c:cat>
            <c:strRef>
              <c:f>銷售數量統計!$C$21:$H$21</c:f>
              <c:strCache>
                <c:ptCount val="6"/>
                <c:pt idx="0">
                  <c:v>103年</c:v>
                </c:pt>
                <c:pt idx="1">
                  <c:v>104年</c:v>
                </c:pt>
                <c:pt idx="2">
                  <c:v>105年</c:v>
                </c:pt>
                <c:pt idx="3">
                  <c:v>106年</c:v>
                </c:pt>
                <c:pt idx="4">
                  <c:v>107年</c:v>
                </c:pt>
                <c:pt idx="5">
                  <c:v>108年Q3</c:v>
                </c:pt>
              </c:strCache>
            </c:strRef>
          </c:cat>
          <c:val>
            <c:numRef>
              <c:f>銷售數量統計!$C$27:$H$27</c:f>
              <c:numCache>
                <c:formatCode>_-* #,##0_-;\-* #,##0_-;_-* "-"??_-;_-@_-</c:formatCode>
                <c:ptCount val="6"/>
                <c:pt idx="0">
                  <c:v>37016</c:v>
                </c:pt>
                <c:pt idx="1">
                  <c:v>40325</c:v>
                </c:pt>
                <c:pt idx="2">
                  <c:v>39330</c:v>
                </c:pt>
                <c:pt idx="3">
                  <c:v>37537</c:v>
                </c:pt>
                <c:pt idx="4">
                  <c:v>40021</c:v>
                </c:pt>
                <c:pt idx="5">
                  <c:v>31389</c:v>
                </c:pt>
              </c:numCache>
            </c:numRef>
          </c:val>
        </c:ser>
        <c:marker val="1"/>
        <c:axId val="146331904"/>
        <c:axId val="146337792"/>
      </c:lineChart>
      <c:catAx>
        <c:axId val="146331904"/>
        <c:scaling>
          <c:orientation val="minMax"/>
        </c:scaling>
        <c:axPos val="b"/>
        <c:tickLblPos val="nextTo"/>
        <c:crossAx val="146337792"/>
        <c:crosses val="autoZero"/>
        <c:auto val="1"/>
        <c:lblAlgn val="ctr"/>
        <c:lblOffset val="100"/>
      </c:catAx>
      <c:valAx>
        <c:axId val="146337792"/>
        <c:scaling>
          <c:orientation val="minMax"/>
          <c:min val="0"/>
        </c:scaling>
        <c:axPos val="l"/>
        <c:majorGridlines>
          <c:spPr>
            <a:ln w="0">
              <a:solidFill>
                <a:srgbClr val="4BACC6">
                  <a:lumMod val="50000"/>
                </a:srgbClr>
              </a:solidFill>
            </a:ln>
          </c:spPr>
        </c:majorGridlines>
        <c:numFmt formatCode="#,##0_);\(#,##0\)" sourceLinked="0"/>
        <c:tickLblPos val="nextTo"/>
        <c:crossAx val="146331904"/>
        <c:crosses val="autoZero"/>
        <c:crossBetween val="between"/>
      </c:valAx>
      <c:spPr>
        <a:ln w="6350"/>
      </c:spPr>
    </c:plotArea>
    <c:legend>
      <c:legendPos val="r"/>
      <c:layout>
        <c:manualLayout>
          <c:xMode val="edge"/>
          <c:yMode val="edge"/>
          <c:x val="0.86154186398811505"/>
          <c:y val="0.18425174980557721"/>
          <c:w val="0.12856826915389474"/>
          <c:h val="0.68146779987408757"/>
        </c:manualLayout>
      </c:layout>
    </c:legend>
    <c:plotVisOnly val="1"/>
    <c:dispBlanksAs val="gap"/>
  </c:chart>
  <c:txPr>
    <a:bodyPr/>
    <a:lstStyle/>
    <a:p>
      <a:pPr>
        <a:defRPr sz="1200">
          <a:latin typeface="微軟正黑體" pitchFamily="34" charset="-120"/>
          <a:ea typeface="微軟正黑體" pitchFamily="34" charset="-120"/>
        </a:defRPr>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2E07D-6C5F-41D1-8A4A-23C6524DB4D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9A8E9289-A0AE-47A9-AE6E-A538164BB985}">
      <dgm:prSet phldrT="[文字]" custT="1"/>
      <dgm:spPr/>
      <dgm:t>
        <a:bodyPr/>
        <a:lstStyle/>
        <a:p>
          <a:r>
            <a:rPr lang="zh-TW" altLang="en-US" sz="2800" b="1" dirty="0" smtClean="0">
              <a:latin typeface="微軟正黑體" pitchFamily="34" charset="-120"/>
              <a:ea typeface="微軟正黑體" pitchFamily="34" charset="-120"/>
            </a:rPr>
            <a:t>二</a:t>
          </a:r>
          <a:endParaRPr lang="zh-TW" altLang="en-US" sz="2800" b="1" dirty="0">
            <a:latin typeface="微軟正黑體" pitchFamily="34" charset="-120"/>
            <a:ea typeface="微軟正黑體" pitchFamily="34" charset="-120"/>
          </a:endParaRPr>
        </a:p>
      </dgm:t>
    </dgm:pt>
    <dgm:pt modelId="{627F159E-96DC-4E18-B7D2-B6776E6F2936}" type="parTrans" cxnId="{A6CE2EDF-6E6D-4E93-94BE-6E92532C8221}">
      <dgm:prSet/>
      <dgm:spPr/>
      <dgm:t>
        <a:bodyPr/>
        <a:lstStyle/>
        <a:p>
          <a:endParaRPr lang="zh-TW" altLang="en-US" sz="2800" b="1">
            <a:latin typeface="微軟正黑體" pitchFamily="34" charset="-120"/>
            <a:ea typeface="微軟正黑體" pitchFamily="34" charset="-120"/>
          </a:endParaRPr>
        </a:p>
      </dgm:t>
    </dgm:pt>
    <dgm:pt modelId="{6DF04399-4FBA-4E7F-BDAA-7DB32D384DF2}" type="sibTrans" cxnId="{A6CE2EDF-6E6D-4E93-94BE-6E92532C8221}">
      <dgm:prSet/>
      <dgm:spPr/>
      <dgm:t>
        <a:bodyPr/>
        <a:lstStyle/>
        <a:p>
          <a:endParaRPr lang="zh-TW" altLang="en-US" sz="2800" b="1">
            <a:latin typeface="微軟正黑體" pitchFamily="34" charset="-120"/>
            <a:ea typeface="微軟正黑體" pitchFamily="34" charset="-120"/>
          </a:endParaRPr>
        </a:p>
      </dgm:t>
    </dgm:pt>
    <dgm:pt modelId="{EF55FCB2-6F91-4B18-8B21-16836341CA3D}">
      <dgm:prSet phldrT="[文字]" custT="1"/>
      <dgm:spPr/>
      <dgm:t>
        <a:bodyPr/>
        <a:lstStyle/>
        <a:p>
          <a:r>
            <a:rPr lang="zh-TW" altLang="en-US" sz="2800" b="1" dirty="0" smtClean="0">
              <a:latin typeface="微軟正黑體" pitchFamily="34" charset="-120"/>
              <a:ea typeface="微軟正黑體" pitchFamily="34" charset="-120"/>
            </a:rPr>
            <a:t>財務表現</a:t>
          </a:r>
          <a:endParaRPr lang="zh-TW" altLang="en-US" sz="2800" b="1" dirty="0">
            <a:latin typeface="微軟正黑體" pitchFamily="34" charset="-120"/>
            <a:ea typeface="微軟正黑體" pitchFamily="34" charset="-120"/>
          </a:endParaRPr>
        </a:p>
      </dgm:t>
    </dgm:pt>
    <dgm:pt modelId="{C0F93532-9ABD-49A8-8880-15ED5F4DE9EA}" type="parTrans" cxnId="{C071DB09-18FF-41FC-97AF-D7343D26A176}">
      <dgm:prSet/>
      <dgm:spPr/>
      <dgm:t>
        <a:bodyPr/>
        <a:lstStyle/>
        <a:p>
          <a:endParaRPr lang="zh-TW" altLang="en-US" sz="2800" b="1">
            <a:latin typeface="微軟正黑體" pitchFamily="34" charset="-120"/>
            <a:ea typeface="微軟正黑體" pitchFamily="34" charset="-120"/>
          </a:endParaRPr>
        </a:p>
      </dgm:t>
    </dgm:pt>
    <dgm:pt modelId="{10C1752A-B899-4B54-9944-AAA263D41F43}" type="sibTrans" cxnId="{C071DB09-18FF-41FC-97AF-D7343D26A176}">
      <dgm:prSet/>
      <dgm:spPr/>
      <dgm:t>
        <a:bodyPr/>
        <a:lstStyle/>
        <a:p>
          <a:endParaRPr lang="zh-TW" altLang="en-US" sz="2800" b="1">
            <a:latin typeface="微軟正黑體" pitchFamily="34" charset="-120"/>
            <a:ea typeface="微軟正黑體" pitchFamily="34" charset="-120"/>
          </a:endParaRPr>
        </a:p>
      </dgm:t>
    </dgm:pt>
    <dgm:pt modelId="{70C3C077-14FD-4B6B-95CF-212B7F8DB0A5}">
      <dgm:prSet phldrT="[文字]" custT="1"/>
      <dgm:spPr/>
      <dgm:t>
        <a:bodyPr/>
        <a:lstStyle/>
        <a:p>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dgm:t>
    </dgm:pt>
    <dgm:pt modelId="{E3EBC3FF-1624-4239-B62D-8DCF920559A8}" type="parTrans" cxnId="{EF35A890-8FD4-4F6D-BB96-E5AB1C5520DB}">
      <dgm:prSet/>
      <dgm:spPr/>
      <dgm:t>
        <a:bodyPr/>
        <a:lstStyle/>
        <a:p>
          <a:endParaRPr lang="zh-TW" altLang="en-US" sz="2800" b="1">
            <a:latin typeface="微軟正黑體" pitchFamily="34" charset="-120"/>
            <a:ea typeface="微軟正黑體" pitchFamily="34" charset="-120"/>
          </a:endParaRPr>
        </a:p>
      </dgm:t>
    </dgm:pt>
    <dgm:pt modelId="{429CE0D1-7567-451A-B4F2-D62438164955}" type="sibTrans" cxnId="{EF35A890-8FD4-4F6D-BB96-E5AB1C5520DB}">
      <dgm:prSet/>
      <dgm:spPr/>
      <dgm:t>
        <a:bodyPr/>
        <a:lstStyle/>
        <a:p>
          <a:endParaRPr lang="zh-TW" altLang="en-US" sz="2800" b="1">
            <a:latin typeface="微軟正黑體" pitchFamily="34" charset="-120"/>
            <a:ea typeface="微軟正黑體" pitchFamily="34" charset="-120"/>
          </a:endParaRPr>
        </a:p>
      </dgm:t>
    </dgm:pt>
    <dgm:pt modelId="{0480A9E1-5A18-4FA1-AD32-4D32CB33FCA1}">
      <dgm:prSet phldrT="[文字]" custT="1"/>
      <dgm:spPr/>
      <dgm:t>
        <a:bodyPr/>
        <a:lstStyle/>
        <a:p>
          <a:r>
            <a:rPr lang="zh-TW" altLang="en-US" sz="2800" b="1" dirty="0" smtClean="0">
              <a:latin typeface="微軟正黑體" pitchFamily="34" charset="-120"/>
              <a:ea typeface="微軟正黑體" pitchFamily="34" charset="-120"/>
            </a:rPr>
            <a:t>公司簡介</a:t>
          </a:r>
          <a:endParaRPr lang="zh-TW" altLang="en-US" sz="2800" b="1" dirty="0">
            <a:latin typeface="微軟正黑體" pitchFamily="34" charset="-120"/>
            <a:ea typeface="微軟正黑體" pitchFamily="34" charset="-120"/>
          </a:endParaRPr>
        </a:p>
      </dgm:t>
    </dgm:pt>
    <dgm:pt modelId="{C4FCE2BF-7912-43A9-A3A3-B2344C173116}" type="parTrans" cxnId="{A638711F-66E7-4919-BB05-30E9159988F4}">
      <dgm:prSet/>
      <dgm:spPr/>
      <dgm:t>
        <a:bodyPr/>
        <a:lstStyle/>
        <a:p>
          <a:endParaRPr lang="zh-TW" altLang="en-US" sz="2800" b="1">
            <a:latin typeface="微軟正黑體" pitchFamily="34" charset="-120"/>
            <a:ea typeface="微軟正黑體" pitchFamily="34" charset="-120"/>
          </a:endParaRPr>
        </a:p>
      </dgm:t>
    </dgm:pt>
    <dgm:pt modelId="{32ED9280-6D1C-47B9-A9CA-B635C9216354}" type="sibTrans" cxnId="{A638711F-66E7-4919-BB05-30E9159988F4}">
      <dgm:prSet/>
      <dgm:spPr/>
      <dgm:t>
        <a:bodyPr/>
        <a:lstStyle/>
        <a:p>
          <a:endParaRPr lang="zh-TW" altLang="en-US" sz="2800" b="1">
            <a:latin typeface="微軟正黑體" pitchFamily="34" charset="-120"/>
            <a:ea typeface="微軟正黑體" pitchFamily="34" charset="-120"/>
          </a:endParaRPr>
        </a:p>
      </dgm:t>
    </dgm:pt>
    <dgm:pt modelId="{5BE410BC-4B91-4A1C-AE98-DC7B30D1C82E}">
      <dgm:prSet phldrT="[文字]" custT="1"/>
      <dgm:spPr/>
      <dgm:t>
        <a:bodyPr/>
        <a:lstStyle/>
        <a:p>
          <a:r>
            <a:rPr lang="zh-TW" altLang="en-US" sz="2800" b="1" dirty="0" smtClean="0">
              <a:latin typeface="微軟正黑體" pitchFamily="34" charset="-120"/>
              <a:ea typeface="微軟正黑體" pitchFamily="34" charset="-120"/>
            </a:rPr>
            <a:t>三</a:t>
          </a:r>
          <a:endParaRPr lang="zh-TW" altLang="en-US" sz="2800" b="1" dirty="0">
            <a:latin typeface="微軟正黑體" pitchFamily="34" charset="-120"/>
            <a:ea typeface="微軟正黑體" pitchFamily="34" charset="-120"/>
          </a:endParaRPr>
        </a:p>
      </dgm:t>
    </dgm:pt>
    <dgm:pt modelId="{514AD316-81B3-4C30-9634-CE018F31498C}" type="parTrans" cxnId="{EA3E5E5D-D0AE-4A26-9C64-46751C64F136}">
      <dgm:prSet/>
      <dgm:spPr/>
      <dgm:t>
        <a:bodyPr/>
        <a:lstStyle/>
        <a:p>
          <a:endParaRPr lang="zh-TW" altLang="en-US" sz="2800" b="1">
            <a:latin typeface="微軟正黑體" pitchFamily="34" charset="-120"/>
            <a:ea typeface="微軟正黑體" pitchFamily="34" charset="-120"/>
          </a:endParaRPr>
        </a:p>
      </dgm:t>
    </dgm:pt>
    <dgm:pt modelId="{2F32F579-12CB-4CDA-979E-B7726C8AA76F}" type="sibTrans" cxnId="{EA3E5E5D-D0AE-4A26-9C64-46751C64F136}">
      <dgm:prSet/>
      <dgm:spPr/>
      <dgm:t>
        <a:bodyPr/>
        <a:lstStyle/>
        <a:p>
          <a:endParaRPr lang="zh-TW" altLang="en-US" sz="2800" b="1">
            <a:latin typeface="微軟正黑體" pitchFamily="34" charset="-120"/>
            <a:ea typeface="微軟正黑體" pitchFamily="34" charset="-120"/>
          </a:endParaRPr>
        </a:p>
      </dgm:t>
    </dgm:pt>
    <dgm:pt modelId="{8781221D-D1A2-4884-A762-AA65216B3551}">
      <dgm:prSet phldrT="[文字]" custT="1"/>
      <dgm:spPr/>
      <dgm:t>
        <a:bodyPr/>
        <a:lstStyle/>
        <a:p>
          <a:r>
            <a:rPr lang="zh-TW" altLang="en-US" sz="2800" b="1" dirty="0" smtClean="0">
              <a:latin typeface="微軟正黑體" pitchFamily="34" charset="-120"/>
              <a:ea typeface="微軟正黑體" pitchFamily="34" charset="-120"/>
            </a:rPr>
            <a:t>聯絡資訊</a:t>
          </a:r>
          <a:endParaRPr lang="zh-TW" altLang="en-US" sz="2800" b="1" dirty="0">
            <a:latin typeface="微軟正黑體" pitchFamily="34" charset="-120"/>
            <a:ea typeface="微軟正黑體" pitchFamily="34" charset="-120"/>
          </a:endParaRPr>
        </a:p>
      </dgm:t>
    </dgm:pt>
    <dgm:pt modelId="{04D425ED-A3C3-42FB-B39E-8923DBFA46BF}" type="parTrans" cxnId="{F4B83B34-CEBF-495A-95B4-E40CEF4823FC}">
      <dgm:prSet/>
      <dgm:spPr/>
      <dgm:t>
        <a:bodyPr/>
        <a:lstStyle/>
        <a:p>
          <a:endParaRPr lang="zh-TW" altLang="en-US" sz="2800" b="1">
            <a:latin typeface="微軟正黑體" pitchFamily="34" charset="-120"/>
            <a:ea typeface="微軟正黑體" pitchFamily="34" charset="-120"/>
          </a:endParaRPr>
        </a:p>
      </dgm:t>
    </dgm:pt>
    <dgm:pt modelId="{EFC5A389-70EF-4C3C-BC1C-D5A4B454AB9A}" type="sibTrans" cxnId="{F4B83B34-CEBF-495A-95B4-E40CEF4823FC}">
      <dgm:prSet/>
      <dgm:spPr/>
      <dgm:t>
        <a:bodyPr/>
        <a:lstStyle/>
        <a:p>
          <a:endParaRPr lang="zh-TW" altLang="en-US" sz="2800" b="1">
            <a:latin typeface="微軟正黑體" pitchFamily="34" charset="-120"/>
            <a:ea typeface="微軟正黑體" pitchFamily="34" charset="-120"/>
          </a:endParaRPr>
        </a:p>
      </dgm:t>
    </dgm:pt>
    <dgm:pt modelId="{D279A1A0-6EEE-4C53-A5A1-3B31613B9B02}" type="pres">
      <dgm:prSet presAssocID="{1802E07D-6C5F-41D1-8A4A-23C6524DB4D5}" presName="linearFlow" presStyleCnt="0">
        <dgm:presLayoutVars>
          <dgm:dir/>
          <dgm:animLvl val="lvl"/>
          <dgm:resizeHandles val="exact"/>
        </dgm:presLayoutVars>
      </dgm:prSet>
      <dgm:spPr/>
      <dgm:t>
        <a:bodyPr/>
        <a:lstStyle/>
        <a:p>
          <a:endParaRPr lang="zh-TW" altLang="en-US"/>
        </a:p>
      </dgm:t>
    </dgm:pt>
    <dgm:pt modelId="{E1EC7B51-C06A-40D6-AEDB-8F77A5C217B1}" type="pres">
      <dgm:prSet presAssocID="{9A8E9289-A0AE-47A9-AE6E-A538164BB985}" presName="composite" presStyleCnt="0"/>
      <dgm:spPr/>
    </dgm:pt>
    <dgm:pt modelId="{A96EA3B4-1FDB-4E84-8CB7-38C01695660D}" type="pres">
      <dgm:prSet presAssocID="{9A8E9289-A0AE-47A9-AE6E-A538164BB985}" presName="parentText" presStyleLbl="alignNode1" presStyleIdx="0" presStyleCnt="3" custLinFactNeighborY="85582">
        <dgm:presLayoutVars>
          <dgm:chMax val="1"/>
          <dgm:bulletEnabled val="1"/>
        </dgm:presLayoutVars>
      </dgm:prSet>
      <dgm:spPr/>
      <dgm:t>
        <a:bodyPr/>
        <a:lstStyle/>
        <a:p>
          <a:endParaRPr lang="zh-TW" altLang="en-US"/>
        </a:p>
      </dgm:t>
    </dgm:pt>
    <dgm:pt modelId="{7BD2D8E7-B650-46E9-AF79-E0D596F168B0}" type="pres">
      <dgm:prSet presAssocID="{9A8E9289-A0AE-47A9-AE6E-A538164BB985}" presName="descendantText" presStyleLbl="alignAcc1" presStyleIdx="0" presStyleCnt="3" custLinFactY="37075" custLinFactNeighborY="100000">
        <dgm:presLayoutVars>
          <dgm:bulletEnabled val="1"/>
        </dgm:presLayoutVars>
      </dgm:prSet>
      <dgm:spPr/>
      <dgm:t>
        <a:bodyPr/>
        <a:lstStyle/>
        <a:p>
          <a:endParaRPr lang="zh-TW" altLang="en-US"/>
        </a:p>
      </dgm:t>
    </dgm:pt>
    <dgm:pt modelId="{CEC51504-2769-4FB2-B4E8-368A5934E97C}" type="pres">
      <dgm:prSet presAssocID="{6DF04399-4FBA-4E7F-BDAA-7DB32D384DF2}" presName="sp" presStyleCnt="0"/>
      <dgm:spPr/>
    </dgm:pt>
    <dgm:pt modelId="{0607C36A-2C29-421F-9887-37B9C7251623}" type="pres">
      <dgm:prSet presAssocID="{70C3C077-14FD-4B6B-95CF-212B7F8DB0A5}" presName="composite" presStyleCnt="0"/>
      <dgm:spPr/>
    </dgm:pt>
    <dgm:pt modelId="{EB1ECD4A-7E9B-4CB2-B860-91D6537C26E1}" type="pres">
      <dgm:prSet presAssocID="{70C3C077-14FD-4B6B-95CF-212B7F8DB0A5}" presName="parentText" presStyleLbl="alignNode1" presStyleIdx="1" presStyleCnt="3" custLinFactNeighborX="0" custLinFactNeighborY="-78622">
        <dgm:presLayoutVars>
          <dgm:chMax val="1"/>
          <dgm:bulletEnabled val="1"/>
        </dgm:presLayoutVars>
      </dgm:prSet>
      <dgm:spPr/>
      <dgm:t>
        <a:bodyPr/>
        <a:lstStyle/>
        <a:p>
          <a:endParaRPr lang="zh-TW" altLang="en-US"/>
        </a:p>
      </dgm:t>
    </dgm:pt>
    <dgm:pt modelId="{2C1430BB-9476-4A41-B49A-9B2ADB0D4284}" type="pres">
      <dgm:prSet presAssocID="{70C3C077-14FD-4B6B-95CF-212B7F8DB0A5}" presName="descendantText" presStyleLbl="alignAcc1" presStyleIdx="1" presStyleCnt="3" custLinFactY="-20957" custLinFactNeighborX="1765" custLinFactNeighborY="-100000">
        <dgm:presLayoutVars>
          <dgm:bulletEnabled val="1"/>
        </dgm:presLayoutVars>
      </dgm:prSet>
      <dgm:spPr/>
      <dgm:t>
        <a:bodyPr/>
        <a:lstStyle/>
        <a:p>
          <a:endParaRPr lang="zh-TW" altLang="en-US"/>
        </a:p>
      </dgm:t>
    </dgm:pt>
    <dgm:pt modelId="{04D66F82-6409-43B8-B455-9DC804987B83}" type="pres">
      <dgm:prSet presAssocID="{429CE0D1-7567-451A-B4F2-D62438164955}" presName="sp" presStyleCnt="0"/>
      <dgm:spPr/>
    </dgm:pt>
    <dgm:pt modelId="{7C486863-C3C1-4190-82A5-5E0E23E56B6F}" type="pres">
      <dgm:prSet presAssocID="{5BE410BC-4B91-4A1C-AE98-DC7B30D1C82E}" presName="composite" presStyleCnt="0"/>
      <dgm:spPr/>
    </dgm:pt>
    <dgm:pt modelId="{074E1F4F-1F74-4345-8D7C-7755464F8B89}" type="pres">
      <dgm:prSet presAssocID="{5BE410BC-4B91-4A1C-AE98-DC7B30D1C82E}" presName="parentText" presStyleLbl="alignNode1" presStyleIdx="2" presStyleCnt="3" custLinFactNeighborY="-2731">
        <dgm:presLayoutVars>
          <dgm:chMax val="1"/>
          <dgm:bulletEnabled val="1"/>
        </dgm:presLayoutVars>
      </dgm:prSet>
      <dgm:spPr/>
      <dgm:t>
        <a:bodyPr/>
        <a:lstStyle/>
        <a:p>
          <a:endParaRPr lang="zh-TW" altLang="en-US"/>
        </a:p>
      </dgm:t>
    </dgm:pt>
    <dgm:pt modelId="{8F546CEE-0F6D-46B1-9429-8D6E0C95462B}" type="pres">
      <dgm:prSet presAssocID="{5BE410BC-4B91-4A1C-AE98-DC7B30D1C82E}" presName="descendantText" presStyleLbl="alignAcc1" presStyleIdx="2" presStyleCnt="3">
        <dgm:presLayoutVars>
          <dgm:bulletEnabled val="1"/>
        </dgm:presLayoutVars>
      </dgm:prSet>
      <dgm:spPr/>
      <dgm:t>
        <a:bodyPr/>
        <a:lstStyle/>
        <a:p>
          <a:endParaRPr lang="zh-TW" altLang="en-US"/>
        </a:p>
      </dgm:t>
    </dgm:pt>
  </dgm:ptLst>
  <dgm:cxnLst>
    <dgm:cxn modelId="{EF35A890-8FD4-4F6D-BB96-E5AB1C5520DB}" srcId="{1802E07D-6C5F-41D1-8A4A-23C6524DB4D5}" destId="{70C3C077-14FD-4B6B-95CF-212B7F8DB0A5}" srcOrd="1" destOrd="0" parTransId="{E3EBC3FF-1624-4239-B62D-8DCF920559A8}" sibTransId="{429CE0D1-7567-451A-B4F2-D62438164955}"/>
    <dgm:cxn modelId="{DC1FA605-4E3B-4F49-8C0E-A2EAE314C159}" type="presOf" srcId="{5BE410BC-4B91-4A1C-AE98-DC7B30D1C82E}" destId="{074E1F4F-1F74-4345-8D7C-7755464F8B89}" srcOrd="0" destOrd="0" presId="urn:microsoft.com/office/officeart/2005/8/layout/chevron2"/>
    <dgm:cxn modelId="{883A9B47-552A-430F-9D9B-FBC86D0592AE}" type="presOf" srcId="{9A8E9289-A0AE-47A9-AE6E-A538164BB985}" destId="{A96EA3B4-1FDB-4E84-8CB7-38C01695660D}" srcOrd="0" destOrd="0" presId="urn:microsoft.com/office/officeart/2005/8/layout/chevron2"/>
    <dgm:cxn modelId="{C071DB09-18FF-41FC-97AF-D7343D26A176}" srcId="{9A8E9289-A0AE-47A9-AE6E-A538164BB985}" destId="{EF55FCB2-6F91-4B18-8B21-16836341CA3D}" srcOrd="0" destOrd="0" parTransId="{C0F93532-9ABD-49A8-8880-15ED5F4DE9EA}" sibTransId="{10C1752A-B899-4B54-9944-AAA263D41F43}"/>
    <dgm:cxn modelId="{524D4DC9-0266-406B-8EE8-021167ACB059}" type="presOf" srcId="{EF55FCB2-6F91-4B18-8B21-16836341CA3D}" destId="{7BD2D8E7-B650-46E9-AF79-E0D596F168B0}" srcOrd="0" destOrd="0" presId="urn:microsoft.com/office/officeart/2005/8/layout/chevron2"/>
    <dgm:cxn modelId="{9F479F42-ADA3-49F9-864F-4F68D86DBA64}" type="presOf" srcId="{70C3C077-14FD-4B6B-95CF-212B7F8DB0A5}" destId="{EB1ECD4A-7E9B-4CB2-B860-91D6537C26E1}" srcOrd="0" destOrd="0" presId="urn:microsoft.com/office/officeart/2005/8/layout/chevron2"/>
    <dgm:cxn modelId="{F4B83B34-CEBF-495A-95B4-E40CEF4823FC}" srcId="{5BE410BC-4B91-4A1C-AE98-DC7B30D1C82E}" destId="{8781221D-D1A2-4884-A762-AA65216B3551}" srcOrd="0" destOrd="0" parTransId="{04D425ED-A3C3-42FB-B39E-8923DBFA46BF}" sibTransId="{EFC5A389-70EF-4C3C-BC1C-D5A4B454AB9A}"/>
    <dgm:cxn modelId="{A638711F-66E7-4919-BB05-30E9159988F4}" srcId="{70C3C077-14FD-4B6B-95CF-212B7F8DB0A5}" destId="{0480A9E1-5A18-4FA1-AD32-4D32CB33FCA1}" srcOrd="0" destOrd="0" parTransId="{C4FCE2BF-7912-43A9-A3A3-B2344C173116}" sibTransId="{32ED9280-6D1C-47B9-A9CA-B635C9216354}"/>
    <dgm:cxn modelId="{EA3E5E5D-D0AE-4A26-9C64-46751C64F136}" srcId="{1802E07D-6C5F-41D1-8A4A-23C6524DB4D5}" destId="{5BE410BC-4B91-4A1C-AE98-DC7B30D1C82E}" srcOrd="2" destOrd="0" parTransId="{514AD316-81B3-4C30-9634-CE018F31498C}" sibTransId="{2F32F579-12CB-4CDA-979E-B7726C8AA76F}"/>
    <dgm:cxn modelId="{912E9B07-EF52-44DB-8DED-EB00FA84E70E}" type="presOf" srcId="{8781221D-D1A2-4884-A762-AA65216B3551}" destId="{8F546CEE-0F6D-46B1-9429-8D6E0C95462B}" srcOrd="0" destOrd="0" presId="urn:microsoft.com/office/officeart/2005/8/layout/chevron2"/>
    <dgm:cxn modelId="{A6CE2EDF-6E6D-4E93-94BE-6E92532C8221}" srcId="{1802E07D-6C5F-41D1-8A4A-23C6524DB4D5}" destId="{9A8E9289-A0AE-47A9-AE6E-A538164BB985}" srcOrd="0" destOrd="0" parTransId="{627F159E-96DC-4E18-B7D2-B6776E6F2936}" sibTransId="{6DF04399-4FBA-4E7F-BDAA-7DB32D384DF2}"/>
    <dgm:cxn modelId="{62F7D748-D4D5-41D8-8336-0728046D19A6}" type="presOf" srcId="{0480A9E1-5A18-4FA1-AD32-4D32CB33FCA1}" destId="{2C1430BB-9476-4A41-B49A-9B2ADB0D4284}" srcOrd="0" destOrd="0" presId="urn:microsoft.com/office/officeart/2005/8/layout/chevron2"/>
    <dgm:cxn modelId="{9572B610-8896-4FAD-AD07-35118C54CA2B}" type="presOf" srcId="{1802E07D-6C5F-41D1-8A4A-23C6524DB4D5}" destId="{D279A1A0-6EEE-4C53-A5A1-3B31613B9B02}" srcOrd="0" destOrd="0" presId="urn:microsoft.com/office/officeart/2005/8/layout/chevron2"/>
    <dgm:cxn modelId="{0CF908E4-5AFE-4C50-96E3-EEC9A9406BF9}" type="presParOf" srcId="{D279A1A0-6EEE-4C53-A5A1-3B31613B9B02}" destId="{E1EC7B51-C06A-40D6-AEDB-8F77A5C217B1}" srcOrd="0" destOrd="0" presId="urn:microsoft.com/office/officeart/2005/8/layout/chevron2"/>
    <dgm:cxn modelId="{F407AE22-0BA5-4034-B6F3-DA53557067E5}" type="presParOf" srcId="{E1EC7B51-C06A-40D6-AEDB-8F77A5C217B1}" destId="{A96EA3B4-1FDB-4E84-8CB7-38C01695660D}" srcOrd="0" destOrd="0" presId="urn:microsoft.com/office/officeart/2005/8/layout/chevron2"/>
    <dgm:cxn modelId="{6B6EF30E-0A81-4FA9-835B-643B4B3295B6}" type="presParOf" srcId="{E1EC7B51-C06A-40D6-AEDB-8F77A5C217B1}" destId="{7BD2D8E7-B650-46E9-AF79-E0D596F168B0}" srcOrd="1" destOrd="0" presId="urn:microsoft.com/office/officeart/2005/8/layout/chevron2"/>
    <dgm:cxn modelId="{C720A404-C219-401C-ABF7-4A26AADAFA5E}" type="presParOf" srcId="{D279A1A0-6EEE-4C53-A5A1-3B31613B9B02}" destId="{CEC51504-2769-4FB2-B4E8-368A5934E97C}" srcOrd="1" destOrd="0" presId="urn:microsoft.com/office/officeart/2005/8/layout/chevron2"/>
    <dgm:cxn modelId="{D9FE629E-C7F2-4CB1-9725-922A330A1D41}" type="presParOf" srcId="{D279A1A0-6EEE-4C53-A5A1-3B31613B9B02}" destId="{0607C36A-2C29-421F-9887-37B9C7251623}" srcOrd="2" destOrd="0" presId="urn:microsoft.com/office/officeart/2005/8/layout/chevron2"/>
    <dgm:cxn modelId="{2340ABD0-FFD1-4F3F-BD7E-8138225A1C5F}" type="presParOf" srcId="{0607C36A-2C29-421F-9887-37B9C7251623}" destId="{EB1ECD4A-7E9B-4CB2-B860-91D6537C26E1}" srcOrd="0" destOrd="0" presId="urn:microsoft.com/office/officeart/2005/8/layout/chevron2"/>
    <dgm:cxn modelId="{E0864DA0-2C00-4316-B87C-BD9763ECBA9E}" type="presParOf" srcId="{0607C36A-2C29-421F-9887-37B9C7251623}" destId="{2C1430BB-9476-4A41-B49A-9B2ADB0D4284}" srcOrd="1" destOrd="0" presId="urn:microsoft.com/office/officeart/2005/8/layout/chevron2"/>
    <dgm:cxn modelId="{A0C6CFAE-20B6-4E9D-970B-948AC04A7362}" type="presParOf" srcId="{D279A1A0-6EEE-4C53-A5A1-3B31613B9B02}" destId="{04D66F82-6409-43B8-B455-9DC804987B83}" srcOrd="3" destOrd="0" presId="urn:microsoft.com/office/officeart/2005/8/layout/chevron2"/>
    <dgm:cxn modelId="{84B88C0F-7904-4706-BE0B-BDA5971AA78E}" type="presParOf" srcId="{D279A1A0-6EEE-4C53-A5A1-3B31613B9B02}" destId="{7C486863-C3C1-4190-82A5-5E0E23E56B6F}" srcOrd="4" destOrd="0" presId="urn:microsoft.com/office/officeart/2005/8/layout/chevron2"/>
    <dgm:cxn modelId="{A1533B5C-2934-47C7-8C3D-C376852369AD}" type="presParOf" srcId="{7C486863-C3C1-4190-82A5-5E0E23E56B6F}" destId="{074E1F4F-1F74-4345-8D7C-7755464F8B89}" srcOrd="0" destOrd="0" presId="urn:microsoft.com/office/officeart/2005/8/layout/chevron2"/>
    <dgm:cxn modelId="{4EA9B959-2BCC-413C-9944-00ABFF6EC2EF}" type="presParOf" srcId="{7C486863-C3C1-4190-82A5-5E0E23E56B6F}" destId="{8F546CEE-0F6D-46B1-9429-8D6E0C95462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4A6E8-F72B-4BBE-8FEA-BC42C00A0EF3}"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zh-TW" altLang="en-US"/>
        </a:p>
      </dgm:t>
    </dgm:pt>
    <dgm:pt modelId="{5959CB4F-4160-4923-9DCD-A93363A61DC2}">
      <dgm:prSet phldrT="[文字]" custT="1">
        <dgm:style>
          <a:lnRef idx="2">
            <a:schemeClr val="accent2"/>
          </a:lnRef>
          <a:fillRef idx="1">
            <a:schemeClr val="lt1"/>
          </a:fillRef>
          <a:effectRef idx="0">
            <a:schemeClr val="accent2"/>
          </a:effectRef>
          <a:fontRef idx="minor">
            <a:schemeClr val="dk1"/>
          </a:fontRef>
        </dgm:style>
      </dgm:prSet>
      <dgm:spPr/>
      <dgm:t>
        <a:bodyPr/>
        <a:lstStyle/>
        <a:p>
          <a:endParaRPr lang="en-US" altLang="zh-TW" sz="2400"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大亞集團</a:t>
          </a:r>
          <a:endParaRPr lang="zh-TW" altLang="en-US" sz="2400" b="1" dirty="0">
            <a:latin typeface="微軟正黑體" pitchFamily="34" charset="-120"/>
            <a:ea typeface="微軟正黑體" pitchFamily="34" charset="-120"/>
          </a:endParaRPr>
        </a:p>
      </dgm:t>
    </dgm:pt>
    <dgm:pt modelId="{8EF52763-5C27-4454-AF63-EB8D1988FC93}" type="parTrans" cxnId="{7B8E2758-4AC9-441B-9340-9454A0F870BB}">
      <dgm:prSet/>
      <dgm:spPr/>
      <dgm:t>
        <a:bodyPr/>
        <a:lstStyle/>
        <a:p>
          <a:endParaRPr lang="zh-TW" altLang="en-US" sz="2000" b="1">
            <a:latin typeface="微軟正黑體" pitchFamily="34" charset="-120"/>
            <a:ea typeface="微軟正黑體" pitchFamily="34" charset="-120"/>
          </a:endParaRPr>
        </a:p>
      </dgm:t>
    </dgm:pt>
    <dgm:pt modelId="{2BF03D5D-9C49-40A5-B120-2B4A94EB4B00}" type="sibTrans" cxnId="{7B8E2758-4AC9-441B-9340-9454A0F870BB}">
      <dgm:prSet/>
      <dgm:spPr/>
      <dgm:t>
        <a:bodyPr/>
        <a:lstStyle/>
        <a:p>
          <a:endParaRPr lang="zh-TW" altLang="en-US" sz="2000" b="1">
            <a:latin typeface="微軟正黑體" pitchFamily="34" charset="-120"/>
            <a:ea typeface="微軟正黑體" pitchFamily="34" charset="-120"/>
          </a:endParaRPr>
        </a:p>
      </dgm:t>
    </dgm:pt>
    <dgm:pt modelId="{4B03FFF5-A3F9-4310-9ED6-BCF6E6C896E9}">
      <dgm:prSet phldrT="[文字]" custT="1"/>
      <dgm:spPr/>
      <dgm:t>
        <a:bodyPr/>
        <a:lstStyle/>
        <a:p>
          <a:r>
            <a:rPr lang="zh-TW" altLang="en-US" sz="2400" b="1" dirty="0" smtClean="0">
              <a:latin typeface="微軟正黑體" pitchFamily="34" charset="-120"/>
              <a:ea typeface="微軟正黑體" pitchFamily="34" charset="-120"/>
            </a:rPr>
            <a:t>願景</a:t>
          </a:r>
          <a:endParaRPr lang="zh-TW" altLang="en-US" sz="2400" b="1" dirty="0">
            <a:latin typeface="微軟正黑體" pitchFamily="34" charset="-120"/>
            <a:ea typeface="微軟正黑體" pitchFamily="34" charset="-120"/>
          </a:endParaRPr>
        </a:p>
      </dgm:t>
    </dgm:pt>
    <dgm:pt modelId="{0C48D8A9-1DE7-4B6D-9C27-A2BDB64C6FB7}" type="parTrans" cxnId="{478AD1B9-E34B-44FB-A352-9B6386926F5C}">
      <dgm:prSet/>
      <dgm:spPr/>
      <dgm:t>
        <a:bodyPr/>
        <a:lstStyle/>
        <a:p>
          <a:endParaRPr lang="zh-TW" altLang="en-US" sz="2000" b="1">
            <a:latin typeface="微軟正黑體" pitchFamily="34" charset="-120"/>
            <a:ea typeface="微軟正黑體" pitchFamily="34" charset="-120"/>
          </a:endParaRPr>
        </a:p>
      </dgm:t>
    </dgm:pt>
    <dgm:pt modelId="{C18C88E5-5862-481D-91AD-1039ECAECB26}" type="sibTrans" cxnId="{478AD1B9-E34B-44FB-A352-9B6386926F5C}">
      <dgm:prSet/>
      <dgm:spPr/>
      <dgm:t>
        <a:bodyPr/>
        <a:lstStyle/>
        <a:p>
          <a:endParaRPr lang="zh-TW" altLang="en-US" sz="2000" b="1">
            <a:latin typeface="微軟正黑體" pitchFamily="34" charset="-120"/>
            <a:ea typeface="微軟正黑體" pitchFamily="34" charset="-120"/>
          </a:endParaRPr>
        </a:p>
      </dgm:t>
    </dgm:pt>
    <dgm:pt modelId="{549C9378-7B40-4BF3-AFB4-192AF150AEA4}">
      <dgm:prSet phldrT="[文字]" custT="1"/>
      <dgm:spPr/>
      <dgm:t>
        <a:bodyPr/>
        <a:lstStyle/>
        <a:p>
          <a:r>
            <a:rPr lang="zh-TW" altLang="en-US" sz="2400" b="1" dirty="0" smtClean="0">
              <a:latin typeface="微軟正黑體" pitchFamily="34" charset="-120"/>
              <a:ea typeface="微軟正黑體" pitchFamily="34" charset="-120"/>
            </a:rPr>
            <a:t>經營理念</a:t>
          </a:r>
          <a:endParaRPr lang="zh-TW" altLang="en-US" sz="2400" b="1" dirty="0">
            <a:latin typeface="微軟正黑體" pitchFamily="34" charset="-120"/>
            <a:ea typeface="微軟正黑體" pitchFamily="34" charset="-120"/>
          </a:endParaRPr>
        </a:p>
      </dgm:t>
    </dgm:pt>
    <dgm:pt modelId="{3F0C082C-2F2A-4E47-B556-94E52AA36B68}" type="parTrans" cxnId="{AFD190D5-9990-4E3A-865F-D075492DF6FF}">
      <dgm:prSet/>
      <dgm:spPr/>
      <dgm:t>
        <a:bodyPr/>
        <a:lstStyle/>
        <a:p>
          <a:endParaRPr lang="zh-TW" altLang="en-US" sz="2000" b="1">
            <a:latin typeface="微軟正黑體" pitchFamily="34" charset="-120"/>
            <a:ea typeface="微軟正黑體" pitchFamily="34" charset="-120"/>
          </a:endParaRPr>
        </a:p>
      </dgm:t>
    </dgm:pt>
    <dgm:pt modelId="{B21BAA43-80F0-486F-AEBE-A350E4AED69C}" type="sibTrans" cxnId="{AFD190D5-9990-4E3A-865F-D075492DF6FF}">
      <dgm:prSet/>
      <dgm:spPr/>
      <dgm:t>
        <a:bodyPr/>
        <a:lstStyle/>
        <a:p>
          <a:endParaRPr lang="zh-TW" altLang="en-US" sz="2000" b="1">
            <a:latin typeface="微軟正黑體" pitchFamily="34" charset="-120"/>
            <a:ea typeface="微軟正黑體" pitchFamily="34" charset="-120"/>
          </a:endParaRPr>
        </a:p>
      </dgm:t>
    </dgm:pt>
    <dgm:pt modelId="{8A63E53C-B794-4F87-8BF9-6A4E39929EDA}">
      <dgm:prSet phldrT="[文字]" custT="1"/>
      <dgm:spPr/>
      <dgm:t>
        <a:bodyPr/>
        <a:lstStyle/>
        <a:p>
          <a:r>
            <a:rPr lang="zh-TW" altLang="en-US" sz="2400" b="1" dirty="0" smtClean="0">
              <a:latin typeface="微軟正黑體" pitchFamily="34" charset="-120"/>
              <a:ea typeface="微軟正黑體" pitchFamily="34" charset="-120"/>
            </a:rPr>
            <a:t>核心價值</a:t>
          </a:r>
          <a:endParaRPr lang="zh-TW" altLang="en-US" sz="2400" b="1" dirty="0">
            <a:latin typeface="微軟正黑體" pitchFamily="34" charset="-120"/>
            <a:ea typeface="微軟正黑體" pitchFamily="34" charset="-120"/>
          </a:endParaRPr>
        </a:p>
      </dgm:t>
    </dgm:pt>
    <dgm:pt modelId="{96C56970-75DC-4862-B9F8-0B215D2623FE}" type="parTrans" cxnId="{63A359D6-4B49-445B-8BC2-BAFF2F95F10D}">
      <dgm:prSet/>
      <dgm:spPr/>
      <dgm:t>
        <a:bodyPr/>
        <a:lstStyle/>
        <a:p>
          <a:endParaRPr lang="zh-TW" altLang="en-US" sz="2000" b="1">
            <a:latin typeface="微軟正黑體" pitchFamily="34" charset="-120"/>
            <a:ea typeface="微軟正黑體" pitchFamily="34" charset="-120"/>
          </a:endParaRPr>
        </a:p>
      </dgm:t>
    </dgm:pt>
    <dgm:pt modelId="{7414E90C-FF2C-4FF0-9408-5903C0BDFD86}" type="sibTrans" cxnId="{63A359D6-4B49-445B-8BC2-BAFF2F95F10D}">
      <dgm:prSet/>
      <dgm:spPr/>
      <dgm:t>
        <a:bodyPr/>
        <a:lstStyle/>
        <a:p>
          <a:endParaRPr lang="zh-TW" altLang="en-US" sz="2000" b="1">
            <a:latin typeface="微軟正黑體" pitchFamily="34" charset="-120"/>
            <a:ea typeface="微軟正黑體" pitchFamily="34" charset="-120"/>
          </a:endParaRPr>
        </a:p>
      </dgm:t>
    </dgm:pt>
    <dgm:pt modelId="{5E63D0AD-63E5-47E5-922B-F3D60CF53345}">
      <dgm:prSet/>
      <dgm:spPr/>
      <dgm:t>
        <a:bodyPr/>
        <a:lstStyle/>
        <a:p>
          <a:endParaRPr lang="zh-TW" altLang="en-US"/>
        </a:p>
      </dgm:t>
    </dgm:pt>
    <dgm:pt modelId="{B49D0862-5C6C-40D8-982C-38BC6A43BD79}" type="parTrans" cxnId="{44C617F1-2194-4165-80BC-7685B027169A}">
      <dgm:prSet/>
      <dgm:spPr/>
      <dgm:t>
        <a:bodyPr/>
        <a:lstStyle/>
        <a:p>
          <a:endParaRPr lang="zh-TW" altLang="en-US"/>
        </a:p>
      </dgm:t>
    </dgm:pt>
    <dgm:pt modelId="{91AA9D8E-708F-4B3C-9289-9FF3500D09FD}" type="sibTrans" cxnId="{44C617F1-2194-4165-80BC-7685B027169A}">
      <dgm:prSet/>
      <dgm:spPr/>
      <dgm:t>
        <a:bodyPr/>
        <a:lstStyle/>
        <a:p>
          <a:endParaRPr lang="zh-TW" altLang="en-US"/>
        </a:p>
      </dgm:t>
    </dgm:pt>
    <dgm:pt modelId="{845EAE23-0075-45CA-A26C-AAA39A9DCB9B}">
      <dgm:prSet/>
      <dgm:spPr/>
      <dgm:t>
        <a:bodyPr/>
        <a:lstStyle/>
        <a:p>
          <a:endParaRPr lang="zh-TW" altLang="en-US"/>
        </a:p>
      </dgm:t>
    </dgm:pt>
    <dgm:pt modelId="{AB8A2874-13BD-4FDF-93D9-97C696CC5C3B}" type="parTrans" cxnId="{5853D47B-C497-461B-91E5-3BA7DF399E9E}">
      <dgm:prSet/>
      <dgm:spPr/>
      <dgm:t>
        <a:bodyPr/>
        <a:lstStyle/>
        <a:p>
          <a:endParaRPr lang="zh-TW" altLang="en-US"/>
        </a:p>
      </dgm:t>
    </dgm:pt>
    <dgm:pt modelId="{6E7EF705-AE47-48FF-BF42-7319EB359468}" type="sibTrans" cxnId="{5853D47B-C497-461B-91E5-3BA7DF399E9E}">
      <dgm:prSet/>
      <dgm:spPr/>
      <dgm:t>
        <a:bodyPr/>
        <a:lstStyle/>
        <a:p>
          <a:endParaRPr lang="zh-TW" altLang="en-US"/>
        </a:p>
      </dgm:t>
    </dgm:pt>
    <dgm:pt modelId="{88A0DFC0-2731-4627-A2E7-719432D24801}">
      <dgm:prSet/>
      <dgm:spPr/>
      <dgm:t>
        <a:bodyPr/>
        <a:lstStyle/>
        <a:p>
          <a:endParaRPr lang="zh-TW" altLang="en-US"/>
        </a:p>
      </dgm:t>
    </dgm:pt>
    <dgm:pt modelId="{DB39ECE4-4805-4C9A-A541-29475E2E9527}" type="parTrans" cxnId="{AF41B5EF-3B75-47FB-AECF-2D76C82AC611}">
      <dgm:prSet/>
      <dgm:spPr/>
      <dgm:t>
        <a:bodyPr/>
        <a:lstStyle/>
        <a:p>
          <a:endParaRPr lang="zh-TW" altLang="en-US"/>
        </a:p>
      </dgm:t>
    </dgm:pt>
    <dgm:pt modelId="{E5FD063A-4B4C-4B31-B85F-E77EFEE97DA7}" type="sibTrans" cxnId="{AF41B5EF-3B75-47FB-AECF-2D76C82AC611}">
      <dgm:prSet/>
      <dgm:spPr/>
      <dgm:t>
        <a:bodyPr/>
        <a:lstStyle/>
        <a:p>
          <a:endParaRPr lang="zh-TW" altLang="en-US"/>
        </a:p>
      </dgm:t>
    </dgm:pt>
    <dgm:pt modelId="{EC149E56-56FF-43DF-B673-806AE853CD87}">
      <dgm:prSet/>
      <dgm:spPr/>
      <dgm:t>
        <a:bodyPr/>
        <a:lstStyle/>
        <a:p>
          <a:endParaRPr lang="zh-TW" altLang="en-US"/>
        </a:p>
      </dgm:t>
    </dgm:pt>
    <dgm:pt modelId="{6629DE1E-8204-4C22-A88A-827E1C5DFF08}" type="parTrans" cxnId="{297D20BA-2809-4AA4-9D67-9B3906D81F23}">
      <dgm:prSet/>
      <dgm:spPr/>
      <dgm:t>
        <a:bodyPr/>
        <a:lstStyle/>
        <a:p>
          <a:endParaRPr lang="zh-TW" altLang="en-US"/>
        </a:p>
      </dgm:t>
    </dgm:pt>
    <dgm:pt modelId="{F692DA0B-0961-41AB-A851-A082A2CF8D09}" type="sibTrans" cxnId="{297D20BA-2809-4AA4-9D67-9B3906D81F23}">
      <dgm:prSet/>
      <dgm:spPr/>
      <dgm:t>
        <a:bodyPr/>
        <a:lstStyle/>
        <a:p>
          <a:endParaRPr lang="zh-TW" altLang="en-US"/>
        </a:p>
      </dgm:t>
    </dgm:pt>
    <dgm:pt modelId="{FF083F8E-B68A-4A55-8EF4-6FA55666B39E}" type="pres">
      <dgm:prSet presAssocID="{8434A6E8-F72B-4BBE-8FEA-BC42C00A0EF3}" presName="Name0" presStyleCnt="0">
        <dgm:presLayoutVars>
          <dgm:chMax val="1"/>
          <dgm:dir/>
          <dgm:animLvl val="ctr"/>
          <dgm:resizeHandles val="exact"/>
        </dgm:presLayoutVars>
      </dgm:prSet>
      <dgm:spPr/>
      <dgm:t>
        <a:bodyPr/>
        <a:lstStyle/>
        <a:p>
          <a:endParaRPr lang="zh-TW" altLang="en-US"/>
        </a:p>
      </dgm:t>
    </dgm:pt>
    <dgm:pt modelId="{D39460E0-4679-47B1-A1DA-87D36614E0B3}" type="pres">
      <dgm:prSet presAssocID="{5959CB4F-4160-4923-9DCD-A93363A61DC2}" presName="centerShape" presStyleLbl="node0" presStyleIdx="0" presStyleCnt="1" custScaleX="119427" custScaleY="93546" custLinFactNeighborX="2016"/>
      <dgm:spPr/>
      <dgm:t>
        <a:bodyPr/>
        <a:lstStyle/>
        <a:p>
          <a:endParaRPr lang="zh-TW" altLang="en-US"/>
        </a:p>
      </dgm:t>
    </dgm:pt>
    <dgm:pt modelId="{2FE1FE2E-2B91-463E-AF17-B50A1DB78D1F}" type="pres">
      <dgm:prSet presAssocID="{4B03FFF5-A3F9-4310-9ED6-BCF6E6C896E9}" presName="node" presStyleLbl="node1" presStyleIdx="0" presStyleCnt="3">
        <dgm:presLayoutVars>
          <dgm:bulletEnabled val="1"/>
        </dgm:presLayoutVars>
      </dgm:prSet>
      <dgm:spPr/>
      <dgm:t>
        <a:bodyPr/>
        <a:lstStyle/>
        <a:p>
          <a:endParaRPr lang="zh-TW" altLang="en-US"/>
        </a:p>
      </dgm:t>
    </dgm:pt>
    <dgm:pt modelId="{6A4FC303-E548-408A-8721-E22E9062F7BE}" type="pres">
      <dgm:prSet presAssocID="{4B03FFF5-A3F9-4310-9ED6-BCF6E6C896E9}" presName="dummy" presStyleCnt="0"/>
      <dgm:spPr/>
    </dgm:pt>
    <dgm:pt modelId="{0AD5F38E-D99A-49DD-A4BC-B6DA872205CB}" type="pres">
      <dgm:prSet presAssocID="{C18C88E5-5862-481D-91AD-1039ECAECB26}" presName="sibTrans" presStyleLbl="sibTrans2D1" presStyleIdx="0" presStyleCnt="3"/>
      <dgm:spPr/>
      <dgm:t>
        <a:bodyPr/>
        <a:lstStyle/>
        <a:p>
          <a:endParaRPr lang="zh-TW" altLang="en-US"/>
        </a:p>
      </dgm:t>
    </dgm:pt>
    <dgm:pt modelId="{5EC44AC7-A99E-4D9E-A828-720F73FC4F77}" type="pres">
      <dgm:prSet presAssocID="{549C9378-7B40-4BF3-AFB4-192AF150AEA4}" presName="node" presStyleLbl="node1" presStyleIdx="1" presStyleCnt="3" custRadScaleRad="108181">
        <dgm:presLayoutVars>
          <dgm:bulletEnabled val="1"/>
        </dgm:presLayoutVars>
      </dgm:prSet>
      <dgm:spPr/>
      <dgm:t>
        <a:bodyPr/>
        <a:lstStyle/>
        <a:p>
          <a:endParaRPr lang="zh-TW" altLang="en-US"/>
        </a:p>
      </dgm:t>
    </dgm:pt>
    <dgm:pt modelId="{3406D55A-64B0-4816-B868-6F17ED0459E0}" type="pres">
      <dgm:prSet presAssocID="{549C9378-7B40-4BF3-AFB4-192AF150AEA4}" presName="dummy" presStyleCnt="0"/>
      <dgm:spPr/>
    </dgm:pt>
    <dgm:pt modelId="{21C79519-D834-475A-8BC0-D437F475F158}" type="pres">
      <dgm:prSet presAssocID="{B21BAA43-80F0-486F-AEBE-A350E4AED69C}" presName="sibTrans" presStyleLbl="sibTrans2D1" presStyleIdx="1" presStyleCnt="3" custLinFactNeighborY="-858"/>
      <dgm:spPr/>
      <dgm:t>
        <a:bodyPr/>
        <a:lstStyle/>
        <a:p>
          <a:endParaRPr lang="zh-TW" altLang="en-US"/>
        </a:p>
      </dgm:t>
    </dgm:pt>
    <dgm:pt modelId="{00FA3E9B-7EFA-4F69-98E0-01E2805BCF4A}" type="pres">
      <dgm:prSet presAssocID="{8A63E53C-B794-4F87-8BF9-6A4E39929EDA}" presName="node" presStyleLbl="node1" presStyleIdx="2" presStyleCnt="3">
        <dgm:presLayoutVars>
          <dgm:bulletEnabled val="1"/>
        </dgm:presLayoutVars>
      </dgm:prSet>
      <dgm:spPr/>
      <dgm:t>
        <a:bodyPr/>
        <a:lstStyle/>
        <a:p>
          <a:endParaRPr lang="zh-TW" altLang="en-US"/>
        </a:p>
      </dgm:t>
    </dgm:pt>
    <dgm:pt modelId="{A6C04A08-9F38-4531-BF63-0CEAF9686BDA}" type="pres">
      <dgm:prSet presAssocID="{8A63E53C-B794-4F87-8BF9-6A4E39929EDA}" presName="dummy" presStyleCnt="0"/>
      <dgm:spPr/>
    </dgm:pt>
    <dgm:pt modelId="{D97447E6-3A93-44B2-8EDE-930BEED6EE26}" type="pres">
      <dgm:prSet presAssocID="{7414E90C-FF2C-4FF0-9408-5903C0BDFD86}" presName="sibTrans" presStyleLbl="sibTrans2D1" presStyleIdx="2" presStyleCnt="3"/>
      <dgm:spPr/>
      <dgm:t>
        <a:bodyPr/>
        <a:lstStyle/>
        <a:p>
          <a:endParaRPr lang="zh-TW" altLang="en-US"/>
        </a:p>
      </dgm:t>
    </dgm:pt>
  </dgm:ptLst>
  <dgm:cxnLst>
    <dgm:cxn modelId="{7B8E2758-4AC9-441B-9340-9454A0F870BB}" srcId="{8434A6E8-F72B-4BBE-8FEA-BC42C00A0EF3}" destId="{5959CB4F-4160-4923-9DCD-A93363A61DC2}" srcOrd="0" destOrd="0" parTransId="{8EF52763-5C27-4454-AF63-EB8D1988FC93}" sibTransId="{2BF03D5D-9C49-40A5-B120-2B4A94EB4B00}"/>
    <dgm:cxn modelId="{6051765C-6945-437F-A35F-033A752023A6}" type="presOf" srcId="{C18C88E5-5862-481D-91AD-1039ECAECB26}" destId="{0AD5F38E-D99A-49DD-A4BC-B6DA872205CB}" srcOrd="0" destOrd="0" presId="urn:microsoft.com/office/officeart/2005/8/layout/radial6"/>
    <dgm:cxn modelId="{63A359D6-4B49-445B-8BC2-BAFF2F95F10D}" srcId="{5959CB4F-4160-4923-9DCD-A93363A61DC2}" destId="{8A63E53C-B794-4F87-8BF9-6A4E39929EDA}" srcOrd="2" destOrd="0" parTransId="{96C56970-75DC-4862-B9F8-0B215D2623FE}" sibTransId="{7414E90C-FF2C-4FF0-9408-5903C0BDFD86}"/>
    <dgm:cxn modelId="{297D20BA-2809-4AA4-9D67-9B3906D81F23}" srcId="{8434A6E8-F72B-4BBE-8FEA-BC42C00A0EF3}" destId="{EC149E56-56FF-43DF-B673-806AE853CD87}" srcOrd="4" destOrd="0" parTransId="{6629DE1E-8204-4C22-A88A-827E1C5DFF08}" sibTransId="{F692DA0B-0961-41AB-A851-A082A2CF8D09}"/>
    <dgm:cxn modelId="{AFD190D5-9990-4E3A-865F-D075492DF6FF}" srcId="{5959CB4F-4160-4923-9DCD-A93363A61DC2}" destId="{549C9378-7B40-4BF3-AFB4-192AF150AEA4}" srcOrd="1" destOrd="0" parTransId="{3F0C082C-2F2A-4E47-B556-94E52AA36B68}" sibTransId="{B21BAA43-80F0-486F-AEBE-A350E4AED69C}"/>
    <dgm:cxn modelId="{16ADDCAD-BDAC-4D02-B01C-DECF43E5BBFB}" type="presOf" srcId="{5959CB4F-4160-4923-9DCD-A93363A61DC2}" destId="{D39460E0-4679-47B1-A1DA-87D36614E0B3}" srcOrd="0" destOrd="0" presId="urn:microsoft.com/office/officeart/2005/8/layout/radial6"/>
    <dgm:cxn modelId="{5853D47B-C497-461B-91E5-3BA7DF399E9E}" srcId="{8434A6E8-F72B-4BBE-8FEA-BC42C00A0EF3}" destId="{845EAE23-0075-45CA-A26C-AAA39A9DCB9B}" srcOrd="2" destOrd="0" parTransId="{AB8A2874-13BD-4FDF-93D9-97C696CC5C3B}" sibTransId="{6E7EF705-AE47-48FF-BF42-7319EB359468}"/>
    <dgm:cxn modelId="{9BF5DFD3-97FF-4EDE-BE3F-21C0E88E57A4}" type="presOf" srcId="{8434A6E8-F72B-4BBE-8FEA-BC42C00A0EF3}" destId="{FF083F8E-B68A-4A55-8EF4-6FA55666B39E}" srcOrd="0" destOrd="0" presId="urn:microsoft.com/office/officeart/2005/8/layout/radial6"/>
    <dgm:cxn modelId="{841B6A3C-8D22-42CE-AD6B-A1DCD36379F9}" type="presOf" srcId="{4B03FFF5-A3F9-4310-9ED6-BCF6E6C896E9}" destId="{2FE1FE2E-2B91-463E-AF17-B50A1DB78D1F}" srcOrd="0" destOrd="0" presId="urn:microsoft.com/office/officeart/2005/8/layout/radial6"/>
    <dgm:cxn modelId="{FE8F89DE-97D7-4A51-977F-16825DFA0C56}" type="presOf" srcId="{549C9378-7B40-4BF3-AFB4-192AF150AEA4}" destId="{5EC44AC7-A99E-4D9E-A828-720F73FC4F77}" srcOrd="0" destOrd="0" presId="urn:microsoft.com/office/officeart/2005/8/layout/radial6"/>
    <dgm:cxn modelId="{78A59C64-DCFA-45E0-AF36-13A8BDE4FC54}" type="presOf" srcId="{B21BAA43-80F0-486F-AEBE-A350E4AED69C}" destId="{21C79519-D834-475A-8BC0-D437F475F158}" srcOrd="0" destOrd="0" presId="urn:microsoft.com/office/officeart/2005/8/layout/radial6"/>
    <dgm:cxn modelId="{478AD1B9-E34B-44FB-A352-9B6386926F5C}" srcId="{5959CB4F-4160-4923-9DCD-A93363A61DC2}" destId="{4B03FFF5-A3F9-4310-9ED6-BCF6E6C896E9}" srcOrd="0" destOrd="0" parTransId="{0C48D8A9-1DE7-4B6D-9C27-A2BDB64C6FB7}" sibTransId="{C18C88E5-5862-481D-91AD-1039ECAECB26}"/>
    <dgm:cxn modelId="{AF41B5EF-3B75-47FB-AECF-2D76C82AC611}" srcId="{8434A6E8-F72B-4BBE-8FEA-BC42C00A0EF3}" destId="{88A0DFC0-2731-4627-A2E7-719432D24801}" srcOrd="3" destOrd="0" parTransId="{DB39ECE4-4805-4C9A-A541-29475E2E9527}" sibTransId="{E5FD063A-4B4C-4B31-B85F-E77EFEE97DA7}"/>
    <dgm:cxn modelId="{4E564807-5020-470A-BE28-53D4E80518BB}" type="presOf" srcId="{7414E90C-FF2C-4FF0-9408-5903C0BDFD86}" destId="{D97447E6-3A93-44B2-8EDE-930BEED6EE26}" srcOrd="0" destOrd="0" presId="urn:microsoft.com/office/officeart/2005/8/layout/radial6"/>
    <dgm:cxn modelId="{F4D8AE13-B7A6-458C-8CB6-311417FF4EB4}" type="presOf" srcId="{8A63E53C-B794-4F87-8BF9-6A4E39929EDA}" destId="{00FA3E9B-7EFA-4F69-98E0-01E2805BCF4A}" srcOrd="0" destOrd="0" presId="urn:microsoft.com/office/officeart/2005/8/layout/radial6"/>
    <dgm:cxn modelId="{44C617F1-2194-4165-80BC-7685B027169A}" srcId="{8434A6E8-F72B-4BBE-8FEA-BC42C00A0EF3}" destId="{5E63D0AD-63E5-47E5-922B-F3D60CF53345}" srcOrd="1" destOrd="0" parTransId="{B49D0862-5C6C-40D8-982C-38BC6A43BD79}" sibTransId="{91AA9D8E-708F-4B3C-9289-9FF3500D09FD}"/>
    <dgm:cxn modelId="{2D16645B-A2B8-43CF-810E-7D9762B1DA6F}" type="presParOf" srcId="{FF083F8E-B68A-4A55-8EF4-6FA55666B39E}" destId="{D39460E0-4679-47B1-A1DA-87D36614E0B3}" srcOrd="0" destOrd="0" presId="urn:microsoft.com/office/officeart/2005/8/layout/radial6"/>
    <dgm:cxn modelId="{6F13D9F7-E5AF-4032-8E9D-6A0C19700EEF}" type="presParOf" srcId="{FF083F8E-B68A-4A55-8EF4-6FA55666B39E}" destId="{2FE1FE2E-2B91-463E-AF17-B50A1DB78D1F}" srcOrd="1" destOrd="0" presId="urn:microsoft.com/office/officeart/2005/8/layout/radial6"/>
    <dgm:cxn modelId="{D255B4AA-4DEE-4DDF-B378-B513CC0A5D31}" type="presParOf" srcId="{FF083F8E-B68A-4A55-8EF4-6FA55666B39E}" destId="{6A4FC303-E548-408A-8721-E22E9062F7BE}" srcOrd="2" destOrd="0" presId="urn:microsoft.com/office/officeart/2005/8/layout/radial6"/>
    <dgm:cxn modelId="{D61E3EE5-8B08-4ED1-B79A-ADD9CF1B990C}" type="presParOf" srcId="{FF083F8E-B68A-4A55-8EF4-6FA55666B39E}" destId="{0AD5F38E-D99A-49DD-A4BC-B6DA872205CB}" srcOrd="3" destOrd="0" presId="urn:microsoft.com/office/officeart/2005/8/layout/radial6"/>
    <dgm:cxn modelId="{708C893B-B031-49E0-9033-BDABA969A8D9}" type="presParOf" srcId="{FF083F8E-B68A-4A55-8EF4-6FA55666B39E}" destId="{5EC44AC7-A99E-4D9E-A828-720F73FC4F77}" srcOrd="4" destOrd="0" presId="urn:microsoft.com/office/officeart/2005/8/layout/radial6"/>
    <dgm:cxn modelId="{1711E9D7-3A95-493F-B367-CDD6EFF36BE2}" type="presParOf" srcId="{FF083F8E-B68A-4A55-8EF4-6FA55666B39E}" destId="{3406D55A-64B0-4816-B868-6F17ED0459E0}" srcOrd="5" destOrd="0" presId="urn:microsoft.com/office/officeart/2005/8/layout/radial6"/>
    <dgm:cxn modelId="{51B7F5A4-7CCF-4D8E-A8A0-04BFCA522542}" type="presParOf" srcId="{FF083F8E-B68A-4A55-8EF4-6FA55666B39E}" destId="{21C79519-D834-475A-8BC0-D437F475F158}" srcOrd="6" destOrd="0" presId="urn:microsoft.com/office/officeart/2005/8/layout/radial6"/>
    <dgm:cxn modelId="{A072EE4F-48B2-49D0-AA09-36A5B86512B3}" type="presParOf" srcId="{FF083F8E-B68A-4A55-8EF4-6FA55666B39E}" destId="{00FA3E9B-7EFA-4F69-98E0-01E2805BCF4A}" srcOrd="7" destOrd="0" presId="urn:microsoft.com/office/officeart/2005/8/layout/radial6"/>
    <dgm:cxn modelId="{5B09541F-0647-4BBB-BCF0-E5CA0D0CF6CE}" type="presParOf" srcId="{FF083F8E-B68A-4A55-8EF4-6FA55666B39E}" destId="{A6C04A08-9F38-4531-BF63-0CEAF9686BDA}" srcOrd="8" destOrd="0" presId="urn:microsoft.com/office/officeart/2005/8/layout/radial6"/>
    <dgm:cxn modelId="{29B8E31E-65B2-4980-895B-F4C0EBEE7EA2}" type="presParOf" srcId="{FF083F8E-B68A-4A55-8EF4-6FA55666B39E}" destId="{D97447E6-3A93-44B2-8EDE-930BEED6EE26}"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6EA3B4-1FDB-4E84-8CB7-38C01695660D}">
      <dsp:nvSpPr>
        <dsp:cNvPr id="0" name=""/>
        <dsp:cNvSpPr/>
      </dsp:nvSpPr>
      <dsp:spPr>
        <a:xfrm rot="5400000">
          <a:off x="-188947" y="1269072"/>
          <a:ext cx="1259647" cy="8817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dsp:txBody>
      <dsp:txXfrm rot="5400000">
        <a:off x="-188947" y="1269072"/>
        <a:ext cx="1259647" cy="881752"/>
      </dsp:txXfrm>
    </dsp:sp>
    <dsp:sp modelId="{7BD2D8E7-B650-46E9-AF79-E0D596F168B0}">
      <dsp:nvSpPr>
        <dsp:cNvPr id="0" name=""/>
        <dsp:cNvSpPr/>
      </dsp:nvSpPr>
      <dsp:spPr>
        <a:xfrm rot="5400000">
          <a:off x="1903483" y="103283"/>
          <a:ext cx="819201" cy="286266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財務表現</a:t>
          </a:r>
          <a:endParaRPr lang="zh-TW" altLang="en-US" sz="2800" b="1" kern="1200" dirty="0">
            <a:latin typeface="微軟正黑體" pitchFamily="34" charset="-120"/>
            <a:ea typeface="微軟正黑體" pitchFamily="34" charset="-120"/>
          </a:endParaRPr>
        </a:p>
      </dsp:txBody>
      <dsp:txXfrm rot="5400000">
        <a:off x="1903483" y="103283"/>
        <a:ext cx="819201" cy="2862663"/>
      </dsp:txXfrm>
    </dsp:sp>
    <dsp:sp modelId="{EB1ECD4A-7E9B-4CB2-B860-91D6537C26E1}">
      <dsp:nvSpPr>
        <dsp:cNvPr id="0" name=""/>
        <dsp:cNvSpPr/>
      </dsp:nvSpPr>
      <dsp:spPr>
        <a:xfrm rot="5400000">
          <a:off x="-188947" y="260951"/>
          <a:ext cx="1259647" cy="881752"/>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一</a:t>
          </a:r>
          <a:endParaRPr lang="zh-TW" altLang="en-US" sz="2800" b="1" kern="1200" dirty="0">
            <a:latin typeface="微軟正黑體" pitchFamily="34" charset="-120"/>
            <a:ea typeface="微軟正黑體" pitchFamily="34" charset="-120"/>
          </a:endParaRPr>
        </a:p>
      </dsp:txBody>
      <dsp:txXfrm rot="5400000">
        <a:off x="-188947" y="260951"/>
        <a:ext cx="1259647" cy="881752"/>
      </dsp:txXfrm>
    </dsp:sp>
    <dsp:sp modelId="{2C1430BB-9476-4A41-B49A-9B2ADB0D4284}">
      <dsp:nvSpPr>
        <dsp:cNvPr id="0" name=""/>
        <dsp:cNvSpPr/>
      </dsp:nvSpPr>
      <dsp:spPr>
        <a:xfrm rot="5400000">
          <a:off x="1903699" y="-949942"/>
          <a:ext cx="818770" cy="2862663"/>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公司簡介</a:t>
          </a:r>
          <a:endParaRPr lang="zh-TW" altLang="en-US" sz="2800" b="1" kern="1200" dirty="0">
            <a:latin typeface="微軟正黑體" pitchFamily="34" charset="-120"/>
            <a:ea typeface="微軟正黑體" pitchFamily="34" charset="-120"/>
          </a:endParaRPr>
        </a:p>
      </dsp:txBody>
      <dsp:txXfrm rot="5400000">
        <a:off x="1903699" y="-949942"/>
        <a:ext cx="818770" cy="2862663"/>
      </dsp:txXfrm>
    </dsp:sp>
    <dsp:sp modelId="{074E1F4F-1F74-4345-8D7C-7755464F8B89}">
      <dsp:nvSpPr>
        <dsp:cNvPr id="0" name=""/>
        <dsp:cNvSpPr/>
      </dsp:nvSpPr>
      <dsp:spPr>
        <a:xfrm rot="5400000">
          <a:off x="-188947" y="2277180"/>
          <a:ext cx="1259647" cy="881752"/>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三</a:t>
          </a:r>
          <a:endParaRPr lang="zh-TW" altLang="en-US" sz="2800" b="1" kern="1200" dirty="0">
            <a:latin typeface="微軟正黑體" pitchFamily="34" charset="-120"/>
            <a:ea typeface="微軟正黑體" pitchFamily="34" charset="-120"/>
          </a:endParaRPr>
        </a:p>
      </dsp:txBody>
      <dsp:txXfrm rot="5400000">
        <a:off x="-188947" y="2277180"/>
        <a:ext cx="1259647" cy="881752"/>
      </dsp:txXfrm>
    </dsp:sp>
    <dsp:sp modelId="{8F546CEE-0F6D-46B1-9429-8D6E0C95462B}">
      <dsp:nvSpPr>
        <dsp:cNvPr id="0" name=""/>
        <dsp:cNvSpPr/>
      </dsp:nvSpPr>
      <dsp:spPr>
        <a:xfrm rot="5400000">
          <a:off x="1903699" y="1100687"/>
          <a:ext cx="818770" cy="2862663"/>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聯絡資訊</a:t>
          </a:r>
          <a:endParaRPr lang="zh-TW" altLang="en-US" sz="2800" b="1" kern="1200" dirty="0">
            <a:latin typeface="微軟正黑體" pitchFamily="34" charset="-120"/>
            <a:ea typeface="微軟正黑體" pitchFamily="34" charset="-120"/>
          </a:endParaRPr>
        </a:p>
      </dsp:txBody>
      <dsp:txXfrm rot="5400000">
        <a:off x="1903699" y="1100687"/>
        <a:ext cx="818770" cy="28626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7447E6-3A93-44B2-8EDE-930BEED6EE26}">
      <dsp:nvSpPr>
        <dsp:cNvPr id="0" name=""/>
        <dsp:cNvSpPr/>
      </dsp:nvSpPr>
      <dsp:spPr>
        <a:xfrm>
          <a:off x="1699375" y="612867"/>
          <a:ext cx="4090081" cy="4090081"/>
        </a:xfrm>
        <a:prstGeom prst="blockArc">
          <a:avLst>
            <a:gd name="adj1" fmla="val 9000000"/>
            <a:gd name="adj2" fmla="val 16200000"/>
            <a:gd name="adj3" fmla="val 464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79519-D834-475A-8BC0-D437F475F158}">
      <dsp:nvSpPr>
        <dsp:cNvPr id="0" name=""/>
        <dsp:cNvSpPr/>
      </dsp:nvSpPr>
      <dsp:spPr>
        <a:xfrm>
          <a:off x="1789731" y="753890"/>
          <a:ext cx="4090081" cy="4090081"/>
        </a:xfrm>
        <a:prstGeom prst="blockArc">
          <a:avLst>
            <a:gd name="adj1" fmla="val 1615180"/>
            <a:gd name="adj2" fmla="val 9340788"/>
            <a:gd name="adj3" fmla="val 4641"/>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5F38E-D99A-49DD-A4BC-B6DA872205CB}">
      <dsp:nvSpPr>
        <dsp:cNvPr id="0" name=""/>
        <dsp:cNvSpPr/>
      </dsp:nvSpPr>
      <dsp:spPr>
        <a:xfrm>
          <a:off x="1897073" y="603060"/>
          <a:ext cx="4090081" cy="4090081"/>
        </a:xfrm>
        <a:prstGeom prst="blockArc">
          <a:avLst>
            <a:gd name="adj1" fmla="val 15859212"/>
            <a:gd name="adj2" fmla="val 198482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9460E0-4679-47B1-A1DA-87D36614E0B3}">
      <dsp:nvSpPr>
        <dsp:cNvPr id="0" name=""/>
        <dsp:cNvSpPr/>
      </dsp:nvSpPr>
      <dsp:spPr>
        <a:xfrm>
          <a:off x="2700447" y="1777089"/>
          <a:ext cx="2249022" cy="1761637"/>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altLang="zh-TW" sz="2400" b="1" kern="1200" dirty="0" smtClean="0">
            <a:latin typeface="微軟正黑體" pitchFamily="34" charset="-120"/>
            <a:ea typeface="微軟正黑體" pitchFamily="34" charset="-120"/>
          </a:endParaRPr>
        </a:p>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大亞集團</a:t>
          </a:r>
          <a:endParaRPr lang="zh-TW" altLang="en-US" sz="2400" b="1" kern="1200" dirty="0">
            <a:latin typeface="微軟正黑體" pitchFamily="34" charset="-120"/>
            <a:ea typeface="微軟正黑體" pitchFamily="34" charset="-120"/>
          </a:endParaRPr>
        </a:p>
      </dsp:txBody>
      <dsp:txXfrm>
        <a:off x="2700447" y="1777089"/>
        <a:ext cx="2249022" cy="1761637"/>
      </dsp:txXfrm>
    </dsp:sp>
    <dsp:sp modelId="{2FE1FE2E-2B91-463E-AF17-B50A1DB78D1F}">
      <dsp:nvSpPr>
        <dsp:cNvPr id="0" name=""/>
        <dsp:cNvSpPr/>
      </dsp:nvSpPr>
      <dsp:spPr>
        <a:xfrm>
          <a:off x="3085303" y="1211"/>
          <a:ext cx="1318224" cy="13182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願景</a:t>
          </a:r>
          <a:endParaRPr lang="zh-TW" altLang="en-US" sz="2400" b="1" kern="1200" dirty="0">
            <a:latin typeface="微軟正黑體" pitchFamily="34" charset="-120"/>
            <a:ea typeface="微軟正黑體" pitchFamily="34" charset="-120"/>
          </a:endParaRPr>
        </a:p>
      </dsp:txBody>
      <dsp:txXfrm>
        <a:off x="3085303" y="1211"/>
        <a:ext cx="1318224" cy="1318224"/>
      </dsp:txXfrm>
    </dsp:sp>
    <dsp:sp modelId="{5EC44AC7-A99E-4D9E-A828-720F73FC4F77}">
      <dsp:nvSpPr>
        <dsp:cNvPr id="0" name=""/>
        <dsp:cNvSpPr/>
      </dsp:nvSpPr>
      <dsp:spPr>
        <a:xfrm>
          <a:off x="4956790" y="3079299"/>
          <a:ext cx="1318224" cy="1318224"/>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經營理念</a:t>
          </a:r>
          <a:endParaRPr lang="zh-TW" altLang="en-US" sz="2400" b="1" kern="1200" dirty="0">
            <a:latin typeface="微軟正黑體" pitchFamily="34" charset="-120"/>
            <a:ea typeface="微軟正黑體" pitchFamily="34" charset="-120"/>
          </a:endParaRPr>
        </a:p>
      </dsp:txBody>
      <dsp:txXfrm>
        <a:off x="4956790" y="3079299"/>
        <a:ext cx="1318224" cy="1318224"/>
      </dsp:txXfrm>
    </dsp:sp>
    <dsp:sp modelId="{00FA3E9B-7EFA-4F69-98E0-01E2805BCF4A}">
      <dsp:nvSpPr>
        <dsp:cNvPr id="0" name=""/>
        <dsp:cNvSpPr/>
      </dsp:nvSpPr>
      <dsp:spPr>
        <a:xfrm>
          <a:off x="1355344" y="2997588"/>
          <a:ext cx="1318224" cy="131822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核心價值</a:t>
          </a:r>
          <a:endParaRPr lang="zh-TW" altLang="en-US" sz="2400" b="1" kern="1200" dirty="0">
            <a:latin typeface="微軟正黑體" pitchFamily="34" charset="-120"/>
            <a:ea typeface="微軟正黑體" pitchFamily="34" charset="-120"/>
          </a:endParaRPr>
        </a:p>
      </dsp:txBody>
      <dsp:txXfrm>
        <a:off x="1355344" y="2997588"/>
        <a:ext cx="1318224" cy="13182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2019/11/12</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2019/11/12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3663E4-90C6-4A5E-B996-E0CEF6BE6F72}" type="slidenum">
              <a:rPr lang="zh-TW" altLang="en-US" smtClean="0"/>
              <a:pPr/>
              <a:t>7</a:t>
            </a:fld>
            <a:endParaRPr lang="zh-TW" altLang="en-US"/>
          </a:p>
        </p:txBody>
      </p:sp>
    </p:spTree>
    <p:extLst>
      <p:ext uri="{BB962C8B-B14F-4D97-AF65-F5344CB8AC3E}">
        <p14:creationId xmlns:p14="http://schemas.microsoft.com/office/powerpoint/2010/main" xmlns="" val="392022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妳們就跟我們說全公司的人數</a:t>
            </a:r>
            <a:r>
              <a:rPr lang="en-US" altLang="zh-TW" smtClean="0"/>
              <a:t>...</a:t>
            </a:r>
            <a:r>
              <a:rPr lang="zh-TW" altLang="en-US" smtClean="0"/>
              <a:t>要全含  </a:t>
            </a:r>
            <a:r>
              <a:rPr lang="en-US" altLang="zh-TW" smtClean="0"/>
              <a:t>(</a:t>
            </a:r>
            <a:r>
              <a:rPr lang="zh-TW" altLang="en-US" smtClean="0"/>
              <a:t>人事單位</a:t>
            </a:r>
            <a:r>
              <a:rPr lang="en-US" altLang="zh-TW" smtClean="0"/>
              <a:t>)</a:t>
            </a:r>
            <a:endParaRPr lang="zh-TW" altLang="en-US" smtClean="0"/>
          </a:p>
        </p:txBody>
      </p:sp>
      <p:sp>
        <p:nvSpPr>
          <p:cNvPr id="16387" name="投影片編號版面配置區 3"/>
          <p:cNvSpPr>
            <a:spLocks noGrp="1"/>
          </p:cNvSpPr>
          <p:nvPr>
            <p:ph type="sldNum" sz="quarter" idx="5"/>
          </p:nvPr>
        </p:nvSpPr>
        <p:spPr bwMode="auto">
          <a:noFill/>
          <a:ln>
            <a:miter lim="800000"/>
            <a:headEnd/>
            <a:tailEnd/>
          </a:ln>
        </p:spPr>
        <p:txBody>
          <a:bodyPr/>
          <a:lstStyle/>
          <a:p>
            <a:fld id="{74190952-8B11-4C36-97A1-94D19B8307BB}" type="slidenum">
              <a:rPr lang="zh-TW" altLang="en-US" smtClean="0">
                <a:ea typeface="新細明體" charset="-120"/>
              </a:rPr>
              <a:pPr/>
              <a:t>8</a:t>
            </a:fld>
            <a:endParaRPr lang="en-US"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28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p>
        </p:txBody>
      </p:sp>
      <p:sp>
        <p:nvSpPr>
          <p:cNvPr id="7" name="頁尾版面配置區 4"/>
          <p:cNvSpPr>
            <a:spLocks noGrp="1"/>
          </p:cNvSpPr>
          <p:nvPr>
            <p:ph type="ftr" sz="quarter" idx="15"/>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61"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yenn@mail.taya.com.t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2988" y="2635250"/>
            <a:ext cx="7772400" cy="433388"/>
          </a:xfrm>
        </p:spPr>
        <p:txBody>
          <a:bodyPr rtlCol="0">
            <a:normAutofit fontScale="90000"/>
          </a:bodyPr>
          <a:lstStyle/>
          <a:p>
            <a:pPr eaLnBrk="1" fontAlgn="auto" hangingPunct="1">
              <a:spcAft>
                <a:spcPts val="0"/>
              </a:spcAft>
              <a:defRPr/>
            </a:pPr>
            <a:r>
              <a:rPr lang="en-US" altLang="zh-TW" dirty="0" smtClean="0"/>
              <a:t>2019</a:t>
            </a:r>
            <a:r>
              <a:rPr lang="zh-TW" altLang="en-US" dirty="0" smtClean="0"/>
              <a:t>年法人說明會</a:t>
            </a:r>
            <a:endParaRPr lang="zh-TW" altLang="en-US" dirty="0"/>
          </a:p>
        </p:txBody>
      </p:sp>
      <p:sp>
        <p:nvSpPr>
          <p:cNvPr id="5" name="副標題 4"/>
          <p:cNvSpPr>
            <a:spLocks noGrp="1"/>
          </p:cNvSpPr>
          <p:nvPr>
            <p:ph type="subTitle" idx="1"/>
          </p:nvPr>
        </p:nvSpPr>
        <p:spPr>
          <a:xfrm>
            <a:off x="1042988" y="3140075"/>
            <a:ext cx="7777162" cy="36036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zh-TW" altLang="en-US" dirty="0" smtClean="0"/>
              <a:t>大亞集團簡介及</a:t>
            </a:r>
            <a:r>
              <a:rPr lang="en-US" altLang="zh-TW" dirty="0" smtClean="0"/>
              <a:t>2019</a:t>
            </a:r>
            <a:r>
              <a:rPr lang="zh-TW" altLang="en-US" dirty="0" smtClean="0"/>
              <a:t>年第三季營運概況</a:t>
            </a:r>
            <a:endParaRPr lang="en-US" altLang="zh-TW" dirty="0" smtClean="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42988" y="3644900"/>
            <a:ext cx="7704137" cy="431800"/>
          </a:xfrm>
        </p:spPr>
        <p:txBody>
          <a:bodyPr/>
          <a:lstStyle/>
          <a:p>
            <a:pPr eaLnBrk="1" hangingPunct="1"/>
            <a:r>
              <a:rPr lang="zh-TW" altLang="en-US" dirty="0" smtClean="0"/>
              <a:t>總管理處財務部協理暨公司代理發言人  洪崇銘</a:t>
            </a:r>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zh-TW" altLang="en-US" dirty="0" smtClean="0"/>
              <a:t>大亞電線電纜股份有限公司</a:t>
            </a:r>
            <a:endParaRPr lang="en-US" altLang="zh-TW" dirty="0" smtClean="0"/>
          </a:p>
          <a:p>
            <a:pPr eaLnBrk="1" hangingPunct="1"/>
            <a:r>
              <a:rPr lang="zh-TW" altLang="en-US" dirty="0" smtClean="0"/>
              <a:t>股 票 代 號 ： </a:t>
            </a:r>
            <a:r>
              <a:rPr lang="en-US" altLang="zh-TW" dirty="0" smtClean="0"/>
              <a:t>1</a:t>
            </a:r>
            <a:r>
              <a:rPr lang="zh-TW" altLang="en-US" dirty="0" smtClean="0"/>
              <a:t> </a:t>
            </a:r>
            <a:r>
              <a:rPr lang="en-US" altLang="zh-TW" dirty="0" smtClean="0"/>
              <a:t>6</a:t>
            </a:r>
            <a:r>
              <a:rPr lang="zh-TW" altLang="en-US" dirty="0" smtClean="0"/>
              <a:t> </a:t>
            </a:r>
            <a:r>
              <a:rPr lang="en-US" altLang="zh-TW" dirty="0" smtClean="0"/>
              <a:t>0</a:t>
            </a:r>
            <a:r>
              <a:rPr lang="zh-TW" altLang="en-US" dirty="0" smtClean="0"/>
              <a:t> </a:t>
            </a:r>
            <a:r>
              <a:rPr lang="en-US" altLang="zh-TW" dirty="0" smtClean="0"/>
              <a:t>9</a:t>
            </a:r>
            <a:endParaRPr lang="zh-TW" altLang="en-US" dirty="0" smtClean="0"/>
          </a:p>
        </p:txBody>
      </p:sp>
      <p:sp>
        <p:nvSpPr>
          <p:cNvPr id="8" name="矩形 7"/>
          <p:cNvSpPr/>
          <p:nvPr/>
        </p:nvSpPr>
        <p:spPr>
          <a:xfrm>
            <a:off x="1042988" y="4005263"/>
            <a:ext cx="3313112" cy="3603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1200" dirty="0" smtClean="0">
                <a:solidFill>
                  <a:schemeClr val="tx1">
                    <a:lumMod val="50000"/>
                    <a:lumOff val="50000"/>
                  </a:schemeClr>
                </a:solidFill>
                <a:latin typeface="微軟正黑體" pitchFamily="34" charset="-120"/>
                <a:ea typeface="微軟正黑體" pitchFamily="34" charset="-120"/>
              </a:rPr>
              <a:t>2019/11/13</a:t>
            </a:r>
            <a:endParaRPr kumimoji="0" lang="zh-TW" altLang="en-US" sz="12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object 14"/>
          <p:cNvSpPr/>
          <p:nvPr/>
        </p:nvSpPr>
        <p:spPr>
          <a:xfrm>
            <a:off x="2771800" y="3573016"/>
            <a:ext cx="6372200" cy="2520280"/>
          </a:xfrm>
          <a:prstGeom prst="rect">
            <a:avLst/>
          </a:prstGeom>
          <a:blipFill>
            <a:blip r:embed="rId2" cstate="print"/>
            <a:stretch>
              <a:fillRect/>
            </a:stretch>
          </a:blipFill>
        </p:spPr>
        <p:txBody>
          <a:bodyPr wrap="square" lIns="0" tIns="0" rIns="0" bIns="0" rtlCol="0"/>
          <a:lstStyle/>
          <a:p>
            <a:endParaRPr/>
          </a:p>
        </p:txBody>
      </p:sp>
      <p:pic>
        <p:nvPicPr>
          <p:cNvPr id="26" name="Picture 8"/>
          <p:cNvPicPr>
            <a:picLocks noChangeAspect="1" noChangeArrowheads="1"/>
          </p:cNvPicPr>
          <p:nvPr/>
        </p:nvPicPr>
        <p:blipFill>
          <a:blip r:embed="rId3" cstate="screen"/>
          <a:srcRect/>
          <a:stretch>
            <a:fillRect/>
          </a:stretch>
        </p:blipFill>
        <p:spPr bwMode="auto">
          <a:xfrm>
            <a:off x="0" y="3429000"/>
            <a:ext cx="4860032" cy="2779740"/>
          </a:xfrm>
          <a:prstGeom prst="rect">
            <a:avLst/>
          </a:prstGeom>
          <a:ln>
            <a:noFill/>
          </a:ln>
          <a:effectLst>
            <a:softEdge rad="112500"/>
          </a:effectLst>
        </p:spPr>
      </p:pic>
      <p:sp>
        <p:nvSpPr>
          <p:cNvPr id="57" name="Rectangle 3"/>
          <p:cNvSpPr/>
          <p:nvPr/>
        </p:nvSpPr>
        <p:spPr>
          <a:xfrm>
            <a:off x="1475656" y="1"/>
            <a:ext cx="1512168" cy="6597352"/>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323528" y="1700808"/>
            <a:ext cx="3873380" cy="707886"/>
          </a:xfrm>
          <a:prstGeom prst="rect">
            <a:avLst/>
          </a:prstGeom>
          <a:solidFill>
            <a:schemeClr val="bg1"/>
          </a:solidFill>
        </p:spPr>
        <p:txBody>
          <a:bodyPr wrap="square" rtlCol="0">
            <a:spAutoFit/>
          </a:bodyPr>
          <a:lstStyle/>
          <a:p>
            <a:pPr algn="ctr"/>
            <a:r>
              <a:rPr lang="zh-TW" altLang="en-US" sz="4000" b="1" dirty="0" smtClean="0">
                <a:solidFill>
                  <a:schemeClr val="tx1">
                    <a:lumMod val="65000"/>
                    <a:lumOff val="35000"/>
                  </a:schemeClr>
                </a:solidFill>
                <a:latin typeface="微軟正黑體" panose="020B0604030504040204" pitchFamily="34" charset="-120"/>
                <a:ea typeface="微軟正黑體" panose="020B0604030504040204" pitchFamily="34" charset="-120"/>
              </a:rPr>
              <a:t>電力通信事業群</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3923928" y="908720"/>
            <a:ext cx="4824536" cy="3022366"/>
          </a:xfrm>
          <a:prstGeom prst="rect">
            <a:avLst/>
          </a:prstGeom>
        </p:spPr>
        <p:txBody>
          <a:bodyPr wrap="square">
            <a:spAutoFit/>
          </a:bodyPr>
          <a:lstStyle/>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從最低電壓</a:t>
            </a:r>
            <a:r>
              <a:rPr lang="en-US" altLang="zh-TW" sz="1600" dirty="0" smtClean="0">
                <a:latin typeface="微軟正黑體" pitchFamily="34" charset="-120"/>
                <a:ea typeface="微軟正黑體" pitchFamily="34" charset="-120"/>
              </a:rPr>
              <a:t>600V</a:t>
            </a:r>
            <a:r>
              <a:rPr lang="zh-TW" altLang="en-US" sz="1600" dirty="0" smtClean="0">
                <a:latin typeface="微軟正黑體" pitchFamily="34" charset="-120"/>
                <a:ea typeface="微軟正黑體" pitchFamily="34" charset="-120"/>
              </a:rPr>
              <a:t>至最高電壓</a:t>
            </a:r>
            <a:r>
              <a:rPr lang="en-US" altLang="zh-TW" sz="1600" dirty="0" smtClean="0">
                <a:latin typeface="微軟正黑體" pitchFamily="34" charset="-120"/>
                <a:ea typeface="微軟正黑體" pitchFamily="34" charset="-120"/>
              </a:rPr>
              <a:t>345kV</a:t>
            </a:r>
            <a:r>
              <a:rPr lang="zh-TW" altLang="en-US" sz="1600" dirty="0" smtClean="0">
                <a:latin typeface="微軟正黑體" pitchFamily="34" charset="-120"/>
                <a:ea typeface="微軟正黑體" pitchFamily="34" charset="-120"/>
              </a:rPr>
              <a:t>一應俱全，且為全台灣第一家</a:t>
            </a:r>
            <a:r>
              <a:rPr lang="en-US" altLang="zh-TW" sz="1600" dirty="0" smtClean="0">
                <a:latin typeface="微軟正黑體" pitchFamily="34" charset="-120"/>
                <a:ea typeface="微軟正黑體" pitchFamily="34" charset="-120"/>
              </a:rPr>
              <a:t>345kV</a:t>
            </a:r>
            <a:r>
              <a:rPr lang="zh-TW" altLang="en-US" sz="1600" dirty="0" smtClean="0">
                <a:latin typeface="微軟正黑體" pitchFamily="34" charset="-120"/>
                <a:ea typeface="微軟正黑體" pitchFamily="34" charset="-120"/>
              </a:rPr>
              <a:t>開發成功且第一家得標台電工程生產之電線電纜公司。</a:t>
            </a:r>
            <a:endParaRPr lang="en-US" altLang="zh-TW" sz="1600" dirty="0" smtClean="0">
              <a:latin typeface="微軟正黑體" pitchFamily="34" charset="-120"/>
              <a:ea typeface="微軟正黑體" pitchFamily="34" charset="-120"/>
            </a:endParaRPr>
          </a:p>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將對環境與人的關懷，融入產品設計之中，發展出一系列低煙無鹵素電纜、耐熱耐燃耐火電纜、低煙無毒光纜與太陽能用線等產品。</a:t>
            </a:r>
            <a:endParaRPr lang="en-US" altLang="zh-TW" sz="1600" dirty="0" smtClean="0">
              <a:latin typeface="微軟正黑體" pitchFamily="34" charset="-120"/>
              <a:ea typeface="微軟正黑體" pitchFamily="34" charset="-120"/>
            </a:endParaRPr>
          </a:p>
          <a:p>
            <a:pPr lvl="1" eaLnBrk="1" hangingPunct="1">
              <a:lnSpc>
                <a:spcPct val="170000"/>
              </a:lnSpc>
              <a:buFont typeface="Arial" pitchFamily="34" charset="0"/>
              <a:buChar char="•"/>
            </a:pPr>
            <a:endParaRPr lang="en-US" altLang="zh-TW" sz="1600" dirty="0" smtClean="0">
              <a:latin typeface="微軟正黑體" pitchFamily="34" charset="-120"/>
              <a:ea typeface="微軟正黑體" pitchFamily="34" charset="-120"/>
            </a:endParaRPr>
          </a:p>
        </p:txBody>
      </p:sp>
      <p:grpSp>
        <p:nvGrpSpPr>
          <p:cNvPr id="25" name="群組 24"/>
          <p:cNvGrpSpPr/>
          <p:nvPr/>
        </p:nvGrpSpPr>
        <p:grpSpPr>
          <a:xfrm>
            <a:off x="8244408" y="188640"/>
            <a:ext cx="720081" cy="504056"/>
            <a:chOff x="4355976" y="3147038"/>
            <a:chExt cx="2304258" cy="1993675"/>
          </a:xfrm>
        </p:grpSpPr>
        <p:sp>
          <p:nvSpPr>
            <p:cNvPr id="28"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9" name="圓角化同側角落矩形 28"/>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0"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9"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1" name="圓角化同側角落矩形 30"/>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7"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4" name="＞形箭號 4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5" name="圓角化同側角落矩形 4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10</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漆包線工廠"/>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8938" b="23027"/>
          <a:stretch/>
        </p:blipFill>
        <p:spPr bwMode="auto">
          <a:xfrm>
            <a:off x="0" y="3429000"/>
            <a:ext cx="9144000" cy="2505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3"/>
          <p:cNvSpPr/>
          <p:nvPr/>
        </p:nvSpPr>
        <p:spPr>
          <a:xfrm>
            <a:off x="1259632" y="0"/>
            <a:ext cx="1512168" cy="6661099"/>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410589" y="1700808"/>
            <a:ext cx="3312368" cy="707886"/>
          </a:xfrm>
          <a:prstGeom prst="rect">
            <a:avLst/>
          </a:prstGeom>
          <a:solidFill>
            <a:schemeClr val="bg1"/>
          </a:solidFill>
        </p:spPr>
        <p:txBody>
          <a:bodyPr wrap="square" rtlCol="0">
            <a:spAutoFit/>
          </a:bodyPr>
          <a:lstStyle/>
          <a:p>
            <a:r>
              <a:rPr lang="zh-TW" altLang="en-US" sz="4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漆包線事業群</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3635896" y="1052736"/>
            <a:ext cx="4572000" cy="1766637"/>
          </a:xfrm>
          <a:prstGeom prst="rect">
            <a:avLst/>
          </a:prstGeom>
        </p:spPr>
        <p:txBody>
          <a:bodyPr>
            <a:spAutoFit/>
          </a:bodyPr>
          <a:lstStyle/>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於台灣、中國與越南皆設有漆包線生產基地。漆包線行銷海內外已超過四十年。根基於長期專業的生產經驗，逐步發展出具備不同特性的漆包線、扁平線與三層絕緣線產品。</a:t>
            </a:r>
            <a:endParaRPr lang="en-US" altLang="zh-TW" sz="1600" dirty="0" smtClean="0">
              <a:latin typeface="微軟正黑體" pitchFamily="34" charset="-120"/>
              <a:ea typeface="微軟正黑體" pitchFamily="34" charset="-120"/>
            </a:endParaRPr>
          </a:p>
        </p:txBody>
      </p:sp>
      <p:grpSp>
        <p:nvGrpSpPr>
          <p:cNvPr id="22" name="群組 21"/>
          <p:cNvGrpSpPr/>
          <p:nvPr/>
        </p:nvGrpSpPr>
        <p:grpSpPr>
          <a:xfrm>
            <a:off x="8244408" y="188640"/>
            <a:ext cx="720081" cy="504056"/>
            <a:chOff x="4355976" y="3147038"/>
            <a:chExt cx="2304258" cy="1993675"/>
          </a:xfrm>
        </p:grpSpPr>
        <p:sp>
          <p:nvSpPr>
            <p:cNvPr id="24"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5" name="圓角化同側角落矩形 24"/>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26"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9"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7" name="圓角化同側角落矩形 26"/>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29"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1" name="＞形箭號 30"/>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5" name="圓角化同側角落矩形 4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11</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900" decel="100000" fill="hold"/>
                                        <p:tgtEl>
                                          <p:spTgt spid="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3"/>
          <p:cNvSpPr/>
          <p:nvPr/>
        </p:nvSpPr>
        <p:spPr>
          <a:xfrm>
            <a:off x="1259632" y="0"/>
            <a:ext cx="1512168" cy="6661099"/>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410588" y="1700808"/>
            <a:ext cx="3873380" cy="707886"/>
          </a:xfrm>
          <a:prstGeom prst="rect">
            <a:avLst/>
          </a:prstGeom>
          <a:solidFill>
            <a:schemeClr val="bg1"/>
          </a:solidFill>
        </p:spPr>
        <p:txBody>
          <a:bodyPr wrap="square" rtlCol="0">
            <a:spAutoFit/>
          </a:bodyPr>
          <a:lstStyle/>
          <a:p>
            <a:r>
              <a:rPr lang="zh-TW" altLang="en-US" sz="4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封裝焊線事業群</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4067944" y="1052736"/>
            <a:ext cx="4752528" cy="1348061"/>
          </a:xfrm>
          <a:prstGeom prst="rect">
            <a:avLst/>
          </a:prstGeom>
        </p:spPr>
        <p:txBody>
          <a:bodyPr wrap="square">
            <a:spAutoFit/>
          </a:bodyPr>
          <a:lstStyle/>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主要產品封裝銅銲線、金鈀銅線及鍍鈀銅銲線，產品適用於各類</a:t>
            </a:r>
            <a:r>
              <a:rPr lang="en-US" altLang="zh-TW" sz="1600" dirty="0" smtClean="0">
                <a:latin typeface="微軟正黑體" pitchFamily="34" charset="-120"/>
                <a:ea typeface="微軟正黑體" pitchFamily="34" charset="-120"/>
              </a:rPr>
              <a:t>IC</a:t>
            </a:r>
            <a:r>
              <a:rPr lang="zh-TW" altLang="en-US" sz="1600" dirty="0" smtClean="0">
                <a:latin typeface="微軟正黑體" pitchFamily="34" charset="-120"/>
                <a:ea typeface="微軟正黑體" pitchFamily="34" charset="-120"/>
              </a:rPr>
              <a:t>封裝產業，是台灣唯一一家通過國際大廠驗證之國產銅焊線供應商。</a:t>
            </a:r>
          </a:p>
        </p:txBody>
      </p:sp>
      <p:pic>
        <p:nvPicPr>
          <p:cNvPr id="28" name="Picture 4" descr="proimages/in-product/index_cate-03.jpg"/>
          <p:cNvPicPr>
            <a:picLocks noChangeAspect="1" noChangeArrowheads="1"/>
          </p:cNvPicPr>
          <p:nvPr/>
        </p:nvPicPr>
        <p:blipFill>
          <a:blip r:embed="rId2" cstate="print"/>
          <a:srcRect/>
          <a:stretch>
            <a:fillRect/>
          </a:stretch>
        </p:blipFill>
        <p:spPr bwMode="auto">
          <a:xfrm>
            <a:off x="2818102" y="2636912"/>
            <a:ext cx="6325898" cy="3566136"/>
          </a:xfrm>
          <a:prstGeom prst="rect">
            <a:avLst/>
          </a:prstGeom>
          <a:ln>
            <a:noFill/>
          </a:ln>
          <a:effectLst>
            <a:softEdge rad="317500"/>
          </a:effectLst>
        </p:spPr>
      </p:pic>
      <p:grpSp>
        <p:nvGrpSpPr>
          <p:cNvPr id="24" name="群組 23"/>
          <p:cNvGrpSpPr/>
          <p:nvPr/>
        </p:nvGrpSpPr>
        <p:grpSpPr>
          <a:xfrm>
            <a:off x="8244408" y="188640"/>
            <a:ext cx="720081" cy="504056"/>
            <a:chOff x="4355976" y="3147038"/>
            <a:chExt cx="2304258" cy="1993675"/>
          </a:xfrm>
        </p:grpSpPr>
        <p:sp>
          <p:nvSpPr>
            <p:cNvPr id="25"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6" name="圓角化同側角落矩形 25"/>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27" name="群組 13"/>
            <p:cNvGrpSpPr/>
            <p:nvPr/>
          </p:nvGrpSpPr>
          <p:grpSpPr>
            <a:xfrm>
              <a:off x="4355976" y="3147038"/>
              <a:ext cx="461551" cy="926569"/>
              <a:chOff x="1" y="-71582"/>
              <a:chExt cx="461551" cy="926569"/>
            </a:xfrm>
          </p:grpSpPr>
          <p:sp>
            <p:nvSpPr>
              <p:cNvPr id="46" name="＞形箭號 45"/>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7"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9" name="圓角化同側角落矩形 28"/>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1" name="群組 22"/>
            <p:cNvGrpSpPr/>
            <p:nvPr/>
          </p:nvGrpSpPr>
          <p:grpSpPr>
            <a:xfrm>
              <a:off x="4355976" y="4379855"/>
              <a:ext cx="461550" cy="760858"/>
              <a:chOff x="1" y="1082962"/>
              <a:chExt cx="461550" cy="760858"/>
            </a:xfrm>
          </p:grpSpPr>
          <p:sp>
            <p:nvSpPr>
              <p:cNvPr id="44" name="＞形箭號 43"/>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5"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形箭號 3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7" name="圓角化同側角落矩形 36"/>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12</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900" decel="100000" fill="hold"/>
                                        <p:tgtEl>
                                          <p:spTgt spid="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1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sp>
        <p:nvSpPr>
          <p:cNvPr id="39" name="矩形 38"/>
          <p:cNvSpPr/>
          <p:nvPr/>
        </p:nvSpPr>
        <p:spPr>
          <a:xfrm>
            <a:off x="251520" y="241484"/>
            <a:ext cx="3204864" cy="523220"/>
          </a:xfrm>
          <a:prstGeom prst="rect">
            <a:avLst/>
          </a:prstGeom>
        </p:spPr>
        <p:txBody>
          <a:bodyPr wrap="square">
            <a:spAutoFit/>
          </a:bodyPr>
          <a:lstStyle/>
          <a:p>
            <a:pPr eaLnBrk="1" hangingPunct="1">
              <a:buFont typeface="Wingdings" pitchFamily="2" charset="2"/>
              <a:buChar char="Ø"/>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多角化經營</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2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5517232"/>
            <a:ext cx="219527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群組 18"/>
          <p:cNvGrpSpPr/>
          <p:nvPr/>
        </p:nvGrpSpPr>
        <p:grpSpPr>
          <a:xfrm>
            <a:off x="8244408" y="188640"/>
            <a:ext cx="720081" cy="504056"/>
            <a:chOff x="4355976" y="3147038"/>
            <a:chExt cx="2304258" cy="1993675"/>
          </a:xfrm>
        </p:grpSpPr>
        <p:sp>
          <p:nvSpPr>
            <p:cNvPr id="2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1" name="圓角化同側角落矩形 2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6" name="群組 13"/>
            <p:cNvGrpSpPr/>
            <p:nvPr/>
          </p:nvGrpSpPr>
          <p:grpSpPr>
            <a:xfrm>
              <a:off x="4355976" y="3147038"/>
              <a:ext cx="461551" cy="926569"/>
              <a:chOff x="1" y="-71582"/>
              <a:chExt cx="461551" cy="926569"/>
            </a:xfrm>
          </p:grpSpPr>
          <p:sp>
            <p:nvSpPr>
              <p:cNvPr id="42" name="＞形箭號 4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4" name="圓角化同側角落矩形 2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 name="群組 22"/>
            <p:cNvGrpSpPr/>
            <p:nvPr/>
          </p:nvGrpSpPr>
          <p:grpSpPr>
            <a:xfrm>
              <a:off x="4355976" y="4379855"/>
              <a:ext cx="461550" cy="760858"/>
              <a:chOff x="1" y="1082962"/>
              <a:chExt cx="461550" cy="760858"/>
            </a:xfrm>
          </p:grpSpPr>
          <p:sp>
            <p:nvSpPr>
              <p:cNvPr id="40" name="＞形箭號 3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形箭號 3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8" name="圓角化同側角落矩形 3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13</a:t>
            </a:fld>
            <a:endParaRPr lang="zh-TW" altLang="en-US"/>
          </a:p>
        </p:txBody>
      </p:sp>
      <p:pic>
        <p:nvPicPr>
          <p:cNvPr id="44" name="圖片 43">
            <a:extLst>
              <a:ext uri="{FF2B5EF4-FFF2-40B4-BE49-F238E27FC236}">
                <a16:creationId xmlns="" xmlns:a16="http://schemas.microsoft.com/office/drawing/2014/main" id="{E8A82FA7-FABA-4025-8046-E7AB66A98D23}"/>
              </a:ext>
            </a:extLst>
          </p:cNvPr>
          <p:cNvPicPr>
            <a:picLocks noChangeAspect="1"/>
          </p:cNvPicPr>
          <p:nvPr/>
        </p:nvPicPr>
        <p:blipFill>
          <a:blip r:embed="rId3" cstate="print"/>
          <a:stretch>
            <a:fillRect/>
          </a:stretch>
        </p:blipFill>
        <p:spPr>
          <a:xfrm>
            <a:off x="251520" y="1052736"/>
            <a:ext cx="8446527" cy="4283957"/>
          </a:xfrm>
          <a:prstGeom prst="rect">
            <a:avLst/>
          </a:prstGeom>
        </p:spPr>
      </p:pic>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群組 43">
            <a:extLst>
              <a:ext uri="{FF2B5EF4-FFF2-40B4-BE49-F238E27FC236}">
                <a16:creationId xmlns="" xmlns:a16="http://schemas.microsoft.com/office/drawing/2014/main" id="{BFCDD475-ACDE-435E-A1EF-E4F6A06DDB7A}"/>
              </a:ext>
            </a:extLst>
          </p:cNvPr>
          <p:cNvGrpSpPr/>
          <p:nvPr/>
        </p:nvGrpSpPr>
        <p:grpSpPr>
          <a:xfrm>
            <a:off x="3059832" y="3861048"/>
            <a:ext cx="5544616" cy="2232248"/>
            <a:chOff x="4355976" y="3573016"/>
            <a:chExt cx="4480478" cy="2034558"/>
          </a:xfrm>
        </p:grpSpPr>
        <p:pic>
          <p:nvPicPr>
            <p:cNvPr id="45" name="Picture 2">
              <a:extLst>
                <a:ext uri="{FF2B5EF4-FFF2-40B4-BE49-F238E27FC236}">
                  <a16:creationId xmlns="" xmlns:a16="http://schemas.microsoft.com/office/drawing/2014/main" id="{2F2C4601-469A-4CC6-9ED5-962544662BF1}"/>
                </a:ext>
              </a:extLst>
            </p:cNvPr>
            <p:cNvPicPr>
              <a:picLocks noChangeAspect="1" noChangeArrowheads="1"/>
            </p:cNvPicPr>
            <p:nvPr/>
          </p:nvPicPr>
          <p:blipFill>
            <a:blip r:embed="rId2" cstate="print"/>
            <a:srcRect/>
            <a:stretch>
              <a:fillRect/>
            </a:stretch>
          </p:blipFill>
          <p:spPr bwMode="auto">
            <a:xfrm>
              <a:off x="4355976" y="3573016"/>
              <a:ext cx="1675365" cy="1122082"/>
            </a:xfrm>
            <a:prstGeom prst="rect">
              <a:avLst/>
            </a:prstGeom>
            <a:noFill/>
            <a:ln w="9525">
              <a:noFill/>
              <a:miter lim="800000"/>
              <a:headEnd/>
              <a:tailEnd/>
            </a:ln>
          </p:spPr>
        </p:pic>
        <p:pic>
          <p:nvPicPr>
            <p:cNvPr id="46" name="Picture 3">
              <a:extLst>
                <a:ext uri="{FF2B5EF4-FFF2-40B4-BE49-F238E27FC236}">
                  <a16:creationId xmlns="" xmlns:a16="http://schemas.microsoft.com/office/drawing/2014/main" id="{4A566EA7-B874-4DBB-A163-49CC8A8CBD1B}"/>
                </a:ext>
              </a:extLst>
            </p:cNvPr>
            <p:cNvPicPr>
              <a:picLocks noChangeAspect="1" noChangeArrowheads="1"/>
            </p:cNvPicPr>
            <p:nvPr/>
          </p:nvPicPr>
          <p:blipFill>
            <a:blip r:embed="rId3" cstate="print">
              <a:clrChange>
                <a:clrFrom>
                  <a:srgbClr val="F7F7F7"/>
                </a:clrFrom>
                <a:clrTo>
                  <a:srgbClr val="F7F7F7">
                    <a:alpha val="0"/>
                  </a:srgbClr>
                </a:clrTo>
              </a:clrChange>
            </a:blip>
            <a:srcRect/>
            <a:stretch>
              <a:fillRect/>
            </a:stretch>
          </p:blipFill>
          <p:spPr bwMode="auto">
            <a:xfrm>
              <a:off x="5599293" y="4581128"/>
              <a:ext cx="1656184" cy="1026446"/>
            </a:xfrm>
            <a:prstGeom prst="rect">
              <a:avLst/>
            </a:prstGeom>
            <a:noFill/>
            <a:ln w="9525">
              <a:noFill/>
              <a:miter lim="800000"/>
              <a:headEnd/>
              <a:tailEnd/>
            </a:ln>
          </p:spPr>
        </p:pic>
        <p:pic>
          <p:nvPicPr>
            <p:cNvPr id="47" name="Picture 4">
              <a:extLst>
                <a:ext uri="{FF2B5EF4-FFF2-40B4-BE49-F238E27FC236}">
                  <a16:creationId xmlns="" xmlns:a16="http://schemas.microsoft.com/office/drawing/2014/main" id="{EF42FF45-ADDD-44D3-87FD-F075FE2C92A2}"/>
                </a:ext>
              </a:extLst>
            </p:cNvPr>
            <p:cNvPicPr>
              <a:picLocks noChangeAspect="1" noChangeArrowheads="1"/>
            </p:cNvPicPr>
            <p:nvPr/>
          </p:nvPicPr>
          <p:blipFill>
            <a:blip r:embed="rId4" cstate="print"/>
            <a:srcRect/>
            <a:stretch>
              <a:fillRect/>
            </a:stretch>
          </p:blipFill>
          <p:spPr bwMode="auto">
            <a:xfrm>
              <a:off x="6463389" y="3645024"/>
              <a:ext cx="2373065" cy="1063649"/>
            </a:xfrm>
            <a:prstGeom prst="rect">
              <a:avLst/>
            </a:prstGeom>
            <a:noFill/>
            <a:ln w="9525">
              <a:noFill/>
              <a:miter lim="800000"/>
              <a:headEnd/>
              <a:tailEnd/>
            </a:ln>
          </p:spPr>
        </p:pic>
      </p:grpSp>
      <p:sp>
        <p:nvSpPr>
          <p:cNvPr id="57" name="Rectangle 3"/>
          <p:cNvSpPr/>
          <p:nvPr/>
        </p:nvSpPr>
        <p:spPr>
          <a:xfrm>
            <a:off x="1259632" y="0"/>
            <a:ext cx="1512168" cy="6661099"/>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410588" y="1700808"/>
            <a:ext cx="3873380" cy="707886"/>
          </a:xfrm>
          <a:prstGeom prst="rect">
            <a:avLst/>
          </a:prstGeom>
          <a:solidFill>
            <a:schemeClr val="bg1"/>
          </a:solidFill>
        </p:spPr>
        <p:txBody>
          <a:bodyPr wrap="square" rtlCol="0">
            <a:spAutoFit/>
          </a:bodyPr>
          <a:lstStyle/>
          <a:p>
            <a:r>
              <a:rPr lang="zh-TW" altLang="en-US" sz="4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協同能源科技</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Picture 2" descr="C:\Users\AMYCHANG\Desktop\協同能源.png"/>
          <p:cNvPicPr>
            <a:picLocks noChangeAspect="1" noChangeArrowheads="1"/>
          </p:cNvPicPr>
          <p:nvPr/>
        </p:nvPicPr>
        <p:blipFill>
          <a:blip r:embed="rId5" cstate="print">
            <a:clrChange>
              <a:clrFrom>
                <a:srgbClr val="FFFFFF"/>
              </a:clrFrom>
              <a:clrTo>
                <a:srgbClr val="FFFFFF">
                  <a:alpha val="0"/>
                </a:srgbClr>
              </a:clrTo>
            </a:clrChange>
          </a:blip>
          <a:srcRect b="41876"/>
          <a:stretch>
            <a:fillRect/>
          </a:stretch>
        </p:blipFill>
        <p:spPr bwMode="auto">
          <a:xfrm>
            <a:off x="6883363" y="5517232"/>
            <a:ext cx="2410858" cy="778024"/>
          </a:xfrm>
          <a:prstGeom prst="rect">
            <a:avLst/>
          </a:prstGeom>
          <a:noFill/>
          <a:ln>
            <a:noFill/>
          </a:ln>
        </p:spPr>
      </p:pic>
      <p:sp>
        <p:nvSpPr>
          <p:cNvPr id="26" name="矩形 25"/>
          <p:cNvSpPr/>
          <p:nvPr/>
        </p:nvSpPr>
        <p:spPr>
          <a:xfrm>
            <a:off x="3779912" y="836712"/>
            <a:ext cx="5112568" cy="1569660"/>
          </a:xfrm>
          <a:prstGeom prst="rect">
            <a:avLst/>
          </a:prstGeom>
        </p:spPr>
        <p:txBody>
          <a:bodyPr wrap="square">
            <a:spAutoFit/>
          </a:bodyPr>
          <a:lstStyle/>
          <a:p>
            <a:pPr>
              <a:lnSpc>
                <a:spcPct val="150000"/>
              </a:lnSpc>
            </a:pPr>
            <a:r>
              <a:rPr lang="zh-TW" altLang="en-US" sz="1600" dirty="0" smtClean="0">
                <a:latin typeface="微軟正黑體" pitchFamily="34" charset="-120"/>
                <a:ea typeface="微軟正黑體" pitchFamily="34" charset="-120"/>
              </a:rPr>
              <a:t>協同能源公司成立於</a:t>
            </a:r>
            <a:r>
              <a:rPr lang="en-US" altLang="zh-TW" sz="1600" dirty="0" smtClean="0">
                <a:latin typeface="微軟正黑體" pitchFamily="34" charset="-120"/>
                <a:ea typeface="微軟正黑體" pitchFamily="34" charset="-120"/>
              </a:rPr>
              <a:t>2017</a:t>
            </a:r>
            <a:r>
              <a:rPr lang="zh-TW" altLang="en-US" sz="1600" dirty="0" smtClean="0">
                <a:latin typeface="微軟正黑體" pitchFamily="34" charset="-120"/>
                <a:ea typeface="微軟正黑體" pitchFamily="34" charset="-120"/>
              </a:rPr>
              <a:t>年，由大亞電線電纜、士林電機廠、與虎門科技等三家合資而成。</a:t>
            </a:r>
            <a:endParaRPr lang="en-US" altLang="zh-TW" sz="1600" dirty="0" smtClean="0">
              <a:latin typeface="微軟正黑體" pitchFamily="34" charset="-120"/>
              <a:ea typeface="微軟正黑體" pitchFamily="34" charset="-120"/>
            </a:endParaRPr>
          </a:p>
          <a:p>
            <a:pPr>
              <a:lnSpc>
                <a:spcPct val="150000"/>
              </a:lnSpc>
            </a:pPr>
            <a:r>
              <a:rPr lang="zh-TW" altLang="en-US" sz="1600" dirty="0" smtClean="0">
                <a:latin typeface="微軟正黑體" pitchFamily="34" charset="-120"/>
                <a:ea typeface="微軟正黑體" pitchFamily="34" charset="-120"/>
              </a:rPr>
              <a:t>營運主要針對鋰電池儲能系統與關鍵零組件</a:t>
            </a:r>
            <a:endParaRPr lang="en-US" altLang="zh-TW" sz="1600" dirty="0" smtClean="0">
              <a:latin typeface="微軟正黑體" pitchFamily="34" charset="-120"/>
              <a:ea typeface="微軟正黑體" pitchFamily="34" charset="-120"/>
            </a:endParaRPr>
          </a:p>
          <a:p>
            <a:pPr>
              <a:lnSpc>
                <a:spcPct val="150000"/>
              </a:lnSpc>
            </a:pPr>
            <a:r>
              <a:rPr lang="zh-TW" altLang="en-US" sz="1600" dirty="0" smtClean="0">
                <a:latin typeface="微軟正黑體" pitchFamily="34" charset="-120"/>
                <a:ea typeface="微軟正黑體" pitchFamily="34" charset="-120"/>
              </a:rPr>
              <a:t>開發等</a:t>
            </a:r>
            <a:r>
              <a:rPr lang="en-US" altLang="zh-TW" sz="16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大領域。</a:t>
            </a:r>
            <a:endParaRPr lang="zh-TW" altLang="en-US" sz="1600" dirty="0">
              <a:latin typeface="微軟正黑體" pitchFamily="34" charset="-120"/>
              <a:ea typeface="微軟正黑體" pitchFamily="34" charset="-120"/>
            </a:endParaRPr>
          </a:p>
        </p:txBody>
      </p:sp>
      <p:grpSp>
        <p:nvGrpSpPr>
          <p:cNvPr id="37" name="群組 36"/>
          <p:cNvGrpSpPr/>
          <p:nvPr/>
        </p:nvGrpSpPr>
        <p:grpSpPr>
          <a:xfrm>
            <a:off x="3851920" y="2708920"/>
            <a:ext cx="3888432" cy="936104"/>
            <a:chOff x="3851920" y="2996952"/>
            <a:chExt cx="3888432" cy="936104"/>
          </a:xfrm>
        </p:grpSpPr>
        <p:sp>
          <p:nvSpPr>
            <p:cNvPr id="29" name="矩形 28"/>
            <p:cNvSpPr/>
            <p:nvPr/>
          </p:nvSpPr>
          <p:spPr>
            <a:xfrm>
              <a:off x="3851920" y="2996952"/>
              <a:ext cx="3888432" cy="923330"/>
            </a:xfrm>
            <a:prstGeom prst="rect">
              <a:avLst/>
            </a:prstGeom>
          </p:spPr>
          <p:txBody>
            <a:bodyPr wrap="squar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儲能關鍵產品與技術</a:t>
              </a:r>
              <a:endParaRPr lang="en-US" altLang="zh-TW" b="1" dirty="0" smtClean="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p:txBody>
        </p:sp>
        <p:sp>
          <p:nvSpPr>
            <p:cNvPr id="31" name="矩形 30"/>
            <p:cNvSpPr/>
            <p:nvPr/>
          </p:nvSpPr>
          <p:spPr>
            <a:xfrm>
              <a:off x="3851920" y="3284984"/>
              <a:ext cx="3381054" cy="369332"/>
            </a:xfrm>
            <a:prstGeom prst="rect">
              <a:avLst/>
            </a:prstGeom>
          </p:spPr>
          <p:txBody>
            <a:bodyPr wrap="non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儲電動車汰役電池產品與技術</a:t>
              </a:r>
            </a:p>
          </p:txBody>
        </p:sp>
        <p:sp>
          <p:nvSpPr>
            <p:cNvPr id="34" name="矩形 33"/>
            <p:cNvSpPr/>
            <p:nvPr/>
          </p:nvSpPr>
          <p:spPr>
            <a:xfrm>
              <a:off x="3851920" y="3563724"/>
              <a:ext cx="1296144" cy="369332"/>
            </a:xfrm>
            <a:prstGeom prst="rect">
              <a:avLst/>
            </a:prstGeom>
          </p:spPr>
          <p:txBody>
            <a:bodyPr wrap="squar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儲能系統</a:t>
              </a:r>
            </a:p>
          </p:txBody>
        </p:sp>
      </p:grpSp>
      <p:grpSp>
        <p:nvGrpSpPr>
          <p:cNvPr id="30" name="群組 29"/>
          <p:cNvGrpSpPr/>
          <p:nvPr/>
        </p:nvGrpSpPr>
        <p:grpSpPr>
          <a:xfrm>
            <a:off x="8244408" y="188640"/>
            <a:ext cx="720081" cy="504056"/>
            <a:chOff x="4355976" y="3147038"/>
            <a:chExt cx="2304258" cy="1993675"/>
          </a:xfrm>
        </p:grpSpPr>
        <p:sp>
          <p:nvSpPr>
            <p:cNvPr id="48"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49" name="圓角化同側角落矩形 48"/>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50" name="群組 13"/>
            <p:cNvGrpSpPr/>
            <p:nvPr/>
          </p:nvGrpSpPr>
          <p:grpSpPr>
            <a:xfrm>
              <a:off x="4355976" y="3147038"/>
              <a:ext cx="461551" cy="926569"/>
              <a:chOff x="1" y="-71582"/>
              <a:chExt cx="461551" cy="926569"/>
            </a:xfrm>
          </p:grpSpPr>
          <p:sp>
            <p:nvSpPr>
              <p:cNvPr id="59" name="＞形箭號 5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1" name="圓角化同側角落矩形 50"/>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3" name="群組 22"/>
            <p:cNvGrpSpPr/>
            <p:nvPr/>
          </p:nvGrpSpPr>
          <p:grpSpPr>
            <a:xfrm>
              <a:off x="4355976" y="4379855"/>
              <a:ext cx="461550" cy="760858"/>
              <a:chOff x="1" y="1082962"/>
              <a:chExt cx="461550" cy="760858"/>
            </a:xfrm>
          </p:grpSpPr>
          <p:sp>
            <p:nvSpPr>
              <p:cNvPr id="56" name="＞形箭號 5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5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形箭號 5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5" name="圓角化同側角落矩形 5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3" name="投影片編號版面配置區 32"/>
          <p:cNvSpPr>
            <a:spLocks noGrp="1"/>
          </p:cNvSpPr>
          <p:nvPr>
            <p:ph type="sldNum" sz="quarter" idx="12"/>
          </p:nvPr>
        </p:nvSpPr>
        <p:spPr/>
        <p:txBody>
          <a:bodyPr/>
          <a:lstStyle/>
          <a:p>
            <a:fld id="{55DFEE25-ABFD-4B11-8BE4-62F5068DCDA3}" type="slidenum">
              <a:rPr lang="zh-TW" altLang="en-US" smtClean="0"/>
              <a:pPr/>
              <a:t>14</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900" decel="100000" fill="hold"/>
                                        <p:tgtEl>
                                          <p:spTgt spid="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27584" y="1932240"/>
            <a:ext cx="3189040" cy="488648"/>
          </a:xfrm>
        </p:spPr>
        <p:txBody>
          <a:bodyPr/>
          <a:lstStyle/>
          <a:p>
            <a:r>
              <a:rPr lang="zh-TW" altLang="en-US" dirty="0" smtClean="0"/>
              <a:t>二、財務表現</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1508" name="文字方塊 1"/>
          <p:cNvSpPr txBox="1">
            <a:spLocks noChangeArrowheads="1"/>
          </p:cNvSpPr>
          <p:nvPr/>
        </p:nvSpPr>
        <p:spPr bwMode="auto">
          <a:xfrm>
            <a:off x="5004048" y="1988841"/>
            <a:ext cx="3456384" cy="288031"/>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a:latin typeface="微軟正黑體" pitchFamily="34" charset="-120"/>
                <a:ea typeface="微軟正黑體" pitchFamily="34" charset="-120"/>
              </a:rPr>
              <a:t>：</a:t>
            </a:r>
            <a:r>
              <a:rPr kumimoji="0" lang="zh-TW" altLang="en-US" sz="1400" smtClean="0">
                <a:latin typeface="微軟正黑體" pitchFamily="34" charset="-120"/>
                <a:ea typeface="微軟正黑體" pitchFamily="34" charset="-120"/>
              </a:rPr>
              <a:t>新台幣仟元</a:t>
            </a:r>
            <a:r>
              <a:rPr kumimoji="0" lang="zh-TW" altLang="en-US" sz="1400" dirty="0">
                <a:latin typeface="微軟正黑體" pitchFamily="34" charset="-120"/>
                <a:ea typeface="微軟正黑體" pitchFamily="34" charset="-120"/>
              </a:rPr>
              <a:t>，惟基本每股盈餘為元</a:t>
            </a:r>
          </a:p>
        </p:txBody>
      </p:sp>
      <p:grpSp>
        <p:nvGrpSpPr>
          <p:cNvPr id="50" name="群組 49"/>
          <p:cNvGrpSpPr/>
          <p:nvPr/>
        </p:nvGrpSpPr>
        <p:grpSpPr>
          <a:xfrm>
            <a:off x="323528" y="476671"/>
            <a:ext cx="5344386" cy="864100"/>
            <a:chOff x="971600" y="471528"/>
            <a:chExt cx="3634184" cy="802380"/>
          </a:xfrm>
        </p:grpSpPr>
        <p:grpSp>
          <p:nvGrpSpPr>
            <p:cNvPr id="51" name="群組 42"/>
            <p:cNvGrpSpPr/>
            <p:nvPr/>
          </p:nvGrpSpPr>
          <p:grpSpPr>
            <a:xfrm>
              <a:off x="1706082" y="471528"/>
              <a:ext cx="2899702" cy="802378"/>
              <a:chOff x="670818" y="1201082"/>
              <a:chExt cx="3033607" cy="912828"/>
            </a:xfrm>
          </p:grpSpPr>
          <p:sp>
            <p:nvSpPr>
              <p:cNvPr id="55" name="圓角化同側角落矩形 54"/>
              <p:cNvSpPr/>
              <p:nvPr/>
            </p:nvSpPr>
            <p:spPr>
              <a:xfrm rot="5400000">
                <a:off x="1367006" y="504899"/>
                <a:ext cx="91282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52" name="群組 45"/>
            <p:cNvGrpSpPr/>
            <p:nvPr/>
          </p:nvGrpSpPr>
          <p:grpSpPr>
            <a:xfrm>
              <a:off x="971600" y="471534"/>
              <a:ext cx="881752" cy="802374"/>
              <a:chOff x="1" y="1183486"/>
              <a:chExt cx="881752" cy="802374"/>
            </a:xfrm>
          </p:grpSpPr>
          <p:sp>
            <p:nvSpPr>
              <p:cNvPr id="53" name="＞形箭號 52"/>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sp>
        <p:nvSpPr>
          <p:cNvPr id="29" name="文字版面配置區 3"/>
          <p:cNvSpPr>
            <a:spLocks noGrp="1"/>
          </p:cNvSpPr>
          <p:nvPr>
            <p:ph type="body" sz="quarter" idx="13"/>
          </p:nvPr>
        </p:nvSpPr>
        <p:spPr>
          <a:xfrm>
            <a:off x="755576" y="1340768"/>
            <a:ext cx="7560840" cy="648072"/>
          </a:xfrm>
        </p:spPr>
        <p:txBody>
          <a:bodyPr/>
          <a:lstStyle/>
          <a:p>
            <a:pPr eaLnBrk="1" hangingPunct="1">
              <a:lnSpc>
                <a:spcPct val="200000"/>
              </a:lnSpc>
              <a:buFont typeface="Arial" pitchFamily="34" charset="0"/>
              <a:buChar char="•"/>
            </a:pPr>
            <a:r>
              <a:rPr lang="en-US" altLang="zh-TW" b="1" dirty="0" smtClean="0"/>
              <a:t>2019</a:t>
            </a:r>
            <a:r>
              <a:rPr lang="zh-TW" altLang="en-US" b="1" dirty="0" smtClean="0"/>
              <a:t>年前三季營運表現</a:t>
            </a:r>
            <a:r>
              <a:rPr lang="en-US" altLang="zh-TW" b="1" dirty="0" smtClean="0"/>
              <a:t>(</a:t>
            </a:r>
            <a:r>
              <a:rPr lang="zh-TW" altLang="en-US" b="1" dirty="0" smtClean="0"/>
              <a:t>合併報表</a:t>
            </a:r>
            <a:r>
              <a:rPr lang="en-US" altLang="zh-TW" b="1" dirty="0" smtClean="0"/>
              <a:t>)</a:t>
            </a:r>
            <a:endParaRPr lang="zh-TW" altLang="en-US" b="1" dirty="0" smtClean="0"/>
          </a:p>
        </p:txBody>
      </p:sp>
      <p:graphicFrame>
        <p:nvGraphicFramePr>
          <p:cNvPr id="43" name="表格 42"/>
          <p:cNvGraphicFramePr>
            <a:graphicFrameLocks noGrp="1"/>
          </p:cNvGraphicFramePr>
          <p:nvPr/>
        </p:nvGraphicFramePr>
        <p:xfrm>
          <a:off x="539551" y="2326000"/>
          <a:ext cx="7776186" cy="3767296"/>
        </p:xfrm>
        <a:graphic>
          <a:graphicData uri="http://schemas.openxmlformats.org/drawingml/2006/table">
            <a:tbl>
              <a:tblPr/>
              <a:tblGrid>
                <a:gridCol w="821425"/>
                <a:gridCol w="1102311"/>
                <a:gridCol w="739899"/>
                <a:gridCol w="1173546"/>
                <a:gridCol w="627316"/>
                <a:gridCol w="1018001"/>
                <a:gridCol w="739899"/>
                <a:gridCol w="833708"/>
                <a:gridCol w="720081"/>
              </a:tblGrid>
              <a:tr h="639088">
                <a:tc>
                  <a:txBody>
                    <a:bodyPr/>
                    <a:lstStyle/>
                    <a:p>
                      <a:pPr algn="l" rtl="0" fontAlgn="ctr">
                        <a:tabLst/>
                      </a:pPr>
                      <a:r>
                        <a:rPr lang="zh-TW" altLang="en-US" sz="1200" b="0" i="0" u="none" strike="noStrike" dirty="0">
                          <a:solidFill>
                            <a:srgbClr val="FFFFFF"/>
                          </a:solidFill>
                          <a:latin typeface="微軟正黑體" pitchFamily="34" charset="-120"/>
                          <a:ea typeface="微軟正黑體" pitchFamily="34" charset="-120"/>
                        </a:rPr>
                        <a:t>期別</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dirty="0">
                          <a:solidFill>
                            <a:srgbClr val="FFFFFF"/>
                          </a:solidFill>
                          <a:latin typeface="微軟正黑體" pitchFamily="34" charset="-120"/>
                          <a:ea typeface="微軟正黑體" pitchFamily="34" charset="-120"/>
                        </a:rPr>
                        <a:t>2019</a:t>
                      </a:r>
                      <a:r>
                        <a:rPr lang="zh-TW" altLang="en-US" sz="1200" b="0" i="0" u="none" strike="noStrike" dirty="0">
                          <a:solidFill>
                            <a:srgbClr val="FFFFFF"/>
                          </a:solidFill>
                          <a:latin typeface="微軟正黑體" pitchFamily="34" charset="-120"/>
                          <a:ea typeface="微軟正黑體" pitchFamily="34" charset="-120"/>
                        </a:rPr>
                        <a:t>年</a:t>
                      </a:r>
                      <a:r>
                        <a:rPr lang="en-US" altLang="zh-TW" sz="1200" b="0" i="0" u="none" strike="noStrike" dirty="0">
                          <a:solidFill>
                            <a:srgbClr val="FFFFFF"/>
                          </a:solidFill>
                          <a:latin typeface="微軟正黑體" pitchFamily="34" charset="-120"/>
                          <a:ea typeface="微軟正黑體" pitchFamily="34" charset="-120"/>
                        </a:rPr>
                        <a:t>1</a:t>
                      </a:r>
                      <a:r>
                        <a:rPr lang="zh-TW" altLang="en-US" sz="1200" b="0" i="0" u="none" strike="noStrike" dirty="0">
                          <a:solidFill>
                            <a:srgbClr val="FFFFFF"/>
                          </a:solidFill>
                          <a:latin typeface="微軟正黑體" pitchFamily="34" charset="-120"/>
                          <a:ea typeface="微軟正黑體" pitchFamily="34" charset="-120"/>
                        </a:rPr>
                        <a:t>月至</a:t>
                      </a:r>
                      <a:r>
                        <a:rPr lang="en-US" altLang="zh-TW" sz="1200" b="0" i="0" u="none" strike="noStrike" dirty="0">
                          <a:solidFill>
                            <a:srgbClr val="FFFFFF"/>
                          </a:solidFill>
                          <a:latin typeface="微軟正黑體" pitchFamily="34" charset="-120"/>
                          <a:ea typeface="微軟正黑體" pitchFamily="34" charset="-120"/>
                        </a:rPr>
                        <a:t>9</a:t>
                      </a:r>
                      <a:r>
                        <a:rPr lang="zh-TW" altLang="en-US" sz="1200" b="0" i="0" u="none" strike="noStrike" dirty="0">
                          <a:solidFill>
                            <a:srgbClr val="FFFFFF"/>
                          </a:solidFill>
                          <a:latin typeface="微軟正黑體" pitchFamily="34" charset="-120"/>
                          <a:ea typeface="微軟正黑體" pitchFamily="34" charset="-120"/>
                        </a:rPr>
                        <a:t>月</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a:solidFill>
                            <a:srgbClr val="FFFFFF"/>
                          </a:solidFill>
                          <a:latin typeface="微軟正黑體" pitchFamily="34" charset="-120"/>
                          <a:ea typeface="微軟正黑體" pitchFamily="34" charset="-120"/>
                        </a:rPr>
                        <a:t>2018</a:t>
                      </a:r>
                      <a:r>
                        <a:rPr lang="zh-TW" altLang="en-US" sz="1200" b="0" i="0" u="none" strike="noStrike" dirty="0">
                          <a:solidFill>
                            <a:srgbClr val="FFFFFF"/>
                          </a:solidFill>
                          <a:latin typeface="微軟正黑體" pitchFamily="34" charset="-120"/>
                          <a:ea typeface="微軟正黑體" pitchFamily="34" charset="-120"/>
                        </a:rPr>
                        <a:t>年</a:t>
                      </a:r>
                      <a:r>
                        <a:rPr lang="en-US" altLang="zh-TW" sz="1200" b="0" i="0" u="none" strike="noStrike" dirty="0">
                          <a:solidFill>
                            <a:srgbClr val="FFFFFF"/>
                          </a:solidFill>
                          <a:latin typeface="微軟正黑體" pitchFamily="34" charset="-120"/>
                          <a:ea typeface="微軟正黑體" pitchFamily="34" charset="-120"/>
                        </a:rPr>
                        <a:t>1</a:t>
                      </a:r>
                      <a:r>
                        <a:rPr lang="zh-TW" altLang="en-US" sz="1200" b="0" i="0" u="none" strike="noStrike" dirty="0">
                          <a:solidFill>
                            <a:srgbClr val="FFFFFF"/>
                          </a:solidFill>
                          <a:latin typeface="微軟正黑體" pitchFamily="34" charset="-120"/>
                          <a:ea typeface="微軟正黑體" pitchFamily="34" charset="-120"/>
                        </a:rPr>
                        <a:t>月至</a:t>
                      </a:r>
                      <a:r>
                        <a:rPr lang="en-US" altLang="zh-TW" sz="1200" b="0" i="0" u="none" strike="noStrike" dirty="0">
                          <a:solidFill>
                            <a:srgbClr val="FFFFFF"/>
                          </a:solidFill>
                          <a:latin typeface="微軟正黑體" pitchFamily="34" charset="-120"/>
                          <a:ea typeface="微軟正黑體" pitchFamily="34" charset="-120"/>
                        </a:rPr>
                        <a:t>9</a:t>
                      </a:r>
                      <a:r>
                        <a:rPr lang="zh-TW" altLang="en-US" sz="1200" b="0" i="0" u="none" strike="noStrike" dirty="0">
                          <a:solidFill>
                            <a:srgbClr val="FFFFFF"/>
                          </a:solidFill>
                          <a:latin typeface="微軟正黑體" pitchFamily="34" charset="-120"/>
                          <a:ea typeface="微軟正黑體" pitchFamily="34" charset="-120"/>
                        </a:rPr>
                        <a:t>月</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a:solidFill>
                            <a:srgbClr val="FFFFFF"/>
                          </a:solidFill>
                          <a:latin typeface="微軟正黑體" pitchFamily="34" charset="-120"/>
                          <a:ea typeface="微軟正黑體" pitchFamily="34" charset="-120"/>
                        </a:rPr>
                        <a:t>2019</a:t>
                      </a:r>
                      <a:r>
                        <a:rPr lang="zh-TW" altLang="en-US" sz="1200" b="0" i="0" u="none" strike="noStrike" dirty="0">
                          <a:solidFill>
                            <a:srgbClr val="FFFFFF"/>
                          </a:solidFill>
                          <a:latin typeface="微軟正黑體" pitchFamily="34" charset="-120"/>
                          <a:ea typeface="微軟正黑體" pitchFamily="34" charset="-120"/>
                        </a:rPr>
                        <a:t>年</a:t>
                      </a:r>
                      <a:r>
                        <a:rPr lang="en-US" altLang="zh-TW" sz="1200" b="0" i="0" u="none" strike="noStrike" dirty="0">
                          <a:solidFill>
                            <a:srgbClr val="FFFFFF"/>
                          </a:solidFill>
                          <a:latin typeface="微軟正黑體" pitchFamily="34" charset="-120"/>
                          <a:ea typeface="微軟正黑體" pitchFamily="34" charset="-120"/>
                        </a:rPr>
                        <a:t>1</a:t>
                      </a:r>
                      <a:r>
                        <a:rPr lang="zh-TW" altLang="en-US" sz="1200" b="0" i="0" u="none" strike="noStrike" dirty="0">
                          <a:solidFill>
                            <a:srgbClr val="FFFFFF"/>
                          </a:solidFill>
                          <a:latin typeface="微軟正黑體" pitchFamily="34" charset="-120"/>
                          <a:ea typeface="微軟正黑體" pitchFamily="34" charset="-120"/>
                        </a:rPr>
                        <a:t>月至</a:t>
                      </a:r>
                      <a:r>
                        <a:rPr lang="en-US" altLang="zh-TW" sz="1200" b="0" i="0" u="none" strike="noStrike" dirty="0">
                          <a:solidFill>
                            <a:srgbClr val="FFFFFF"/>
                          </a:solidFill>
                          <a:latin typeface="微軟正黑體" pitchFamily="34" charset="-120"/>
                          <a:ea typeface="微軟正黑體" pitchFamily="34" charset="-120"/>
                        </a:rPr>
                        <a:t>6</a:t>
                      </a:r>
                      <a:r>
                        <a:rPr lang="zh-TW" altLang="en-US" sz="1200" b="0" i="0" u="none" strike="noStrike" dirty="0">
                          <a:solidFill>
                            <a:srgbClr val="FFFFFF"/>
                          </a:solidFill>
                          <a:latin typeface="微軟正黑體" pitchFamily="34" charset="-120"/>
                          <a:ea typeface="微軟正黑體" pitchFamily="34" charset="-120"/>
                        </a:rPr>
                        <a:t>月</a:t>
                      </a: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年增率</a:t>
                      </a: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季增率</a:t>
                      </a:r>
                    </a:p>
                  </a:txBody>
                  <a:tcPr marL="6619" marR="6619" marT="6619"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31834">
                <a:tc>
                  <a:txBody>
                    <a:bodyPr/>
                    <a:lstStyle/>
                    <a:p>
                      <a:pPr algn="l" rtl="0" fontAlgn="ctr"/>
                      <a:r>
                        <a:rPr lang="zh-TW" altLang="en-US" sz="1200" b="0" i="0" u="none" strike="noStrike">
                          <a:solidFill>
                            <a:srgbClr val="FFFFFF"/>
                          </a:solidFill>
                          <a:latin typeface="微軟正黑體" pitchFamily="34" charset="-120"/>
                          <a:ea typeface="微軟正黑體" pitchFamily="34" charset="-120"/>
                        </a:rPr>
                        <a:t>項目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金額</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金額</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金額</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6619" marR="6619" marT="6619"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2104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營業收入 </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13,573,867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100.0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13,976,744</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8,958,863</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6619" marR="6619" marT="6619" marB="0" anchor="b">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a:rPr>
                        <a:t>(2.9)</a:t>
                      </a:r>
                    </a:p>
                  </a:txBody>
                  <a:tcPr marL="9525" marR="9525" marT="9525" marB="0" anchor="b">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a:rPr>
                        <a:t>51.5 </a:t>
                      </a:r>
                    </a:p>
                  </a:txBody>
                  <a:tcPr marL="9525" marR="9525" marT="9525" marB="0" anchor="b">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r>
              <a:tr h="32104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營業成本 </a:t>
                      </a:r>
                    </a:p>
                  </a:txBody>
                  <a:tcPr marL="6619" marR="6619" marT="6619" marB="0" anchor="b">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12,581,961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92.7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13,036,259</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93.3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8,239,984</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92.0 </a:t>
                      </a: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a:rPr>
                        <a:t>(3.5)</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a:rPr>
                        <a:t>52.7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21047">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營業毛利 </a:t>
                      </a:r>
                    </a:p>
                  </a:txBody>
                  <a:tcPr marL="6619" marR="6619" marT="6619" marB="0" anchor="b">
                    <a:lnL>
                      <a:noFill/>
                    </a:lnL>
                    <a:lnR>
                      <a:noFill/>
                    </a:lnR>
                    <a:lnT>
                      <a:noFill/>
                    </a:lnT>
                    <a:lnB>
                      <a:noFill/>
                    </a:lnB>
                    <a:no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991,906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7.3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940,485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6.7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718,879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8.0 </a:t>
                      </a: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smtClean="0">
                          <a:solidFill>
                            <a:srgbClr val="000000"/>
                          </a:solidFill>
                          <a:latin typeface="微軟正黑體"/>
                        </a:rPr>
                        <a:t>5.5 </a:t>
                      </a:r>
                      <a:endParaRPr lang="en-US" altLang="zh-TW" sz="1200" b="0" i="0" u="none" strike="noStrike" dirty="0">
                        <a:solidFill>
                          <a:srgbClr val="000000"/>
                        </a:solidFill>
                        <a:latin typeface="微軟正黑體"/>
                      </a:endParaRP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a:rPr>
                        <a:t>38.0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422232">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營業費用 </a:t>
                      </a:r>
                    </a:p>
                  </a:txBody>
                  <a:tcPr marL="6619" marR="6619" marT="6619" marB="0" anchor="b">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703,412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5.2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682,388</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4.9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450,604</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 </a:t>
                      </a: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3.1 </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a:rPr>
                        <a:t>56.1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33618">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a:t>
                      </a:r>
                      <a:r>
                        <a:rPr lang="zh-TW" altLang="en-US" sz="1200" b="0" i="0" u="none" strike="noStrike" smtClean="0">
                          <a:solidFill>
                            <a:srgbClr val="000000"/>
                          </a:solidFill>
                          <a:latin typeface="微軟正黑體" pitchFamily="34" charset="-120"/>
                          <a:ea typeface="微軟正黑體" pitchFamily="34" charset="-120"/>
                        </a:rPr>
                        <a:t>淨利 </a:t>
                      </a:r>
                      <a:endParaRPr lang="zh-TW" altLang="en-US" sz="1200" b="0" i="0" u="none" strike="noStrike">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a:noFill/>
                    </a:lnB>
                    <a:no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288,494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2.1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258,097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1.8 </a:t>
                      </a:r>
                      <a:endParaRPr lang="en-US" altLang="zh-TW"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268,275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3.0 </a:t>
                      </a: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11.8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a:rPr>
                        <a:t>7.5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32104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營業外</a:t>
                      </a:r>
                      <a:r>
                        <a:rPr lang="zh-TW" altLang="en-US" sz="1200" b="0" i="0" u="none" strike="noStrike" dirty="0" smtClean="0">
                          <a:solidFill>
                            <a:srgbClr val="000000"/>
                          </a:solidFill>
                          <a:latin typeface="微軟正黑體" pitchFamily="34" charset="-120"/>
                          <a:ea typeface="微軟正黑體" pitchFamily="34" charset="-120"/>
                        </a:rPr>
                        <a:t>收支</a:t>
                      </a: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201,366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279,138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21,457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0.2 </a:t>
                      </a: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a:rPr>
                        <a:t>(27.9)</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a:rPr>
                        <a:t>838.5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440139">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稅後淨利 </a:t>
                      </a:r>
                    </a:p>
                    <a:p>
                      <a:pPr algn="l" rtl="0" fontAlgn="ctr"/>
                      <a:r>
                        <a:rPr lang="en-US" altLang="zh-TW" sz="1000" b="0" i="0" u="none" strike="noStrike" dirty="0" smtClean="0">
                          <a:solidFill>
                            <a:srgbClr val="000000"/>
                          </a:solidFill>
                          <a:latin typeface="微軟正黑體" pitchFamily="34" charset="-120"/>
                          <a:ea typeface="微軟正黑體" pitchFamily="34" charset="-120"/>
                        </a:rPr>
                        <a:t>(</a:t>
                      </a:r>
                      <a:r>
                        <a:rPr lang="zh-TW" altLang="en-US" sz="1000" b="0" i="0" u="none" strike="noStrike" dirty="0" smtClean="0">
                          <a:solidFill>
                            <a:srgbClr val="000000"/>
                          </a:solidFill>
                          <a:latin typeface="微軟正黑體" pitchFamily="34" charset="-120"/>
                          <a:ea typeface="微軟正黑體" pitchFamily="34" charset="-120"/>
                        </a:rPr>
                        <a:t>母公司</a:t>
                      </a:r>
                      <a:r>
                        <a:rPr lang="zh-TW" altLang="en-US" sz="1000" b="0" i="0" u="none" strike="noStrike" dirty="0">
                          <a:solidFill>
                            <a:srgbClr val="000000"/>
                          </a:solidFill>
                          <a:latin typeface="微軟正黑體" pitchFamily="34" charset="-120"/>
                          <a:ea typeface="微軟正黑體" pitchFamily="34" charset="-120"/>
                        </a:rPr>
                        <a:t>業主</a:t>
                      </a:r>
                      <a:r>
                        <a:rPr lang="en-US" altLang="zh-TW" sz="10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331,038</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2.5</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415,577 </a:t>
                      </a: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3.0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209,848 </a:t>
                      </a: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 </a:t>
                      </a: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a:rPr>
                        <a:t>(20.3)</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a:rPr>
                        <a:t>57.8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16197">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EPS</a:t>
                      </a:r>
                      <a:endParaRPr lang="en-US" altLang="zh-TW"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solidFill>
                      <a:srgbClr val="FFEBE1">
                        <a:alpha val="50196"/>
                      </a:srgb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0.56</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0.71 </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0.36 </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w="190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w="1905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rgbClr val="FF0000"/>
                          </a:solidFill>
                          <a:latin typeface="微軟正黑體"/>
                        </a:rPr>
                        <a:t>(21.1)</a:t>
                      </a:r>
                    </a:p>
                  </a:txBody>
                  <a:tcPr marL="6619" marR="6619" marT="6619"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55.56</a:t>
                      </a:r>
                      <a:endParaRPr lang="en-US" altLang="zh-TW"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r>
            </a:tbl>
          </a:graphicData>
        </a:graphic>
      </p:graphicFrame>
      <p:pic>
        <p:nvPicPr>
          <p:cNvPr id="47" name="圖片 46" descr="logo網頁用.png"/>
          <p:cNvPicPr>
            <a:picLocks noChangeAspect="1"/>
          </p:cNvPicPr>
          <p:nvPr/>
        </p:nvPicPr>
        <p:blipFill>
          <a:blip r:embed="rId2" cstate="print"/>
          <a:srcRect l="8610" t="18591" r="47111" b="17670"/>
          <a:stretch>
            <a:fillRect/>
          </a:stretch>
        </p:blipFill>
        <p:spPr>
          <a:xfrm>
            <a:off x="1619672" y="620688"/>
            <a:ext cx="1215135" cy="648072"/>
          </a:xfrm>
          <a:prstGeom prst="rect">
            <a:avLst/>
          </a:prstGeom>
        </p:spPr>
      </p:pic>
      <p:grpSp>
        <p:nvGrpSpPr>
          <p:cNvPr id="65" name="群組 64"/>
          <p:cNvGrpSpPr/>
          <p:nvPr/>
        </p:nvGrpSpPr>
        <p:grpSpPr>
          <a:xfrm>
            <a:off x="8244408" y="188642"/>
            <a:ext cx="504057" cy="352839"/>
            <a:chOff x="4355976" y="3147038"/>
            <a:chExt cx="2304258" cy="1993675"/>
          </a:xfrm>
        </p:grpSpPr>
        <p:sp>
          <p:nvSpPr>
            <p:cNvPr id="66"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67" name="圓角化同側角落矩形 66"/>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68" name="群組 13"/>
            <p:cNvGrpSpPr/>
            <p:nvPr/>
          </p:nvGrpSpPr>
          <p:grpSpPr>
            <a:xfrm>
              <a:off x="4355976" y="3147038"/>
              <a:ext cx="461551" cy="926569"/>
              <a:chOff x="1" y="-71582"/>
              <a:chExt cx="461551" cy="926569"/>
            </a:xfrm>
          </p:grpSpPr>
          <p:sp>
            <p:nvSpPr>
              <p:cNvPr id="76" name="＞形箭號 75"/>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7"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9" name="圓角化同側角落矩形 68"/>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1" name="群組 22"/>
            <p:cNvGrpSpPr/>
            <p:nvPr/>
          </p:nvGrpSpPr>
          <p:grpSpPr>
            <a:xfrm>
              <a:off x="4355976" y="4379855"/>
              <a:ext cx="461550" cy="760858"/>
              <a:chOff x="1" y="1082962"/>
              <a:chExt cx="461550" cy="760858"/>
            </a:xfrm>
          </p:grpSpPr>
          <p:sp>
            <p:nvSpPr>
              <p:cNvPr id="74" name="＞形箭號 73"/>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75"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2" name="＞形箭號 71"/>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3" name="圓角化同側角落矩形 72"/>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5361310" y="1988840"/>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340768"/>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200000"/>
              </a:lnSpc>
              <a:spcBef>
                <a:spcPct val="20000"/>
              </a:spcBef>
              <a:spcAft>
                <a:spcPct val="0"/>
              </a:spcAft>
              <a:buClrTx/>
              <a:buSzTx/>
              <a:buFont typeface="Arial" pitchFamily="34" charset="0"/>
              <a:buChar char="•"/>
              <a:tabLst/>
              <a:defRPr/>
            </a:pP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2019</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年</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7~9</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月營運表現</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30" name="表格 29"/>
          <p:cNvGraphicFramePr>
            <a:graphicFrameLocks noGrp="1"/>
          </p:cNvGraphicFramePr>
          <p:nvPr/>
        </p:nvGraphicFramePr>
        <p:xfrm>
          <a:off x="539552" y="2343003"/>
          <a:ext cx="8136904" cy="3534269"/>
        </p:xfrm>
        <a:graphic>
          <a:graphicData uri="http://schemas.openxmlformats.org/drawingml/2006/table">
            <a:tbl>
              <a:tblPr/>
              <a:tblGrid>
                <a:gridCol w="813691"/>
                <a:gridCol w="1215846"/>
                <a:gridCol w="707422"/>
                <a:gridCol w="1134482"/>
                <a:gridCol w="714814"/>
                <a:gridCol w="1123962"/>
                <a:gridCol w="799305"/>
                <a:gridCol w="801808"/>
                <a:gridCol w="825574"/>
              </a:tblGrid>
              <a:tr h="555655">
                <a:tc>
                  <a:txBody>
                    <a:bodyPr/>
                    <a:lstStyle/>
                    <a:p>
                      <a:pPr algn="l" rtl="0" fontAlgn="ctr"/>
                      <a:r>
                        <a:rPr lang="zh-TW" altLang="en-US" sz="1200" b="0" i="0" u="none" strike="noStrike" dirty="0">
                          <a:solidFill>
                            <a:srgbClr val="FFFFFF"/>
                          </a:solidFill>
                          <a:latin typeface="微軟正黑體" pitchFamily="34" charset="-120"/>
                          <a:ea typeface="微軟正黑體" pitchFamily="34" charset="-120"/>
                        </a:rPr>
                        <a:t>期別</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dirty="0">
                          <a:solidFill>
                            <a:srgbClr val="FFFFFF"/>
                          </a:solidFill>
                          <a:latin typeface="微軟正黑體" pitchFamily="34" charset="-120"/>
                          <a:ea typeface="微軟正黑體" pitchFamily="34" charset="-120"/>
                        </a:rPr>
                        <a:t>2019</a:t>
                      </a:r>
                      <a:r>
                        <a:rPr lang="zh-TW" altLang="en-US" sz="1200" b="0" i="0" u="none" strike="noStrike" dirty="0">
                          <a:solidFill>
                            <a:srgbClr val="FFFFFF"/>
                          </a:solidFill>
                          <a:latin typeface="微軟正黑體" pitchFamily="34" charset="-120"/>
                          <a:ea typeface="微軟正黑體" pitchFamily="34" charset="-120"/>
                        </a:rPr>
                        <a:t>年</a:t>
                      </a:r>
                      <a:r>
                        <a:rPr lang="en-US" altLang="zh-TW" sz="1200" b="0" i="0" u="none" strike="noStrike" dirty="0">
                          <a:solidFill>
                            <a:srgbClr val="FFFFFF"/>
                          </a:solidFill>
                          <a:latin typeface="微軟正黑體" pitchFamily="34" charset="-120"/>
                          <a:ea typeface="微軟正黑體" pitchFamily="34" charset="-120"/>
                        </a:rPr>
                        <a:t>7</a:t>
                      </a:r>
                      <a:r>
                        <a:rPr lang="zh-TW" altLang="en-US" sz="1200" b="0" i="0" u="none" strike="noStrike" dirty="0">
                          <a:solidFill>
                            <a:srgbClr val="FFFFFF"/>
                          </a:solidFill>
                          <a:latin typeface="微軟正黑體" pitchFamily="34" charset="-120"/>
                          <a:ea typeface="微軟正黑體" pitchFamily="34" charset="-120"/>
                        </a:rPr>
                        <a:t>月至</a:t>
                      </a:r>
                      <a:r>
                        <a:rPr lang="en-US" altLang="zh-TW" sz="1200" b="0" i="0" u="none" strike="noStrike" dirty="0">
                          <a:solidFill>
                            <a:srgbClr val="FFFFFF"/>
                          </a:solidFill>
                          <a:latin typeface="微軟正黑體" pitchFamily="34" charset="-120"/>
                          <a:ea typeface="微軟正黑體" pitchFamily="34" charset="-120"/>
                        </a:rPr>
                        <a:t>9</a:t>
                      </a:r>
                      <a:r>
                        <a:rPr lang="zh-TW" altLang="en-US" sz="1200" b="0" i="0" u="none" strike="noStrike" dirty="0">
                          <a:solidFill>
                            <a:srgbClr val="FFFFFF"/>
                          </a:solidFill>
                          <a:latin typeface="微軟正黑體" pitchFamily="34" charset="-120"/>
                          <a:ea typeface="微軟正黑體" pitchFamily="34" charset="-120"/>
                        </a:rPr>
                        <a:t>月</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a:solidFill>
                            <a:srgbClr val="FFFFFF"/>
                          </a:solidFill>
                          <a:latin typeface="微軟正黑體" pitchFamily="34" charset="-120"/>
                          <a:ea typeface="微軟正黑體" pitchFamily="34" charset="-120"/>
                        </a:rPr>
                        <a:t>2018</a:t>
                      </a:r>
                      <a:r>
                        <a:rPr lang="zh-TW" altLang="en-US" sz="1200" b="0" i="0" u="none" strike="noStrike" dirty="0">
                          <a:solidFill>
                            <a:srgbClr val="FFFFFF"/>
                          </a:solidFill>
                          <a:latin typeface="微軟正黑體" pitchFamily="34" charset="-120"/>
                          <a:ea typeface="微軟正黑體" pitchFamily="34" charset="-120"/>
                        </a:rPr>
                        <a:t>年</a:t>
                      </a:r>
                      <a:r>
                        <a:rPr lang="en-US" altLang="zh-TW" sz="1200" b="0" i="0" u="none" strike="noStrike" dirty="0">
                          <a:solidFill>
                            <a:srgbClr val="FFFFFF"/>
                          </a:solidFill>
                          <a:latin typeface="微軟正黑體" pitchFamily="34" charset="-120"/>
                          <a:ea typeface="微軟正黑體" pitchFamily="34" charset="-120"/>
                        </a:rPr>
                        <a:t>7</a:t>
                      </a:r>
                      <a:r>
                        <a:rPr lang="zh-TW" altLang="en-US" sz="1200" b="0" i="0" u="none" strike="noStrike" dirty="0">
                          <a:solidFill>
                            <a:srgbClr val="FFFFFF"/>
                          </a:solidFill>
                          <a:latin typeface="微軟正黑體" pitchFamily="34" charset="-120"/>
                          <a:ea typeface="微軟正黑體" pitchFamily="34" charset="-120"/>
                        </a:rPr>
                        <a:t>月至</a:t>
                      </a:r>
                      <a:r>
                        <a:rPr lang="en-US" altLang="zh-TW" sz="1200" b="0" i="0" u="none" strike="noStrike" dirty="0">
                          <a:solidFill>
                            <a:srgbClr val="FFFFFF"/>
                          </a:solidFill>
                          <a:latin typeface="微軟正黑體" pitchFamily="34" charset="-120"/>
                          <a:ea typeface="微軟正黑體" pitchFamily="34" charset="-120"/>
                        </a:rPr>
                        <a:t>9</a:t>
                      </a:r>
                      <a:r>
                        <a:rPr lang="zh-TW" altLang="en-US" sz="1200" b="0" i="0" u="none" strike="noStrike" dirty="0">
                          <a:solidFill>
                            <a:srgbClr val="FFFFFF"/>
                          </a:solidFill>
                          <a:latin typeface="微軟正黑體" pitchFamily="34" charset="-120"/>
                          <a:ea typeface="微軟正黑體" pitchFamily="34" charset="-120"/>
                        </a:rPr>
                        <a:t>月</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a:solidFill>
                            <a:srgbClr val="FFFFFF"/>
                          </a:solidFill>
                          <a:latin typeface="微軟正黑體" pitchFamily="34" charset="-120"/>
                          <a:ea typeface="微軟正黑體" pitchFamily="34" charset="-120"/>
                        </a:rPr>
                        <a:t>2019</a:t>
                      </a:r>
                      <a:r>
                        <a:rPr lang="zh-TW" altLang="en-US" sz="1200" b="0" i="0" u="none" strike="noStrike" dirty="0">
                          <a:solidFill>
                            <a:srgbClr val="FFFFFF"/>
                          </a:solidFill>
                          <a:latin typeface="微軟正黑體" pitchFamily="34" charset="-120"/>
                          <a:ea typeface="微軟正黑體" pitchFamily="34" charset="-120"/>
                        </a:rPr>
                        <a:t>年</a:t>
                      </a:r>
                      <a:r>
                        <a:rPr lang="en-US" altLang="zh-TW" sz="1200" b="0" i="0" u="none" strike="noStrike" dirty="0">
                          <a:solidFill>
                            <a:srgbClr val="FFFFFF"/>
                          </a:solidFill>
                          <a:latin typeface="微軟正黑體" pitchFamily="34" charset="-120"/>
                          <a:ea typeface="微軟正黑體" pitchFamily="34" charset="-120"/>
                        </a:rPr>
                        <a:t>4</a:t>
                      </a:r>
                      <a:r>
                        <a:rPr lang="zh-TW" altLang="en-US" sz="1200" b="0" i="0" u="none" strike="noStrike" dirty="0">
                          <a:solidFill>
                            <a:srgbClr val="FFFFFF"/>
                          </a:solidFill>
                          <a:latin typeface="微軟正黑體" pitchFamily="34" charset="-120"/>
                          <a:ea typeface="微軟正黑體" pitchFamily="34" charset="-120"/>
                        </a:rPr>
                        <a:t>月至</a:t>
                      </a:r>
                      <a:r>
                        <a:rPr lang="en-US" altLang="zh-TW" sz="1200" b="0" i="0" u="none" strike="noStrike" dirty="0">
                          <a:solidFill>
                            <a:srgbClr val="FFFFFF"/>
                          </a:solidFill>
                          <a:latin typeface="微軟正黑體" pitchFamily="34" charset="-120"/>
                          <a:ea typeface="微軟正黑體" pitchFamily="34" charset="-120"/>
                        </a:rPr>
                        <a:t>6</a:t>
                      </a:r>
                      <a:r>
                        <a:rPr lang="zh-TW" altLang="en-US" sz="1200" b="0" i="0" u="none" strike="noStrike" dirty="0">
                          <a:solidFill>
                            <a:srgbClr val="FFFFFF"/>
                          </a:solidFill>
                          <a:latin typeface="微軟正黑體" pitchFamily="34" charset="-120"/>
                          <a:ea typeface="微軟正黑體" pitchFamily="34" charset="-120"/>
                        </a:rPr>
                        <a:t>月</a:t>
                      </a:r>
                    </a:p>
                  </a:txBody>
                  <a:tcPr marL="7034" marR="7034" marT="7034"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年增率</a:t>
                      </a:r>
                    </a:p>
                  </a:txBody>
                  <a:tcPr marL="7034" marR="7034" marT="7034"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季增率</a:t>
                      </a:r>
                    </a:p>
                  </a:txBody>
                  <a:tcPr marL="7034" marR="7034" marT="7034"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01444">
                <a:tc>
                  <a:txBody>
                    <a:bodyPr/>
                    <a:lstStyle/>
                    <a:p>
                      <a:pPr algn="l" rtl="0" fontAlgn="ctr"/>
                      <a:r>
                        <a:rPr lang="zh-TW" altLang="en-US" sz="1200" b="0" i="0" u="none" strike="noStrike" dirty="0">
                          <a:solidFill>
                            <a:srgbClr val="FFFFFF"/>
                          </a:solidFill>
                          <a:latin typeface="微軟正黑體" pitchFamily="34" charset="-120"/>
                          <a:ea typeface="微軟正黑體" pitchFamily="34" charset="-120"/>
                        </a:rPr>
                        <a:t>項目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dirty="0">
                          <a:solidFill>
                            <a:srgbClr val="FFFFFF"/>
                          </a:solidFill>
                          <a:latin typeface="微軟正黑體" pitchFamily="34" charset="-120"/>
                          <a:ea typeface="微軟正黑體" pitchFamily="34" charset="-120"/>
                        </a:rPr>
                        <a:t>金額</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金額</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金額</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7034" marR="7034" marT="7034"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7034" marR="7034" marT="7034"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a:solidFill>
                            <a:srgbClr val="FFFFFF"/>
                          </a:solidFill>
                          <a:latin typeface="微軟正黑體" pitchFamily="34" charset="-120"/>
                          <a:ea typeface="微軟正黑體" pitchFamily="34" charset="-120"/>
                        </a:rPr>
                        <a:t>% </a:t>
                      </a:r>
                    </a:p>
                  </a:txBody>
                  <a:tcPr marL="7034" marR="7034" marT="7034"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0539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營業收入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4,615,004</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4,698,318</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4,489,345</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7034" marR="7034" marT="7034" marB="0" anchor="b">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a:rPr>
                        <a:t>(1.8)</a:t>
                      </a:r>
                    </a:p>
                  </a:txBody>
                  <a:tcPr marL="9525" marR="9525" marT="9525" marB="0" anchor="b">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a:rPr>
                        <a:t>2.8 </a:t>
                      </a:r>
                    </a:p>
                  </a:txBody>
                  <a:tcPr marL="9525" marR="9525" marT="9525" marB="0" anchor="b">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r>
              <a:tr h="305397">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營業成本 </a:t>
                      </a:r>
                    </a:p>
                  </a:txBody>
                  <a:tcPr marL="7034" marR="7034" marT="7034" marB="0" anchor="b">
                    <a:lnL>
                      <a:noFill/>
                    </a:lnL>
                    <a:lnR>
                      <a:noFill/>
                    </a:lnR>
                    <a:lnT>
                      <a:noFill/>
                    </a:lnT>
                    <a:lnB>
                      <a:noFill/>
                    </a:lnB>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4,341,977</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94.1</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4,452,047</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94.8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4,161,922</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92.7 </a:t>
                      </a:r>
                    </a:p>
                  </a:txBody>
                  <a:tcPr marL="7034" marR="7034" marT="7034"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a:rPr>
                        <a:t>(2.5)</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a:rPr>
                        <a:t>4.3 </a:t>
                      </a:r>
                    </a:p>
                  </a:txBody>
                  <a:tcPr marL="9525" marR="9525" marT="9525" marB="0" anchor="b">
                    <a:lnL>
                      <a:noFill/>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r>
              <a:tr h="30539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營業毛利 </a:t>
                      </a:r>
                    </a:p>
                  </a:txBody>
                  <a:tcPr marL="7034" marR="7034" marT="7034" marB="0" anchor="b">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273,027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5.9</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246,271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5.2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327,423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7.3 </a:t>
                      </a:r>
                    </a:p>
                  </a:txBody>
                  <a:tcPr marL="7034" marR="7034" marT="7034"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10.9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FF0000"/>
                          </a:solidFill>
                          <a:latin typeface="微軟正黑體"/>
                        </a:rPr>
                        <a:t>(16.6)</a:t>
                      </a:r>
                    </a:p>
                  </a:txBody>
                  <a:tcPr marL="9525" marR="9525" marT="9525" marB="0" anchor="b">
                    <a:lnL>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noFill/>
                  </a:tcPr>
                </a:tc>
              </a:tr>
              <a:tr h="305397">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營業費用 </a:t>
                      </a:r>
                    </a:p>
                  </a:txBody>
                  <a:tcPr marL="7034" marR="7034" marT="7034" marB="0" anchor="b">
                    <a:lnL>
                      <a:noFill/>
                    </a:lnL>
                    <a:lnR>
                      <a:noFill/>
                    </a:lnR>
                    <a:lnT>
                      <a:noFill/>
                    </a:lnT>
                    <a:lnB>
                      <a:noFill/>
                    </a:lnB>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252,808</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5.5</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232,353</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4.9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224,590</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 </a:t>
                      </a:r>
                    </a:p>
                  </a:txBody>
                  <a:tcPr marL="7034" marR="7034" marT="7034"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8.8 </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a:rPr>
                        <a:t>12.6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r>
              <a:tr h="30539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a:t>
                      </a:r>
                      <a:r>
                        <a:rPr lang="zh-TW" altLang="en-US" sz="1200" b="0" i="0" u="none" strike="noStrike" dirty="0" smtClean="0">
                          <a:solidFill>
                            <a:srgbClr val="000000"/>
                          </a:solidFill>
                          <a:latin typeface="微軟正黑體" pitchFamily="34" charset="-120"/>
                          <a:ea typeface="微軟正黑體" pitchFamily="34" charset="-120"/>
                        </a:rPr>
                        <a:t>淨利</a:t>
                      </a: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20,219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0.4</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13,918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0.3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102,833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 </a:t>
                      </a:r>
                    </a:p>
                  </a:txBody>
                  <a:tcPr marL="7034" marR="7034" marT="7034"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45.3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FF0000"/>
                          </a:solidFill>
                          <a:latin typeface="微軟正黑體"/>
                        </a:rPr>
                        <a:t>(80.3)</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305397">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營業外</a:t>
                      </a:r>
                      <a:r>
                        <a:rPr lang="zh-TW" altLang="en-US" sz="1200" b="0" i="0" u="none" strike="noStrike" dirty="0" smtClean="0">
                          <a:solidFill>
                            <a:srgbClr val="000000"/>
                          </a:solidFill>
                          <a:latin typeface="微軟正黑體" pitchFamily="34" charset="-120"/>
                          <a:ea typeface="微軟正黑體" pitchFamily="34" charset="-120"/>
                        </a:rPr>
                        <a:t>收支</a:t>
                      </a: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a:noFill/>
                    </a:lnB>
                  </a:tcPr>
                </a:tc>
                <a:tc>
                  <a:txBody>
                    <a:bodyPr/>
                    <a:lstStyle/>
                    <a:p>
                      <a:pPr algn="r" rtl="0" fontAlgn="ctr"/>
                      <a:r>
                        <a:rPr lang="en-US" altLang="zh-TW" sz="1200" b="0" i="0" u="none" strike="noStrike" dirty="0" smtClean="0">
                          <a:solidFill>
                            <a:schemeClr val="tx1"/>
                          </a:solidFill>
                          <a:latin typeface="微軟正黑體" pitchFamily="34" charset="-120"/>
                          <a:ea typeface="微軟正黑體" pitchFamily="34" charset="-120"/>
                        </a:rPr>
                        <a:t>179,909</a:t>
                      </a:r>
                      <a:r>
                        <a:rPr lang="zh-TW" altLang="en-US" sz="1200" b="0" i="0" u="none" strike="noStrike" dirty="0">
                          <a:solidFill>
                            <a:schemeClr val="tx1"/>
                          </a:solidFill>
                          <a:latin typeface="微軟正黑體" pitchFamily="34" charset="-120"/>
                          <a:ea typeface="微軟正黑體" pitchFamily="34" charset="-120"/>
                        </a:rPr>
                        <a:t>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chemeClr val="tx1"/>
                          </a:solidFill>
                          <a:latin typeface="微軟正黑體" pitchFamily="34" charset="-120"/>
                          <a:ea typeface="微軟正黑體" pitchFamily="34" charset="-120"/>
                        </a:rPr>
                        <a:t>3.9</a:t>
                      </a:r>
                      <a:endParaRPr lang="en-US" sz="1200" b="0" i="0" u="none" strike="noStrike" dirty="0">
                        <a:solidFill>
                          <a:schemeClr val="tx1"/>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chemeClr val="tx1"/>
                          </a:solidFill>
                          <a:latin typeface="微軟正黑體" pitchFamily="34" charset="-120"/>
                          <a:ea typeface="微軟正黑體" pitchFamily="34" charset="-120"/>
                        </a:rPr>
                        <a:t>2,590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0.1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34,687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0.8 </a:t>
                      </a:r>
                    </a:p>
                  </a:txBody>
                  <a:tcPr marL="7034" marR="7034" marT="7034"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smtClean="0">
                          <a:solidFill>
                            <a:schemeClr val="tx1"/>
                          </a:solidFill>
                          <a:latin typeface="微軟正黑體"/>
                        </a:rPr>
                        <a:t>6,846.3</a:t>
                      </a:r>
                      <a:endParaRPr lang="en-US" altLang="zh-TW" sz="1200" b="0" i="0" u="none" strike="noStrike" dirty="0">
                        <a:solidFill>
                          <a:schemeClr val="tx1"/>
                        </a:solidFill>
                        <a:latin typeface="微軟正黑體"/>
                      </a:endParaRP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chemeClr val="tx1"/>
                          </a:solidFill>
                          <a:latin typeface="微軟正黑體"/>
                        </a:rPr>
                        <a:t>418.7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r>
              <a:tr h="543342">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稅後</a:t>
                      </a:r>
                      <a:r>
                        <a:rPr lang="zh-TW" altLang="en-US" sz="1200" b="0" i="0" u="none" strike="noStrike" dirty="0" smtClean="0">
                          <a:solidFill>
                            <a:srgbClr val="000000"/>
                          </a:solidFill>
                          <a:latin typeface="微軟正黑體" pitchFamily="34" charset="-120"/>
                          <a:ea typeface="微軟正黑體" pitchFamily="34" charset="-120"/>
                        </a:rPr>
                        <a:t>淨利</a:t>
                      </a:r>
                      <a:endParaRPr lang="en-US" altLang="zh-TW" sz="1200" b="0" i="0" u="none" strike="noStrike" dirty="0" smtClean="0">
                        <a:solidFill>
                          <a:srgbClr val="000000"/>
                        </a:solidFill>
                        <a:latin typeface="微軟正黑體" pitchFamily="34" charset="-120"/>
                        <a:ea typeface="微軟正黑體" pitchFamily="34" charset="-120"/>
                      </a:endParaRPr>
                    </a:p>
                    <a:p>
                      <a:pPr algn="l" rtl="0" fontAlgn="ctr"/>
                      <a:r>
                        <a:rPr lang="en-US" altLang="zh-TW" sz="1000" b="0" i="0" u="none" strike="noStrike" dirty="0" smtClean="0">
                          <a:solidFill>
                            <a:srgbClr val="000000"/>
                          </a:solidFill>
                          <a:latin typeface="微軟正黑體" pitchFamily="34" charset="-120"/>
                          <a:ea typeface="微軟正黑體" pitchFamily="34" charset="-120"/>
                        </a:rPr>
                        <a:t>(</a:t>
                      </a:r>
                      <a:r>
                        <a:rPr lang="zh-TW" altLang="en-US" sz="1000" b="0" i="0" u="none" strike="noStrike" dirty="0" smtClean="0">
                          <a:solidFill>
                            <a:srgbClr val="000000"/>
                          </a:solidFill>
                          <a:latin typeface="微軟正黑體" pitchFamily="34" charset="-120"/>
                          <a:ea typeface="微軟正黑體" pitchFamily="34" charset="-120"/>
                        </a:rPr>
                        <a:t>母</a:t>
                      </a:r>
                      <a:r>
                        <a:rPr lang="zh-TW" altLang="en-US" sz="1000" b="0" i="0" u="none" strike="noStrike" dirty="0">
                          <a:solidFill>
                            <a:srgbClr val="000000"/>
                          </a:solidFill>
                          <a:latin typeface="微軟正黑體" pitchFamily="34" charset="-120"/>
                          <a:ea typeface="微軟正黑體" pitchFamily="34" charset="-120"/>
                        </a:rPr>
                        <a:t>公司業主</a:t>
                      </a:r>
                      <a:r>
                        <a:rPr lang="en-US" altLang="zh-TW" sz="10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121,190</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2.6</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32,901 </a:t>
                      </a:r>
                    </a:p>
                  </a:txBody>
                  <a:tcPr marL="7034" marR="7034" marT="703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0.7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95,591 </a:t>
                      </a:r>
                    </a:p>
                  </a:txBody>
                  <a:tcPr marL="7034" marR="7034" marT="703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2.1 </a:t>
                      </a:r>
                    </a:p>
                  </a:txBody>
                  <a:tcPr marL="7034" marR="7034" marT="7034"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268.3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a:rPr>
                        <a:t>26.8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01446">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EPS</a:t>
                      </a:r>
                    </a:p>
                  </a:txBody>
                  <a:tcPr marL="7034" marR="7034" marT="7034" marB="0" anchor="b">
                    <a:lnL>
                      <a:noFill/>
                    </a:lnL>
                    <a:lnR>
                      <a:noFill/>
                    </a:lnR>
                    <a:lnT>
                      <a:noFill/>
                    </a:lnT>
                    <a:lnB w="19050" cap="flat" cmpd="sng" algn="ctr">
                      <a:solidFill>
                        <a:srgbClr val="000000"/>
                      </a:solidFill>
                      <a:prstDash val="solid"/>
                      <a:round/>
                      <a:headEnd type="none" w="med" len="med"/>
                      <a:tailEnd type="none" w="med" len="med"/>
                    </a:lnB>
                    <a:solidFill>
                      <a:srgbClr val="FFEBE1">
                        <a:alpha val="50196"/>
                      </a:srgb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0.21</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0.06 </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rtl="0" fontAlgn="ctr"/>
                      <a:r>
                        <a:rPr lang="en-US" altLang="zh-TW" sz="1200" b="0" i="0" u="none" strike="noStrike" dirty="0">
                          <a:solidFill>
                            <a:srgbClr val="000000"/>
                          </a:solidFill>
                          <a:latin typeface="微軟正黑體" pitchFamily="34" charset="-120"/>
                          <a:ea typeface="微軟正黑體" pitchFamily="34" charset="-120"/>
                        </a:rPr>
                        <a:t>0.17 </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w="190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w="1905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250</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23.5</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r>
            </a:tbl>
          </a:graphicData>
        </a:graphic>
      </p:graphicFrame>
      <p:grpSp>
        <p:nvGrpSpPr>
          <p:cNvPr id="70" name="群組 69"/>
          <p:cNvGrpSpPr/>
          <p:nvPr/>
        </p:nvGrpSpPr>
        <p:grpSpPr>
          <a:xfrm>
            <a:off x="323528" y="476671"/>
            <a:ext cx="5344386" cy="864100"/>
            <a:chOff x="971600" y="471528"/>
            <a:chExt cx="3634184" cy="802380"/>
          </a:xfrm>
        </p:grpSpPr>
        <p:grpSp>
          <p:nvGrpSpPr>
            <p:cNvPr id="71" name="群組 42"/>
            <p:cNvGrpSpPr/>
            <p:nvPr/>
          </p:nvGrpSpPr>
          <p:grpSpPr>
            <a:xfrm>
              <a:off x="1706081" y="471528"/>
              <a:ext cx="2899703" cy="802376"/>
              <a:chOff x="670817" y="1201081"/>
              <a:chExt cx="3033608" cy="912826"/>
            </a:xfrm>
          </p:grpSpPr>
          <p:sp>
            <p:nvSpPr>
              <p:cNvPr id="75" name="圓角化同側角落矩形 74"/>
              <p:cNvSpPr/>
              <p:nvPr/>
            </p:nvSpPr>
            <p:spPr>
              <a:xfrm rot="5400000">
                <a:off x="1367006" y="504897"/>
                <a:ext cx="912821"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6" name="圓角化同側角落矩形 4"/>
              <p:cNvSpPr/>
              <p:nvPr/>
            </p:nvSpPr>
            <p:spPr>
              <a:xfrm>
                <a:off x="670819" y="1201081"/>
                <a:ext cx="3033606" cy="836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72" name="群組 45"/>
            <p:cNvGrpSpPr/>
            <p:nvPr/>
          </p:nvGrpSpPr>
          <p:grpSpPr>
            <a:xfrm>
              <a:off x="971600" y="471534"/>
              <a:ext cx="881752" cy="802374"/>
              <a:chOff x="1" y="1183486"/>
              <a:chExt cx="881752" cy="802374"/>
            </a:xfrm>
          </p:grpSpPr>
          <p:sp>
            <p:nvSpPr>
              <p:cNvPr id="73" name="＞形箭號 72"/>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4"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77" name="圖片 76" descr="logo網頁用.png"/>
          <p:cNvPicPr>
            <a:picLocks noChangeAspect="1"/>
          </p:cNvPicPr>
          <p:nvPr/>
        </p:nvPicPr>
        <p:blipFill>
          <a:blip r:embed="rId2" cstate="print"/>
          <a:srcRect l="8610" t="18591" r="47111" b="17670"/>
          <a:stretch>
            <a:fillRect/>
          </a:stretch>
        </p:blipFill>
        <p:spPr>
          <a:xfrm>
            <a:off x="1547664" y="620688"/>
            <a:ext cx="1215135" cy="648072"/>
          </a:xfrm>
          <a:prstGeom prst="rect">
            <a:avLst/>
          </a:prstGeom>
        </p:spPr>
      </p:pic>
      <p:grpSp>
        <p:nvGrpSpPr>
          <p:cNvPr id="57" name="群組 56"/>
          <p:cNvGrpSpPr/>
          <p:nvPr/>
        </p:nvGrpSpPr>
        <p:grpSpPr>
          <a:xfrm>
            <a:off x="8244408" y="188642"/>
            <a:ext cx="504057" cy="352839"/>
            <a:chOff x="4355976" y="3147038"/>
            <a:chExt cx="2304258" cy="1993675"/>
          </a:xfrm>
        </p:grpSpPr>
        <p:sp>
          <p:nvSpPr>
            <p:cNvPr id="58"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9" name="圓角化同側角落矩形 58"/>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60" name="群組 13"/>
            <p:cNvGrpSpPr/>
            <p:nvPr/>
          </p:nvGrpSpPr>
          <p:grpSpPr>
            <a:xfrm>
              <a:off x="4355976" y="3147038"/>
              <a:ext cx="461551" cy="926569"/>
              <a:chOff x="1" y="-71582"/>
              <a:chExt cx="461551" cy="926569"/>
            </a:xfrm>
          </p:grpSpPr>
          <p:sp>
            <p:nvSpPr>
              <p:cNvPr id="68" name="＞形箭號 6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9"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1" name="圓角化同側角落矩形 60"/>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63" name="群組 22"/>
            <p:cNvGrpSpPr/>
            <p:nvPr/>
          </p:nvGrpSpPr>
          <p:grpSpPr>
            <a:xfrm>
              <a:off x="4355976" y="4379855"/>
              <a:ext cx="461550" cy="760858"/>
              <a:chOff x="1" y="1082962"/>
              <a:chExt cx="461550" cy="760858"/>
            </a:xfrm>
          </p:grpSpPr>
          <p:sp>
            <p:nvSpPr>
              <p:cNvPr id="66" name="＞形箭號 6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4" name="＞形箭號 6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5" name="圓角化同側角落矩形 6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1" name="文字版面配置區 3"/>
          <p:cNvSpPr>
            <a:spLocks noGrp="1"/>
          </p:cNvSpPr>
          <p:nvPr>
            <p:ph type="body" sz="quarter" idx="13"/>
          </p:nvPr>
        </p:nvSpPr>
        <p:spPr>
          <a:xfrm>
            <a:off x="755576" y="1628800"/>
            <a:ext cx="6840760" cy="432048"/>
          </a:xfrm>
        </p:spPr>
        <p:txBody>
          <a:bodyPr>
            <a:noAutofit/>
          </a:bodyPr>
          <a:lstStyle/>
          <a:p>
            <a:pPr eaLnBrk="1" hangingPunct="1">
              <a:buFont typeface="Arial" pitchFamily="34" charset="0"/>
              <a:buChar char="•"/>
            </a:pPr>
            <a:r>
              <a:rPr lang="zh-TW" altLang="zh-TW" sz="1800" b="1" dirty="0" smtClean="0"/>
              <a:t>年度營運績效</a:t>
            </a:r>
          </a:p>
          <a:p>
            <a:pPr eaLnBrk="1" hangingPunct="1">
              <a:buFont typeface="Arial" pitchFamily="34" charset="0"/>
              <a:buChar char="•"/>
            </a:pPr>
            <a:endParaRPr lang="zh-TW" altLang="en-US" sz="1800" b="1" dirty="0" smtClean="0"/>
          </a:p>
        </p:txBody>
      </p:sp>
      <p:sp>
        <p:nvSpPr>
          <p:cNvPr id="8" name="標題 7"/>
          <p:cNvSpPr>
            <a:spLocks noGrp="1"/>
          </p:cNvSpPr>
          <p:nvPr>
            <p:ph type="ctrTitle"/>
          </p:nvPr>
        </p:nvSpPr>
        <p:spPr/>
        <p:txBody>
          <a:bodyPr/>
          <a:lstStyle/>
          <a:p>
            <a:endParaRPr lang="zh-TW" altLang="en-US" dirty="0"/>
          </a:p>
        </p:txBody>
      </p:sp>
      <p:grpSp>
        <p:nvGrpSpPr>
          <p:cNvPr id="27" name="群組 26"/>
          <p:cNvGrpSpPr/>
          <p:nvPr/>
        </p:nvGrpSpPr>
        <p:grpSpPr>
          <a:xfrm>
            <a:off x="611560" y="548675"/>
            <a:ext cx="5344386" cy="864101"/>
            <a:chOff x="971600" y="471527"/>
            <a:chExt cx="3634184" cy="802381"/>
          </a:xfrm>
        </p:grpSpPr>
        <p:grpSp>
          <p:nvGrpSpPr>
            <p:cNvPr id="28" name="群組 42"/>
            <p:cNvGrpSpPr/>
            <p:nvPr/>
          </p:nvGrpSpPr>
          <p:grpSpPr>
            <a:xfrm>
              <a:off x="1706082" y="471527"/>
              <a:ext cx="2899702" cy="735516"/>
              <a:chOff x="670818" y="1201082"/>
              <a:chExt cx="3033607" cy="836763"/>
            </a:xfrm>
          </p:grpSpPr>
          <p:sp>
            <p:nvSpPr>
              <p:cNvPr id="32" name="圓角化同側角落矩形 31"/>
              <p:cNvSpPr/>
              <p:nvPr/>
            </p:nvSpPr>
            <p:spPr>
              <a:xfrm rot="5400000">
                <a:off x="1353812" y="518094"/>
                <a:ext cx="836757" cy="2202745"/>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9" name="群組 45"/>
            <p:cNvGrpSpPr/>
            <p:nvPr/>
          </p:nvGrpSpPr>
          <p:grpSpPr>
            <a:xfrm>
              <a:off x="971600" y="471534"/>
              <a:ext cx="881752" cy="802374"/>
              <a:chOff x="1" y="1183486"/>
              <a:chExt cx="881752" cy="802374"/>
            </a:xfrm>
          </p:grpSpPr>
          <p:sp>
            <p:nvSpPr>
              <p:cNvPr id="30" name="＞形箭號 29"/>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34" name="圖片 33" descr="logo網頁用.png"/>
          <p:cNvPicPr>
            <a:picLocks noChangeAspect="1"/>
          </p:cNvPicPr>
          <p:nvPr/>
        </p:nvPicPr>
        <p:blipFill>
          <a:blip r:embed="rId2" cstate="print"/>
          <a:srcRect l="8610" t="18591" r="47111" b="17670"/>
          <a:stretch>
            <a:fillRect/>
          </a:stretch>
        </p:blipFill>
        <p:spPr>
          <a:xfrm>
            <a:off x="1835696" y="620688"/>
            <a:ext cx="1215135" cy="648072"/>
          </a:xfrm>
          <a:prstGeom prst="rect">
            <a:avLst/>
          </a:prstGeom>
        </p:spPr>
      </p:pic>
      <p:grpSp>
        <p:nvGrpSpPr>
          <p:cNvPr id="51" name="群組 50"/>
          <p:cNvGrpSpPr/>
          <p:nvPr/>
        </p:nvGrpSpPr>
        <p:grpSpPr>
          <a:xfrm>
            <a:off x="8244408" y="188642"/>
            <a:ext cx="504057" cy="352839"/>
            <a:chOff x="4355976" y="3147038"/>
            <a:chExt cx="2304258" cy="1993675"/>
          </a:xfrm>
        </p:grpSpPr>
        <p:sp>
          <p:nvSpPr>
            <p:cNvPr id="5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3" name="圓角化同側角落矩形 52"/>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4" name="群組 13"/>
            <p:cNvGrpSpPr/>
            <p:nvPr/>
          </p:nvGrpSpPr>
          <p:grpSpPr>
            <a:xfrm>
              <a:off x="4355976" y="3147038"/>
              <a:ext cx="461551" cy="926569"/>
              <a:chOff x="1" y="-71582"/>
              <a:chExt cx="461551" cy="926569"/>
            </a:xfrm>
          </p:grpSpPr>
          <p:sp>
            <p:nvSpPr>
              <p:cNvPr id="62" name="＞形箭號 6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5" name="圓角化同側角落矩形 5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7" name="群組 22"/>
            <p:cNvGrpSpPr/>
            <p:nvPr/>
          </p:nvGrpSpPr>
          <p:grpSpPr>
            <a:xfrm>
              <a:off x="4355976" y="4379855"/>
              <a:ext cx="461550" cy="760858"/>
              <a:chOff x="1" y="1082962"/>
              <a:chExt cx="461550" cy="760858"/>
            </a:xfrm>
          </p:grpSpPr>
          <p:sp>
            <p:nvSpPr>
              <p:cNvPr id="60" name="＞形箭號 5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8" name="＞形箭號 5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9" name="圓角化同側角落矩形 5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18</a:t>
            </a:fld>
            <a:endParaRPr lang="zh-TW" altLang="en-US"/>
          </a:p>
        </p:txBody>
      </p:sp>
      <p:graphicFrame>
        <p:nvGraphicFramePr>
          <p:cNvPr id="36" name="圖表 35"/>
          <p:cNvGraphicFramePr/>
          <p:nvPr/>
        </p:nvGraphicFramePr>
        <p:xfrm>
          <a:off x="395536" y="2132856"/>
          <a:ext cx="8467725" cy="4229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ctrTitle"/>
          </p:nvPr>
        </p:nvSpPr>
        <p:spPr>
          <a:xfrm>
            <a:off x="903288" y="692150"/>
            <a:ext cx="7772400" cy="792163"/>
          </a:xfrm>
        </p:spPr>
        <p:txBody>
          <a:bodyPr/>
          <a:lstStyle/>
          <a:p>
            <a:pPr eaLnBrk="1" hangingPunct="1"/>
            <a:endParaRPr lang="zh-TW" altLang="en-US" dirty="0" smtClean="0"/>
          </a:p>
        </p:txBody>
      </p:sp>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7020272" y="2157512"/>
            <a:ext cx="1584176" cy="335384"/>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新台幣元</a:t>
            </a:r>
            <a:endParaRPr kumimoji="0" lang="zh-TW" altLang="en-US" sz="1400" dirty="0">
              <a:latin typeface="微軟正黑體" pitchFamily="34" charset="-120"/>
              <a:ea typeface="微軟正黑體" pitchFamily="34" charset="-120"/>
            </a:endParaRPr>
          </a:p>
        </p:txBody>
      </p:sp>
      <p:graphicFrame>
        <p:nvGraphicFramePr>
          <p:cNvPr id="14" name="表格 13"/>
          <p:cNvGraphicFramePr>
            <a:graphicFrameLocks noGrp="1"/>
          </p:cNvGraphicFramePr>
          <p:nvPr/>
        </p:nvGraphicFramePr>
        <p:xfrm>
          <a:off x="827585" y="2537901"/>
          <a:ext cx="7560838" cy="3339371"/>
        </p:xfrm>
        <a:graphic>
          <a:graphicData uri="http://schemas.openxmlformats.org/drawingml/2006/table">
            <a:tbl>
              <a:tblPr firstRow="1" bandRow="1">
                <a:tableStyleId>{85BE263C-DBD7-4A20-BB59-AAB30ACAA65A}</a:tableStyleId>
              </a:tblPr>
              <a:tblGrid>
                <a:gridCol w="2067418"/>
                <a:gridCol w="874221"/>
                <a:gridCol w="897851"/>
                <a:gridCol w="874221"/>
                <a:gridCol w="874221"/>
                <a:gridCol w="874221"/>
                <a:gridCol w="1098685"/>
              </a:tblGrid>
              <a:tr h="477053">
                <a:tc>
                  <a:txBody>
                    <a:bodyPr/>
                    <a:lstStyle/>
                    <a:p>
                      <a:pPr algn="l" fontAlgn="ctr"/>
                      <a:r>
                        <a:rPr lang="zh-TW" altLang="en-US" sz="1400" u="none" strike="noStrike" dirty="0">
                          <a:solidFill>
                            <a:schemeClr val="bg1"/>
                          </a:solidFill>
                          <a:latin typeface="微軟正黑體" pitchFamily="34" charset="-120"/>
                          <a:ea typeface="微軟正黑體" pitchFamily="34" charset="-120"/>
                        </a:rPr>
                        <a:t>項目</a:t>
                      </a:r>
                      <a:r>
                        <a:rPr lang="en-US" altLang="zh-TW" sz="1400" u="none" strike="noStrike" dirty="0">
                          <a:solidFill>
                            <a:schemeClr val="bg1"/>
                          </a:solidFill>
                          <a:latin typeface="微軟正黑體" pitchFamily="34" charset="-120"/>
                          <a:ea typeface="微軟正黑體" pitchFamily="34" charset="-120"/>
                        </a:rPr>
                        <a:t>/</a:t>
                      </a:r>
                      <a:r>
                        <a:rPr lang="zh-TW" altLang="en-US" sz="1400" u="none" strike="noStrike" dirty="0">
                          <a:solidFill>
                            <a:schemeClr val="bg1"/>
                          </a:solidFill>
                          <a:latin typeface="微軟正黑體" pitchFamily="34" charset="-120"/>
                          <a:ea typeface="微軟正黑體" pitchFamily="34" charset="-120"/>
                        </a:rPr>
                        <a:t>年度</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u="none" strike="noStrike" dirty="0">
                          <a:solidFill>
                            <a:schemeClr val="bg1"/>
                          </a:solidFill>
                          <a:latin typeface="微軟正黑體" pitchFamily="34" charset="-120"/>
                          <a:ea typeface="微軟正黑體" pitchFamily="34" charset="-120"/>
                        </a:rPr>
                        <a:t>103</a:t>
                      </a:r>
                      <a:r>
                        <a:rPr lang="zh-TW" altLang="en-US" sz="1400" u="none" strike="noStrike" dirty="0">
                          <a:solidFill>
                            <a:schemeClr val="bg1"/>
                          </a:solidFill>
                          <a:latin typeface="微軟正黑體" pitchFamily="34" charset="-120"/>
                          <a:ea typeface="微軟正黑體" pitchFamily="34" charset="-120"/>
                        </a:rPr>
                        <a:t>年</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u="none" strike="noStrike" dirty="0">
                          <a:solidFill>
                            <a:schemeClr val="bg1"/>
                          </a:solidFill>
                          <a:latin typeface="微軟正黑體" pitchFamily="34" charset="-120"/>
                          <a:ea typeface="微軟正黑體" pitchFamily="34" charset="-120"/>
                        </a:rPr>
                        <a:t>104</a:t>
                      </a:r>
                      <a:r>
                        <a:rPr lang="zh-TW" altLang="en-US" sz="1400" u="none" strike="noStrike" dirty="0">
                          <a:solidFill>
                            <a:schemeClr val="bg1"/>
                          </a:solidFill>
                          <a:latin typeface="微軟正黑體" pitchFamily="34" charset="-120"/>
                          <a:ea typeface="微軟正黑體" pitchFamily="34" charset="-120"/>
                        </a:rPr>
                        <a:t>年</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u="none" strike="noStrike" dirty="0">
                          <a:solidFill>
                            <a:schemeClr val="bg1"/>
                          </a:solidFill>
                          <a:latin typeface="微軟正黑體" pitchFamily="34" charset="-120"/>
                          <a:ea typeface="微軟正黑體" pitchFamily="34" charset="-120"/>
                        </a:rPr>
                        <a:t>105</a:t>
                      </a:r>
                      <a:r>
                        <a:rPr lang="zh-TW" altLang="en-US" sz="1400" u="none" strike="noStrike" dirty="0">
                          <a:solidFill>
                            <a:schemeClr val="bg1"/>
                          </a:solidFill>
                          <a:latin typeface="微軟正黑體" pitchFamily="34" charset="-120"/>
                          <a:ea typeface="微軟正黑體" pitchFamily="34" charset="-120"/>
                        </a:rPr>
                        <a:t>年</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u="none" strike="noStrike" dirty="0">
                          <a:solidFill>
                            <a:schemeClr val="bg1"/>
                          </a:solidFill>
                          <a:latin typeface="微軟正黑體" pitchFamily="34" charset="-120"/>
                          <a:ea typeface="微軟正黑體" pitchFamily="34" charset="-120"/>
                        </a:rPr>
                        <a:t>106</a:t>
                      </a:r>
                      <a:r>
                        <a:rPr lang="zh-TW" altLang="en-US" sz="1400" u="none" strike="noStrike" dirty="0">
                          <a:solidFill>
                            <a:schemeClr val="bg1"/>
                          </a:solidFill>
                          <a:latin typeface="微軟正黑體" pitchFamily="34" charset="-120"/>
                          <a:ea typeface="微軟正黑體" pitchFamily="34" charset="-120"/>
                        </a:rPr>
                        <a:t>年</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u="none" strike="noStrike" dirty="0">
                          <a:solidFill>
                            <a:schemeClr val="bg1"/>
                          </a:solidFill>
                          <a:latin typeface="微軟正黑體" pitchFamily="34" charset="-120"/>
                          <a:ea typeface="微軟正黑體" pitchFamily="34" charset="-120"/>
                        </a:rPr>
                        <a:t>107</a:t>
                      </a:r>
                      <a:r>
                        <a:rPr lang="zh-TW" altLang="en-US" sz="1400" u="none" strike="noStrike" dirty="0">
                          <a:solidFill>
                            <a:schemeClr val="bg1"/>
                          </a:solidFill>
                          <a:latin typeface="微軟正黑體" pitchFamily="34" charset="-120"/>
                          <a:ea typeface="微軟正黑體" pitchFamily="34" charset="-120"/>
                        </a:rPr>
                        <a:t>年</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u="none" strike="noStrike" dirty="0">
                          <a:solidFill>
                            <a:schemeClr val="bg1"/>
                          </a:solidFill>
                          <a:latin typeface="微軟正黑體" pitchFamily="34" charset="-120"/>
                          <a:ea typeface="微軟正黑體" pitchFamily="34" charset="-120"/>
                        </a:rPr>
                        <a:t>108</a:t>
                      </a:r>
                      <a:r>
                        <a:rPr lang="zh-TW" altLang="en-US" sz="1400" u="none" strike="noStrike" dirty="0">
                          <a:solidFill>
                            <a:schemeClr val="bg1"/>
                          </a:solidFill>
                          <a:latin typeface="微軟正黑體" pitchFamily="34" charset="-120"/>
                          <a:ea typeface="微軟正黑體" pitchFamily="34" charset="-120"/>
                        </a:rPr>
                        <a:t>年</a:t>
                      </a:r>
                      <a:r>
                        <a:rPr lang="en-US" sz="1400" u="none" strike="noStrike" dirty="0">
                          <a:solidFill>
                            <a:schemeClr val="bg1"/>
                          </a:solidFill>
                          <a:latin typeface="微軟正黑體" pitchFamily="34" charset="-120"/>
                          <a:ea typeface="微軟正黑體" pitchFamily="34" charset="-120"/>
                        </a:rPr>
                        <a:t>Q3</a:t>
                      </a:r>
                      <a:endParaRPr 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477053">
                <a:tc>
                  <a:txBody>
                    <a:bodyPr/>
                    <a:lstStyle/>
                    <a:p>
                      <a:pPr algn="l" fontAlgn="ctr"/>
                      <a:r>
                        <a:rPr lang="zh-TW" altLang="en-US" sz="1400" u="none" strike="noStrike" dirty="0">
                          <a:latin typeface="微軟正黑體" pitchFamily="34" charset="-120"/>
                          <a:ea typeface="微軟正黑體" pitchFamily="34" charset="-120"/>
                        </a:rPr>
                        <a:t>每股盈餘</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tabLst>
                          <a:tab pos="361950" algn="l"/>
                        </a:tabLst>
                      </a:pPr>
                      <a:r>
                        <a:rPr lang="zh-TW" altLang="en-US" sz="1400" u="none" strike="noStrike" dirty="0">
                          <a:latin typeface="微軟正黑體" pitchFamily="34" charset="-120"/>
                          <a:ea typeface="微軟正黑體" pitchFamily="34" charset="-120"/>
                        </a:rPr>
                        <a:t> </a:t>
                      </a:r>
                      <a:r>
                        <a:rPr lang="en-US" altLang="zh-TW" sz="1400" u="none" strike="noStrike" dirty="0" smtClean="0">
                          <a:latin typeface="微軟正黑體" pitchFamily="34" charset="-120"/>
                          <a:ea typeface="微軟正黑體" pitchFamily="34" charset="-120"/>
                        </a:rPr>
                        <a:t>0.04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400" u="none" strike="noStrike" dirty="0" smtClean="0">
                          <a:solidFill>
                            <a:srgbClr val="FF0000"/>
                          </a:solidFill>
                          <a:latin typeface="微軟正黑體" pitchFamily="34" charset="-120"/>
                          <a:ea typeface="微軟正黑體" pitchFamily="34" charset="-120"/>
                        </a:rPr>
                        <a:t>(0.93) </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0.05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smtClean="0">
                          <a:latin typeface="微軟正黑體" pitchFamily="34" charset="-120"/>
                          <a:ea typeface="微軟正黑體" pitchFamily="34" charset="-120"/>
                        </a:rPr>
                        <a:t>0.80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smtClean="0">
                          <a:latin typeface="微軟正黑體" pitchFamily="34" charset="-120"/>
                          <a:ea typeface="微軟正黑體" pitchFamily="34" charset="-120"/>
                        </a:rPr>
                        <a:t>0.80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0.56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fontAlgn="ctr"/>
                      <a:r>
                        <a:rPr lang="zh-TW" altLang="en-US" sz="1400" u="none" strike="noStrike" dirty="0">
                          <a:latin typeface="微軟正黑體" pitchFamily="34" charset="-120"/>
                          <a:ea typeface="微軟正黑體" pitchFamily="34" charset="-120"/>
                        </a:rPr>
                        <a:t>每股現金股利</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0.35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0.30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477053">
                <a:tc>
                  <a:txBody>
                    <a:bodyPr/>
                    <a:lstStyle/>
                    <a:p>
                      <a:pPr algn="l" fontAlgn="ctr"/>
                      <a:r>
                        <a:rPr lang="zh-TW" altLang="en-US" sz="1400" u="none" strike="noStrike" dirty="0">
                          <a:latin typeface="微軟正黑體" pitchFamily="34" charset="-120"/>
                          <a:ea typeface="微軟正黑體" pitchFamily="34" charset="-120"/>
                        </a:rPr>
                        <a:t>每股</a:t>
                      </a:r>
                      <a:r>
                        <a:rPr lang="zh-TW" altLang="en-US" sz="1400" u="none" strike="noStrike" dirty="0" smtClean="0">
                          <a:latin typeface="微軟正黑體" pitchFamily="34" charset="-120"/>
                          <a:ea typeface="微軟正黑體" pitchFamily="34" charset="-120"/>
                        </a:rPr>
                        <a:t>股票股利</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0.40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r>
              <a:tr h="477053">
                <a:tc>
                  <a:txBody>
                    <a:bodyPr/>
                    <a:lstStyle/>
                    <a:p>
                      <a:pPr algn="l" fontAlgn="ctr"/>
                      <a:r>
                        <a:rPr lang="zh-TW" altLang="en-US" sz="1400" u="none" strike="noStrike" dirty="0">
                          <a:latin typeface="微軟正黑體" pitchFamily="34" charset="-120"/>
                          <a:ea typeface="微軟正黑體" pitchFamily="34" charset="-120"/>
                        </a:rPr>
                        <a:t>股東權益報酬率</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latin typeface="微軟正黑體" pitchFamily="34" charset="-120"/>
                          <a:ea typeface="微軟正黑體" pitchFamily="34" charset="-120"/>
                        </a:rPr>
                        <a:t>0.29%</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solidFill>
                            <a:srgbClr val="FF0000"/>
                          </a:solidFill>
                          <a:latin typeface="微軟正黑體" pitchFamily="34" charset="-120"/>
                          <a:ea typeface="微軟正黑體" pitchFamily="34" charset="-120"/>
                        </a:rPr>
                        <a:t>(</a:t>
                      </a:r>
                      <a:r>
                        <a:rPr lang="en-US" altLang="zh-TW" sz="1400" u="none" strike="noStrike" dirty="0" smtClean="0">
                          <a:solidFill>
                            <a:srgbClr val="FF0000"/>
                          </a:solidFill>
                          <a:latin typeface="微軟正黑體" pitchFamily="34" charset="-120"/>
                          <a:ea typeface="微軟正黑體" pitchFamily="34" charset="-120"/>
                        </a:rPr>
                        <a:t>7.97%)</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latin typeface="微軟正黑體" pitchFamily="34" charset="-120"/>
                          <a:ea typeface="微軟正黑體" pitchFamily="34" charset="-120"/>
                        </a:rPr>
                        <a:t>0.44%</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latin typeface="微軟正黑體" pitchFamily="34" charset="-120"/>
                          <a:ea typeface="微軟正黑體" pitchFamily="34" charset="-120"/>
                        </a:rPr>
                        <a:t>7.15%</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smtClean="0">
                          <a:latin typeface="微軟正黑體" pitchFamily="34" charset="-120"/>
                          <a:ea typeface="微軟正黑體" pitchFamily="34" charset="-120"/>
                        </a:rPr>
                        <a:t>7.15%</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4.42%</a:t>
                      </a:r>
                    </a:p>
                  </a:txBody>
                  <a:tcPr marL="9525" marR="9525" marT="9525" marB="0" anchor="ctr">
                    <a:lnT w="12700" cap="flat" cmpd="sng" algn="ctr">
                      <a:solidFill>
                        <a:schemeClr val="tx1"/>
                      </a:solidFill>
                      <a:prstDash val="solid"/>
                      <a:round/>
                      <a:headEnd type="none" w="med" len="med"/>
                      <a:tailEnd type="none" w="med" len="med"/>
                    </a:lnT>
                    <a:noFill/>
                  </a:tcPr>
                </a:tc>
              </a:tr>
              <a:tr h="477053">
                <a:tc>
                  <a:txBody>
                    <a:bodyPr/>
                    <a:lstStyle/>
                    <a:p>
                      <a:pPr algn="l" fontAlgn="ctr"/>
                      <a:r>
                        <a:rPr lang="zh-TW" altLang="en-US" sz="1400" u="none" strike="noStrike" dirty="0">
                          <a:latin typeface="微軟正黑體" pitchFamily="34" charset="-120"/>
                          <a:ea typeface="微軟正黑體" pitchFamily="34" charset="-120"/>
                        </a:rPr>
                        <a:t>每股淨值</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12.28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11.34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11.17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11.27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11.11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13.80 </a:t>
                      </a:r>
                    </a:p>
                  </a:txBody>
                  <a:tcPr marL="9525" marR="9525" marT="9525" marB="0" anchor="ctr">
                    <a:solidFill>
                      <a:schemeClr val="accent2">
                        <a:lumMod val="20000"/>
                        <a:lumOff val="80000"/>
                      </a:schemeClr>
                    </a:solidFill>
                  </a:tcPr>
                </a:tc>
              </a:tr>
              <a:tr h="477053">
                <a:tc>
                  <a:txBody>
                    <a:bodyPr/>
                    <a:lstStyle/>
                    <a:p>
                      <a:pPr algn="l" fontAlgn="ctr"/>
                      <a:r>
                        <a:rPr lang="zh-TW" altLang="en-US" sz="1400" u="none" strike="noStrike" dirty="0">
                          <a:latin typeface="微軟正黑體" pitchFamily="34" charset="-120"/>
                          <a:ea typeface="微軟正黑體" pitchFamily="34" charset="-120"/>
                        </a:rPr>
                        <a:t>每股營運現金流量</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solidFill>
                            <a:srgbClr val="FF0000"/>
                          </a:solidFill>
                          <a:latin typeface="微軟正黑體" pitchFamily="34" charset="-120"/>
                          <a:ea typeface="微軟正黑體" pitchFamily="34" charset="-120"/>
                        </a:rPr>
                        <a:t> </a:t>
                      </a:r>
                      <a:r>
                        <a:rPr lang="en-US" altLang="zh-TW" sz="1400" u="none" strike="noStrike" dirty="0" smtClean="0">
                          <a:solidFill>
                            <a:srgbClr val="FF0000"/>
                          </a:solidFill>
                          <a:latin typeface="微軟正黑體" pitchFamily="34" charset="-120"/>
                          <a:ea typeface="微軟正黑體" pitchFamily="34" charset="-120"/>
                        </a:rPr>
                        <a:t>(0.79) </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0.95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0.19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en-US" altLang="zh-TW" sz="1400" u="none" strike="noStrike" dirty="0" smtClean="0">
                          <a:solidFill>
                            <a:srgbClr val="FF0000"/>
                          </a:solidFill>
                          <a:latin typeface="微軟正黑體" pitchFamily="34" charset="-120"/>
                          <a:ea typeface="微軟正黑體" pitchFamily="34" charset="-120"/>
                        </a:rPr>
                        <a:t>(0.33) </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0.75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0.44 </a:t>
                      </a:r>
                    </a:p>
                  </a:txBody>
                  <a:tcPr marL="9525" marR="9525" marT="9525" marB="0" anchor="ctr">
                    <a:noFill/>
                  </a:tcPr>
                </a:tc>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zh-TW" altLang="en-US" b="1" dirty="0" smtClean="0">
                <a:latin typeface="微軟正黑體" pitchFamily="34" charset="-120"/>
                <a:ea typeface="微軟正黑體" pitchFamily="34" charset="-120"/>
              </a:rPr>
              <a:t>每股營運績效</a:t>
            </a:r>
            <a:endParaRPr lang="zh-TW" altLang="en-US" b="1" dirty="0">
              <a:latin typeface="微軟正黑體" pitchFamily="34" charset="-120"/>
              <a:ea typeface="微軟正黑體" pitchFamily="34" charset="-120"/>
            </a:endParaRPr>
          </a:p>
        </p:txBody>
      </p:sp>
      <p:grpSp>
        <p:nvGrpSpPr>
          <p:cNvPr id="27" name="群組 26"/>
          <p:cNvGrpSpPr/>
          <p:nvPr/>
        </p:nvGrpSpPr>
        <p:grpSpPr>
          <a:xfrm>
            <a:off x="611560" y="620688"/>
            <a:ext cx="5344386" cy="864100"/>
            <a:chOff x="971600" y="471528"/>
            <a:chExt cx="3634184" cy="802380"/>
          </a:xfrm>
        </p:grpSpPr>
        <p:grpSp>
          <p:nvGrpSpPr>
            <p:cNvPr id="28" name="群組 42"/>
            <p:cNvGrpSpPr/>
            <p:nvPr/>
          </p:nvGrpSpPr>
          <p:grpSpPr>
            <a:xfrm>
              <a:off x="1706082" y="471528"/>
              <a:ext cx="2899702" cy="735513"/>
              <a:chOff x="670818" y="1201082"/>
              <a:chExt cx="3033607" cy="836759"/>
            </a:xfrm>
          </p:grpSpPr>
          <p:sp>
            <p:nvSpPr>
              <p:cNvPr id="32" name="圓角化同側角落矩形 31"/>
              <p:cNvSpPr/>
              <p:nvPr/>
            </p:nvSpPr>
            <p:spPr>
              <a:xfrm rot="5400000">
                <a:off x="1328198" y="543703"/>
                <a:ext cx="836758" cy="2151518"/>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9" name="群組 45"/>
            <p:cNvGrpSpPr/>
            <p:nvPr/>
          </p:nvGrpSpPr>
          <p:grpSpPr>
            <a:xfrm>
              <a:off x="971600" y="471534"/>
              <a:ext cx="881752" cy="802374"/>
              <a:chOff x="1" y="1183486"/>
              <a:chExt cx="881752" cy="802374"/>
            </a:xfrm>
          </p:grpSpPr>
          <p:sp>
            <p:nvSpPr>
              <p:cNvPr id="30" name="＞形箭號 29"/>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34" name="圖片 33" descr="logo網頁用.png"/>
          <p:cNvPicPr>
            <a:picLocks noChangeAspect="1"/>
          </p:cNvPicPr>
          <p:nvPr/>
        </p:nvPicPr>
        <p:blipFill>
          <a:blip r:embed="rId2" cstate="print"/>
          <a:srcRect l="8610" t="18591" r="47111" b="17670"/>
          <a:stretch>
            <a:fillRect/>
          </a:stretch>
        </p:blipFill>
        <p:spPr>
          <a:xfrm>
            <a:off x="1835696" y="692697"/>
            <a:ext cx="1215135" cy="648072"/>
          </a:xfrm>
          <a:prstGeom prst="rect">
            <a:avLst/>
          </a:prstGeom>
        </p:spPr>
      </p:pic>
      <p:grpSp>
        <p:nvGrpSpPr>
          <p:cNvPr id="52" name="群組 51"/>
          <p:cNvGrpSpPr/>
          <p:nvPr/>
        </p:nvGrpSpPr>
        <p:grpSpPr>
          <a:xfrm>
            <a:off x="8244408" y="188642"/>
            <a:ext cx="504057" cy="352839"/>
            <a:chOff x="4355976" y="3147038"/>
            <a:chExt cx="2304258" cy="1993675"/>
          </a:xfrm>
        </p:grpSpPr>
        <p:sp>
          <p:nvSpPr>
            <p:cNvPr id="53"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4" name="圓角化同側角落矩形 53"/>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5" name="群組 13"/>
            <p:cNvGrpSpPr/>
            <p:nvPr/>
          </p:nvGrpSpPr>
          <p:grpSpPr>
            <a:xfrm>
              <a:off x="4355976" y="3147038"/>
              <a:ext cx="461551" cy="926569"/>
              <a:chOff x="1" y="-71582"/>
              <a:chExt cx="461551" cy="926569"/>
            </a:xfrm>
          </p:grpSpPr>
          <p:sp>
            <p:nvSpPr>
              <p:cNvPr id="63" name="＞形箭號 62"/>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6" name="圓角化同側角落矩形 55"/>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8" name="群組 22"/>
            <p:cNvGrpSpPr/>
            <p:nvPr/>
          </p:nvGrpSpPr>
          <p:grpSpPr>
            <a:xfrm>
              <a:off x="4355976" y="4379855"/>
              <a:ext cx="461550" cy="760858"/>
              <a:chOff x="1" y="1082962"/>
              <a:chExt cx="461550" cy="760858"/>
            </a:xfrm>
          </p:grpSpPr>
          <p:sp>
            <p:nvSpPr>
              <p:cNvPr id="61" name="＞形箭號 60"/>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2"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9" name="＞形箭號 58"/>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0" name="圓角化同側角落矩形 59"/>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1022350" y="1931988"/>
            <a:ext cx="8229600" cy="488950"/>
          </a:xfrm>
        </p:spPr>
        <p:txBody>
          <a:bodyPr/>
          <a:lstStyle/>
          <a:p>
            <a:pPr eaLnBrk="1" hangingPunct="1"/>
            <a:r>
              <a:rPr lang="zh-TW" altLang="en-US" smtClean="0"/>
              <a:t>免責聲明</a:t>
            </a:r>
          </a:p>
        </p:txBody>
      </p:sp>
      <p:sp>
        <p:nvSpPr>
          <p:cNvPr id="9218" name="內容版面配置區 2"/>
          <p:cNvSpPr>
            <a:spLocks noGrp="1"/>
          </p:cNvSpPr>
          <p:nvPr>
            <p:ph idx="1"/>
          </p:nvPr>
        </p:nvSpPr>
        <p:spPr>
          <a:xfrm>
            <a:off x="1022350" y="2536825"/>
            <a:ext cx="7942263" cy="3916363"/>
          </a:xfrm>
        </p:spPr>
        <p:txBody>
          <a:bodyPr/>
          <a:lstStyle/>
          <a:p>
            <a:pPr marL="358775" indent="457200" eaLnBrk="1" hangingPunct="1">
              <a:lnSpc>
                <a:spcPct val="150000"/>
              </a:lnSpc>
              <a:spcBef>
                <a:spcPts val="600"/>
              </a:spcBef>
              <a:buFont typeface="Wingdings" pitchFamily="2" charset="2"/>
              <a:buChar char="Ø"/>
            </a:pPr>
            <a:r>
              <a:rPr lang="zh-TW" altLang="en-US" smtClean="0"/>
              <a:t>本簡報資料所提供之資訊將不會因任何新的資訊或任何的狀況產生而</a:t>
            </a:r>
            <a:endParaRPr lang="en-US" altLang="zh-TW" smtClean="0"/>
          </a:p>
          <a:p>
            <a:pPr marL="358775" indent="457200" eaLnBrk="1" hangingPunct="1">
              <a:lnSpc>
                <a:spcPct val="150000"/>
              </a:lnSpc>
              <a:spcBef>
                <a:spcPts val="600"/>
              </a:spcBef>
            </a:pPr>
            <a:r>
              <a:rPr lang="zh-TW" altLang="en-US" smtClean="0"/>
              <a:t>更新相關資訊。</a:t>
            </a:r>
            <a:endParaRPr lang="en-US" altLang="zh-TW" smtClean="0"/>
          </a:p>
          <a:p>
            <a:pPr marL="358775" indent="457200" eaLnBrk="1" hangingPunct="1">
              <a:lnSpc>
                <a:spcPct val="150000"/>
              </a:lnSpc>
              <a:spcBef>
                <a:spcPts val="600"/>
              </a:spcBef>
              <a:buFont typeface="Wingdings" pitchFamily="2" charset="2"/>
              <a:buChar char="Ø"/>
            </a:pPr>
            <a:r>
              <a:rPr lang="zh-TW" altLang="en-US" smtClean="0"/>
              <a:t>大亞電線電纜股份有限公司並不負有更新或修正本簡報資料內容之責</a:t>
            </a:r>
            <a:endParaRPr lang="en-US" altLang="zh-TW" smtClean="0"/>
          </a:p>
          <a:p>
            <a:pPr marL="358775" indent="457200" eaLnBrk="1" hangingPunct="1">
              <a:lnSpc>
                <a:spcPct val="150000"/>
              </a:lnSpc>
              <a:spcBef>
                <a:spcPts val="600"/>
              </a:spcBef>
            </a:pPr>
            <a:r>
              <a:rPr lang="zh-TW" altLang="en-US" smtClean="0"/>
              <a:t>任。</a:t>
            </a:r>
            <a:endParaRPr lang="en-US" altLang="zh-TW" smtClean="0"/>
          </a:p>
          <a:p>
            <a:pPr marL="358775" indent="457200" eaLnBrk="1" hangingPunct="1">
              <a:lnSpc>
                <a:spcPct val="150000"/>
              </a:lnSpc>
              <a:spcBef>
                <a:spcPts val="600"/>
              </a:spcBef>
              <a:buFont typeface="Wingdings" pitchFamily="2" charset="2"/>
              <a:buChar char="Ø"/>
            </a:pPr>
            <a:r>
              <a:rPr lang="zh-TW" altLang="en-US" smtClean="0"/>
              <a:t>本簡報資料中所提供之資訊並未明示、暗示或保證其具有正確性、完</a:t>
            </a:r>
            <a:endParaRPr lang="en-US" altLang="zh-TW" smtClean="0"/>
          </a:p>
          <a:p>
            <a:pPr marL="358775" indent="457200" eaLnBrk="1" hangingPunct="1">
              <a:lnSpc>
                <a:spcPct val="150000"/>
              </a:lnSpc>
              <a:spcBef>
                <a:spcPts val="600"/>
              </a:spcBef>
            </a:pPr>
            <a:r>
              <a:rPr lang="zh-TW" altLang="en-US" smtClean="0"/>
              <a:t>整性，亦不代表本公司、產業狀況或後續重大發展的完整論述。</a:t>
            </a:r>
            <a:endParaRPr lang="en-US" altLang="zh-TW"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ctrTitle"/>
          </p:nvPr>
        </p:nvSpPr>
        <p:spPr>
          <a:xfrm>
            <a:off x="827584" y="692696"/>
            <a:ext cx="7772400" cy="792163"/>
          </a:xfrm>
        </p:spPr>
        <p:txBody>
          <a:bodyPr/>
          <a:lstStyle/>
          <a:p>
            <a:pPr eaLnBrk="1" hangingPunct="1"/>
            <a:endParaRPr lang="zh-TW" altLang="en-US" dirty="0" smtClean="0"/>
          </a:p>
        </p:txBody>
      </p:sp>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7020272" y="2060848"/>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graphicFrame>
        <p:nvGraphicFramePr>
          <p:cNvPr id="11" name="表格 10"/>
          <p:cNvGraphicFramePr>
            <a:graphicFrameLocks noGrp="1"/>
          </p:cNvGraphicFramePr>
          <p:nvPr/>
        </p:nvGraphicFramePr>
        <p:xfrm>
          <a:off x="755576" y="2391841"/>
          <a:ext cx="7920880" cy="3845471"/>
        </p:xfrm>
        <a:graphic>
          <a:graphicData uri="http://schemas.openxmlformats.org/drawingml/2006/table">
            <a:tbl>
              <a:tblPr firstRow="1" lastRow="1">
                <a:tableStyleId>{85BE263C-DBD7-4A20-BB59-AAB30ACAA65A}</a:tableStyleId>
              </a:tblPr>
              <a:tblGrid>
                <a:gridCol w="270897"/>
                <a:gridCol w="321690"/>
                <a:gridCol w="2532165"/>
                <a:gridCol w="1017361"/>
                <a:gridCol w="726686"/>
                <a:gridCol w="1037296"/>
                <a:gridCol w="728032"/>
                <a:gridCol w="609514"/>
                <a:gridCol w="677239"/>
              </a:tblGrid>
              <a:tr h="354394">
                <a:tc gridSpan="2">
                  <a:txBody>
                    <a:bodyPr/>
                    <a:lstStyle/>
                    <a:p>
                      <a:pPr algn="ctr" fontAlgn="ctr"/>
                      <a:r>
                        <a:rPr lang="zh-TW" altLang="en-US" sz="1200" b="1" u="none" strike="noStrike" dirty="0">
                          <a:latin typeface="微軟正黑體" pitchFamily="34" charset="-120"/>
                          <a:ea typeface="微軟正黑體" pitchFamily="34" charset="-120"/>
                        </a:rPr>
                        <a:t>期別</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zh-TW" altLang="en-US" sz="1200" b="1" u="none" strike="noStrike" kern="1200" dirty="0" smtClean="0">
                          <a:solidFill>
                            <a:schemeClr val="lt1"/>
                          </a:solidFill>
                          <a:latin typeface="微軟正黑體" pitchFamily="34" charset="-120"/>
                          <a:ea typeface="微軟正黑體" pitchFamily="34" charset="-120"/>
                          <a:cs typeface="+mn-cs"/>
                        </a:rPr>
                        <a:t>資                   產</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9525" marR="9525" marT="9525" marB="0" anchor="ctr"/>
                </a:tc>
                <a:tc gridSpan="2">
                  <a:txBody>
                    <a:bodyPr/>
                    <a:lstStyle/>
                    <a:p>
                      <a:pPr algn="ctr" fontAlgn="ctr"/>
                      <a:r>
                        <a:rPr lang="en-US" altLang="zh-TW" sz="1200" b="1" u="none" strike="noStrike" dirty="0">
                          <a:latin typeface="微軟正黑體" pitchFamily="34" charset="-120"/>
                          <a:ea typeface="微軟正黑體" pitchFamily="34" charset="-120"/>
                        </a:rPr>
                        <a:t>2019</a:t>
                      </a:r>
                      <a:r>
                        <a:rPr lang="zh-TW" altLang="en-US" sz="1200" b="1" u="none" strike="noStrike" dirty="0">
                          <a:latin typeface="微軟正黑體" pitchFamily="34" charset="-120"/>
                          <a:ea typeface="微軟正黑體" pitchFamily="34" charset="-120"/>
                        </a:rPr>
                        <a:t>年</a:t>
                      </a:r>
                      <a:r>
                        <a:rPr lang="en-US" altLang="zh-TW" sz="1200" b="1" u="none" strike="noStrike" dirty="0">
                          <a:latin typeface="微軟正黑體" pitchFamily="34" charset="-120"/>
                          <a:ea typeface="微軟正黑體" pitchFamily="34" charset="-120"/>
                        </a:rPr>
                        <a:t>9</a:t>
                      </a:r>
                      <a:r>
                        <a:rPr lang="zh-TW" altLang="en-US" sz="1200" b="1" u="none" strike="noStrike" dirty="0">
                          <a:latin typeface="微軟正黑體" pitchFamily="34" charset="-120"/>
                          <a:ea typeface="微軟正黑體" pitchFamily="34" charset="-120"/>
                        </a:rPr>
                        <a:t>月</a:t>
                      </a:r>
                      <a:r>
                        <a:rPr lang="en-US" altLang="zh-TW" sz="1200" b="1" u="none" strike="noStrike" dirty="0">
                          <a:latin typeface="微軟正黑體" pitchFamily="34" charset="-120"/>
                          <a:ea typeface="微軟正黑體" pitchFamily="34" charset="-120"/>
                        </a:rPr>
                        <a:t>30</a:t>
                      </a:r>
                      <a:r>
                        <a:rPr lang="zh-TW" altLang="en-US" sz="1200" b="1" u="none" strike="noStrike" dirty="0">
                          <a:latin typeface="微軟正黑體" pitchFamily="34" charset="-120"/>
                          <a:ea typeface="微軟正黑體" pitchFamily="34" charset="-120"/>
                        </a:rPr>
                        <a:t>日</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a:latin typeface="微軟正黑體" pitchFamily="34" charset="-120"/>
                          <a:ea typeface="微軟正黑體" pitchFamily="34" charset="-120"/>
                        </a:rPr>
                        <a:t>2018</a:t>
                      </a:r>
                      <a:r>
                        <a:rPr lang="zh-TW" altLang="en-US" sz="1200" b="1" u="none" strike="noStrike" dirty="0">
                          <a:latin typeface="微軟正黑體" pitchFamily="34" charset="-120"/>
                          <a:ea typeface="微軟正黑體" pitchFamily="34" charset="-120"/>
                        </a:rPr>
                        <a:t>年</a:t>
                      </a:r>
                      <a:r>
                        <a:rPr lang="en-US" altLang="zh-TW" sz="1200" b="1" u="none" strike="noStrike" dirty="0">
                          <a:latin typeface="微軟正黑體" pitchFamily="34" charset="-120"/>
                          <a:ea typeface="微軟正黑體" pitchFamily="34" charset="-120"/>
                        </a:rPr>
                        <a:t>9</a:t>
                      </a:r>
                      <a:r>
                        <a:rPr lang="zh-TW" altLang="en-US" sz="1200" b="1" u="none" strike="noStrike" dirty="0">
                          <a:latin typeface="微軟正黑體" pitchFamily="34" charset="-120"/>
                          <a:ea typeface="微軟正黑體" pitchFamily="34" charset="-120"/>
                        </a:rPr>
                        <a:t>月</a:t>
                      </a:r>
                      <a:r>
                        <a:rPr lang="en-US" altLang="zh-TW" sz="1200" b="1" u="none" strike="noStrike" dirty="0">
                          <a:latin typeface="微軟正黑體" pitchFamily="34" charset="-120"/>
                          <a:ea typeface="微軟正黑體" pitchFamily="34" charset="-120"/>
                        </a:rPr>
                        <a:t>30</a:t>
                      </a:r>
                      <a:r>
                        <a:rPr lang="zh-TW" altLang="en-US" sz="1200" b="1" u="none" strike="noStrike" dirty="0">
                          <a:latin typeface="微軟正黑體" pitchFamily="34" charset="-120"/>
                          <a:ea typeface="微軟正黑體" pitchFamily="34" charset="-120"/>
                        </a:rPr>
                        <a:t>日</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a:latin typeface="微軟正黑體" pitchFamily="34" charset="-120"/>
                          <a:ea typeface="微軟正黑體" pitchFamily="34" charset="-120"/>
                        </a:rPr>
                        <a:t>2018</a:t>
                      </a:r>
                      <a:r>
                        <a:rPr lang="zh-TW" altLang="en-US" sz="1200" b="1" u="none" strike="noStrike" dirty="0">
                          <a:latin typeface="微軟正黑體" pitchFamily="34" charset="-120"/>
                          <a:ea typeface="微軟正黑體" pitchFamily="34" charset="-120"/>
                        </a:rPr>
                        <a:t>年</a:t>
                      </a:r>
                      <a:r>
                        <a:rPr lang="en-US" altLang="zh-TW" sz="1200" b="1" u="none" strike="noStrike" dirty="0">
                          <a:latin typeface="微軟正黑體" pitchFamily="34" charset="-120"/>
                          <a:ea typeface="微軟正黑體" pitchFamily="34" charset="-120"/>
                        </a:rPr>
                        <a:t>12</a:t>
                      </a:r>
                      <a:r>
                        <a:rPr lang="zh-TW" altLang="en-US" sz="1200" b="1" u="none" strike="noStrike" dirty="0">
                          <a:latin typeface="微軟正黑體" pitchFamily="34" charset="-120"/>
                          <a:ea typeface="微軟正黑體" pitchFamily="34" charset="-120"/>
                        </a:rPr>
                        <a:t>月</a:t>
                      </a:r>
                      <a:r>
                        <a:rPr lang="en-US" altLang="zh-TW" sz="1200" b="1" u="none" strike="noStrike" dirty="0">
                          <a:latin typeface="微軟正黑體" pitchFamily="34" charset="-120"/>
                          <a:ea typeface="微軟正黑體" pitchFamily="34" charset="-120"/>
                        </a:rPr>
                        <a:t>31</a:t>
                      </a:r>
                      <a:r>
                        <a:rPr lang="zh-TW" altLang="en-US" sz="1200" b="1" u="none" strike="noStrike" dirty="0">
                          <a:latin typeface="微軟正黑體" pitchFamily="34" charset="-120"/>
                          <a:ea typeface="微軟正黑體" pitchFamily="34" charset="-120"/>
                        </a:rPr>
                        <a:t>日</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62932">
                <a:tc gridSpan="2">
                  <a:txBody>
                    <a:bodyPr/>
                    <a:lstStyle/>
                    <a:p>
                      <a:pPr algn="l" fontAlgn="ctr"/>
                      <a:r>
                        <a:rPr lang="zh-TW" altLang="en-US" sz="1200" u="none" strike="noStrike" dirty="0">
                          <a:latin typeface="微軟正黑體" pitchFamily="34" charset="-120"/>
                          <a:ea typeface="微軟正黑體" pitchFamily="34" charset="-120"/>
                        </a:rPr>
                        <a:t>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62932">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zh-TW" altLang="en-US" sz="1200" u="none" strike="noStrike" dirty="0">
                          <a:latin typeface="微軟正黑體" pitchFamily="34" charset="-120"/>
                          <a:ea typeface="微軟正黑體" pitchFamily="34" charset="-120"/>
                        </a:rPr>
                        <a:t>流動資產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a:latin typeface="微軟正黑體" pitchFamily="34" charset="-120"/>
                          <a:ea typeface="微軟正黑體" pitchFamily="34" charset="-120"/>
                        </a:rPr>
                        <a:t> 金額 </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307262">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現金及約當現金</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2,656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12.8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a:latin typeface="微軟正黑體" pitchFamily="34" charset="-120"/>
                          <a:ea typeface="微軟正黑體" pitchFamily="34" charset="-120"/>
                        </a:rPr>
                        <a:t>3,015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15.2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2,868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14.0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4580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fontAlgn="ctr"/>
                      <a:r>
                        <a:rPr lang="zh-TW" altLang="en-US" sz="1200" u="none" strike="noStrike" dirty="0">
                          <a:latin typeface="微軟正黑體" pitchFamily="34" charset="-120"/>
                          <a:ea typeface="微軟正黑體" pitchFamily="34" charset="-120"/>
                        </a:rPr>
                        <a:t>透過損益按公允價值衡量</a:t>
                      </a:r>
                      <a:r>
                        <a:rPr lang="zh-TW" altLang="en-US" sz="1200" u="none" strike="noStrike" dirty="0" smtClean="0">
                          <a:latin typeface="微軟正黑體" pitchFamily="34" charset="-120"/>
                          <a:ea typeface="微軟正黑體" pitchFamily="34" charset="-120"/>
                        </a:rPr>
                        <a:t>之</a:t>
                      </a:r>
                      <a:endParaRPr lang="en-US" altLang="zh-TW" sz="1200" u="none" strike="noStrike" dirty="0" smtClean="0">
                        <a:latin typeface="微軟正黑體" pitchFamily="34" charset="-120"/>
                        <a:ea typeface="微軟正黑體" pitchFamily="34" charset="-120"/>
                      </a:endParaRPr>
                    </a:p>
                    <a:p>
                      <a:pPr marL="0" indent="0" algn="l" fontAlgn="ctr"/>
                      <a:r>
                        <a:rPr lang="zh-TW" altLang="en-US" sz="1200" u="none" strike="noStrike" dirty="0" smtClean="0">
                          <a:latin typeface="微軟正黑體" pitchFamily="34" charset="-120"/>
                          <a:ea typeface="微軟正黑體" pitchFamily="34" charset="-120"/>
                        </a:rPr>
                        <a:t>金融</a:t>
                      </a:r>
                      <a:r>
                        <a:rPr lang="zh-TW" altLang="en-US" sz="1200" u="none" strike="noStrike" dirty="0">
                          <a:latin typeface="微軟正黑體" pitchFamily="34" charset="-120"/>
                          <a:ea typeface="微軟正黑體" pitchFamily="34" charset="-120"/>
                        </a:rPr>
                        <a:t>資產－流動</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502 </a:t>
                      </a:r>
                    </a:p>
                  </a:txBody>
                  <a:tcPr marL="9525" marR="9525" marT="9525" marB="0" anchor="b"/>
                </a:tc>
                <a:tc>
                  <a:txBody>
                    <a:bodyPr/>
                    <a:lstStyle/>
                    <a:p>
                      <a:pPr algn="r" fontAlgn="ctr"/>
                      <a:r>
                        <a:rPr lang="en-US" altLang="zh-TW" sz="1200" b="0" i="0" u="none" strike="noStrike" dirty="0">
                          <a:solidFill>
                            <a:srgbClr val="000000"/>
                          </a:solidFill>
                          <a:latin typeface="微軟正黑體"/>
                        </a:rPr>
                        <a:t>2.4 </a:t>
                      </a:r>
                    </a:p>
                  </a:txBody>
                  <a:tcPr marL="9525" marR="9525" marT="9525" marB="0" anchor="b"/>
                </a:tc>
                <a:tc>
                  <a:txBody>
                    <a:bodyPr/>
                    <a:lstStyle/>
                    <a:p>
                      <a:pPr algn="r" fontAlgn="ctr"/>
                      <a:r>
                        <a:rPr lang="en-US" altLang="zh-TW" sz="1200" u="none" strike="noStrike" dirty="0" smtClean="0">
                          <a:latin typeface="微軟正黑體" pitchFamily="34" charset="-120"/>
                          <a:ea typeface="微軟正黑體" pitchFamily="34" charset="-120"/>
                        </a:rPr>
                        <a:t>351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361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51683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按攤銷後成本衡量</a:t>
                      </a:r>
                      <a:r>
                        <a:rPr lang="zh-TW" altLang="en-US" sz="1200" u="none" strike="noStrike" dirty="0" smtClean="0">
                          <a:latin typeface="微軟正黑體" pitchFamily="34" charset="-120"/>
                          <a:ea typeface="微軟正黑體" pitchFamily="34" charset="-120"/>
                        </a:rPr>
                        <a:t>之</a:t>
                      </a:r>
                      <a:endParaRPr lang="en-US" altLang="zh-TW" sz="1200" u="none" strike="noStrike" dirty="0" smtClean="0">
                        <a:latin typeface="微軟正黑體" pitchFamily="34" charset="-120"/>
                        <a:ea typeface="微軟正黑體" pitchFamily="34" charset="-120"/>
                      </a:endParaRPr>
                    </a:p>
                    <a:p>
                      <a:pPr algn="l" fontAlgn="ctr"/>
                      <a:r>
                        <a:rPr lang="zh-TW" altLang="en-US" sz="1200" u="none" strike="noStrike" dirty="0" smtClean="0">
                          <a:latin typeface="微軟正黑體" pitchFamily="34" charset="-120"/>
                          <a:ea typeface="微軟正黑體" pitchFamily="34" charset="-120"/>
                        </a:rPr>
                        <a:t>金融</a:t>
                      </a:r>
                      <a:r>
                        <a:rPr lang="zh-TW" altLang="en-US" sz="1200" u="none" strike="noStrike" dirty="0">
                          <a:latin typeface="微軟正黑體" pitchFamily="34" charset="-120"/>
                          <a:ea typeface="微軟正黑體" pitchFamily="34" charset="-120"/>
                        </a:rPr>
                        <a:t>資產－流動</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216 </a:t>
                      </a:r>
                    </a:p>
                  </a:txBody>
                  <a:tcPr marL="9525" marR="9525" marT="9525" marB="0" anchor="b"/>
                </a:tc>
                <a:tc>
                  <a:txBody>
                    <a:bodyPr/>
                    <a:lstStyle/>
                    <a:p>
                      <a:pPr algn="r" fontAlgn="ctr"/>
                      <a:r>
                        <a:rPr lang="en-US" altLang="zh-TW" sz="1200" b="0" i="0" u="none" strike="noStrike" dirty="0">
                          <a:solidFill>
                            <a:srgbClr val="000000"/>
                          </a:solidFill>
                          <a:latin typeface="微軟正黑體"/>
                        </a:rPr>
                        <a:t>1.0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328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315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1579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a:latin typeface="微軟正黑體" pitchFamily="34" charset="-120"/>
                          <a:ea typeface="微軟正黑體" pitchFamily="34" charset="-120"/>
                        </a:rPr>
                        <a:t>合約資產－流動</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172 </a:t>
                      </a:r>
                    </a:p>
                  </a:txBody>
                  <a:tcPr marL="9525" marR="9525" marT="9525" marB="0" anchor="b"/>
                </a:tc>
                <a:tc>
                  <a:txBody>
                    <a:bodyPr/>
                    <a:lstStyle/>
                    <a:p>
                      <a:pPr algn="r" fontAlgn="ctr"/>
                      <a:r>
                        <a:rPr lang="en-US" altLang="zh-TW" sz="1200" b="0" i="0" u="none" strike="noStrike" dirty="0">
                          <a:solidFill>
                            <a:srgbClr val="000000"/>
                          </a:solidFill>
                          <a:latin typeface="微軟正黑體"/>
                        </a:rPr>
                        <a:t>0.8 </a:t>
                      </a:r>
                    </a:p>
                  </a:txBody>
                  <a:tcPr marL="9525" marR="9525" marT="9525" marB="0" anchor="b"/>
                </a:tc>
                <a:tc>
                  <a:txBody>
                    <a:bodyPr/>
                    <a:lstStyle/>
                    <a:p>
                      <a:pPr algn="r" fontAlgn="ctr"/>
                      <a:r>
                        <a:rPr lang="en-US" altLang="zh-TW" sz="1200" u="none" strike="noStrike" dirty="0" smtClean="0">
                          <a:latin typeface="微軟正黑體" pitchFamily="34" charset="-120"/>
                          <a:ea typeface="微軟正黑體" pitchFamily="34" charset="-120"/>
                        </a:rPr>
                        <a:t>124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0.6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40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0.2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2629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a:latin typeface="微軟正黑體" pitchFamily="34" charset="-120"/>
                          <a:ea typeface="微軟正黑體" pitchFamily="34" charset="-120"/>
                        </a:rPr>
                        <a:t>應收票據淨額</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222 </a:t>
                      </a:r>
                    </a:p>
                  </a:txBody>
                  <a:tcPr marL="9525" marR="9525" marT="9525" marB="0" anchor="b"/>
                </a:tc>
                <a:tc>
                  <a:txBody>
                    <a:bodyPr/>
                    <a:lstStyle/>
                    <a:p>
                      <a:pPr algn="r" fontAlgn="ctr"/>
                      <a:r>
                        <a:rPr lang="en-US" altLang="zh-TW" sz="1200" b="0" i="0" u="none" strike="noStrike" dirty="0">
                          <a:solidFill>
                            <a:srgbClr val="000000"/>
                          </a:solidFill>
                          <a:latin typeface="微軟正黑體"/>
                        </a:rPr>
                        <a:t>1.1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286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275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0697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a:latin typeface="微軟正黑體" pitchFamily="34" charset="-120"/>
                          <a:ea typeface="微軟正黑體" pitchFamily="34" charset="-120"/>
                        </a:rPr>
                        <a:t>應收帳款淨額</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2,973 </a:t>
                      </a:r>
                    </a:p>
                  </a:txBody>
                  <a:tcPr marL="9525" marR="9525" marT="9525" marB="0" anchor="b"/>
                </a:tc>
                <a:tc>
                  <a:txBody>
                    <a:bodyPr/>
                    <a:lstStyle/>
                    <a:p>
                      <a:pPr algn="r" fontAlgn="ctr"/>
                      <a:r>
                        <a:rPr lang="en-US" altLang="zh-TW" sz="1200" b="0" i="0" u="none" strike="noStrike" dirty="0">
                          <a:solidFill>
                            <a:srgbClr val="000000"/>
                          </a:solidFill>
                          <a:latin typeface="微軟正黑體"/>
                        </a:rPr>
                        <a:t>14.3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3,134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15.8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2,938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14.4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236734">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a:latin typeface="微軟正黑體" pitchFamily="34" charset="-120"/>
                          <a:ea typeface="微軟正黑體" pitchFamily="34" charset="-120"/>
                        </a:rPr>
                        <a:t>存貨</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3,276 </a:t>
                      </a:r>
                    </a:p>
                  </a:txBody>
                  <a:tcPr marL="9525" marR="9525" marT="9525" marB="0" anchor="b"/>
                </a:tc>
                <a:tc>
                  <a:txBody>
                    <a:bodyPr/>
                    <a:lstStyle/>
                    <a:p>
                      <a:pPr algn="r" fontAlgn="ctr"/>
                      <a:r>
                        <a:rPr lang="en-US" altLang="zh-TW" sz="1200" b="0" i="0" u="none" strike="noStrike" dirty="0">
                          <a:solidFill>
                            <a:srgbClr val="000000"/>
                          </a:solidFill>
                          <a:latin typeface="微軟正黑體"/>
                        </a:rPr>
                        <a:t>15.8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3,113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15.6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3,549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17.3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2629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其他流動資產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911 </a:t>
                      </a:r>
                    </a:p>
                  </a:txBody>
                  <a:tcPr marL="9525" marR="9525" marT="9525" marB="0" anchor="b"/>
                </a:tc>
                <a:tc>
                  <a:txBody>
                    <a:bodyPr/>
                    <a:lstStyle/>
                    <a:p>
                      <a:pPr algn="r" fontAlgn="ctr"/>
                      <a:r>
                        <a:rPr lang="en-US" altLang="zh-TW" sz="1200" b="0" i="0" u="none" strike="noStrike" dirty="0">
                          <a:solidFill>
                            <a:srgbClr val="000000"/>
                          </a:solidFill>
                          <a:latin typeface="微軟正黑體"/>
                        </a:rPr>
                        <a:t>4.4 </a:t>
                      </a:r>
                    </a:p>
                  </a:txBody>
                  <a:tcPr marL="9525" marR="9525" marT="9525" marB="0" anchor="b"/>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493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828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4.0</a:t>
                      </a:r>
                    </a:p>
                  </a:txBody>
                  <a:tcPr marL="6504" marR="6504" marT="6504" marB="0" anchor="b"/>
                </a:tc>
              </a:tr>
              <a:tr h="29771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流動資產合計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pitchFamily="34" charset="-120"/>
                          <a:ea typeface="微軟正黑體" pitchFamily="34" charset="-120"/>
                        </a:rPr>
                        <a:t>          </a:t>
                      </a:r>
                      <a:r>
                        <a:rPr lang="en-US" altLang="zh-TW" sz="1200" b="1" i="0" u="none" strike="noStrike" dirty="0">
                          <a:solidFill>
                            <a:srgbClr val="000000"/>
                          </a:solidFill>
                          <a:latin typeface="微軟正黑體" pitchFamily="34" charset="-120"/>
                          <a:ea typeface="微軟正黑體" pitchFamily="34" charset="-120"/>
                        </a:rPr>
                        <a:t>10,928 </a:t>
                      </a:r>
                    </a:p>
                  </a:txBody>
                  <a:tcPr marL="9525" marR="9525" marT="9525" marB="0" anchor="b"/>
                </a:tc>
                <a:tc>
                  <a:txBody>
                    <a:bodyPr/>
                    <a:lstStyle/>
                    <a:p>
                      <a:pPr algn="r" fontAlgn="ctr"/>
                      <a:r>
                        <a:rPr lang="en-US" altLang="zh-TW" sz="1200" b="1" i="0" u="none" strike="noStrike" dirty="0">
                          <a:solidFill>
                            <a:srgbClr val="000000"/>
                          </a:solidFill>
                          <a:latin typeface="微軟正黑體" pitchFamily="34" charset="-120"/>
                          <a:ea typeface="微軟正黑體" pitchFamily="34" charset="-120"/>
                        </a:rPr>
                        <a:t>52.6 </a:t>
                      </a:r>
                    </a:p>
                  </a:txBody>
                  <a:tcPr marL="9525" marR="9525" marT="9525" marB="0" anchor="b"/>
                </a:tc>
                <a:tc>
                  <a:txBody>
                    <a:bodyPr/>
                    <a:lstStyle/>
                    <a:p>
                      <a:pPr algn="r" fontAlgn="ctr"/>
                      <a:r>
                        <a:rPr lang="en-US" altLang="zh-TW" sz="1200" b="1" u="none" strike="noStrike" dirty="0">
                          <a:latin typeface="微軟正黑體" pitchFamily="34" charset="-120"/>
                          <a:ea typeface="微軟正黑體" pitchFamily="34" charset="-120"/>
                        </a:rPr>
                        <a:t>10,844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54.5</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11,174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54.4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r>
            </a:tbl>
          </a:graphicData>
        </a:graphic>
      </p:graphicFrame>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endParaRPr lang="zh-TW" altLang="en-US" b="1" dirty="0">
              <a:latin typeface="微軟正黑體" pitchFamily="34" charset="-120"/>
              <a:ea typeface="微軟正黑體" pitchFamily="34" charset="-120"/>
            </a:endParaRPr>
          </a:p>
        </p:txBody>
      </p:sp>
      <p:grpSp>
        <p:nvGrpSpPr>
          <p:cNvPr id="27" name="群組 26"/>
          <p:cNvGrpSpPr/>
          <p:nvPr/>
        </p:nvGrpSpPr>
        <p:grpSpPr>
          <a:xfrm>
            <a:off x="539552" y="620688"/>
            <a:ext cx="5344386" cy="864100"/>
            <a:chOff x="971600" y="471528"/>
            <a:chExt cx="3634184" cy="802380"/>
          </a:xfrm>
        </p:grpSpPr>
        <p:grpSp>
          <p:nvGrpSpPr>
            <p:cNvPr id="28" name="群組 42"/>
            <p:cNvGrpSpPr/>
            <p:nvPr/>
          </p:nvGrpSpPr>
          <p:grpSpPr>
            <a:xfrm>
              <a:off x="1706082" y="471528"/>
              <a:ext cx="2899702" cy="735513"/>
              <a:chOff x="670818" y="1201082"/>
              <a:chExt cx="3033607" cy="836759"/>
            </a:xfrm>
          </p:grpSpPr>
          <p:sp>
            <p:nvSpPr>
              <p:cNvPr id="32" name="圓角化同側角落矩形 31"/>
              <p:cNvSpPr/>
              <p:nvPr/>
            </p:nvSpPr>
            <p:spPr>
              <a:xfrm rot="5400000">
                <a:off x="1302587" y="569319"/>
                <a:ext cx="836753" cy="2100292"/>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9" name="群組 45"/>
            <p:cNvGrpSpPr/>
            <p:nvPr/>
          </p:nvGrpSpPr>
          <p:grpSpPr>
            <a:xfrm>
              <a:off x="971600" y="471534"/>
              <a:ext cx="881752" cy="802374"/>
              <a:chOff x="1" y="1183486"/>
              <a:chExt cx="881752" cy="802374"/>
            </a:xfrm>
          </p:grpSpPr>
          <p:sp>
            <p:nvSpPr>
              <p:cNvPr id="30" name="＞形箭號 29"/>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34" name="圖片 33" descr="logo網頁用.png"/>
          <p:cNvPicPr>
            <a:picLocks noChangeAspect="1"/>
          </p:cNvPicPr>
          <p:nvPr/>
        </p:nvPicPr>
        <p:blipFill>
          <a:blip r:embed="rId2" cstate="print"/>
          <a:srcRect l="8610" t="18591" r="47111" b="17670"/>
          <a:stretch>
            <a:fillRect/>
          </a:stretch>
        </p:blipFill>
        <p:spPr>
          <a:xfrm>
            <a:off x="1763688" y="692696"/>
            <a:ext cx="1215135" cy="648072"/>
          </a:xfrm>
          <a:prstGeom prst="rect">
            <a:avLst/>
          </a:prstGeom>
        </p:spPr>
      </p:pic>
      <p:grpSp>
        <p:nvGrpSpPr>
          <p:cNvPr id="38" name="群組 37"/>
          <p:cNvGrpSpPr/>
          <p:nvPr/>
        </p:nvGrpSpPr>
        <p:grpSpPr>
          <a:xfrm>
            <a:off x="8244408" y="188642"/>
            <a:ext cx="504057" cy="352839"/>
            <a:chOff x="4355976" y="3147038"/>
            <a:chExt cx="2304258" cy="1993675"/>
          </a:xfrm>
        </p:grpSpPr>
        <p:sp>
          <p:nvSpPr>
            <p:cNvPr id="39"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40" name="圓角化同側角落矩形 39"/>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41" name="群組 13"/>
            <p:cNvGrpSpPr/>
            <p:nvPr/>
          </p:nvGrpSpPr>
          <p:grpSpPr>
            <a:xfrm>
              <a:off x="4355976" y="3147038"/>
              <a:ext cx="461551" cy="926569"/>
              <a:chOff x="1" y="-71582"/>
              <a:chExt cx="461551" cy="926569"/>
            </a:xfrm>
          </p:grpSpPr>
          <p:sp>
            <p:nvSpPr>
              <p:cNvPr id="49" name="＞形箭號 4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2" name="圓角化同側角落矩形 41"/>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44" name="群組 22"/>
            <p:cNvGrpSpPr/>
            <p:nvPr/>
          </p:nvGrpSpPr>
          <p:grpSpPr>
            <a:xfrm>
              <a:off x="4355976" y="4379855"/>
              <a:ext cx="461550" cy="760858"/>
              <a:chOff x="1" y="1082962"/>
              <a:chExt cx="461550" cy="760858"/>
            </a:xfrm>
          </p:grpSpPr>
          <p:sp>
            <p:nvSpPr>
              <p:cNvPr id="47" name="＞形箭號 46"/>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5" name="＞形箭號 44"/>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6" name="圓角化同側角落矩形 45"/>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ctrTitle"/>
          </p:nvPr>
        </p:nvSpPr>
        <p:spPr>
          <a:xfrm>
            <a:off x="827584" y="692696"/>
            <a:ext cx="7772400" cy="792163"/>
          </a:xfrm>
        </p:spPr>
        <p:txBody>
          <a:bodyPr/>
          <a:lstStyle/>
          <a:p>
            <a:pPr eaLnBrk="1" hangingPunct="1"/>
            <a:endParaRPr lang="zh-TW" altLang="en-US" dirty="0" smtClean="0"/>
          </a:p>
        </p:txBody>
      </p:sp>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948264" y="1988840"/>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899592"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graphicFrame>
        <p:nvGraphicFramePr>
          <p:cNvPr id="10" name="表格 9"/>
          <p:cNvGraphicFramePr>
            <a:graphicFrameLocks noGrp="1"/>
          </p:cNvGraphicFramePr>
          <p:nvPr/>
        </p:nvGraphicFramePr>
        <p:xfrm>
          <a:off x="899592" y="2348878"/>
          <a:ext cx="7704856" cy="4032450"/>
        </p:xfrm>
        <a:graphic>
          <a:graphicData uri="http://schemas.openxmlformats.org/drawingml/2006/table">
            <a:tbl>
              <a:tblPr firstRow="1">
                <a:tableStyleId>{85BE263C-DBD7-4A20-BB59-AAB30ACAA65A}</a:tableStyleId>
              </a:tblPr>
              <a:tblGrid>
                <a:gridCol w="142681"/>
                <a:gridCol w="214023"/>
                <a:gridCol w="2568286"/>
                <a:gridCol w="1035450"/>
                <a:gridCol w="720080"/>
                <a:gridCol w="1008112"/>
                <a:gridCol w="648072"/>
                <a:gridCol w="709384"/>
                <a:gridCol w="658768"/>
              </a:tblGrid>
              <a:tr h="271947">
                <a:tc gridSpan="2">
                  <a:txBody>
                    <a:bodyPr/>
                    <a:lstStyle/>
                    <a:p>
                      <a:pPr algn="ctr" fontAlgn="ctr"/>
                      <a:r>
                        <a:rPr lang="zh-TW" altLang="en-US" sz="1200" u="none" strike="noStrike" dirty="0">
                          <a:latin typeface="微軟正黑體" pitchFamily="34" charset="-120"/>
                          <a:ea typeface="微軟正黑體" pitchFamily="34" charset="-120"/>
                        </a:rPr>
                        <a:t>期別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資                 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u="none" strike="noStrike" dirty="0">
                          <a:latin typeface="微軟正黑體" pitchFamily="34" charset="-120"/>
                          <a:ea typeface="微軟正黑體" pitchFamily="34" charset="-120"/>
                        </a:rPr>
                        <a:t>2019</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12</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31</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368518">
                <a:tc gridSpan="2">
                  <a:txBody>
                    <a:bodyPr/>
                    <a:lstStyle/>
                    <a:p>
                      <a:pPr algn="l" fontAlgn="ctr"/>
                      <a:r>
                        <a:rPr lang="zh-TW" altLang="en-US" sz="1200" u="none" strike="noStrike" dirty="0">
                          <a:latin typeface="微軟正黑體" pitchFamily="34" charset="-120"/>
                          <a:ea typeface="微軟正黑體" pitchFamily="34" charset="-120"/>
                        </a:rPr>
                        <a:t>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endParaRPr lang="zh-TW" altLang="en-US" dirty="0">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a:endParaRPr lang="zh-TW" altLang="en-US">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48524">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zh-TW" altLang="en-US" sz="1200" u="none" strike="noStrike" dirty="0">
                          <a:latin typeface="微軟正黑體" pitchFamily="34" charset="-120"/>
                          <a:ea typeface="微軟正黑體" pitchFamily="34" charset="-120"/>
                        </a:rPr>
                        <a:t>非流動資產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a:latin typeface="微軟正黑體" pitchFamily="34" charset="-120"/>
                          <a:ea typeface="微軟正黑體" pitchFamily="34" charset="-120"/>
                        </a:rPr>
                        <a:t> 金額 </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a:latin typeface="微軟正黑體" pitchFamily="34" charset="-120"/>
                          <a:ea typeface="微軟正黑體" pitchFamily="34" charset="-120"/>
                        </a:rPr>
                        <a:t>金額</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488513">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透過損益按公允價值衡量</a:t>
                      </a:r>
                      <a:r>
                        <a:rPr lang="zh-TW" altLang="en-US" sz="1200" u="none" strike="noStrike" dirty="0" smtClean="0">
                          <a:latin typeface="微軟正黑體" pitchFamily="34" charset="-120"/>
                          <a:ea typeface="微軟正黑體" pitchFamily="34" charset="-120"/>
                        </a:rPr>
                        <a:t>之</a:t>
                      </a:r>
                      <a:endParaRPr lang="en-US" altLang="zh-TW" sz="1200" u="none" strike="noStrike" dirty="0" smtClean="0">
                        <a:latin typeface="微軟正黑體" pitchFamily="34" charset="-120"/>
                        <a:ea typeface="微軟正黑體" pitchFamily="34" charset="-120"/>
                      </a:endParaRPr>
                    </a:p>
                    <a:p>
                      <a:pPr algn="l" fontAlgn="ctr"/>
                      <a:r>
                        <a:rPr lang="zh-TW" altLang="en-US" sz="1200" u="none" strike="noStrike" dirty="0" smtClean="0">
                          <a:latin typeface="微軟正黑體" pitchFamily="34" charset="-120"/>
                          <a:ea typeface="微軟正黑體" pitchFamily="34" charset="-120"/>
                        </a:rPr>
                        <a:t>金融</a:t>
                      </a:r>
                      <a:r>
                        <a:rPr lang="zh-TW" altLang="en-US" sz="1200" u="none" strike="noStrike" dirty="0">
                          <a:latin typeface="微軟正黑體" pitchFamily="34" charset="-120"/>
                          <a:ea typeface="微軟正黑體" pitchFamily="34" charset="-120"/>
                        </a:rPr>
                        <a:t>資產－非流動</a:t>
                      </a:r>
                      <a:endParaRPr lang="zh-TW" altLang="en-US" sz="1200" b="0" i="0" u="none" strike="noStrike" dirty="0">
                        <a:solidFill>
                          <a:schemeClr val="tx1"/>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1,247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6.0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a:latin typeface="微軟正黑體" pitchFamily="34" charset="-120"/>
                          <a:ea typeface="微軟正黑體" pitchFamily="34" charset="-120"/>
                        </a:rPr>
                        <a:t>937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4.7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1,056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5.3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488513">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algn="l" defTabSz="914400" rtl="0" eaLnBrk="1" fontAlgn="ctr" latinLnBrk="0" hangingPunct="1"/>
                      <a:r>
                        <a:rPr lang="zh-TW" altLang="en-US" sz="1200" u="none" strike="noStrike" kern="1200" dirty="0">
                          <a:latin typeface="微軟正黑體" pitchFamily="34" charset="-120"/>
                          <a:ea typeface="微軟正黑體" pitchFamily="34" charset="-120"/>
                        </a:rPr>
                        <a:t>透過其他綜合</a:t>
                      </a:r>
                      <a:r>
                        <a:rPr lang="zh-TW" altLang="en-US" sz="1200" u="none" strike="noStrike" kern="1200" dirty="0" smtClean="0">
                          <a:latin typeface="微軟正黑體" pitchFamily="34" charset="-120"/>
                          <a:ea typeface="微軟正黑體" pitchFamily="34" charset="-120"/>
                        </a:rPr>
                        <a:t>損益</a:t>
                      </a:r>
                      <a:endParaRPr lang="en-US" altLang="zh-TW" sz="1200" u="none" strike="noStrike" kern="1200" dirty="0" smtClean="0">
                        <a:latin typeface="微軟正黑體" pitchFamily="34" charset="-120"/>
                        <a:ea typeface="微軟正黑體" pitchFamily="34" charset="-120"/>
                      </a:endParaRPr>
                    </a:p>
                    <a:p>
                      <a:pPr marL="0" algn="l" defTabSz="914400" rtl="0" eaLnBrk="1" fontAlgn="ctr" latinLnBrk="0" hangingPunct="1"/>
                      <a:r>
                        <a:rPr lang="zh-TW" altLang="en-US" sz="1200" u="none" strike="noStrike" kern="1200" dirty="0" smtClean="0">
                          <a:latin typeface="微軟正黑體" pitchFamily="34" charset="-120"/>
                          <a:ea typeface="微軟正黑體" pitchFamily="34" charset="-120"/>
                        </a:rPr>
                        <a:t>按</a:t>
                      </a:r>
                      <a:r>
                        <a:rPr lang="zh-TW" altLang="en-US" sz="1200" u="none" strike="noStrike" kern="1200" dirty="0">
                          <a:latin typeface="微軟正黑體" pitchFamily="34" charset="-120"/>
                          <a:ea typeface="微軟正黑體" pitchFamily="34" charset="-120"/>
                        </a:rPr>
                        <a:t>公允價值</a:t>
                      </a:r>
                      <a:r>
                        <a:rPr lang="zh-TW" altLang="en-US" sz="1200" u="none" strike="noStrike" kern="1200" dirty="0" smtClean="0">
                          <a:latin typeface="微軟正黑體" pitchFamily="34" charset="-120"/>
                          <a:ea typeface="微軟正黑體" pitchFamily="34" charset="-120"/>
                        </a:rPr>
                        <a:t>衡量之金融資產</a:t>
                      </a:r>
                      <a:r>
                        <a:rPr lang="zh-TW" altLang="en-US" sz="1200" u="none" strike="noStrike" kern="1200" dirty="0">
                          <a:latin typeface="微軟正黑體" pitchFamily="34" charset="-120"/>
                          <a:ea typeface="微軟正黑體" pitchFamily="34" charset="-120"/>
                        </a:rPr>
                        <a:t>－非流動</a:t>
                      </a:r>
                      <a:endParaRPr lang="zh-TW" altLang="en-US" sz="1200" u="none" strike="noStrike"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849 </a:t>
                      </a:r>
                    </a:p>
                  </a:txBody>
                  <a:tcPr marL="9525" marR="9525" marT="9525" marB="0" anchor="b"/>
                </a:tc>
                <a:tc>
                  <a:txBody>
                    <a:bodyPr/>
                    <a:lstStyle/>
                    <a:p>
                      <a:pPr algn="r" fontAlgn="ctr"/>
                      <a:r>
                        <a:rPr lang="en-US" altLang="zh-TW" sz="1200" b="0" i="0" u="none" strike="noStrike">
                          <a:solidFill>
                            <a:srgbClr val="000000"/>
                          </a:solidFill>
                          <a:latin typeface="微軟正黑體"/>
                        </a:rPr>
                        <a:t>4.1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862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4.3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850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4.2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1899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採用權益法之投資</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783 </a:t>
                      </a:r>
                    </a:p>
                  </a:txBody>
                  <a:tcPr marL="9525" marR="9525" marT="9525" marB="0" anchor="b"/>
                </a:tc>
                <a:tc>
                  <a:txBody>
                    <a:bodyPr/>
                    <a:lstStyle/>
                    <a:p>
                      <a:pPr algn="r" fontAlgn="ctr"/>
                      <a:r>
                        <a:rPr lang="en-US" altLang="zh-TW" sz="1200" b="0" i="0" u="none" strike="noStrike">
                          <a:solidFill>
                            <a:srgbClr val="000000"/>
                          </a:solidFill>
                          <a:latin typeface="微軟正黑體"/>
                        </a:rPr>
                        <a:t>3.8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748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732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3.6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1899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不動產、廠房及設備</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4,862 </a:t>
                      </a:r>
                    </a:p>
                  </a:txBody>
                  <a:tcPr marL="9525" marR="9525" marT="9525" marB="0" anchor="b"/>
                </a:tc>
                <a:tc>
                  <a:txBody>
                    <a:bodyPr/>
                    <a:lstStyle/>
                    <a:p>
                      <a:pPr algn="r" fontAlgn="ctr"/>
                      <a:r>
                        <a:rPr lang="en-US" altLang="zh-TW" sz="1200" b="0" i="0" u="none" strike="noStrike">
                          <a:solidFill>
                            <a:srgbClr val="000000"/>
                          </a:solidFill>
                          <a:latin typeface="微軟正黑體"/>
                        </a:rPr>
                        <a:t>23.4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4,607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23.2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4,758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23.3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18991">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0" i="0" u="none" strike="noStrike" dirty="0" smtClean="0">
                          <a:solidFill>
                            <a:srgbClr val="000000"/>
                          </a:solidFill>
                          <a:latin typeface="微軟正黑體" pitchFamily="34" charset="-120"/>
                          <a:ea typeface="微軟正黑體" pitchFamily="34" charset="-120"/>
                        </a:rPr>
                        <a:t>使用權資產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446 </a:t>
                      </a:r>
                    </a:p>
                  </a:txBody>
                  <a:tcPr marL="9525" marR="9525" marT="9525" marB="0" anchor="b"/>
                </a:tc>
                <a:tc>
                  <a:txBody>
                    <a:bodyPr/>
                    <a:lstStyle/>
                    <a:p>
                      <a:pPr algn="r" fontAlgn="ctr"/>
                      <a:r>
                        <a:rPr lang="en-US" altLang="zh-TW" sz="1200" b="0" i="0" u="none" strike="noStrike" dirty="0">
                          <a:solidFill>
                            <a:srgbClr val="000000"/>
                          </a:solidFill>
                          <a:latin typeface="微軟正黑體"/>
                        </a:rPr>
                        <a:t>2.2 </a:t>
                      </a:r>
                    </a:p>
                  </a:txBody>
                  <a:tcPr marL="9525" marR="9525" marT="9525" marB="0" anchor="b"/>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18991">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投資性不動產淨額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1,106 </a:t>
                      </a:r>
                    </a:p>
                  </a:txBody>
                  <a:tcPr marL="9525" marR="9525" marT="9525" marB="0" anchor="b"/>
                </a:tc>
                <a:tc>
                  <a:txBody>
                    <a:bodyPr/>
                    <a:lstStyle/>
                    <a:p>
                      <a:pPr algn="r" fontAlgn="ctr"/>
                      <a:r>
                        <a:rPr lang="en-US" altLang="zh-TW" sz="1200" b="0" i="0" u="none" strike="noStrike" dirty="0">
                          <a:solidFill>
                            <a:srgbClr val="000000"/>
                          </a:solidFill>
                          <a:latin typeface="微軟正黑體"/>
                        </a:rPr>
                        <a:t>5.3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1,107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5.6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1,106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5.4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1899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其他非流動資產</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a:rPr>
                        <a:t>536</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a:rPr>
                        <a:t>2.6</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784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3.9</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solidFill>
                            <a:schemeClr val="tx1"/>
                          </a:solidFill>
                          <a:latin typeface="微軟正黑體" pitchFamily="34" charset="-120"/>
                          <a:ea typeface="微軟正黑體" pitchFamily="34" charset="-120"/>
                        </a:rPr>
                        <a:t>765 </a:t>
                      </a:r>
                      <a:endParaRPr lang="en-US" altLang="zh-TW" sz="1200" b="0" i="0" u="none" strike="noStrike" dirty="0">
                        <a:solidFill>
                          <a:schemeClr val="tx1"/>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smtClean="0">
                          <a:solidFill>
                            <a:schemeClr val="tx1"/>
                          </a:solidFill>
                          <a:latin typeface="微軟正黑體" pitchFamily="34" charset="-120"/>
                          <a:ea typeface="微軟正黑體" pitchFamily="34" charset="-120"/>
                        </a:rPr>
                        <a:t>3.8</a:t>
                      </a:r>
                      <a:endParaRPr lang="en-US" altLang="zh-TW" sz="1200" b="0" i="0" u="none" strike="noStrike" dirty="0">
                        <a:solidFill>
                          <a:schemeClr val="tx1"/>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tcPr>
                </a:tc>
              </a:tr>
              <a:tr h="31899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a:latin typeface="微軟正黑體" pitchFamily="34" charset="-120"/>
                          <a:ea typeface="微軟正黑體" pitchFamily="34" charset="-120"/>
                        </a:rPr>
                        <a:t>　</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非流動資產合計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9,829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dirty="0">
                          <a:solidFill>
                            <a:srgbClr val="000000"/>
                          </a:solidFill>
                          <a:latin typeface="微軟正黑體"/>
                        </a:rPr>
                        <a:t>47.4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9,045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45.5</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9,267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45.6</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48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a:latin typeface="微軟正黑體" pitchFamily="34" charset="-120"/>
                          <a:ea typeface="微軟正黑體" pitchFamily="34" charset="-120"/>
                        </a:rPr>
                        <a:t>　</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資產總計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i="0" u="none" strike="noStrike" dirty="0" smtClean="0">
                          <a:solidFill>
                            <a:srgbClr val="000000"/>
                          </a:solidFill>
                          <a:latin typeface="微軟正黑體"/>
                        </a:rPr>
                        <a:t>20,757</a:t>
                      </a:r>
                      <a:endParaRPr lang="en-US" altLang="zh-TW" sz="1200" b="1" i="0" u="none" strike="noStrike" dirty="0">
                        <a:solidFill>
                          <a:srgbClr val="000000"/>
                        </a:solidFill>
                        <a:latin typeface="微軟正黑體"/>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i="0" u="none" strike="noStrike" dirty="0" smtClean="0">
                          <a:solidFill>
                            <a:srgbClr val="000000"/>
                          </a:solidFill>
                          <a:latin typeface="微軟正黑體"/>
                        </a:rPr>
                        <a:t>100.0</a:t>
                      </a:r>
                      <a:endParaRPr lang="en-US" altLang="zh-TW" sz="1200" b="1" i="0" u="none" strike="noStrike" dirty="0">
                        <a:solidFill>
                          <a:srgbClr val="000000"/>
                        </a:solidFill>
                        <a:latin typeface="微軟正黑體"/>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a:latin typeface="微軟正黑體" pitchFamily="34" charset="-120"/>
                          <a:ea typeface="微軟正黑體" pitchFamily="34" charset="-120"/>
                        </a:rPr>
                        <a:t>19,889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20,441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bl>
          </a:graphicData>
        </a:graphic>
      </p:graphicFrame>
      <p:grpSp>
        <p:nvGrpSpPr>
          <p:cNvPr id="36" name="群組 35"/>
          <p:cNvGrpSpPr/>
          <p:nvPr/>
        </p:nvGrpSpPr>
        <p:grpSpPr>
          <a:xfrm>
            <a:off x="683568" y="548680"/>
            <a:ext cx="5344386" cy="864100"/>
            <a:chOff x="971600" y="471528"/>
            <a:chExt cx="3634184" cy="802380"/>
          </a:xfrm>
        </p:grpSpPr>
        <p:grpSp>
          <p:nvGrpSpPr>
            <p:cNvPr id="37" name="群組 42"/>
            <p:cNvGrpSpPr/>
            <p:nvPr/>
          </p:nvGrpSpPr>
          <p:grpSpPr>
            <a:xfrm>
              <a:off x="1706082" y="471528"/>
              <a:ext cx="2899702" cy="735512"/>
              <a:chOff x="670818" y="1201082"/>
              <a:chExt cx="3033607" cy="836758"/>
            </a:xfrm>
          </p:grpSpPr>
          <p:sp>
            <p:nvSpPr>
              <p:cNvPr id="41" name="圓角化同側角落矩形 40"/>
              <p:cNvSpPr/>
              <p:nvPr/>
            </p:nvSpPr>
            <p:spPr>
              <a:xfrm rot="5400000">
                <a:off x="1405041" y="466864"/>
                <a:ext cx="83675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38" name="群組 45"/>
            <p:cNvGrpSpPr/>
            <p:nvPr/>
          </p:nvGrpSpPr>
          <p:grpSpPr>
            <a:xfrm>
              <a:off x="971600" y="471534"/>
              <a:ext cx="881752" cy="802374"/>
              <a:chOff x="1" y="1183486"/>
              <a:chExt cx="881752" cy="802374"/>
            </a:xfrm>
          </p:grpSpPr>
          <p:sp>
            <p:nvSpPr>
              <p:cNvPr id="39" name="＞形箭號 38"/>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43" name="圖片 42" descr="logo網頁用.png"/>
          <p:cNvPicPr>
            <a:picLocks noChangeAspect="1"/>
          </p:cNvPicPr>
          <p:nvPr/>
        </p:nvPicPr>
        <p:blipFill>
          <a:blip r:embed="rId2" cstate="print"/>
          <a:srcRect l="8610" t="18591" r="47111" b="17670"/>
          <a:stretch>
            <a:fillRect/>
          </a:stretch>
        </p:blipFill>
        <p:spPr>
          <a:xfrm>
            <a:off x="1979712" y="620689"/>
            <a:ext cx="1215135" cy="648072"/>
          </a:xfrm>
          <a:prstGeom prst="rect">
            <a:avLst/>
          </a:prstGeom>
        </p:spPr>
      </p:pic>
      <p:grpSp>
        <p:nvGrpSpPr>
          <p:cNvPr id="30" name="群組 29"/>
          <p:cNvGrpSpPr/>
          <p:nvPr/>
        </p:nvGrpSpPr>
        <p:grpSpPr>
          <a:xfrm>
            <a:off x="8244408" y="188642"/>
            <a:ext cx="504057" cy="352839"/>
            <a:chOff x="4355976" y="3147038"/>
            <a:chExt cx="2304258" cy="1993675"/>
          </a:xfrm>
        </p:grpSpPr>
        <p:sp>
          <p:nvSpPr>
            <p:cNvPr id="3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2" name="圓角化同側角落矩形 31"/>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33" name="群組 13"/>
            <p:cNvGrpSpPr/>
            <p:nvPr/>
          </p:nvGrpSpPr>
          <p:grpSpPr>
            <a:xfrm>
              <a:off x="4355976" y="3147038"/>
              <a:ext cx="461551" cy="926569"/>
              <a:chOff x="1" y="-71582"/>
              <a:chExt cx="461551" cy="926569"/>
            </a:xfrm>
          </p:grpSpPr>
          <p:sp>
            <p:nvSpPr>
              <p:cNvPr id="49" name="＞形箭號 4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圓角化同側角落矩形 33"/>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44" name="群組 22"/>
            <p:cNvGrpSpPr/>
            <p:nvPr/>
          </p:nvGrpSpPr>
          <p:grpSpPr>
            <a:xfrm>
              <a:off x="4355976" y="4379855"/>
              <a:ext cx="461550" cy="760858"/>
              <a:chOff x="1" y="1082962"/>
              <a:chExt cx="461550" cy="760858"/>
            </a:xfrm>
          </p:grpSpPr>
          <p:sp>
            <p:nvSpPr>
              <p:cNvPr id="47" name="＞形箭號 46"/>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5" name="＞形箭號 44"/>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6" name="圓角化同側角落矩形 45"/>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normAutofit/>
          </a:bodyPr>
          <a:lstStyle/>
          <a:p>
            <a:pPr>
              <a:defRPr/>
            </a:pPr>
            <a:endParaRPr lang="zh-TW" altLang="en-US" sz="1200" dirty="0"/>
          </a:p>
        </p:txBody>
      </p:sp>
      <p:sp>
        <p:nvSpPr>
          <p:cNvPr id="22532" name="文字方塊 1"/>
          <p:cNvSpPr txBox="1">
            <a:spLocks noChangeArrowheads="1"/>
          </p:cNvSpPr>
          <p:nvPr/>
        </p:nvSpPr>
        <p:spPr bwMode="auto">
          <a:xfrm>
            <a:off x="6732240" y="1988840"/>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755576" y="1619508"/>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graphicFrame>
        <p:nvGraphicFramePr>
          <p:cNvPr id="8" name="表格 7"/>
          <p:cNvGraphicFramePr>
            <a:graphicFrameLocks noGrp="1"/>
          </p:cNvGraphicFramePr>
          <p:nvPr/>
        </p:nvGraphicFramePr>
        <p:xfrm>
          <a:off x="611560" y="2255832"/>
          <a:ext cx="7776864" cy="4341520"/>
        </p:xfrm>
        <a:graphic>
          <a:graphicData uri="http://schemas.openxmlformats.org/drawingml/2006/table">
            <a:tbl>
              <a:tblPr firstRow="1" lastRow="1">
                <a:tableStyleId>{85BE263C-DBD7-4A20-BB59-AAB30ACAA65A}</a:tableStyleId>
              </a:tblPr>
              <a:tblGrid>
                <a:gridCol w="378817"/>
                <a:gridCol w="449847"/>
                <a:gridCol w="2605157"/>
                <a:gridCol w="903276"/>
                <a:gridCol w="681286"/>
                <a:gridCol w="870549"/>
                <a:gridCol w="616714"/>
                <a:gridCol w="672998"/>
                <a:gridCol w="598220"/>
              </a:tblGrid>
              <a:tr h="399584">
                <a:tc gridSpan="2">
                  <a:txBody>
                    <a:bodyPr/>
                    <a:lstStyle/>
                    <a:p>
                      <a:pPr algn="ctr" fontAlgn="ctr"/>
                      <a:r>
                        <a:rPr lang="zh-TW" altLang="en-US" sz="1200" u="none" strike="noStrike" dirty="0">
                          <a:latin typeface="微軟正黑體" pitchFamily="34" charset="-120"/>
                          <a:ea typeface="微軟正黑體" pitchFamily="34" charset="-120"/>
                        </a:rPr>
                        <a:t>期別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負                       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u="none" strike="noStrike" dirty="0">
                          <a:latin typeface="微軟正黑體" pitchFamily="34" charset="-120"/>
                          <a:ea typeface="微軟正黑體" pitchFamily="34" charset="-120"/>
                        </a:rPr>
                        <a:t>2019</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12</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31</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304029">
                <a:tc gridSpan="3">
                  <a:txBody>
                    <a:bodyPr/>
                    <a:lstStyle/>
                    <a:p>
                      <a:pPr algn="l" fontAlgn="ctr"/>
                      <a:r>
                        <a:rPr lang="zh-TW" altLang="en-US" sz="1200" u="none" strike="noStrike" dirty="0">
                          <a:latin typeface="微軟正黑體" pitchFamily="34" charset="-120"/>
                          <a:ea typeface="微軟正黑體" pitchFamily="34" charset="-120"/>
                        </a:rPr>
                        <a:t>負債及權益</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zh-TW" altLang="en-US" sz="1200" u="none" strike="noStrike" dirty="0">
                          <a:latin typeface="微軟正黑體" pitchFamily="34" charset="-120"/>
                          <a:ea typeface="微軟正黑體" pitchFamily="34" charset="-120"/>
                        </a:rPr>
                        <a:t>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a:latin typeface="微軟正黑體" pitchFamily="34" charset="-120"/>
                          <a:ea typeface="微軟正黑體" pitchFamily="34" charset="-120"/>
                        </a:rPr>
                        <a:t> 金額 </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流動負債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短期借款</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3,721 </a:t>
                      </a:r>
                    </a:p>
                  </a:txBody>
                  <a:tcPr marL="9525" marR="9525" marT="9525" marB="0" anchor="ctr"/>
                </a:tc>
                <a:tc>
                  <a:txBody>
                    <a:bodyPr/>
                    <a:lstStyle/>
                    <a:p>
                      <a:pPr algn="r" fontAlgn="ctr"/>
                      <a:r>
                        <a:rPr lang="en-US" altLang="zh-TW" sz="1200" b="0" i="0" u="none" strike="noStrike">
                          <a:solidFill>
                            <a:srgbClr val="000000"/>
                          </a:solidFill>
                          <a:latin typeface="微軟正黑體"/>
                        </a:rPr>
                        <a:t>17.9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2,823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14.2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3,159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15.5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應付短期票券</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765 </a:t>
                      </a:r>
                    </a:p>
                  </a:txBody>
                  <a:tcPr marL="9525" marR="9525" marT="9525" marB="0" anchor="ctr"/>
                </a:tc>
                <a:tc>
                  <a:txBody>
                    <a:bodyPr/>
                    <a:lstStyle/>
                    <a:p>
                      <a:pPr algn="r" fontAlgn="ctr"/>
                      <a:r>
                        <a:rPr lang="en-US" altLang="zh-TW" sz="1200" b="0" i="0" u="none" strike="noStrike" dirty="0">
                          <a:solidFill>
                            <a:srgbClr val="000000"/>
                          </a:solidFill>
                          <a:latin typeface="微軟正黑體"/>
                        </a:rPr>
                        <a:t>3.7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760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760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3.7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5976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透過損益按公允價值衡量</a:t>
                      </a:r>
                      <a:r>
                        <a:rPr lang="zh-TW" altLang="en-US" sz="1200" u="none" strike="noStrike" dirty="0" smtClean="0">
                          <a:latin typeface="微軟正黑體" pitchFamily="34" charset="-120"/>
                          <a:ea typeface="微軟正黑體" pitchFamily="34" charset="-120"/>
                        </a:rPr>
                        <a:t>之</a:t>
                      </a:r>
                      <a:endParaRPr lang="en-US" altLang="zh-TW" sz="1200" u="none" strike="noStrike" dirty="0" smtClean="0">
                        <a:latin typeface="微軟正黑體" pitchFamily="34" charset="-120"/>
                        <a:ea typeface="微軟正黑體" pitchFamily="34" charset="-120"/>
                      </a:endParaRPr>
                    </a:p>
                    <a:p>
                      <a:pPr algn="l" fontAlgn="ctr"/>
                      <a:r>
                        <a:rPr lang="zh-TW" altLang="en-US" sz="1200" u="none" strike="noStrike" dirty="0" smtClean="0">
                          <a:latin typeface="微軟正黑體" pitchFamily="34" charset="-120"/>
                          <a:ea typeface="微軟正黑體" pitchFamily="34" charset="-120"/>
                        </a:rPr>
                        <a:t>金融</a:t>
                      </a:r>
                      <a:r>
                        <a:rPr lang="zh-TW" altLang="en-US" sz="1200" u="none" strike="noStrike" dirty="0">
                          <a:latin typeface="微軟正黑體" pitchFamily="34" charset="-120"/>
                          <a:ea typeface="微軟正黑體" pitchFamily="34" charset="-120"/>
                        </a:rPr>
                        <a:t>負債－流動</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 </a:t>
                      </a:r>
                    </a:p>
                  </a:txBody>
                  <a:tcPr marL="9525" marR="9525" marT="9525" marB="0" anchor="ctr"/>
                </a:tc>
                <a:tc>
                  <a:txBody>
                    <a:bodyPr/>
                    <a:lstStyle/>
                    <a:p>
                      <a:pPr algn="r" fontAlgn="ctr"/>
                      <a:r>
                        <a:rPr lang="en-US" altLang="zh-TW" sz="1200" b="0" i="0" u="none" strike="noStrike">
                          <a:solidFill>
                            <a:srgbClr val="000000"/>
                          </a:solidFill>
                          <a:latin typeface="微軟正黑體"/>
                        </a:rPr>
                        <a:t>-</a:t>
                      </a:r>
                    </a:p>
                  </a:txBody>
                  <a:tcPr marL="9525" marR="9525" marT="9525" marB="0" anchor="ctr"/>
                </a:tc>
                <a:tc>
                  <a:txBody>
                    <a:bodyPr/>
                    <a:lstStyle/>
                    <a:p>
                      <a:pPr algn="r" fontAlgn="ctr"/>
                      <a:r>
                        <a:rPr lang="en-US" altLang="zh-TW" sz="1200" u="none" strike="noStrike">
                          <a:latin typeface="微軟正黑體" pitchFamily="34" charset="-120"/>
                          <a:ea typeface="微軟正黑體" pitchFamily="34" charset="-120"/>
                        </a:rPr>
                        <a:t>64 </a:t>
                      </a:r>
                      <a:endParaRPr lang="en-US" altLang="zh-TW"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0.3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合約負債－流動</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170 </a:t>
                      </a:r>
                    </a:p>
                  </a:txBody>
                  <a:tcPr marL="9525" marR="9525" marT="9525" marB="0" anchor="ctr"/>
                </a:tc>
                <a:tc>
                  <a:txBody>
                    <a:bodyPr/>
                    <a:lstStyle/>
                    <a:p>
                      <a:pPr algn="r" fontAlgn="ctr"/>
                      <a:r>
                        <a:rPr lang="en-US" altLang="zh-TW" sz="1200" b="0" i="0" u="none" strike="noStrike">
                          <a:solidFill>
                            <a:srgbClr val="000000"/>
                          </a:solidFill>
                          <a:latin typeface="微軟正黑體"/>
                        </a:rPr>
                        <a:t>0.8 </a:t>
                      </a:r>
                    </a:p>
                  </a:txBody>
                  <a:tcPr marL="9525" marR="9525" marT="9525" marB="0" anchor="ctr"/>
                </a:tc>
                <a:tc>
                  <a:txBody>
                    <a:bodyPr/>
                    <a:lstStyle/>
                    <a:p>
                      <a:pPr algn="r" fontAlgn="ctr"/>
                      <a:r>
                        <a:rPr lang="en-US" altLang="zh-TW" sz="1200" u="none" strike="noStrike" dirty="0" smtClean="0">
                          <a:latin typeface="微軟正黑體" pitchFamily="34" charset="-120"/>
                          <a:ea typeface="微軟正黑體" pitchFamily="34" charset="-120"/>
                        </a:rPr>
                        <a:t>164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0.8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95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0.5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應付票據</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46 </a:t>
                      </a:r>
                    </a:p>
                  </a:txBody>
                  <a:tcPr marL="9525" marR="9525" marT="9525" marB="0" anchor="ctr"/>
                </a:tc>
                <a:tc>
                  <a:txBody>
                    <a:bodyPr/>
                    <a:lstStyle/>
                    <a:p>
                      <a:pPr algn="r" fontAlgn="ctr"/>
                      <a:r>
                        <a:rPr lang="en-US" altLang="zh-TW" sz="1200" b="0" i="0" u="none" strike="noStrike">
                          <a:solidFill>
                            <a:srgbClr val="000000"/>
                          </a:solidFill>
                          <a:latin typeface="微軟正黑體"/>
                        </a:rPr>
                        <a:t>0.2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74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0.4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64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0.3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應付帳款</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507 </a:t>
                      </a:r>
                    </a:p>
                  </a:txBody>
                  <a:tcPr marL="9525" marR="9525" marT="9525" marB="0" anchor="ctr"/>
                </a:tc>
                <a:tc>
                  <a:txBody>
                    <a:bodyPr/>
                    <a:lstStyle/>
                    <a:p>
                      <a:pPr algn="r" fontAlgn="ctr"/>
                      <a:r>
                        <a:rPr lang="en-US" altLang="zh-TW" sz="1200" b="0" i="0" u="none" strike="noStrike">
                          <a:solidFill>
                            <a:srgbClr val="000000"/>
                          </a:solidFill>
                          <a:latin typeface="微軟正黑體"/>
                        </a:rPr>
                        <a:t>2.4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517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661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3.2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0" i="0" u="none" strike="noStrike" dirty="0" smtClean="0">
                          <a:solidFill>
                            <a:srgbClr val="000000"/>
                          </a:solidFill>
                          <a:latin typeface="微軟正黑體" pitchFamily="34" charset="-120"/>
                          <a:ea typeface="微軟正黑體" pitchFamily="34" charset="-120"/>
                        </a:rPr>
                        <a:t>租賃負債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20 </a:t>
                      </a:r>
                    </a:p>
                  </a:txBody>
                  <a:tcPr marL="9525" marR="9525" marT="9525" marB="0" anchor="ctr"/>
                </a:tc>
                <a:tc>
                  <a:txBody>
                    <a:bodyPr/>
                    <a:lstStyle/>
                    <a:p>
                      <a:pPr algn="r" fontAlgn="ctr"/>
                      <a:r>
                        <a:rPr lang="en-US" altLang="zh-TW" sz="1200" b="0" i="0" u="none" strike="noStrike">
                          <a:solidFill>
                            <a:srgbClr val="000000"/>
                          </a:solidFill>
                          <a:latin typeface="微軟正黑體"/>
                        </a:rPr>
                        <a:t>0.1 </a:t>
                      </a:r>
                    </a:p>
                  </a:txBody>
                  <a:tcPr marL="9525" marR="9525" marT="9525" marB="0" anchor="ct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其他流動負債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2,483 </a:t>
                      </a:r>
                    </a:p>
                  </a:txBody>
                  <a:tcPr marL="9525" marR="9525" marT="9525" marB="0" anchor="ctr"/>
                </a:tc>
                <a:tc>
                  <a:txBody>
                    <a:bodyPr/>
                    <a:lstStyle/>
                    <a:p>
                      <a:pPr algn="r" fontAlgn="ctr"/>
                      <a:r>
                        <a:rPr lang="en-US" altLang="zh-TW" sz="1200" b="0" i="0" u="none" strike="noStrike" dirty="0">
                          <a:solidFill>
                            <a:srgbClr val="000000"/>
                          </a:solidFill>
                          <a:latin typeface="微軟正黑體"/>
                        </a:rPr>
                        <a:t>12.0 </a:t>
                      </a:r>
                    </a:p>
                  </a:txBody>
                  <a:tcPr marL="9525" marR="9525" marT="9525" marB="0" anchor="ct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1,744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8.9</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1,419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7.0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流動負債合計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smtClean="0">
                          <a:solidFill>
                            <a:srgbClr val="000000"/>
                          </a:solidFill>
                          <a:latin typeface="微軟正黑體"/>
                        </a:rPr>
                        <a:t>7,713 </a:t>
                      </a:r>
                      <a:endParaRPr lang="en-US" altLang="zh-TW" sz="1200" b="1" i="0" u="none" strike="noStrike" dirty="0">
                        <a:solidFill>
                          <a:srgbClr val="000000"/>
                        </a:solidFill>
                        <a:latin typeface="微軟正黑體"/>
                      </a:endParaRPr>
                    </a:p>
                  </a:txBody>
                  <a:tcPr marL="9525" marR="9525" marT="9525" marB="0" anchor="ctr"/>
                </a:tc>
                <a:tc>
                  <a:txBody>
                    <a:bodyPr/>
                    <a:lstStyle/>
                    <a:p>
                      <a:pPr algn="r" fontAlgn="ctr"/>
                      <a:r>
                        <a:rPr lang="en-US" altLang="zh-TW" sz="1200" b="1" i="0" u="none" strike="noStrike" dirty="0">
                          <a:solidFill>
                            <a:srgbClr val="000000"/>
                          </a:solidFill>
                          <a:latin typeface="微軟正黑體"/>
                        </a:rPr>
                        <a:t>37.1 </a:t>
                      </a:r>
                    </a:p>
                  </a:txBody>
                  <a:tcPr marL="9525" marR="9525" marT="9525" marB="0" anchor="ctr"/>
                </a:tc>
                <a:tc>
                  <a:txBody>
                    <a:bodyPr/>
                    <a:lstStyle/>
                    <a:p>
                      <a:pPr algn="r" fontAlgn="ctr"/>
                      <a:r>
                        <a:rPr lang="en-US" altLang="zh-TW" sz="1200" b="1" u="none" strike="noStrike" dirty="0" smtClean="0">
                          <a:latin typeface="微軟正黑體" pitchFamily="34" charset="-120"/>
                          <a:ea typeface="微軟正黑體" pitchFamily="34" charset="-120"/>
                        </a:rPr>
                        <a:t>6,146</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31.0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6,165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b="1" u="none" strike="noStrike" dirty="0" smtClean="0">
                          <a:latin typeface="微軟正黑體" pitchFamily="34" charset="-120"/>
                          <a:ea typeface="微軟正黑體" pitchFamily="34" charset="-120"/>
                        </a:rPr>
                        <a:t>30.2</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tc>
              </a:tr>
            </a:tbl>
          </a:graphicData>
        </a:graphic>
      </p:graphicFrame>
      <p:sp>
        <p:nvSpPr>
          <p:cNvPr id="18" name="標題 17"/>
          <p:cNvSpPr>
            <a:spLocks noGrp="1"/>
          </p:cNvSpPr>
          <p:nvPr>
            <p:ph type="ctrTitle"/>
          </p:nvPr>
        </p:nvSpPr>
        <p:spPr/>
        <p:txBody>
          <a:bodyPr/>
          <a:lstStyle/>
          <a:p>
            <a:endParaRPr lang="zh-TW" altLang="en-US" dirty="0"/>
          </a:p>
        </p:txBody>
      </p:sp>
      <p:grpSp>
        <p:nvGrpSpPr>
          <p:cNvPr id="27" name="群組 26"/>
          <p:cNvGrpSpPr/>
          <p:nvPr/>
        </p:nvGrpSpPr>
        <p:grpSpPr>
          <a:xfrm>
            <a:off x="611560" y="476672"/>
            <a:ext cx="5344386" cy="864100"/>
            <a:chOff x="971600" y="471528"/>
            <a:chExt cx="3634184" cy="802380"/>
          </a:xfrm>
        </p:grpSpPr>
        <p:grpSp>
          <p:nvGrpSpPr>
            <p:cNvPr id="28" name="群組 42"/>
            <p:cNvGrpSpPr/>
            <p:nvPr/>
          </p:nvGrpSpPr>
          <p:grpSpPr>
            <a:xfrm>
              <a:off x="1706082" y="471528"/>
              <a:ext cx="2899702" cy="735512"/>
              <a:chOff x="670818" y="1201082"/>
              <a:chExt cx="3033607" cy="836758"/>
            </a:xfrm>
          </p:grpSpPr>
          <p:sp>
            <p:nvSpPr>
              <p:cNvPr id="32" name="圓角化同側角落矩形 31"/>
              <p:cNvSpPr/>
              <p:nvPr/>
            </p:nvSpPr>
            <p:spPr>
              <a:xfrm rot="5400000">
                <a:off x="1405041" y="466864"/>
                <a:ext cx="83675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9" name="群組 45"/>
            <p:cNvGrpSpPr/>
            <p:nvPr/>
          </p:nvGrpSpPr>
          <p:grpSpPr>
            <a:xfrm>
              <a:off x="971600" y="471534"/>
              <a:ext cx="881752" cy="802374"/>
              <a:chOff x="1" y="1183486"/>
              <a:chExt cx="881752" cy="802374"/>
            </a:xfrm>
          </p:grpSpPr>
          <p:sp>
            <p:nvSpPr>
              <p:cNvPr id="30" name="＞形箭號 29"/>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34" name="圖片 33" descr="logo網頁用.png"/>
          <p:cNvPicPr>
            <a:picLocks noChangeAspect="1"/>
          </p:cNvPicPr>
          <p:nvPr/>
        </p:nvPicPr>
        <p:blipFill>
          <a:blip r:embed="rId2" cstate="print"/>
          <a:srcRect l="8610" t="18591" r="47111" b="17670"/>
          <a:stretch>
            <a:fillRect/>
          </a:stretch>
        </p:blipFill>
        <p:spPr>
          <a:xfrm>
            <a:off x="1907704" y="548681"/>
            <a:ext cx="1215135" cy="648072"/>
          </a:xfrm>
          <a:prstGeom prst="rect">
            <a:avLst/>
          </a:prstGeom>
        </p:spPr>
      </p:pic>
      <p:grpSp>
        <p:nvGrpSpPr>
          <p:cNvPr id="52" name="群組 51"/>
          <p:cNvGrpSpPr/>
          <p:nvPr/>
        </p:nvGrpSpPr>
        <p:grpSpPr>
          <a:xfrm>
            <a:off x="8244408" y="188642"/>
            <a:ext cx="504057" cy="352839"/>
            <a:chOff x="4355976" y="3147038"/>
            <a:chExt cx="2304258" cy="1993675"/>
          </a:xfrm>
        </p:grpSpPr>
        <p:sp>
          <p:nvSpPr>
            <p:cNvPr id="53"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4" name="圓角化同側角落矩形 53"/>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5" name="群組 13"/>
            <p:cNvGrpSpPr/>
            <p:nvPr/>
          </p:nvGrpSpPr>
          <p:grpSpPr>
            <a:xfrm>
              <a:off x="4355976" y="3147038"/>
              <a:ext cx="461551" cy="926569"/>
              <a:chOff x="1" y="-71582"/>
              <a:chExt cx="461551" cy="926569"/>
            </a:xfrm>
          </p:grpSpPr>
          <p:sp>
            <p:nvSpPr>
              <p:cNvPr id="63" name="＞形箭號 62"/>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6" name="圓角化同側角落矩形 55"/>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8" name="群組 22"/>
            <p:cNvGrpSpPr/>
            <p:nvPr/>
          </p:nvGrpSpPr>
          <p:grpSpPr>
            <a:xfrm>
              <a:off x="4355976" y="4379855"/>
              <a:ext cx="461550" cy="760858"/>
              <a:chOff x="1" y="1082962"/>
              <a:chExt cx="461550" cy="760858"/>
            </a:xfrm>
          </p:grpSpPr>
          <p:sp>
            <p:nvSpPr>
              <p:cNvPr id="61" name="＞形箭號 60"/>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2"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9" name="＞形箭號 58"/>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0" name="圓角化同側角落矩形 59"/>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ctrTitle"/>
          </p:nvPr>
        </p:nvSpPr>
        <p:spPr>
          <a:xfrm>
            <a:off x="827584" y="692696"/>
            <a:ext cx="7772400" cy="792163"/>
          </a:xfrm>
        </p:spPr>
        <p:txBody>
          <a:bodyPr/>
          <a:lstStyle/>
          <a:p>
            <a:pPr eaLnBrk="1" hangingPunct="1"/>
            <a:endParaRPr lang="zh-TW" altLang="en-US" dirty="0" smtClean="0"/>
          </a:p>
        </p:txBody>
      </p:sp>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732240" y="2132856"/>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611560"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graphicFrame>
        <p:nvGraphicFramePr>
          <p:cNvPr id="8" name="表格 7"/>
          <p:cNvGraphicFramePr>
            <a:graphicFrameLocks noGrp="1"/>
          </p:cNvGraphicFramePr>
          <p:nvPr/>
        </p:nvGraphicFramePr>
        <p:xfrm>
          <a:off x="611560" y="2492896"/>
          <a:ext cx="7776865" cy="3615262"/>
        </p:xfrm>
        <a:graphic>
          <a:graphicData uri="http://schemas.openxmlformats.org/drawingml/2006/table">
            <a:tbl>
              <a:tblPr firstRow="1" lastRow="1">
                <a:tableStyleId>{85BE263C-DBD7-4A20-BB59-AAB30ACAA65A}</a:tableStyleId>
              </a:tblPr>
              <a:tblGrid>
                <a:gridCol w="53048"/>
                <a:gridCol w="395400"/>
                <a:gridCol w="2070659"/>
                <a:gridCol w="937277"/>
                <a:gridCol w="792088"/>
                <a:gridCol w="1296144"/>
                <a:gridCol w="720080"/>
                <a:gridCol w="828393"/>
                <a:gridCol w="683776"/>
              </a:tblGrid>
              <a:tr h="581891">
                <a:tc gridSpan="2">
                  <a:txBody>
                    <a:bodyPr/>
                    <a:lstStyle/>
                    <a:p>
                      <a:pPr algn="ctr" fontAlgn="ctr"/>
                      <a:r>
                        <a:rPr lang="zh-TW" altLang="en-US" sz="1200" u="none" strike="noStrike" dirty="0">
                          <a:latin typeface="微軟正黑體" pitchFamily="34" charset="-120"/>
                          <a:ea typeface="微軟正黑體" pitchFamily="34" charset="-120"/>
                        </a:rPr>
                        <a:t>期別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負                    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u="none" strike="noStrike" dirty="0">
                          <a:latin typeface="微軟正黑體" pitchFamily="34" charset="-120"/>
                          <a:ea typeface="微軟正黑體" pitchFamily="34" charset="-120"/>
                        </a:rPr>
                        <a:t>2019</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12</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31</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41959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r>
                        <a:rPr lang="zh-TW" altLang="en-US" sz="1200" u="none" strike="noStrike" dirty="0">
                          <a:latin typeface="微軟正黑體" pitchFamily="34" charset="-120"/>
                          <a:ea typeface="微軟正黑體" pitchFamily="34" charset="-120"/>
                        </a:rPr>
                        <a:t>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非流動負債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latin typeface="微軟正黑體" pitchFamily="34" charset="-120"/>
                          <a:ea typeface="微軟正黑體" pitchFamily="34" charset="-120"/>
                        </a:rPr>
                        <a:t> 金額 </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62519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透過損益按公允價值衡量</a:t>
                      </a:r>
                      <a:r>
                        <a:rPr lang="zh-TW" altLang="en-US" sz="1200" u="none" strike="noStrike" dirty="0" smtClean="0">
                          <a:latin typeface="微軟正黑體" pitchFamily="34" charset="-120"/>
                          <a:ea typeface="微軟正黑體" pitchFamily="34" charset="-120"/>
                        </a:rPr>
                        <a:t>之</a:t>
                      </a:r>
                      <a:endParaRPr lang="en-US" altLang="zh-TW" sz="1200" u="none" strike="noStrike" dirty="0" smtClean="0">
                        <a:latin typeface="微軟正黑體" pitchFamily="34" charset="-120"/>
                        <a:ea typeface="微軟正黑體" pitchFamily="34" charset="-120"/>
                      </a:endParaRPr>
                    </a:p>
                    <a:p>
                      <a:pPr algn="l" fontAlgn="ctr"/>
                      <a:r>
                        <a:rPr lang="zh-TW" altLang="en-US" sz="1200" u="none" strike="noStrike" dirty="0" smtClean="0">
                          <a:latin typeface="微軟正黑體" pitchFamily="34" charset="-120"/>
                          <a:ea typeface="微軟正黑體" pitchFamily="34" charset="-120"/>
                        </a:rPr>
                        <a:t>金融</a:t>
                      </a:r>
                      <a:r>
                        <a:rPr lang="zh-TW" altLang="en-US" sz="1200" u="none" strike="noStrike" dirty="0">
                          <a:latin typeface="微軟正黑體" pitchFamily="34" charset="-120"/>
                          <a:ea typeface="微軟正黑體" pitchFamily="34" charset="-120"/>
                        </a:rPr>
                        <a:t>負債－非流動</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37799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應付公司債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500 </a:t>
                      </a:r>
                    </a:p>
                  </a:txBody>
                  <a:tcPr marL="9525" marR="9525" marT="9525" marB="0" anchor="b"/>
                </a:tc>
                <a:tc>
                  <a:txBody>
                    <a:bodyPr/>
                    <a:lstStyle/>
                    <a:p>
                      <a:pPr algn="r" fontAlgn="ctr"/>
                      <a:r>
                        <a:rPr lang="en-US" altLang="zh-TW" sz="1200" b="0" i="0" u="none" strike="noStrike" dirty="0">
                          <a:solidFill>
                            <a:srgbClr val="000000"/>
                          </a:solidFill>
                          <a:latin typeface="微軟正黑體"/>
                        </a:rPr>
                        <a:t>2.4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500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500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2.5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231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長期借款</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3,645 </a:t>
                      </a:r>
                    </a:p>
                  </a:txBody>
                  <a:tcPr marL="9525" marR="9525" marT="9525" marB="0" anchor="b"/>
                </a:tc>
                <a:tc>
                  <a:txBody>
                    <a:bodyPr/>
                    <a:lstStyle/>
                    <a:p>
                      <a:pPr algn="r" fontAlgn="ctr"/>
                      <a:r>
                        <a:rPr lang="en-US" altLang="zh-TW" sz="1200" b="0" i="0" u="none" strike="noStrike" dirty="0">
                          <a:solidFill>
                            <a:srgbClr val="000000"/>
                          </a:solidFill>
                          <a:latin typeface="微軟正黑體"/>
                        </a:rPr>
                        <a:t>17.5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4,689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23.6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5,113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25.0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231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zh-TW" altLang="en-US" sz="1200" b="0" i="0" u="none" strike="noStrike" dirty="0" smtClean="0">
                          <a:solidFill>
                            <a:srgbClr val="000000"/>
                          </a:solidFill>
                          <a:latin typeface="微軟正黑體" pitchFamily="34" charset="-120"/>
                          <a:ea typeface="微軟正黑體" pitchFamily="34" charset="-120"/>
                        </a:rPr>
                        <a:t>租賃負債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no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a:rPr>
                        <a:t>201</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bg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a:rPr>
                        <a:t>1.0 </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bg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bg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bg1"/>
                      </a:solidFill>
                      <a:prstDash val="solid"/>
                      <a:round/>
                      <a:headEnd type="none" w="med" len="med"/>
                      <a:tailEnd type="none" w="med" len="med"/>
                    </a:lnB>
                  </a:tcPr>
                </a:tc>
              </a:tr>
              <a:tr h="3231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其他非流動負債</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smtClean="0">
                          <a:solidFill>
                            <a:srgbClr val="000000"/>
                          </a:solidFill>
                          <a:latin typeface="微軟正黑體"/>
                        </a:rPr>
                        <a:t>482 </a:t>
                      </a:r>
                      <a:endParaRPr lang="en-US" altLang="zh-TW" sz="1200" b="0" i="0" u="none" strike="noStrike" dirty="0">
                        <a:solidFill>
                          <a:srgbClr val="000000"/>
                        </a:solidFill>
                        <a:latin typeface="微軟正黑體"/>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a:rPr>
                        <a:t>2.4 </a:t>
                      </a:r>
                      <a:endParaRPr lang="en-US" altLang="zh-TW" sz="1200" b="0" i="0" u="none" strike="noStrike" dirty="0">
                        <a:solidFill>
                          <a:srgbClr val="000000"/>
                        </a:solidFill>
                        <a:latin typeface="微軟正黑體"/>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527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accent2">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accent2">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552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smtClean="0">
                          <a:latin typeface="微軟正黑體" pitchFamily="34" charset="-120"/>
                          <a:ea typeface="微軟正黑體" pitchFamily="34" charset="-120"/>
                        </a:rPr>
                        <a:t>2.7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1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非流動負債合計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4,829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i="0" u="none" strike="noStrike" dirty="0">
                          <a:solidFill>
                            <a:srgbClr val="000000"/>
                          </a:solidFill>
                          <a:latin typeface="微軟正黑體"/>
                        </a:rPr>
                        <a:t>23.3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a:latin typeface="微軟正黑體" pitchFamily="34" charset="-120"/>
                          <a:ea typeface="微軟正黑體" pitchFamily="34" charset="-120"/>
                        </a:rPr>
                        <a:t>5,716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28.7</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6,174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smtClean="0">
                          <a:latin typeface="微軟正黑體" pitchFamily="34" charset="-120"/>
                          <a:ea typeface="微軟正黑體" pitchFamily="34" charset="-120"/>
                        </a:rPr>
                        <a:t>30.2</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31805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負債總計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12,542</a:t>
                      </a:r>
                      <a:r>
                        <a:rPr lang="zh-TW" altLang="en-US" sz="1200" b="1" u="none" strike="noStrike" dirty="0">
                          <a:latin typeface="微軟正黑體" pitchFamily="34" charset="-120"/>
                          <a:ea typeface="微軟正黑體" pitchFamily="34" charset="-120"/>
                        </a:rPr>
                        <a:t>　</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60.4</a:t>
                      </a:r>
                      <a:r>
                        <a:rPr lang="zh-TW" altLang="en-US" sz="1200" b="1" u="none" strike="noStrike" dirty="0">
                          <a:latin typeface="微軟正黑體" pitchFamily="34" charset="-120"/>
                          <a:ea typeface="微軟正黑體" pitchFamily="34" charset="-120"/>
                        </a:rPr>
                        <a:t>　</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11,862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59.7</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12,339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60.4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r>
            </a:tbl>
          </a:graphicData>
        </a:graphic>
      </p:graphicFrame>
      <p:grpSp>
        <p:nvGrpSpPr>
          <p:cNvPr id="18" name="群組 17"/>
          <p:cNvGrpSpPr/>
          <p:nvPr/>
        </p:nvGrpSpPr>
        <p:grpSpPr>
          <a:xfrm>
            <a:off x="323528" y="476671"/>
            <a:ext cx="5344386" cy="864100"/>
            <a:chOff x="971600" y="471528"/>
            <a:chExt cx="3634184" cy="802380"/>
          </a:xfrm>
        </p:grpSpPr>
        <p:grpSp>
          <p:nvGrpSpPr>
            <p:cNvPr id="19" name="群組 42"/>
            <p:cNvGrpSpPr/>
            <p:nvPr/>
          </p:nvGrpSpPr>
          <p:grpSpPr>
            <a:xfrm>
              <a:off x="1706082" y="471528"/>
              <a:ext cx="2899702" cy="735512"/>
              <a:chOff x="670818" y="1201082"/>
              <a:chExt cx="3033607" cy="836758"/>
            </a:xfrm>
          </p:grpSpPr>
          <p:sp>
            <p:nvSpPr>
              <p:cNvPr id="23" name="圓角化同側角落矩形 22"/>
              <p:cNvSpPr/>
              <p:nvPr/>
            </p:nvSpPr>
            <p:spPr>
              <a:xfrm rot="5400000">
                <a:off x="1405041" y="466864"/>
                <a:ext cx="83675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0" name="群組 45"/>
            <p:cNvGrpSpPr/>
            <p:nvPr/>
          </p:nvGrpSpPr>
          <p:grpSpPr>
            <a:xfrm>
              <a:off x="971600" y="471534"/>
              <a:ext cx="881752" cy="802374"/>
              <a:chOff x="1" y="1183486"/>
              <a:chExt cx="881752" cy="802374"/>
            </a:xfrm>
          </p:grpSpPr>
          <p:sp>
            <p:nvSpPr>
              <p:cNvPr id="21" name="＞形箭號 20"/>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25" name="圖片 24"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nvGrpSpPr>
          <p:cNvPr id="51" name="群組 50"/>
          <p:cNvGrpSpPr/>
          <p:nvPr/>
        </p:nvGrpSpPr>
        <p:grpSpPr>
          <a:xfrm>
            <a:off x="8244408" y="188642"/>
            <a:ext cx="504057" cy="352839"/>
            <a:chOff x="4355976" y="3147038"/>
            <a:chExt cx="2304258" cy="1993675"/>
          </a:xfrm>
        </p:grpSpPr>
        <p:sp>
          <p:nvSpPr>
            <p:cNvPr id="5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3" name="圓角化同側角落矩形 52"/>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4" name="群組 13"/>
            <p:cNvGrpSpPr/>
            <p:nvPr/>
          </p:nvGrpSpPr>
          <p:grpSpPr>
            <a:xfrm>
              <a:off x="4355976" y="3147038"/>
              <a:ext cx="461551" cy="926569"/>
              <a:chOff x="1" y="-71582"/>
              <a:chExt cx="461551" cy="926569"/>
            </a:xfrm>
          </p:grpSpPr>
          <p:sp>
            <p:nvSpPr>
              <p:cNvPr id="62" name="＞形箭號 6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5" name="圓角化同側角落矩形 5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7" name="群組 22"/>
            <p:cNvGrpSpPr/>
            <p:nvPr/>
          </p:nvGrpSpPr>
          <p:grpSpPr>
            <a:xfrm>
              <a:off x="4355976" y="4379855"/>
              <a:ext cx="461550" cy="760858"/>
              <a:chOff x="1" y="1082962"/>
              <a:chExt cx="461550" cy="760858"/>
            </a:xfrm>
          </p:grpSpPr>
          <p:sp>
            <p:nvSpPr>
              <p:cNvPr id="60" name="＞形箭號 5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8" name="＞形箭號 5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9" name="圓角化同側角落矩形 5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ctrTitle"/>
          </p:nvPr>
        </p:nvSpPr>
        <p:spPr>
          <a:xfrm>
            <a:off x="827584" y="692696"/>
            <a:ext cx="7772400" cy="792163"/>
          </a:xfrm>
        </p:spPr>
        <p:txBody>
          <a:bodyPr/>
          <a:lstStyle/>
          <a:p>
            <a:pPr eaLnBrk="1" hangingPunct="1"/>
            <a:endParaRPr lang="zh-TW" altLang="en-US" dirty="0" smtClean="0"/>
          </a:p>
        </p:txBody>
      </p:sp>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732240" y="2060848"/>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755576" y="1619508"/>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graphicFrame>
        <p:nvGraphicFramePr>
          <p:cNvPr id="8" name="表格 7"/>
          <p:cNvGraphicFramePr>
            <a:graphicFrameLocks noGrp="1"/>
          </p:cNvGraphicFramePr>
          <p:nvPr/>
        </p:nvGraphicFramePr>
        <p:xfrm>
          <a:off x="755576" y="2433398"/>
          <a:ext cx="7632848" cy="3875922"/>
        </p:xfrm>
        <a:graphic>
          <a:graphicData uri="http://schemas.openxmlformats.org/drawingml/2006/table">
            <a:tbl>
              <a:tblPr firstRow="1" lastRow="1">
                <a:tableStyleId>{85BE263C-DBD7-4A20-BB59-AAB30ACAA65A}</a:tableStyleId>
              </a:tblPr>
              <a:tblGrid>
                <a:gridCol w="261045"/>
                <a:gridCol w="309991"/>
                <a:gridCol w="2165269"/>
                <a:gridCol w="1080119"/>
                <a:gridCol w="648072"/>
                <a:gridCol w="1008112"/>
                <a:gridCol w="720080"/>
                <a:gridCol w="787548"/>
                <a:gridCol w="652612"/>
              </a:tblGrid>
              <a:tr h="429546">
                <a:tc gridSpan="2">
                  <a:txBody>
                    <a:bodyPr/>
                    <a:lstStyle/>
                    <a:p>
                      <a:pPr algn="ctr" fontAlgn="ctr"/>
                      <a:r>
                        <a:rPr lang="zh-TW" altLang="en-US" sz="1200" u="none" strike="noStrike" dirty="0">
                          <a:latin typeface="微軟正黑體" pitchFamily="34" charset="-120"/>
                          <a:ea typeface="微軟正黑體" pitchFamily="34" charset="-120"/>
                        </a:rPr>
                        <a:t>期別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zh-TW" altLang="en-US" sz="1200" b="1" u="none" strike="noStrike" kern="1200" dirty="0" smtClean="0">
                          <a:solidFill>
                            <a:schemeClr val="lt1"/>
                          </a:solidFill>
                          <a:latin typeface="微軟正黑體" pitchFamily="34" charset="-120"/>
                          <a:ea typeface="微軟正黑體" pitchFamily="34" charset="-120"/>
                          <a:cs typeface="+mn-cs"/>
                        </a:rPr>
                        <a:t>權                    益</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6504" marR="6504" marT="6504" marB="0" anchor="ctr"/>
                </a:tc>
                <a:tc gridSpan="2">
                  <a:txBody>
                    <a:bodyPr/>
                    <a:lstStyle/>
                    <a:p>
                      <a:pPr algn="ctr" fontAlgn="ctr"/>
                      <a:r>
                        <a:rPr lang="en-US" altLang="zh-TW" sz="1200" u="none" strike="noStrike" dirty="0">
                          <a:latin typeface="微軟正黑體" pitchFamily="34" charset="-120"/>
                          <a:ea typeface="微軟正黑體" pitchFamily="34" charset="-120"/>
                        </a:rPr>
                        <a:t>2019</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9</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30</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u="none" strike="noStrike" dirty="0">
                          <a:latin typeface="微軟正黑體" pitchFamily="34" charset="-120"/>
                          <a:ea typeface="微軟正黑體" pitchFamily="34" charset="-120"/>
                        </a:rPr>
                        <a:t>2018</a:t>
                      </a:r>
                      <a:r>
                        <a:rPr lang="zh-TW" altLang="en-US" sz="1200" u="none" strike="noStrike" dirty="0">
                          <a:latin typeface="微軟正黑體" pitchFamily="34" charset="-120"/>
                          <a:ea typeface="微軟正黑體" pitchFamily="34" charset="-120"/>
                        </a:rPr>
                        <a:t>年</a:t>
                      </a:r>
                      <a:r>
                        <a:rPr lang="en-US" altLang="zh-TW" sz="1200" u="none" strike="noStrike" dirty="0">
                          <a:latin typeface="微軟正黑體" pitchFamily="34" charset="-120"/>
                          <a:ea typeface="微軟正黑體" pitchFamily="34" charset="-120"/>
                        </a:rPr>
                        <a:t>12</a:t>
                      </a:r>
                      <a:r>
                        <a:rPr lang="zh-TW" altLang="en-US" sz="1200" u="none" strike="noStrike" dirty="0">
                          <a:latin typeface="微軟正黑體" pitchFamily="34" charset="-120"/>
                          <a:ea typeface="微軟正黑體" pitchFamily="34" charset="-120"/>
                        </a:rPr>
                        <a:t>月</a:t>
                      </a:r>
                      <a:r>
                        <a:rPr lang="en-US" altLang="zh-TW" sz="1200" u="none" strike="noStrike" dirty="0">
                          <a:latin typeface="微軟正黑體" pitchFamily="34" charset="-120"/>
                          <a:ea typeface="微軟正黑體" pitchFamily="34" charset="-120"/>
                        </a:rPr>
                        <a:t>31</a:t>
                      </a:r>
                      <a:r>
                        <a:rPr lang="zh-TW" altLang="en-US" sz="1200" u="none" strike="noStrike" dirty="0">
                          <a:latin typeface="微軟正黑體" pitchFamily="34" charset="-120"/>
                          <a:ea typeface="微軟正黑體" pitchFamily="34" charset="-120"/>
                        </a:rPr>
                        <a:t>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18526">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zh-TW" altLang="en-US" sz="1200" u="none" strike="noStrike" dirty="0">
                          <a:latin typeface="微軟正黑體" pitchFamily="34" charset="-120"/>
                          <a:ea typeface="微軟正黑體" pitchFamily="34" charset="-120"/>
                        </a:rPr>
                        <a:t>權益</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a:latin typeface="微軟正黑體" pitchFamily="34" charset="-120"/>
                          <a:ea typeface="微軟正黑體" pitchFamily="34" charset="-120"/>
                        </a:rPr>
                        <a:t> 金額 </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a:latin typeface="微軟正黑體" pitchFamily="34" charset="-120"/>
                          <a:ea typeface="微軟正黑體" pitchFamily="34" charset="-120"/>
                        </a:rPr>
                        <a:t>金額</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21602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普通股股本</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5,951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28.7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a:latin typeface="微軟正黑體" pitchFamily="34" charset="-120"/>
                          <a:ea typeface="微軟正黑體" pitchFamily="34" charset="-120"/>
                        </a:rPr>
                        <a:t>5,722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28.8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5,722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28.0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21602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資本公積合計</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529 </a:t>
                      </a:r>
                    </a:p>
                  </a:txBody>
                  <a:tcPr marL="9525" marR="9525" marT="9525" marB="0" anchor="ctr"/>
                </a:tc>
                <a:tc>
                  <a:txBody>
                    <a:bodyPr/>
                    <a:lstStyle/>
                    <a:p>
                      <a:pPr algn="r" fontAlgn="ctr"/>
                      <a:r>
                        <a:rPr lang="en-US" altLang="zh-TW" sz="1200" b="0" i="0" u="none" strike="noStrike">
                          <a:solidFill>
                            <a:srgbClr val="000000"/>
                          </a:solidFill>
                          <a:latin typeface="微軟正黑體"/>
                        </a:rPr>
                        <a:t>2.5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526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a:latin typeface="微軟正黑體" pitchFamily="34" charset="-120"/>
                          <a:ea typeface="微軟正黑體" pitchFamily="34" charset="-120"/>
                        </a:rPr>
                        <a:t>525 </a:t>
                      </a:r>
                      <a:endParaRPr lang="en-US" altLang="zh-TW"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21602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保留盈餘合計</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smtClean="0">
                          <a:solidFill>
                            <a:srgbClr val="000000"/>
                          </a:solidFill>
                          <a:latin typeface="微軟正黑體"/>
                        </a:rPr>
                        <a:t>628 </a:t>
                      </a:r>
                      <a:endParaRPr lang="en-US" altLang="zh-TW" sz="1200" b="0" i="0" u="none" strike="noStrike" dirty="0">
                        <a:solidFill>
                          <a:srgbClr val="000000"/>
                        </a:solidFill>
                        <a:latin typeface="微軟正黑體"/>
                      </a:endParaRPr>
                    </a:p>
                  </a:txBody>
                  <a:tcPr marL="9525" marR="9525" marT="9525" marB="0" anchor="ctr"/>
                </a:tc>
                <a:tc>
                  <a:txBody>
                    <a:bodyPr/>
                    <a:lstStyle/>
                    <a:p>
                      <a:pPr algn="r" fontAlgn="ctr"/>
                      <a:r>
                        <a:rPr lang="en-US" altLang="zh-TW" sz="1200" b="0" i="0" u="none" strike="noStrike">
                          <a:solidFill>
                            <a:srgbClr val="000000"/>
                          </a:solidFill>
                          <a:latin typeface="微軟正黑體"/>
                        </a:rPr>
                        <a:t>3.0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650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smtClean="0">
                          <a:latin typeface="微軟正黑體" pitchFamily="34" charset="-120"/>
                          <a:ea typeface="微軟正黑體" pitchFamily="34" charset="-120"/>
                        </a:rPr>
                        <a:t>3.2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690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3.3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21852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其他權益合計</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a:solidFill>
                            <a:srgbClr val="FF0000"/>
                          </a:solidFill>
                          <a:latin typeface="微軟正黑體"/>
                        </a:rPr>
                        <a:t>(120)</a:t>
                      </a:r>
                    </a:p>
                  </a:txBody>
                  <a:tcPr marL="9525" marR="9525" marT="9525" marB="0" anchor="ctr"/>
                </a:tc>
                <a:tc>
                  <a:txBody>
                    <a:bodyPr/>
                    <a:lstStyle/>
                    <a:p>
                      <a:pPr algn="r" fontAlgn="ctr"/>
                      <a:r>
                        <a:rPr lang="en-US" altLang="zh-TW" sz="1200" b="0" i="0" u="none" strike="noStrike" dirty="0">
                          <a:solidFill>
                            <a:srgbClr val="FF0000"/>
                          </a:solidFill>
                          <a:latin typeface="微軟正黑體"/>
                        </a:rPr>
                        <a:t>(0.6)</a:t>
                      </a:r>
                    </a:p>
                  </a:txBody>
                  <a:tcPr marL="9525" marR="9525" marT="9525" marB="0" anchor="ct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(113)</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0.6)</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(118)</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0.6)</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tc>
              </a:tr>
              <a:tr h="21852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庫藏股票</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FF0000"/>
                          </a:solidFill>
                          <a:latin typeface="微軟正黑體"/>
                        </a:rPr>
                        <a:t>(31)</a:t>
                      </a:r>
                      <a:endParaRPr lang="en-US" altLang="zh-TW" sz="1200" b="0" i="0" u="none" strike="noStrike" dirty="0">
                        <a:solidFill>
                          <a:srgbClr val="FF0000"/>
                        </a:solidFill>
                        <a:latin typeface="微軟正黑體"/>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b="0" i="0" u="none" strike="noStrike" dirty="0">
                          <a:solidFill>
                            <a:srgbClr val="FF0000"/>
                          </a:solidFill>
                          <a:latin typeface="微軟正黑體"/>
                        </a:rPr>
                        <a:t>(0.1)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a:solidFill>
                            <a:srgbClr val="FF0000"/>
                          </a:solidFill>
                          <a:latin typeface="微軟正黑體" pitchFamily="34" charset="-120"/>
                          <a:ea typeface="微軟正黑體" pitchFamily="34" charset="-120"/>
                        </a:rPr>
                        <a:t>(21)</a:t>
                      </a:r>
                      <a:endParaRPr lang="en-US" altLang="zh-TW" sz="1200" b="0" i="0" u="none" strike="noStrike">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0.1)</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(21)</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0.1)</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42954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歸屬於母公司業主之權益合計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6,957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dirty="0">
                          <a:solidFill>
                            <a:srgbClr val="000000"/>
                          </a:solidFill>
                          <a:latin typeface="微軟正黑體"/>
                        </a:rPr>
                        <a:t>33.5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6,764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33.9</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6,798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33.2</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5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非控制權益</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a:solidFill>
                            <a:srgbClr val="000000"/>
                          </a:solidFill>
                          <a:latin typeface="微軟正黑體"/>
                        </a:rPr>
                        <a:t>            </a:t>
                      </a:r>
                      <a:r>
                        <a:rPr lang="en-US" altLang="zh-TW" sz="1200" b="1" i="0" u="none" strike="noStrike">
                          <a:solidFill>
                            <a:srgbClr val="000000"/>
                          </a:solidFill>
                          <a:latin typeface="微軟正黑體"/>
                        </a:rPr>
                        <a:t>1,258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微軟正黑體"/>
                        </a:rPr>
                        <a:t>6.1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1,263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6.4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1,304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6.4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4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權益總計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8,215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dirty="0">
                          <a:solidFill>
                            <a:srgbClr val="000000"/>
                          </a:solidFill>
                          <a:latin typeface="微軟正黑體"/>
                        </a:rPr>
                        <a:t>39.6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8,027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40.3</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a:latin typeface="微軟正黑體" pitchFamily="34" charset="-120"/>
                          <a:ea typeface="微軟正黑體" pitchFamily="34" charset="-120"/>
                        </a:rPr>
                        <a:t>8,102 </a:t>
                      </a:r>
                      <a:endParaRPr lang="en-US" altLang="zh-TW" sz="1200" b="1"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39.6</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4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負債及權益總計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20,757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1" i="0" u="none" strike="noStrike" dirty="0">
                          <a:solidFill>
                            <a:srgbClr val="000000"/>
                          </a:solidFill>
                          <a:latin typeface="微軟正黑體"/>
                        </a:rPr>
                        <a:t>100.0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a:latin typeface="微軟正黑體" pitchFamily="34" charset="-120"/>
                          <a:ea typeface="微軟正黑體" pitchFamily="34" charset="-120"/>
                        </a:rPr>
                        <a:t>19,889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20,441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429546">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r>
                        <a:rPr lang="zh-TW" altLang="en-US" sz="1200" b="1" u="none" strike="noStrike" dirty="0" smtClean="0">
                          <a:latin typeface="微軟正黑體" pitchFamily="34" charset="-120"/>
                          <a:ea typeface="微軟正黑體" pitchFamily="34" charset="-120"/>
                        </a:rPr>
                        <a:t>股</a:t>
                      </a:r>
                      <a:r>
                        <a:rPr lang="zh-TW" altLang="en-US" sz="1200" b="1" u="none" strike="noStrike" dirty="0">
                          <a:latin typeface="微軟正黑體" pitchFamily="34" charset="-120"/>
                          <a:ea typeface="微軟正黑體" pitchFamily="34" charset="-120"/>
                        </a:rPr>
                        <a:t>數（單位：股）</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gridSpan="2">
                  <a:txBody>
                    <a:bodyPr/>
                    <a:lstStyle/>
                    <a:p>
                      <a:pPr algn="ctr" fontAlgn="ctr"/>
                      <a:r>
                        <a:rPr lang="en-US" altLang="zh-TW" sz="1200" b="1" i="0" u="none" strike="noStrike" dirty="0" smtClean="0">
                          <a:solidFill>
                            <a:srgbClr val="000000"/>
                          </a:solidFill>
                          <a:latin typeface="微軟正黑體"/>
                        </a:rPr>
                        <a:t>595,068,022 </a:t>
                      </a:r>
                      <a:endParaRPr lang="en-US" altLang="zh-TW" sz="1200" b="1" i="0" u="none" strike="noStrike" dirty="0">
                        <a:solidFill>
                          <a:srgbClr val="000000"/>
                        </a:solidFill>
                        <a:latin typeface="微軟正黑體"/>
                      </a:endParaRPr>
                    </a:p>
                  </a:txBody>
                  <a:tcPr marL="9525" marR="9525" marT="9525" marB="0" anchor="ctr">
                    <a:solidFill>
                      <a:schemeClr val="accent6">
                        <a:lumMod val="20000"/>
                        <a:lumOff val="80000"/>
                      </a:schemeClr>
                    </a:solidFill>
                  </a:tcPr>
                </a:tc>
                <a:tc hMerge="1">
                  <a:txBody>
                    <a:bodyPr/>
                    <a:lstStyle/>
                    <a:p>
                      <a:endParaRPr lang="zh-TW" altLang="en-US"/>
                    </a:p>
                  </a:txBody>
                  <a:tcPr>
                    <a:solidFill>
                      <a:schemeClr val="accent6">
                        <a:lumMod val="20000"/>
                        <a:lumOff val="80000"/>
                      </a:schemeClr>
                    </a:solidFill>
                  </a:tcPr>
                </a:tc>
                <a:tc gridSpan="2">
                  <a:txBody>
                    <a:bodyPr/>
                    <a:lstStyle/>
                    <a:p>
                      <a:pPr algn="ctr" fontAlgn="ctr"/>
                      <a:r>
                        <a:rPr lang="en-US" altLang="zh-TW" sz="1200" b="1" u="none" strike="noStrike" dirty="0" smtClean="0">
                          <a:latin typeface="微軟正黑體" pitchFamily="34" charset="-120"/>
                          <a:ea typeface="微軟正黑體" pitchFamily="34" charset="-120"/>
                        </a:rPr>
                        <a:t>572,180,791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572,180,791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hMerge="1">
                  <a:txBody>
                    <a:bodyPr/>
                    <a:lstStyle/>
                    <a:p>
                      <a:endParaRPr lang="zh-TW" altLang="en-US"/>
                    </a:p>
                  </a:txBody>
                  <a:tcPr/>
                </a:tc>
              </a:tr>
            </a:tbl>
          </a:graphicData>
        </a:graphic>
      </p:graphicFrame>
      <p:grpSp>
        <p:nvGrpSpPr>
          <p:cNvPr id="18" name="群組 17"/>
          <p:cNvGrpSpPr/>
          <p:nvPr/>
        </p:nvGrpSpPr>
        <p:grpSpPr>
          <a:xfrm>
            <a:off x="323528" y="476671"/>
            <a:ext cx="5344386" cy="864100"/>
            <a:chOff x="971600" y="471528"/>
            <a:chExt cx="3634184" cy="802380"/>
          </a:xfrm>
        </p:grpSpPr>
        <p:grpSp>
          <p:nvGrpSpPr>
            <p:cNvPr id="19" name="群組 42"/>
            <p:cNvGrpSpPr/>
            <p:nvPr/>
          </p:nvGrpSpPr>
          <p:grpSpPr>
            <a:xfrm>
              <a:off x="1706082" y="471528"/>
              <a:ext cx="2899702" cy="735512"/>
              <a:chOff x="670818" y="1201082"/>
              <a:chExt cx="3033607" cy="836758"/>
            </a:xfrm>
          </p:grpSpPr>
          <p:sp>
            <p:nvSpPr>
              <p:cNvPr id="23" name="圓角化同側角落矩形 22"/>
              <p:cNvSpPr/>
              <p:nvPr/>
            </p:nvSpPr>
            <p:spPr>
              <a:xfrm rot="5400000">
                <a:off x="1405041" y="466864"/>
                <a:ext cx="83675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0" name="群組 45"/>
            <p:cNvGrpSpPr/>
            <p:nvPr/>
          </p:nvGrpSpPr>
          <p:grpSpPr>
            <a:xfrm>
              <a:off x="971600" y="471534"/>
              <a:ext cx="881752" cy="802374"/>
              <a:chOff x="1" y="1183486"/>
              <a:chExt cx="881752" cy="802374"/>
            </a:xfrm>
          </p:grpSpPr>
          <p:sp>
            <p:nvSpPr>
              <p:cNvPr id="21" name="＞形箭號 20"/>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25" name="圖片 24"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nvGrpSpPr>
          <p:cNvPr id="51" name="群組 50"/>
          <p:cNvGrpSpPr/>
          <p:nvPr/>
        </p:nvGrpSpPr>
        <p:grpSpPr>
          <a:xfrm>
            <a:off x="8244408" y="188642"/>
            <a:ext cx="504057" cy="352839"/>
            <a:chOff x="4355976" y="3147038"/>
            <a:chExt cx="2304258" cy="1993675"/>
          </a:xfrm>
        </p:grpSpPr>
        <p:sp>
          <p:nvSpPr>
            <p:cNvPr id="5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3" name="圓角化同側角落矩形 52"/>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4" name="群組 13"/>
            <p:cNvGrpSpPr/>
            <p:nvPr/>
          </p:nvGrpSpPr>
          <p:grpSpPr>
            <a:xfrm>
              <a:off x="4355976" y="3147038"/>
              <a:ext cx="461551" cy="926569"/>
              <a:chOff x="1" y="-71582"/>
              <a:chExt cx="461551" cy="926569"/>
            </a:xfrm>
          </p:grpSpPr>
          <p:sp>
            <p:nvSpPr>
              <p:cNvPr id="62" name="＞形箭號 6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5" name="圓角化同側角落矩形 5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7" name="群組 22"/>
            <p:cNvGrpSpPr/>
            <p:nvPr/>
          </p:nvGrpSpPr>
          <p:grpSpPr>
            <a:xfrm>
              <a:off x="4355976" y="4379855"/>
              <a:ext cx="461550" cy="760858"/>
              <a:chOff x="1" y="1082962"/>
              <a:chExt cx="461550" cy="760858"/>
            </a:xfrm>
          </p:grpSpPr>
          <p:sp>
            <p:nvSpPr>
              <p:cNvPr id="60" name="＞形箭號 5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8" name="＞形箭號 5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9" name="圓角化同側角落矩形 5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各類產品銷貨數量統計</a:t>
            </a:r>
            <a:endParaRPr lang="zh-TW" altLang="en-US" b="1" dirty="0">
              <a:latin typeface="微軟正黑體" pitchFamily="34" charset="-120"/>
              <a:ea typeface="微軟正黑體" pitchFamily="34" charset="-120"/>
            </a:endParaRPr>
          </a:p>
        </p:txBody>
      </p:sp>
      <p:graphicFrame>
        <p:nvGraphicFramePr>
          <p:cNvPr id="11" name="圖表 10"/>
          <p:cNvGraphicFramePr/>
          <p:nvPr/>
        </p:nvGraphicFramePr>
        <p:xfrm>
          <a:off x="899592" y="2204864"/>
          <a:ext cx="7704856" cy="4320480"/>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群組 17"/>
          <p:cNvGrpSpPr/>
          <p:nvPr/>
        </p:nvGrpSpPr>
        <p:grpSpPr>
          <a:xfrm>
            <a:off x="827584" y="620688"/>
            <a:ext cx="5344386" cy="1008111"/>
            <a:chOff x="971600" y="404665"/>
            <a:chExt cx="3634184" cy="936105"/>
          </a:xfrm>
        </p:grpSpPr>
        <p:grpSp>
          <p:nvGrpSpPr>
            <p:cNvPr id="19" name="群組 42"/>
            <p:cNvGrpSpPr/>
            <p:nvPr/>
          </p:nvGrpSpPr>
          <p:grpSpPr>
            <a:xfrm>
              <a:off x="1907704" y="439816"/>
              <a:ext cx="2698080" cy="767227"/>
              <a:chOff x="881751" y="1165004"/>
              <a:chExt cx="2822674" cy="872838"/>
            </a:xfrm>
          </p:grpSpPr>
          <p:sp>
            <p:nvSpPr>
              <p:cNvPr id="23" name="圓角化同側角落矩形 22"/>
              <p:cNvSpPr/>
              <p:nvPr/>
            </p:nvSpPr>
            <p:spPr>
              <a:xfrm rot="5400000">
                <a:off x="1459279" y="623559"/>
                <a:ext cx="836755" cy="1991811"/>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圓角化同側角落矩形 4"/>
              <p:cNvSpPr/>
              <p:nvPr/>
            </p:nvSpPr>
            <p:spPr>
              <a:xfrm>
                <a:off x="881752" y="1165004"/>
                <a:ext cx="2822673" cy="8728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20" name="群組 45"/>
            <p:cNvGrpSpPr/>
            <p:nvPr/>
          </p:nvGrpSpPr>
          <p:grpSpPr>
            <a:xfrm>
              <a:off x="971600" y="404665"/>
              <a:ext cx="881752" cy="936105"/>
              <a:chOff x="1" y="1116617"/>
              <a:chExt cx="881752" cy="936105"/>
            </a:xfrm>
          </p:grpSpPr>
          <p:sp>
            <p:nvSpPr>
              <p:cNvPr id="21" name="＞形箭號 20"/>
              <p:cNvSpPr/>
              <p:nvPr/>
            </p:nvSpPr>
            <p:spPr>
              <a:xfrm rot="5400000">
                <a:off x="-27176" y="1143794"/>
                <a:ext cx="936105" cy="881752"/>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25" name="圖片 24" descr="logo網頁用.png"/>
          <p:cNvPicPr>
            <a:picLocks noChangeAspect="1"/>
          </p:cNvPicPr>
          <p:nvPr/>
        </p:nvPicPr>
        <p:blipFill>
          <a:blip r:embed="rId3" cstate="print"/>
          <a:srcRect l="8610" t="18591" r="47111" b="17670"/>
          <a:stretch>
            <a:fillRect/>
          </a:stretch>
        </p:blipFill>
        <p:spPr>
          <a:xfrm>
            <a:off x="2276745" y="764703"/>
            <a:ext cx="1215135" cy="648072"/>
          </a:xfrm>
          <a:prstGeom prst="rect">
            <a:avLst/>
          </a:prstGeom>
        </p:spPr>
      </p:pic>
      <p:sp>
        <p:nvSpPr>
          <p:cNvPr id="15" name="文字方塊 14"/>
          <p:cNvSpPr txBox="1"/>
          <p:nvPr/>
        </p:nvSpPr>
        <p:spPr>
          <a:xfrm>
            <a:off x="611560" y="5229200"/>
            <a:ext cx="369332" cy="1008112"/>
          </a:xfrm>
          <a:prstGeom prst="rect">
            <a:avLst/>
          </a:prstGeom>
          <a:noFill/>
        </p:spPr>
        <p:txBody>
          <a:bodyPr vert="eaVert" wrap="square" rtlCol="0">
            <a:spAutoFit/>
          </a:bodyPr>
          <a:lstStyle/>
          <a:p>
            <a:r>
              <a:rPr lang="zh-TW" altLang="en-US" sz="1200" dirty="0" smtClean="0">
                <a:latin typeface="微軟正黑體" pitchFamily="34" charset="-120"/>
                <a:ea typeface="微軟正黑體" pitchFamily="34" charset="-120"/>
              </a:rPr>
              <a:t>銷售：公噸</a:t>
            </a:r>
            <a:endParaRPr lang="zh-TW" altLang="en-US" sz="1200" dirty="0">
              <a:latin typeface="微軟正黑體" pitchFamily="34" charset="-120"/>
              <a:ea typeface="微軟正黑體" pitchFamily="34" charset="-120"/>
            </a:endParaRPr>
          </a:p>
        </p:txBody>
      </p:sp>
      <p:grpSp>
        <p:nvGrpSpPr>
          <p:cNvPr id="50" name="群組 49"/>
          <p:cNvGrpSpPr/>
          <p:nvPr/>
        </p:nvGrpSpPr>
        <p:grpSpPr>
          <a:xfrm>
            <a:off x="8244408" y="188642"/>
            <a:ext cx="504057" cy="352839"/>
            <a:chOff x="4355976" y="3147038"/>
            <a:chExt cx="2304258" cy="1993675"/>
          </a:xfrm>
        </p:grpSpPr>
        <p:sp>
          <p:nvSpPr>
            <p:cNvPr id="5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2" name="圓角化同側角落矩形 51"/>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3" name="群組 13"/>
            <p:cNvGrpSpPr/>
            <p:nvPr/>
          </p:nvGrpSpPr>
          <p:grpSpPr>
            <a:xfrm>
              <a:off x="4355976" y="3147038"/>
              <a:ext cx="461551" cy="926569"/>
              <a:chOff x="1" y="-71582"/>
              <a:chExt cx="461551" cy="926569"/>
            </a:xfrm>
          </p:grpSpPr>
          <p:sp>
            <p:nvSpPr>
              <p:cNvPr id="61" name="＞形箭號 60"/>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2"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圓角化同側角落矩形 53"/>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6" name="群組 22"/>
            <p:cNvGrpSpPr/>
            <p:nvPr/>
          </p:nvGrpSpPr>
          <p:grpSpPr>
            <a:xfrm>
              <a:off x="4355976" y="4379855"/>
              <a:ext cx="461550" cy="760858"/>
              <a:chOff x="1" y="1082962"/>
              <a:chExt cx="461550" cy="760858"/>
            </a:xfrm>
          </p:grpSpPr>
          <p:sp>
            <p:nvSpPr>
              <p:cNvPr id="59" name="＞形箭號 58"/>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0"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7" name="＞形箭號 5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8" name="圓角化同側角落矩形 5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4579" name="文字版面配置區 3"/>
          <p:cNvSpPr>
            <a:spLocks noGrp="1"/>
          </p:cNvSpPr>
          <p:nvPr>
            <p:ph type="body" sz="quarter" idx="13"/>
          </p:nvPr>
        </p:nvSpPr>
        <p:spPr>
          <a:xfrm>
            <a:off x="900113" y="1484313"/>
            <a:ext cx="7775575" cy="792162"/>
          </a:xfrm>
        </p:spPr>
        <p:txBody>
          <a:bodyPr/>
          <a:lstStyle/>
          <a:p>
            <a:pPr eaLnBrk="1" hangingPunct="1">
              <a:lnSpc>
                <a:spcPct val="200000"/>
              </a:lnSpc>
              <a:buFont typeface="Arial" pitchFamily="34" charset="0"/>
              <a:buChar char="•"/>
            </a:pPr>
            <a:r>
              <a:rPr lang="zh-TW" altLang="en-US" b="1" dirty="0" smtClean="0"/>
              <a:t>被投資公司營運表現</a:t>
            </a:r>
          </a:p>
        </p:txBody>
      </p:sp>
      <p:sp>
        <p:nvSpPr>
          <p:cNvPr id="24580" name="文字方塊 1"/>
          <p:cNvSpPr txBox="1">
            <a:spLocks noChangeArrowheads="1"/>
          </p:cNvSpPr>
          <p:nvPr/>
        </p:nvSpPr>
        <p:spPr bwMode="auto">
          <a:xfrm>
            <a:off x="6588646" y="1917527"/>
            <a:ext cx="1655762" cy="287337"/>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a:t>
            </a:r>
          </a:p>
        </p:txBody>
      </p:sp>
      <p:graphicFrame>
        <p:nvGraphicFramePr>
          <p:cNvPr id="10" name="表格 9"/>
          <p:cNvGraphicFramePr>
            <a:graphicFrameLocks noGrp="1"/>
          </p:cNvGraphicFramePr>
          <p:nvPr/>
        </p:nvGraphicFramePr>
        <p:xfrm>
          <a:off x="971600" y="2224578"/>
          <a:ext cx="7128792" cy="4084742"/>
        </p:xfrm>
        <a:graphic>
          <a:graphicData uri="http://schemas.openxmlformats.org/drawingml/2006/table">
            <a:tbl>
              <a:tblPr firstRow="1" lastRow="1" bandRow="1">
                <a:tableStyleId>{85BE263C-DBD7-4A20-BB59-AAB30ACAA65A}</a:tableStyleId>
              </a:tblPr>
              <a:tblGrid>
                <a:gridCol w="3057203"/>
                <a:gridCol w="1928463"/>
                <a:gridCol w="2143126"/>
              </a:tblGrid>
              <a:tr h="506736">
                <a:tc>
                  <a:txBody>
                    <a:bodyPr/>
                    <a:lstStyle/>
                    <a:p>
                      <a:pPr algn="l" rtl="0" fontAlgn="t"/>
                      <a:r>
                        <a:rPr lang="zh-TW" altLang="en-US" sz="1400" u="none" strike="noStrike" dirty="0">
                          <a:latin typeface="微軟正黑體" pitchFamily="34" charset="-120"/>
                          <a:ea typeface="微軟正黑體" pitchFamily="34" charset="-120"/>
                        </a:rPr>
                        <a:t>被投資公司 </a:t>
                      </a:r>
                      <a:endParaRPr lang="zh-TW" altLang="en-US" sz="1400" b="1" i="0" u="none" strike="noStrike" dirty="0">
                        <a:solidFill>
                          <a:srgbClr val="FFFFFF"/>
                        </a:solidFill>
                        <a:latin typeface="微軟正黑體" pitchFamily="34" charset="-120"/>
                        <a:ea typeface="微軟正黑體" pitchFamily="34" charset="-120"/>
                      </a:endParaRPr>
                    </a:p>
                  </a:txBody>
                  <a:tcPr marL="6340" marR="6340" marT="6340" marB="0" anchor="b"/>
                </a:tc>
                <a:tc>
                  <a:txBody>
                    <a:bodyPr/>
                    <a:lstStyle/>
                    <a:p>
                      <a:pPr algn="r" rtl="0" fontAlgn="t"/>
                      <a:r>
                        <a:rPr lang="en-US" sz="1400" u="none" strike="noStrike" dirty="0" smtClean="0">
                          <a:latin typeface="微軟正黑體" pitchFamily="34" charset="-120"/>
                          <a:ea typeface="微軟正黑體" pitchFamily="34" charset="-120"/>
                        </a:rPr>
                        <a:t>2019Q3</a:t>
                      </a:r>
                      <a:r>
                        <a:rPr lang="zh-TW" altLang="en-US" sz="1400" u="none" strike="noStrike" dirty="0" smtClean="0">
                          <a:latin typeface="微軟正黑體" pitchFamily="34" charset="-120"/>
                          <a:ea typeface="微軟正黑體" pitchFamily="34" charset="-120"/>
                        </a:rPr>
                        <a:t>淨利 </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仟元</a:t>
                      </a:r>
                      <a:r>
                        <a:rPr lang="en-US" altLang="zh-TW" sz="1400" u="none" strike="noStrike" dirty="0">
                          <a:latin typeface="微軟正黑體" pitchFamily="34" charset="-120"/>
                          <a:ea typeface="微軟正黑體" pitchFamily="34" charset="-120"/>
                        </a:rPr>
                        <a:t>) </a:t>
                      </a:r>
                      <a:endParaRPr lang="en-US" altLang="zh-TW" sz="1400" b="1" i="0" u="none" strike="noStrike" dirty="0">
                        <a:solidFill>
                          <a:srgbClr val="FFFFFF"/>
                        </a:solidFill>
                        <a:latin typeface="微軟正黑體" pitchFamily="34" charset="-120"/>
                        <a:ea typeface="微軟正黑體" pitchFamily="34" charset="-120"/>
                      </a:endParaRPr>
                    </a:p>
                  </a:txBody>
                  <a:tcPr marL="6340" marR="6340" marT="6340" marB="0" anchor="b"/>
                </a:tc>
                <a:tc>
                  <a:txBody>
                    <a:bodyPr/>
                    <a:lstStyle/>
                    <a:p>
                      <a:pPr algn="r" rtl="0" fontAlgn="t"/>
                      <a:r>
                        <a:rPr lang="en-US" sz="1400" u="none" strike="noStrike" dirty="0" smtClean="0">
                          <a:latin typeface="微軟正黑體" pitchFamily="34" charset="-120"/>
                          <a:ea typeface="微軟正黑體" pitchFamily="34" charset="-120"/>
                        </a:rPr>
                        <a:t>2018Q3</a:t>
                      </a:r>
                      <a:r>
                        <a:rPr lang="zh-TW" altLang="en-US" sz="1400" u="none" strike="noStrike" dirty="0" smtClean="0">
                          <a:latin typeface="微軟正黑體" pitchFamily="34" charset="-120"/>
                          <a:ea typeface="微軟正黑體" pitchFamily="34" charset="-120"/>
                        </a:rPr>
                        <a:t>淨利 </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仟元</a:t>
                      </a:r>
                      <a:r>
                        <a:rPr lang="en-US" altLang="zh-TW" sz="1400" u="none" strike="noStrike" dirty="0">
                          <a:latin typeface="微軟正黑體" pitchFamily="34" charset="-120"/>
                          <a:ea typeface="微軟正黑體" pitchFamily="34" charset="-120"/>
                        </a:rPr>
                        <a:t>) </a:t>
                      </a:r>
                      <a:endParaRPr lang="en-US" altLang="zh-TW" sz="1400" b="1" i="0" u="none" strike="noStrike" dirty="0">
                        <a:solidFill>
                          <a:srgbClr val="FFFFFF"/>
                        </a:solidFill>
                        <a:latin typeface="微軟正黑體" pitchFamily="34" charset="-120"/>
                        <a:ea typeface="微軟正黑體" pitchFamily="34" charset="-120"/>
                      </a:endParaRPr>
                    </a:p>
                  </a:txBody>
                  <a:tcPr marL="6340" marR="6340" marT="6340" marB="0" anchor="b"/>
                </a:tc>
              </a:tr>
              <a:tr h="322838">
                <a:tc>
                  <a:txBody>
                    <a:bodyPr/>
                    <a:lstStyle/>
                    <a:p>
                      <a:pPr algn="l" rtl="0" fontAlgn="t"/>
                      <a:r>
                        <a:rPr lang="es-ES" sz="1400" u="none" strike="noStrike" dirty="0">
                          <a:latin typeface="微軟正黑體" pitchFamily="34" charset="-120"/>
                          <a:ea typeface="微軟正黑體" pitchFamily="34" charset="-120"/>
                        </a:rPr>
                        <a:t>TA YA (CHINA) HOLDING LTD. </a:t>
                      </a:r>
                      <a:endParaRPr lang="es-ES"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FF0000"/>
                          </a:solidFill>
                          <a:latin typeface="微軟正黑體" pitchFamily="34" charset="-120"/>
                          <a:ea typeface="微軟正黑體" pitchFamily="34" charset="-120"/>
                        </a:rPr>
                        <a:t>(92,113)</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FF0000"/>
                          </a:solidFill>
                          <a:latin typeface="微軟正黑體"/>
                        </a:rPr>
                        <a:t>(59,649)</a:t>
                      </a:r>
                    </a:p>
                  </a:txBody>
                  <a:tcPr marL="9525" marR="9525" marT="9525" marB="0" anchor="b">
                    <a:noFill/>
                  </a:tcPr>
                </a:tc>
              </a:tr>
              <a:tr h="322838">
                <a:tc>
                  <a:txBody>
                    <a:bodyPr/>
                    <a:lstStyle/>
                    <a:p>
                      <a:pPr algn="l" rtl="0" fontAlgn="t"/>
                      <a:r>
                        <a:rPr lang="nb-NO" sz="1400" u="none" strike="noStrike" dirty="0">
                          <a:latin typeface="微軟正黑體" pitchFamily="34" charset="-120"/>
                          <a:ea typeface="微軟正黑體" pitchFamily="34" charset="-120"/>
                        </a:rPr>
                        <a:t>TA YA VENTURE HOLDINGS LTD. </a:t>
                      </a:r>
                      <a:endParaRPr lang="nb-NO"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FF0000"/>
                          </a:solidFill>
                          <a:latin typeface="微軟正黑體" pitchFamily="34" charset="-120"/>
                          <a:ea typeface="微軟正黑體" pitchFamily="34" charset="-120"/>
                        </a:rPr>
                        <a:t>(26,205)</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FF0000"/>
                          </a:solidFill>
                          <a:latin typeface="微軟正黑體"/>
                        </a:rPr>
                        <a:t>(1,059)</a:t>
                      </a:r>
                    </a:p>
                  </a:txBody>
                  <a:tcPr marL="9525" marR="9525" marT="9525" marB="0" anchor="b">
                    <a:noFill/>
                  </a:tcPr>
                </a:tc>
              </a:tr>
              <a:tr h="555149">
                <a:tc>
                  <a:txBody>
                    <a:bodyPr/>
                    <a:lstStyle/>
                    <a:p>
                      <a:pPr algn="l" rtl="0" fontAlgn="t"/>
                      <a:r>
                        <a:rPr lang="en-US" sz="1400" u="none" strike="noStrike" dirty="0">
                          <a:latin typeface="微軟正黑體" pitchFamily="34" charset="-120"/>
                          <a:ea typeface="微軟正黑體" pitchFamily="34" charset="-120"/>
                        </a:rPr>
                        <a:t>TA YA (Vietnam) INVESTMENT HOLDING LTD. </a:t>
                      </a:r>
                      <a:endParaRPr lang="en-US"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54,227</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a:rPr>
                        <a:t>33,987 </a:t>
                      </a:r>
                    </a:p>
                  </a:txBody>
                  <a:tcPr marL="9525" marR="9525" marT="9525" marB="0" anchor="b">
                    <a:noFill/>
                  </a:tcPr>
                </a:tc>
              </a:tr>
              <a:tr h="532211">
                <a:tc>
                  <a:txBody>
                    <a:bodyPr/>
                    <a:lstStyle/>
                    <a:p>
                      <a:pPr algn="l" rtl="0" fontAlgn="t"/>
                      <a:r>
                        <a:rPr lang="zh-TW" altLang="en-US" sz="1400" u="none" strike="noStrike" dirty="0" smtClean="0">
                          <a:latin typeface="微軟正黑體" pitchFamily="34" charset="-120"/>
                          <a:ea typeface="微軟正黑體" pitchFamily="34" charset="-120"/>
                        </a:rPr>
                        <a:t>大亞創新投資</a:t>
                      </a:r>
                      <a:r>
                        <a:rPr lang="en-US" altLang="zh-TW" sz="1400" u="none" strike="noStrike" dirty="0" smtClean="0">
                          <a:latin typeface="微軟正黑體" pitchFamily="34" charset="-120"/>
                          <a:ea typeface="微軟正黑體" pitchFamily="34" charset="-120"/>
                        </a:rPr>
                        <a:t>(</a:t>
                      </a:r>
                      <a:r>
                        <a:rPr lang="zh-TW" altLang="en-US" sz="1400" u="none" strike="noStrike" dirty="0" smtClean="0">
                          <a:latin typeface="微軟正黑體" pitchFamily="34" charset="-120"/>
                          <a:ea typeface="微軟正黑體" pitchFamily="34" charset="-120"/>
                        </a:rPr>
                        <a:t>股</a:t>
                      </a:r>
                      <a:r>
                        <a:rPr lang="en-US" altLang="zh-TW" sz="1400" u="none" strike="noStrike" dirty="0" smtClean="0">
                          <a:latin typeface="微軟正黑體" pitchFamily="34" charset="-120"/>
                          <a:ea typeface="微軟正黑體" pitchFamily="34" charset="-120"/>
                        </a:rPr>
                        <a:t>)</a:t>
                      </a:r>
                      <a:r>
                        <a:rPr lang="zh-TW" altLang="en-US" sz="1400" u="none" strike="noStrike" dirty="0" smtClean="0">
                          <a:latin typeface="微軟正黑體" pitchFamily="34" charset="-120"/>
                          <a:ea typeface="微軟正黑體" pitchFamily="34" charset="-120"/>
                        </a:rPr>
                        <a:t>公司</a:t>
                      </a:r>
                    </a:p>
                    <a:p>
                      <a:pPr algn="l" rtl="0" fontAlgn="t"/>
                      <a:r>
                        <a:rPr lang="en-US" altLang="zh-TW" sz="1400" u="none" strike="noStrike" dirty="0" smtClean="0">
                          <a:latin typeface="微軟正黑體" pitchFamily="34" charset="-120"/>
                          <a:ea typeface="微軟正黑體" pitchFamily="34" charset="-120"/>
                        </a:rPr>
                        <a:t>(</a:t>
                      </a:r>
                      <a:r>
                        <a:rPr lang="zh-TW" altLang="en-US" sz="1400" u="none" strike="noStrike" dirty="0" smtClean="0">
                          <a:latin typeface="微軟正黑體" pitchFamily="34" charset="-120"/>
                          <a:ea typeface="微軟正黑體" pitchFamily="34" charset="-120"/>
                        </a:rPr>
                        <a:t>原華亞創投</a:t>
                      </a:r>
                      <a:r>
                        <a:rPr lang="en-US" altLang="zh-TW" sz="1400" u="none" strike="noStrike" dirty="0" smtClean="0">
                          <a:latin typeface="微軟正黑體" pitchFamily="34" charset="-120"/>
                          <a:ea typeface="微軟正黑體" pitchFamily="34" charset="-120"/>
                        </a:rPr>
                        <a:t>)</a:t>
                      </a:r>
                      <a:endParaRPr lang="zh-TW" altLang="en-US"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4,520</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a:rPr>
                        <a:t>13,413 </a:t>
                      </a:r>
                    </a:p>
                  </a:txBody>
                  <a:tcPr marL="9525" marR="9525" marT="9525" marB="0" anchor="b">
                    <a:noFill/>
                  </a:tcPr>
                </a:tc>
              </a:tr>
              <a:tr h="359209">
                <a:tc>
                  <a:txBody>
                    <a:bodyPr/>
                    <a:lstStyle/>
                    <a:p>
                      <a:pPr algn="l" rtl="0" fontAlgn="t"/>
                      <a:r>
                        <a:rPr lang="zh-TW" altLang="en-US" sz="1400" b="0" i="0" u="none" strike="noStrike" dirty="0">
                          <a:solidFill>
                            <a:srgbClr val="000000"/>
                          </a:solidFill>
                          <a:latin typeface="微軟正黑體" pitchFamily="34" charset="-120"/>
                          <a:ea typeface="微軟正黑體" pitchFamily="34" charset="-120"/>
                        </a:rPr>
                        <a:t>大亞創業投資</a:t>
                      </a:r>
                      <a:r>
                        <a:rPr lang="en-US" altLang="zh-TW" sz="1400" b="0" i="0" u="none" strike="noStrike" dirty="0">
                          <a:solidFill>
                            <a:srgbClr val="000000"/>
                          </a:solidFill>
                          <a:latin typeface="微軟正黑體" pitchFamily="34" charset="-120"/>
                          <a:ea typeface="微軟正黑體" pitchFamily="34" charset="-120"/>
                        </a:rPr>
                        <a:t>(</a:t>
                      </a:r>
                      <a:r>
                        <a:rPr lang="zh-TW" altLang="en-US" sz="1400" b="0" i="0" u="none" strike="noStrike" dirty="0">
                          <a:solidFill>
                            <a:srgbClr val="000000"/>
                          </a:solidFill>
                          <a:latin typeface="微軟正黑體" pitchFamily="34" charset="-120"/>
                          <a:ea typeface="微軟正黑體" pitchFamily="34" charset="-120"/>
                        </a:rPr>
                        <a:t>股</a:t>
                      </a:r>
                      <a:r>
                        <a:rPr lang="en-US" altLang="zh-TW" sz="1400" b="0" i="0" u="none" strike="noStrike" dirty="0">
                          <a:solidFill>
                            <a:srgbClr val="000000"/>
                          </a:solidFill>
                          <a:latin typeface="微軟正黑體" pitchFamily="34" charset="-120"/>
                          <a:ea typeface="微軟正黑體" pitchFamily="34" charset="-120"/>
                        </a:rPr>
                        <a:t>)</a:t>
                      </a:r>
                      <a:r>
                        <a:rPr lang="zh-TW" altLang="en-US" sz="1400" b="0" i="0" u="none" strike="noStrike" dirty="0">
                          <a:solidFill>
                            <a:srgbClr val="000000"/>
                          </a:solidFill>
                          <a:latin typeface="微軟正黑體" pitchFamily="34" charset="-120"/>
                          <a:ea typeface="微軟正黑體" pitchFamily="34" charset="-120"/>
                        </a:rPr>
                        <a:t>公司 </a:t>
                      </a:r>
                    </a:p>
                  </a:txBody>
                  <a:tcPr marL="9525" marR="9525" marT="9525"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130,869</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a:rPr>
                        <a:t>125,367 </a:t>
                      </a:r>
                    </a:p>
                  </a:txBody>
                  <a:tcPr marL="9525" marR="9525" marT="9525" marB="0" anchor="b">
                    <a:noFill/>
                  </a:tcPr>
                </a:tc>
              </a:tr>
              <a:tr h="359209">
                <a:tc>
                  <a:txBody>
                    <a:bodyPr/>
                    <a:lstStyle/>
                    <a:p>
                      <a:pPr algn="l" rtl="0" fontAlgn="t"/>
                      <a:r>
                        <a:rPr lang="zh-TW" altLang="en-US" sz="1400" u="none" strike="noStrike" dirty="0">
                          <a:latin typeface="微軟正黑體" pitchFamily="34" charset="-120"/>
                          <a:ea typeface="微軟正黑體" pitchFamily="34" charset="-120"/>
                        </a:rPr>
                        <a:t>大恒電線電纜</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000000"/>
                          </a:solidFill>
                          <a:latin typeface="微軟正黑體"/>
                        </a:rPr>
                        <a:t>26,599</a:t>
                      </a:r>
                      <a:endParaRPr lang="en-US" altLang="zh-TW" sz="1400" b="0" i="0" u="none" strike="noStrike" dirty="0">
                        <a:solidFill>
                          <a:srgbClr val="000000"/>
                        </a:solidFill>
                        <a:latin typeface="微軟正黑體"/>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a:rPr>
                        <a:t>27,436 </a:t>
                      </a:r>
                    </a:p>
                  </a:txBody>
                  <a:tcPr marL="9525" marR="9525" marT="9525" marB="0" anchor="b">
                    <a:noFill/>
                  </a:tcPr>
                </a:tc>
              </a:tr>
              <a:tr h="281638">
                <a:tc>
                  <a:txBody>
                    <a:bodyPr/>
                    <a:lstStyle/>
                    <a:p>
                      <a:pPr algn="l" rtl="0" fontAlgn="t"/>
                      <a:r>
                        <a:rPr lang="zh-TW" altLang="en-US" sz="1400" u="none" strike="noStrike" dirty="0">
                          <a:latin typeface="微軟正黑體" pitchFamily="34" charset="-120"/>
                          <a:ea typeface="微軟正黑體" pitchFamily="34" charset="-120"/>
                        </a:rPr>
                        <a:t>大河工程顧問</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15,233</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a:rPr>
                        <a:t>20,495 </a:t>
                      </a:r>
                    </a:p>
                  </a:txBody>
                  <a:tcPr marL="9525" marR="9525" marT="9525" marB="0" anchor="b">
                    <a:noFill/>
                  </a:tcPr>
                </a:tc>
              </a:tr>
              <a:tr h="281638">
                <a:tc>
                  <a:txBody>
                    <a:bodyPr/>
                    <a:lstStyle/>
                    <a:p>
                      <a:pPr algn="l" rtl="0" fontAlgn="t"/>
                      <a:r>
                        <a:rPr lang="zh-TW" altLang="en-US" sz="1400" u="none" strike="noStrike" dirty="0">
                          <a:latin typeface="微軟正黑體" pitchFamily="34" charset="-120"/>
                          <a:ea typeface="微軟正黑體" pitchFamily="34" charset="-120"/>
                        </a:rPr>
                        <a:t>大義塑膠</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4,290</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a:rPr>
                        <a:t>736 </a:t>
                      </a:r>
                    </a:p>
                  </a:txBody>
                  <a:tcPr marL="9525" marR="9525" marT="9525" marB="0" anchor="b">
                    <a:noFill/>
                  </a:tcPr>
                </a:tc>
              </a:tr>
              <a:tr h="281638">
                <a:tc>
                  <a:txBody>
                    <a:bodyPr/>
                    <a:lstStyle/>
                    <a:p>
                      <a:pPr algn="l" rtl="0" fontAlgn="t"/>
                      <a:r>
                        <a:rPr lang="zh-TW" altLang="en-US" sz="1400" u="none" strike="noStrike" dirty="0">
                          <a:latin typeface="微軟正黑體" pitchFamily="34" charset="-120"/>
                          <a:ea typeface="微軟正黑體" pitchFamily="34" charset="-120"/>
                        </a:rPr>
                        <a:t>大展電線電纜</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6340" marR="6340" marT="6340" marB="0" anchor="ctr">
                    <a:noFill/>
                  </a:tcPr>
                </a:tc>
                <a:tc>
                  <a:txBody>
                    <a:bodyPr/>
                    <a:lstStyle/>
                    <a:p>
                      <a:pPr algn="r" rtl="0" fontAlgn="t"/>
                      <a:r>
                        <a:rPr lang="en-US" altLang="zh-TW" sz="1400" b="0" i="0" u="none" strike="noStrike" dirty="0" smtClean="0">
                          <a:solidFill>
                            <a:srgbClr val="FF0000"/>
                          </a:solidFill>
                          <a:latin typeface="微軟正黑體" pitchFamily="34" charset="-120"/>
                          <a:ea typeface="微軟正黑體" pitchFamily="34" charset="-120"/>
                        </a:rPr>
                        <a:t>(28,362)</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ctr">
                    <a:solidFill>
                      <a:schemeClr val="accent2">
                        <a:lumMod val="20000"/>
                        <a:lumOff val="80000"/>
                      </a:schemeClr>
                    </a:solidFill>
                  </a:tcPr>
                </a:tc>
                <a:tc>
                  <a:txBody>
                    <a:bodyPr/>
                    <a:lstStyle/>
                    <a:p>
                      <a:pPr algn="r" rtl="0" fontAlgn="t"/>
                      <a:r>
                        <a:rPr lang="en-US" altLang="zh-TW" sz="1400" b="0" i="0" u="none" strike="noStrike" dirty="0">
                          <a:solidFill>
                            <a:srgbClr val="FF0000"/>
                          </a:solidFill>
                          <a:latin typeface="微軟正黑體"/>
                        </a:rPr>
                        <a:t>(14,487)</a:t>
                      </a:r>
                    </a:p>
                  </a:txBody>
                  <a:tcPr marL="9525" marR="9525" marT="9525" marB="0" anchor="ctr">
                    <a:noFill/>
                  </a:tcPr>
                </a:tc>
              </a:tr>
              <a:tr h="281638">
                <a:tc>
                  <a:txBody>
                    <a:bodyPr/>
                    <a:lstStyle/>
                    <a:p>
                      <a:pPr algn="r" rtl="0" fontAlgn="t"/>
                      <a:r>
                        <a:rPr lang="zh-TW" altLang="en-US" sz="1400" b="1" u="none" strike="noStrike" dirty="0">
                          <a:latin typeface="微軟正黑體" pitchFamily="34" charset="-120"/>
                          <a:ea typeface="微軟正黑體" pitchFamily="34" charset="-120"/>
                        </a:rPr>
                        <a:t>本頁小計</a:t>
                      </a:r>
                      <a:endParaRPr lang="zh-TW" altLang="en-US" sz="1400" b="1"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1" i="0" u="none" strike="noStrike" dirty="0" smtClean="0">
                          <a:solidFill>
                            <a:srgbClr val="000000"/>
                          </a:solidFill>
                          <a:latin typeface="微軟正黑體" pitchFamily="34" charset="-120"/>
                          <a:ea typeface="微軟正黑體" pitchFamily="34" charset="-120"/>
                        </a:rPr>
                        <a:t>89,058</a:t>
                      </a:r>
                      <a:endParaRPr lang="en-US" altLang="zh-TW" sz="1400" b="1"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1" i="0" u="none" strike="noStrike" dirty="0" smtClean="0">
                          <a:solidFill>
                            <a:srgbClr val="000000"/>
                          </a:solidFill>
                          <a:latin typeface="微軟正黑體" pitchFamily="34" charset="-120"/>
                          <a:ea typeface="微軟正黑體" pitchFamily="34" charset="-120"/>
                        </a:rPr>
                        <a:t>146,239 </a:t>
                      </a:r>
                      <a:endParaRPr lang="en-US" altLang="zh-TW" sz="1400" b="1" i="0" u="none" strike="noStrike" dirty="0">
                        <a:solidFill>
                          <a:srgbClr val="000000"/>
                        </a:solidFill>
                        <a:latin typeface="微軟正黑體" pitchFamily="34" charset="-120"/>
                        <a:ea typeface="微軟正黑體" pitchFamily="34" charset="-120"/>
                      </a:endParaRPr>
                    </a:p>
                  </a:txBody>
                  <a:tcPr marL="9525" marR="9525" marT="9525" marB="0" anchor="b">
                    <a:noFill/>
                  </a:tcPr>
                </a:tc>
              </a:tr>
            </a:tbl>
          </a:graphicData>
        </a:graphic>
      </p:graphicFrame>
      <p:grpSp>
        <p:nvGrpSpPr>
          <p:cNvPr id="38" name="群組 37"/>
          <p:cNvGrpSpPr/>
          <p:nvPr/>
        </p:nvGrpSpPr>
        <p:grpSpPr>
          <a:xfrm>
            <a:off x="683568" y="404664"/>
            <a:ext cx="5344386" cy="864100"/>
            <a:chOff x="971600" y="471528"/>
            <a:chExt cx="3634184" cy="802380"/>
          </a:xfrm>
        </p:grpSpPr>
        <p:grpSp>
          <p:nvGrpSpPr>
            <p:cNvPr id="39" name="群組 42"/>
            <p:cNvGrpSpPr/>
            <p:nvPr/>
          </p:nvGrpSpPr>
          <p:grpSpPr>
            <a:xfrm>
              <a:off x="1706082" y="471528"/>
              <a:ext cx="2899702" cy="735512"/>
              <a:chOff x="670818" y="1201082"/>
              <a:chExt cx="3033607" cy="836758"/>
            </a:xfrm>
          </p:grpSpPr>
          <p:sp>
            <p:nvSpPr>
              <p:cNvPr id="43" name="圓角化同側角落矩形 42"/>
              <p:cNvSpPr/>
              <p:nvPr/>
            </p:nvSpPr>
            <p:spPr>
              <a:xfrm rot="5400000">
                <a:off x="1405041" y="466864"/>
                <a:ext cx="83675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圓角化同側角落矩形 4"/>
              <p:cNvSpPr/>
              <p:nvPr/>
            </p:nvSpPr>
            <p:spPr>
              <a:xfrm>
                <a:off x="67081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40" name="群組 45"/>
            <p:cNvGrpSpPr/>
            <p:nvPr/>
          </p:nvGrpSpPr>
          <p:grpSpPr>
            <a:xfrm>
              <a:off x="971600" y="471534"/>
              <a:ext cx="881752" cy="802374"/>
              <a:chOff x="1" y="1183486"/>
              <a:chExt cx="881752" cy="802374"/>
            </a:xfrm>
          </p:grpSpPr>
          <p:sp>
            <p:nvSpPr>
              <p:cNvPr id="41" name="＞形箭號 40"/>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45" name="圖片 44" descr="logo網頁用.png"/>
          <p:cNvPicPr>
            <a:picLocks noChangeAspect="1"/>
          </p:cNvPicPr>
          <p:nvPr/>
        </p:nvPicPr>
        <p:blipFill>
          <a:blip r:embed="rId2" cstate="print"/>
          <a:srcRect l="8610" t="18591" r="47111" b="17670"/>
          <a:stretch>
            <a:fillRect/>
          </a:stretch>
        </p:blipFill>
        <p:spPr>
          <a:xfrm>
            <a:off x="2060721" y="548680"/>
            <a:ext cx="1215135" cy="648072"/>
          </a:xfrm>
          <a:prstGeom prst="rect">
            <a:avLst/>
          </a:prstGeom>
        </p:spPr>
      </p:pic>
      <p:grpSp>
        <p:nvGrpSpPr>
          <p:cNvPr id="65" name="群組 64"/>
          <p:cNvGrpSpPr/>
          <p:nvPr/>
        </p:nvGrpSpPr>
        <p:grpSpPr>
          <a:xfrm>
            <a:off x="8244408" y="188642"/>
            <a:ext cx="504057" cy="352839"/>
            <a:chOff x="4355976" y="3147038"/>
            <a:chExt cx="2304258" cy="1993675"/>
          </a:xfrm>
        </p:grpSpPr>
        <p:sp>
          <p:nvSpPr>
            <p:cNvPr id="66"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67" name="圓角化同側角落矩形 66"/>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68" name="群組 13"/>
            <p:cNvGrpSpPr/>
            <p:nvPr/>
          </p:nvGrpSpPr>
          <p:grpSpPr>
            <a:xfrm>
              <a:off x="4355976" y="3147038"/>
              <a:ext cx="461551" cy="926569"/>
              <a:chOff x="1" y="-71582"/>
              <a:chExt cx="461551" cy="926569"/>
            </a:xfrm>
          </p:grpSpPr>
          <p:sp>
            <p:nvSpPr>
              <p:cNvPr id="76" name="＞形箭號 75"/>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7"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9" name="圓角化同側角落矩形 68"/>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1" name="群組 22"/>
            <p:cNvGrpSpPr/>
            <p:nvPr/>
          </p:nvGrpSpPr>
          <p:grpSpPr>
            <a:xfrm>
              <a:off x="4355976" y="4379855"/>
              <a:ext cx="461550" cy="760858"/>
              <a:chOff x="1" y="1082962"/>
              <a:chExt cx="461550" cy="760858"/>
            </a:xfrm>
          </p:grpSpPr>
          <p:sp>
            <p:nvSpPr>
              <p:cNvPr id="74" name="＞形箭號 73"/>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75"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2" name="＞形箭號 71"/>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3" name="圓角化同側角落矩形 72"/>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3555" name="文字版面配置區 3"/>
          <p:cNvSpPr>
            <a:spLocks noGrp="1"/>
          </p:cNvSpPr>
          <p:nvPr>
            <p:ph type="body" sz="quarter" idx="13"/>
          </p:nvPr>
        </p:nvSpPr>
        <p:spPr>
          <a:xfrm>
            <a:off x="900113" y="1484313"/>
            <a:ext cx="7775575" cy="792162"/>
          </a:xfrm>
        </p:spPr>
        <p:txBody>
          <a:bodyPr/>
          <a:lstStyle/>
          <a:p>
            <a:pPr eaLnBrk="1" hangingPunct="1">
              <a:lnSpc>
                <a:spcPct val="200000"/>
              </a:lnSpc>
              <a:buFont typeface="Arial" pitchFamily="34" charset="0"/>
              <a:buChar char="•"/>
            </a:pPr>
            <a:r>
              <a:rPr lang="zh-TW" altLang="en-US" b="1" dirty="0" smtClean="0"/>
              <a:t>被投資公司營運表現</a:t>
            </a:r>
          </a:p>
          <a:p>
            <a:pPr eaLnBrk="1" hangingPunct="1"/>
            <a:endParaRPr lang="zh-TW" altLang="en-US" dirty="0" smtClean="0"/>
          </a:p>
        </p:txBody>
      </p:sp>
      <p:sp>
        <p:nvSpPr>
          <p:cNvPr id="23556" name="文字方塊 1"/>
          <p:cNvSpPr txBox="1">
            <a:spLocks noChangeArrowheads="1"/>
          </p:cNvSpPr>
          <p:nvPr/>
        </p:nvSpPr>
        <p:spPr bwMode="auto">
          <a:xfrm>
            <a:off x="6444208" y="1988840"/>
            <a:ext cx="1800200" cy="288032"/>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a:t>
            </a:r>
            <a:r>
              <a:rPr kumimoji="0" lang="zh-TW" altLang="en-US" sz="1400" dirty="0" smtClean="0">
                <a:latin typeface="微軟正黑體" pitchFamily="34" charset="-120"/>
                <a:ea typeface="微軟正黑體" pitchFamily="34" charset="-120"/>
              </a:rPr>
              <a:t>元</a:t>
            </a:r>
            <a:endParaRPr kumimoji="0" lang="zh-TW" altLang="en-US" sz="1400" dirty="0">
              <a:latin typeface="微軟正黑體" pitchFamily="34" charset="-120"/>
              <a:ea typeface="微軟正黑體" pitchFamily="34" charset="-120"/>
            </a:endParaRPr>
          </a:p>
        </p:txBody>
      </p:sp>
      <p:graphicFrame>
        <p:nvGraphicFramePr>
          <p:cNvPr id="10" name="表格 9"/>
          <p:cNvGraphicFramePr>
            <a:graphicFrameLocks noGrp="1"/>
          </p:cNvGraphicFramePr>
          <p:nvPr/>
        </p:nvGraphicFramePr>
        <p:xfrm>
          <a:off x="971600" y="2348880"/>
          <a:ext cx="6984776" cy="4104456"/>
        </p:xfrm>
        <a:graphic>
          <a:graphicData uri="http://schemas.openxmlformats.org/drawingml/2006/table">
            <a:tbl>
              <a:tblPr firstRow="1" lastRow="1" bandRow="1">
                <a:tableStyleId>{85BE263C-DBD7-4A20-BB59-AAB30ACAA65A}</a:tableStyleId>
              </a:tblPr>
              <a:tblGrid>
                <a:gridCol w="3112780"/>
                <a:gridCol w="2049880"/>
                <a:gridCol w="1822116"/>
              </a:tblGrid>
              <a:tr h="570727">
                <a:tc>
                  <a:txBody>
                    <a:bodyPr/>
                    <a:lstStyle/>
                    <a:p>
                      <a:pPr algn="ctr" rtl="0" fontAlgn="t"/>
                      <a:r>
                        <a:rPr lang="zh-TW" altLang="en-US" sz="1400" u="none" strike="noStrike" dirty="0">
                          <a:latin typeface="微軟正黑體" pitchFamily="34" charset="-120"/>
                          <a:ea typeface="微軟正黑體" pitchFamily="34" charset="-120"/>
                        </a:rPr>
                        <a:t>被投資公司 </a:t>
                      </a:r>
                      <a:endParaRPr lang="zh-TW" altLang="en-US" sz="1400" b="1" i="0" u="none" strike="noStrike" dirty="0">
                        <a:solidFill>
                          <a:srgbClr val="FFFFFF"/>
                        </a:solidFill>
                        <a:latin typeface="微軟正黑體" pitchFamily="34" charset="-120"/>
                        <a:ea typeface="微軟正黑體" pitchFamily="34" charset="-120"/>
                      </a:endParaRPr>
                    </a:p>
                  </a:txBody>
                  <a:tcPr marL="9525" marR="9525" marT="9525" marB="0" anchor="ctr"/>
                </a:tc>
                <a:tc>
                  <a:txBody>
                    <a:bodyPr/>
                    <a:lstStyle/>
                    <a:p>
                      <a:pPr algn="ctr" rtl="0" fontAlgn="t"/>
                      <a:r>
                        <a:rPr lang="en-US" sz="1400" u="none" strike="noStrike" dirty="0" smtClean="0">
                          <a:latin typeface="微軟正黑體" pitchFamily="34" charset="-120"/>
                          <a:ea typeface="微軟正黑體" pitchFamily="34" charset="-120"/>
                        </a:rPr>
                        <a:t>2019Q</a:t>
                      </a:r>
                      <a:r>
                        <a:rPr lang="en-US" altLang="zh-TW" sz="1400" u="none" strike="noStrike" dirty="0" smtClean="0">
                          <a:latin typeface="微軟正黑體" pitchFamily="34" charset="-120"/>
                          <a:ea typeface="微軟正黑體" pitchFamily="34" charset="-120"/>
                        </a:rPr>
                        <a:t>3</a:t>
                      </a:r>
                      <a:r>
                        <a:rPr lang="zh-TW" altLang="en-US" sz="1400" u="none" strike="noStrike" dirty="0" smtClean="0">
                          <a:latin typeface="微軟正黑體" pitchFamily="34" charset="-120"/>
                          <a:ea typeface="微軟正黑體" pitchFamily="34" charset="-120"/>
                        </a:rPr>
                        <a:t>淨利 </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仟元</a:t>
                      </a:r>
                      <a:r>
                        <a:rPr lang="en-US" altLang="zh-TW" sz="1400" u="none" strike="noStrike" dirty="0">
                          <a:latin typeface="微軟正黑體" pitchFamily="34" charset="-120"/>
                          <a:ea typeface="微軟正黑體" pitchFamily="34" charset="-120"/>
                        </a:rPr>
                        <a:t>) </a:t>
                      </a:r>
                      <a:endParaRPr lang="en-US" altLang="zh-TW" sz="1400" b="1" i="0" u="none" strike="noStrike" dirty="0">
                        <a:solidFill>
                          <a:srgbClr val="FFFFFF"/>
                        </a:solidFill>
                        <a:latin typeface="微軟正黑體" pitchFamily="34" charset="-120"/>
                        <a:ea typeface="微軟正黑體" pitchFamily="34" charset="-120"/>
                      </a:endParaRPr>
                    </a:p>
                  </a:txBody>
                  <a:tcPr marL="9525" marR="9525" marT="9525" marB="0" anchor="ctr"/>
                </a:tc>
                <a:tc>
                  <a:txBody>
                    <a:bodyPr/>
                    <a:lstStyle/>
                    <a:p>
                      <a:pPr algn="ctr" rtl="0" fontAlgn="t"/>
                      <a:r>
                        <a:rPr lang="en-US" sz="1400" u="none" strike="noStrike" dirty="0" smtClean="0">
                          <a:latin typeface="微軟正黑體" pitchFamily="34" charset="-120"/>
                          <a:ea typeface="微軟正黑體" pitchFamily="34" charset="-120"/>
                        </a:rPr>
                        <a:t>2018Q</a:t>
                      </a:r>
                      <a:r>
                        <a:rPr lang="en-US" altLang="zh-TW" sz="1400" u="none" strike="noStrike" dirty="0" smtClean="0">
                          <a:latin typeface="微軟正黑體" pitchFamily="34" charset="-120"/>
                          <a:ea typeface="微軟正黑體" pitchFamily="34" charset="-120"/>
                        </a:rPr>
                        <a:t>3</a:t>
                      </a:r>
                      <a:r>
                        <a:rPr lang="zh-TW" altLang="en-US" sz="1400" u="none" strike="noStrike" dirty="0" smtClean="0">
                          <a:latin typeface="微軟正黑體" pitchFamily="34" charset="-120"/>
                          <a:ea typeface="微軟正黑體" pitchFamily="34" charset="-120"/>
                        </a:rPr>
                        <a:t>淨利 </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仟元</a:t>
                      </a:r>
                      <a:r>
                        <a:rPr lang="en-US" altLang="zh-TW" sz="1400" u="none" strike="noStrike" dirty="0">
                          <a:latin typeface="微軟正黑體" pitchFamily="34" charset="-120"/>
                          <a:ea typeface="微軟正黑體" pitchFamily="34" charset="-120"/>
                        </a:rPr>
                        <a:t>) </a:t>
                      </a:r>
                      <a:endParaRPr lang="en-US" altLang="zh-TW" sz="1400" b="1" i="0" u="none" strike="noStrike" dirty="0">
                        <a:solidFill>
                          <a:srgbClr val="FFFFFF"/>
                        </a:solidFill>
                        <a:latin typeface="微軟正黑體" pitchFamily="34" charset="-120"/>
                        <a:ea typeface="微軟正黑體" pitchFamily="34" charset="-120"/>
                      </a:endParaRPr>
                    </a:p>
                  </a:txBody>
                  <a:tcPr marL="9525" marR="9525" marT="9525" marB="0" anchor="ctr"/>
                </a:tc>
              </a:tr>
              <a:tr h="290748">
                <a:tc>
                  <a:txBody>
                    <a:bodyPr/>
                    <a:lstStyle/>
                    <a:p>
                      <a:pPr algn="r" rtl="0" fontAlgn="t"/>
                      <a:r>
                        <a:rPr lang="zh-TW" altLang="en-US" sz="1400" b="1" u="none" strike="noStrike" dirty="0" smtClean="0">
                          <a:latin typeface="微軟正黑體" pitchFamily="34" charset="-120"/>
                          <a:ea typeface="微軟正黑體" pitchFamily="34" charset="-120"/>
                        </a:rPr>
                        <a:t>上頁</a:t>
                      </a:r>
                      <a:r>
                        <a:rPr lang="zh-TW" altLang="en-US" sz="1400" b="1" u="none" strike="noStrike" dirty="0">
                          <a:latin typeface="微軟正黑體" pitchFamily="34" charset="-120"/>
                          <a:ea typeface="微軟正黑體" pitchFamily="34" charset="-120"/>
                        </a:rPr>
                        <a:t>小計</a:t>
                      </a:r>
                      <a:endParaRPr lang="zh-TW" altLang="en-US" sz="1400" b="1"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400" b="1" i="0" u="none" strike="noStrike" dirty="0" smtClean="0">
                          <a:solidFill>
                            <a:srgbClr val="000000"/>
                          </a:solidFill>
                          <a:latin typeface="微軟正黑體" pitchFamily="34" charset="-120"/>
                          <a:ea typeface="微軟正黑體" pitchFamily="34" charset="-120"/>
                        </a:rPr>
                        <a:t>89,058</a:t>
                      </a:r>
                      <a:endParaRPr lang="en-US" altLang="zh-TW" sz="1400" b="1"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1" i="0" u="none" strike="noStrike" dirty="0">
                          <a:solidFill>
                            <a:srgbClr val="000000"/>
                          </a:solidFill>
                          <a:latin typeface="微軟正黑體" pitchFamily="34" charset="-120"/>
                          <a:ea typeface="微軟正黑體" pitchFamily="34" charset="-120"/>
                        </a:rPr>
                        <a:t>146,239 </a:t>
                      </a:r>
                    </a:p>
                  </a:txBody>
                  <a:tcPr marL="9525" marR="9525" marT="9525" marB="0" anchor="b">
                    <a:noFill/>
                  </a:tcPr>
                </a:tc>
              </a:tr>
              <a:tr h="290748">
                <a:tc>
                  <a:txBody>
                    <a:bodyPr/>
                    <a:lstStyle/>
                    <a:p>
                      <a:pPr algn="l" rtl="0" fontAlgn="t"/>
                      <a:r>
                        <a:rPr lang="zh-TW" altLang="en-US" sz="1400" u="none" strike="noStrike" dirty="0">
                          <a:latin typeface="微軟正黑體" pitchFamily="34" charset="-120"/>
                          <a:ea typeface="微軟正黑體" pitchFamily="34" charset="-120"/>
                        </a:rPr>
                        <a:t>聯友機電</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46,274</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pitchFamily="34" charset="-120"/>
                          <a:ea typeface="微軟正黑體" pitchFamily="34" charset="-120"/>
                        </a:rPr>
                        <a:t>64,318 </a:t>
                      </a:r>
                    </a:p>
                  </a:txBody>
                  <a:tcPr marL="9525" marR="9525" marT="9525" marB="0" anchor="b">
                    <a:noFill/>
                  </a:tcPr>
                </a:tc>
              </a:tr>
              <a:tr h="334662">
                <a:tc>
                  <a:txBody>
                    <a:bodyPr/>
                    <a:lstStyle/>
                    <a:p>
                      <a:pPr algn="l" rtl="0" fontAlgn="t"/>
                      <a:r>
                        <a:rPr lang="zh-TW" altLang="en-US" sz="1400" u="none" strike="noStrike" dirty="0">
                          <a:latin typeface="微軟正黑體" pitchFamily="34" charset="-120"/>
                          <a:ea typeface="微軟正黑體" pitchFamily="34" charset="-120"/>
                        </a:rPr>
                        <a:t>大亞聯合工程</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rgbClr val="FF0000"/>
                          </a:solidFill>
                          <a:latin typeface="微軟正黑體" pitchFamily="34" charset="-120"/>
                          <a:ea typeface="微軟正黑體" pitchFamily="34" charset="-120"/>
                        </a:rPr>
                        <a:t>(32,738)</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a:solidFill>
                            <a:srgbClr val="000000"/>
                          </a:solidFill>
                          <a:latin typeface="微軟正黑體" pitchFamily="34" charset="-120"/>
                          <a:ea typeface="微軟正黑體" pitchFamily="34" charset="-120"/>
                        </a:rPr>
                        <a:t>0 </a:t>
                      </a:r>
                    </a:p>
                  </a:txBody>
                  <a:tcPr marL="9525" marR="9525" marT="9525" marB="0" anchor="b">
                    <a:noFill/>
                  </a:tcPr>
                </a:tc>
              </a:tr>
              <a:tr h="290748">
                <a:tc>
                  <a:txBody>
                    <a:bodyPr/>
                    <a:lstStyle/>
                    <a:p>
                      <a:pPr algn="l" rtl="0" fontAlgn="t"/>
                      <a:r>
                        <a:rPr lang="zh-TW" altLang="en-US" sz="1400" u="none" strike="noStrike" dirty="0">
                          <a:latin typeface="微軟正黑體" pitchFamily="34" charset="-120"/>
                          <a:ea typeface="微軟正黑體" pitchFamily="34" charset="-120"/>
                        </a:rPr>
                        <a:t>安鼎國際工程</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22,210</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pitchFamily="34" charset="-120"/>
                          <a:ea typeface="微軟正黑體" pitchFamily="34" charset="-120"/>
                        </a:rPr>
                        <a:t>30,148 </a:t>
                      </a:r>
                    </a:p>
                  </a:txBody>
                  <a:tcPr marL="9525" marR="9525" marT="9525" marB="0" anchor="b">
                    <a:noFill/>
                  </a:tcPr>
                </a:tc>
              </a:tr>
              <a:tr h="553031">
                <a:tc>
                  <a:txBody>
                    <a:bodyPr/>
                    <a:lstStyle/>
                    <a:p>
                      <a:pPr algn="l" rtl="0" fontAlgn="t"/>
                      <a:r>
                        <a:rPr lang="en-US" sz="1400" u="none" strike="noStrike" dirty="0">
                          <a:latin typeface="微軟正黑體" pitchFamily="34" charset="-120"/>
                          <a:ea typeface="微軟正黑體" pitchFamily="34" charset="-120"/>
                        </a:rPr>
                        <a:t>PLASTIC TECHNOLOGY INVESTMENT HOLDING LTD. </a:t>
                      </a:r>
                      <a:endParaRPr 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chemeClr val="tx1"/>
                          </a:solidFill>
                          <a:latin typeface="微軟正黑體" pitchFamily="34" charset="-120"/>
                          <a:ea typeface="微軟正黑體" pitchFamily="34" charset="-120"/>
                        </a:rPr>
                        <a:t>15,157</a:t>
                      </a:r>
                      <a:endParaRPr lang="en-US" altLang="zh-TW" sz="1400" b="0" i="0" u="none" strike="noStrike" dirty="0">
                        <a:solidFill>
                          <a:schemeClr val="tx1"/>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pitchFamily="34" charset="-120"/>
                          <a:ea typeface="微軟正黑體" pitchFamily="34" charset="-120"/>
                        </a:rPr>
                        <a:t>9,768 </a:t>
                      </a:r>
                    </a:p>
                  </a:txBody>
                  <a:tcPr marL="9525" marR="9525" marT="9525" marB="0" anchor="b">
                    <a:noFill/>
                  </a:tcPr>
                </a:tc>
              </a:tr>
              <a:tr h="290748">
                <a:tc>
                  <a:txBody>
                    <a:bodyPr/>
                    <a:lstStyle/>
                    <a:p>
                      <a:pPr algn="l" rtl="0" fontAlgn="t"/>
                      <a:r>
                        <a:rPr lang="zh-TW" altLang="en-US" sz="1400" u="none" strike="noStrike" dirty="0">
                          <a:latin typeface="微軟正黑體" pitchFamily="34" charset="-120"/>
                          <a:ea typeface="微軟正黑體" pitchFamily="34" charset="-120"/>
                        </a:rPr>
                        <a:t>榮星電線工業</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71,457</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000000"/>
                          </a:solidFill>
                          <a:latin typeface="微軟正黑體" pitchFamily="34" charset="-120"/>
                          <a:ea typeface="微軟正黑體" pitchFamily="34" charset="-120"/>
                        </a:rPr>
                        <a:t>149,169 </a:t>
                      </a:r>
                    </a:p>
                  </a:txBody>
                  <a:tcPr marL="9525" marR="9525" marT="9525" marB="0" anchor="b">
                    <a:noFill/>
                  </a:tcPr>
                </a:tc>
              </a:tr>
              <a:tr h="330821">
                <a:tc>
                  <a:txBody>
                    <a:bodyPr/>
                    <a:lstStyle/>
                    <a:p>
                      <a:pPr algn="l" rtl="0" fontAlgn="t"/>
                      <a:r>
                        <a:rPr lang="zh-TW" altLang="en-US" sz="1400" u="none" strike="noStrike" dirty="0">
                          <a:latin typeface="微軟正黑體" pitchFamily="34" charset="-120"/>
                          <a:ea typeface="微軟正黑體" pitchFamily="34" charset="-120"/>
                        </a:rPr>
                        <a:t>大亞綠能科技</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rgbClr val="000000"/>
                          </a:solidFill>
                          <a:latin typeface="微軟正黑體" pitchFamily="34" charset="-120"/>
                          <a:ea typeface="微軟正黑體" pitchFamily="34" charset="-120"/>
                        </a:rPr>
                        <a:t>19,958</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a:solidFill>
                            <a:srgbClr val="000000"/>
                          </a:solidFill>
                          <a:latin typeface="微軟正黑體" pitchFamily="34" charset="-120"/>
                          <a:ea typeface="微軟正黑體" pitchFamily="34" charset="-120"/>
                        </a:rPr>
                        <a:t>18,571 </a:t>
                      </a:r>
                    </a:p>
                  </a:txBody>
                  <a:tcPr marL="9525" marR="9525" marT="9525" marB="0" anchor="b">
                    <a:noFill/>
                  </a:tcPr>
                </a:tc>
              </a:tr>
              <a:tr h="290748">
                <a:tc>
                  <a:txBody>
                    <a:bodyPr/>
                    <a:lstStyle/>
                    <a:p>
                      <a:pPr algn="l" rtl="0" fontAlgn="t"/>
                      <a:r>
                        <a:rPr lang="zh-TW" altLang="en-US" sz="1400" u="none" strike="noStrike" dirty="0">
                          <a:latin typeface="微軟正黑體" pitchFamily="34" charset="-120"/>
                          <a:ea typeface="微軟正黑體" pitchFamily="34" charset="-120"/>
                        </a:rPr>
                        <a:t>協創系統科技</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股</a:t>
                      </a:r>
                      <a:r>
                        <a:rPr lang="en-US" altLang="zh-TW" sz="1400" u="none" strike="noStrike" dirty="0">
                          <a:latin typeface="微軟正黑體" pitchFamily="34" charset="-120"/>
                          <a:ea typeface="微軟正黑體" pitchFamily="34" charset="-120"/>
                        </a:rPr>
                        <a:t>)</a:t>
                      </a:r>
                      <a:r>
                        <a:rPr lang="zh-TW" altLang="en-US" sz="1400" u="none" strike="noStrike" dirty="0">
                          <a:latin typeface="微軟正黑體" pitchFamily="34" charset="-120"/>
                          <a:ea typeface="微軟正黑體" pitchFamily="34" charset="-120"/>
                        </a:rPr>
                        <a:t>公司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0" i="0" u="none" strike="noStrike" dirty="0" smtClean="0">
                          <a:solidFill>
                            <a:srgbClr val="FF0000"/>
                          </a:solidFill>
                          <a:latin typeface="微軟正黑體" pitchFamily="34" charset="-120"/>
                          <a:ea typeface="微軟正黑體" pitchFamily="34" charset="-120"/>
                        </a:rPr>
                        <a:t>(6,159)</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FF0000"/>
                          </a:solidFill>
                          <a:latin typeface="微軟正黑體" pitchFamily="34" charset="-120"/>
                          <a:ea typeface="微軟正黑體" pitchFamily="34" charset="-120"/>
                        </a:rPr>
                        <a:t>(8,847)</a:t>
                      </a:r>
                    </a:p>
                  </a:txBody>
                  <a:tcPr marL="9525" marR="9525" marT="9525" marB="0" anchor="b">
                    <a:noFill/>
                  </a:tcPr>
                </a:tc>
              </a:tr>
              <a:tr h="290748">
                <a:tc>
                  <a:txBody>
                    <a:bodyPr/>
                    <a:lstStyle/>
                    <a:p>
                      <a:pPr algn="l" rtl="0" fontAlgn="t"/>
                      <a:r>
                        <a:rPr lang="zh-TW" altLang="en-US" sz="1400" b="0" i="0" u="none" strike="noStrike" dirty="0">
                          <a:solidFill>
                            <a:srgbClr val="000000"/>
                          </a:solidFill>
                          <a:latin typeface="微軟正黑體" pitchFamily="34" charset="-120"/>
                          <a:ea typeface="微軟正黑體" pitchFamily="34" charset="-120"/>
                        </a:rPr>
                        <a:t>協同能源科技</a:t>
                      </a:r>
                      <a:r>
                        <a:rPr lang="en-US" altLang="zh-TW" sz="1400" b="0" i="0" u="none" strike="noStrike" dirty="0">
                          <a:solidFill>
                            <a:srgbClr val="000000"/>
                          </a:solidFill>
                          <a:latin typeface="微軟正黑體" pitchFamily="34" charset="-120"/>
                          <a:ea typeface="微軟正黑體" pitchFamily="34" charset="-120"/>
                        </a:rPr>
                        <a:t>(</a:t>
                      </a:r>
                      <a:r>
                        <a:rPr lang="zh-TW" altLang="en-US" sz="1400" b="0" i="0" u="none" strike="noStrike" dirty="0">
                          <a:solidFill>
                            <a:srgbClr val="000000"/>
                          </a:solidFill>
                          <a:latin typeface="微軟正黑體" pitchFamily="34" charset="-120"/>
                          <a:ea typeface="微軟正黑體" pitchFamily="34" charset="-120"/>
                        </a:rPr>
                        <a:t>股</a:t>
                      </a:r>
                      <a:r>
                        <a:rPr lang="en-US" altLang="zh-TW" sz="1400" b="0" i="0" u="none" strike="noStrike" dirty="0">
                          <a:solidFill>
                            <a:srgbClr val="000000"/>
                          </a:solidFill>
                          <a:latin typeface="微軟正黑體" pitchFamily="34" charset="-120"/>
                          <a:ea typeface="微軟正黑體" pitchFamily="34" charset="-120"/>
                        </a:rPr>
                        <a:t>)</a:t>
                      </a:r>
                      <a:r>
                        <a:rPr lang="zh-TW" altLang="en-US" sz="1400" b="0" i="0" u="none" strike="noStrike" dirty="0">
                          <a:solidFill>
                            <a:srgbClr val="000000"/>
                          </a:solidFill>
                          <a:latin typeface="微軟正黑體" pitchFamily="34" charset="-120"/>
                          <a:ea typeface="微軟正黑體" pitchFamily="34" charset="-120"/>
                        </a:rPr>
                        <a:t>公司 </a:t>
                      </a:r>
                    </a:p>
                  </a:txBody>
                  <a:tcPr marL="9525" marR="9525" marT="9525" marB="0" anchor="b">
                    <a:noFill/>
                  </a:tcPr>
                </a:tc>
                <a:tc>
                  <a:txBody>
                    <a:bodyPr/>
                    <a:lstStyle/>
                    <a:p>
                      <a:pPr algn="r" rtl="0" fontAlgn="t"/>
                      <a:r>
                        <a:rPr lang="en-US" altLang="zh-TW" sz="1400" b="0" i="0" u="none" strike="noStrike" dirty="0" smtClean="0">
                          <a:solidFill>
                            <a:srgbClr val="FF0000"/>
                          </a:solidFill>
                          <a:latin typeface="微軟正黑體" pitchFamily="34" charset="-120"/>
                          <a:ea typeface="微軟正黑體" pitchFamily="34" charset="-120"/>
                        </a:rPr>
                        <a:t>(12,726)</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0" i="0" u="none" strike="noStrike" dirty="0">
                          <a:solidFill>
                            <a:srgbClr val="FF0000"/>
                          </a:solidFill>
                          <a:latin typeface="微軟正黑體" pitchFamily="34" charset="-120"/>
                          <a:ea typeface="微軟正黑體" pitchFamily="34" charset="-120"/>
                        </a:rPr>
                        <a:t>(8,986)</a:t>
                      </a:r>
                    </a:p>
                  </a:txBody>
                  <a:tcPr marL="9525" marR="9525" marT="9525" marB="0" anchor="b">
                    <a:noFill/>
                  </a:tcPr>
                </a:tc>
              </a:tr>
              <a:tr h="290748">
                <a:tc>
                  <a:txBody>
                    <a:bodyPr/>
                    <a:lstStyle/>
                    <a:p>
                      <a:pPr algn="l" rtl="0" fontAlgn="t"/>
                      <a:r>
                        <a:rPr lang="zh-TW" altLang="en-US" sz="1400" b="0" i="0" u="none" strike="noStrike" dirty="0" smtClean="0">
                          <a:solidFill>
                            <a:srgbClr val="000000"/>
                          </a:solidFill>
                          <a:latin typeface="微軟正黑體" pitchFamily="34" charset="-120"/>
                          <a:ea typeface="微軟正黑體" pitchFamily="34" charset="-120"/>
                        </a:rPr>
                        <a:t>聚恆科技</a:t>
                      </a:r>
                      <a:r>
                        <a:rPr lang="en-US" altLang="zh-TW" sz="1400" b="0" i="0" u="none" strike="noStrike" dirty="0" smtClean="0">
                          <a:solidFill>
                            <a:srgbClr val="000000"/>
                          </a:solidFill>
                          <a:latin typeface="微軟正黑體" pitchFamily="34" charset="-120"/>
                          <a:ea typeface="微軟正黑體" pitchFamily="34" charset="-120"/>
                        </a:rPr>
                        <a:t>(</a:t>
                      </a:r>
                      <a:r>
                        <a:rPr lang="zh-TW" altLang="en-US" sz="1400" b="0" i="0" u="none" strike="noStrike" dirty="0" smtClean="0">
                          <a:solidFill>
                            <a:srgbClr val="000000"/>
                          </a:solidFill>
                          <a:latin typeface="微軟正黑體" pitchFamily="34" charset="-120"/>
                          <a:ea typeface="微軟正黑體" pitchFamily="34" charset="-120"/>
                        </a:rPr>
                        <a:t>股</a:t>
                      </a:r>
                      <a:r>
                        <a:rPr lang="en-US" altLang="zh-TW" sz="1400" b="0" i="0" u="none" strike="noStrike" dirty="0" smtClean="0">
                          <a:solidFill>
                            <a:srgbClr val="000000"/>
                          </a:solidFill>
                          <a:latin typeface="微軟正黑體" pitchFamily="34" charset="-120"/>
                          <a:ea typeface="微軟正黑體" pitchFamily="34" charset="-120"/>
                        </a:rPr>
                        <a:t>)</a:t>
                      </a:r>
                      <a:r>
                        <a:rPr lang="zh-TW" altLang="en-US" sz="1400" b="0" i="0" u="none" strike="noStrike" dirty="0" smtClean="0">
                          <a:solidFill>
                            <a:srgbClr val="000000"/>
                          </a:solidFill>
                          <a:latin typeface="微軟正黑體" pitchFamily="34" charset="-120"/>
                          <a:ea typeface="微軟正黑體" pitchFamily="34" charset="-120"/>
                        </a:rPr>
                        <a:t>公司</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400" b="0" i="0" u="none" strike="noStrike" dirty="0" smtClean="0">
                          <a:solidFill>
                            <a:schemeClr val="tx1"/>
                          </a:solidFill>
                          <a:latin typeface="微軟正黑體" pitchFamily="34" charset="-120"/>
                          <a:ea typeface="微軟正黑體" pitchFamily="34" charset="-120"/>
                        </a:rPr>
                        <a:t>14,175</a:t>
                      </a:r>
                      <a:endParaRPr lang="en-US" altLang="zh-TW" sz="1400" b="0" i="0" u="none" strike="noStrike" dirty="0">
                        <a:solidFill>
                          <a:schemeClr val="tx1"/>
                        </a:solidFill>
                        <a:latin typeface="微軟正黑體" pitchFamily="34" charset="-120"/>
                        <a:ea typeface="微軟正黑體" pitchFamily="34" charset="-120"/>
                      </a:endParaRPr>
                    </a:p>
                  </a:txBody>
                  <a:tcPr marL="9525" marR="9525" marT="9525" marB="0" anchor="ctr">
                    <a:solidFill>
                      <a:schemeClr val="accent2">
                        <a:lumMod val="20000"/>
                        <a:lumOff val="80000"/>
                      </a:schemeClr>
                    </a:solidFill>
                  </a:tcPr>
                </a:tc>
                <a:tc>
                  <a:txBody>
                    <a:bodyPr/>
                    <a:lstStyle/>
                    <a:p>
                      <a:pPr algn="r" rtl="0" fontAlgn="t"/>
                      <a:r>
                        <a:rPr lang="en-US" altLang="zh-TW" sz="1400" b="0" i="0" u="none" strike="noStrike" dirty="0" smtClean="0">
                          <a:solidFill>
                            <a:schemeClr val="tx1"/>
                          </a:solidFill>
                          <a:latin typeface="微軟正黑體" pitchFamily="34" charset="-120"/>
                          <a:ea typeface="微軟正黑體" pitchFamily="34" charset="-120"/>
                        </a:rPr>
                        <a:t>-</a:t>
                      </a:r>
                      <a:endParaRPr lang="en-US" altLang="zh-TW" sz="1400" b="0" i="0" u="none" strike="noStrike" dirty="0">
                        <a:solidFill>
                          <a:schemeClr val="tx1"/>
                        </a:solidFill>
                        <a:latin typeface="微軟正黑體" pitchFamily="34" charset="-120"/>
                        <a:ea typeface="微軟正黑體" pitchFamily="34" charset="-120"/>
                      </a:endParaRPr>
                    </a:p>
                  </a:txBody>
                  <a:tcPr marL="9525" marR="9525" marT="9525" marB="0" anchor="ctr">
                    <a:noFill/>
                  </a:tcPr>
                </a:tc>
              </a:tr>
              <a:tr h="279979">
                <a:tc>
                  <a:txBody>
                    <a:bodyPr/>
                    <a:lstStyle/>
                    <a:p>
                      <a:pPr algn="l" rtl="0" fontAlgn="t"/>
                      <a:r>
                        <a:rPr lang="zh-TW" altLang="en-US" sz="1400" b="1" u="none" strike="noStrike" dirty="0" smtClean="0">
                          <a:latin typeface="微軟正黑體" pitchFamily="34" charset="-120"/>
                          <a:ea typeface="微軟正黑體" pitchFamily="34" charset="-120"/>
                        </a:rPr>
                        <a:t>子公司淨利合計  </a:t>
                      </a:r>
                      <a:endParaRPr lang="zh-TW" altLang="en-US" sz="1400" b="1"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400" b="1" i="0" u="none" strike="noStrike" dirty="0" smtClean="0">
                          <a:solidFill>
                            <a:srgbClr val="000000"/>
                          </a:solidFill>
                          <a:latin typeface="微軟正黑體" pitchFamily="34" charset="-120"/>
                          <a:ea typeface="微軟正黑體" pitchFamily="34" charset="-120"/>
                        </a:rPr>
                        <a:t>226,666</a:t>
                      </a:r>
                      <a:endParaRPr lang="en-US" altLang="zh-TW" sz="1400" b="1"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400" b="1" i="0" u="none" strike="noStrike" dirty="0" smtClean="0">
                          <a:solidFill>
                            <a:srgbClr val="000000"/>
                          </a:solidFill>
                          <a:latin typeface="微軟正黑體" pitchFamily="34" charset="-120"/>
                          <a:ea typeface="微軟正黑體" pitchFamily="34" charset="-120"/>
                        </a:rPr>
                        <a:t>400,380</a:t>
                      </a:r>
                      <a:endParaRPr lang="en-US" altLang="zh-TW" sz="1400" b="1" i="0" u="none" strike="noStrike" dirty="0">
                        <a:solidFill>
                          <a:srgbClr val="000000"/>
                        </a:solidFill>
                        <a:latin typeface="微軟正黑體" pitchFamily="34" charset="-120"/>
                        <a:ea typeface="微軟正黑體" pitchFamily="34" charset="-120"/>
                      </a:endParaRPr>
                    </a:p>
                  </a:txBody>
                  <a:tcPr marL="9525" marR="9525" marT="9525" marB="0" anchor="b">
                    <a:noFill/>
                  </a:tcPr>
                </a:tc>
              </a:tr>
            </a:tbl>
          </a:graphicData>
        </a:graphic>
      </p:graphicFrame>
      <p:grpSp>
        <p:nvGrpSpPr>
          <p:cNvPr id="30" name="群組 29"/>
          <p:cNvGrpSpPr/>
          <p:nvPr/>
        </p:nvGrpSpPr>
        <p:grpSpPr>
          <a:xfrm>
            <a:off x="755576" y="548680"/>
            <a:ext cx="5400599" cy="864100"/>
            <a:chOff x="971600" y="471528"/>
            <a:chExt cx="3672409" cy="802380"/>
          </a:xfrm>
        </p:grpSpPr>
        <p:grpSp>
          <p:nvGrpSpPr>
            <p:cNvPr id="31" name="群組 42"/>
            <p:cNvGrpSpPr/>
            <p:nvPr/>
          </p:nvGrpSpPr>
          <p:grpSpPr>
            <a:xfrm>
              <a:off x="1706082" y="471528"/>
              <a:ext cx="2937927" cy="735512"/>
              <a:chOff x="670818" y="1201082"/>
              <a:chExt cx="3073597" cy="836758"/>
            </a:xfrm>
          </p:grpSpPr>
          <p:sp>
            <p:nvSpPr>
              <p:cNvPr id="35" name="圓角化同側角落矩形 34"/>
              <p:cNvSpPr/>
              <p:nvPr/>
            </p:nvSpPr>
            <p:spPr>
              <a:xfrm rot="5400000">
                <a:off x="1405041" y="466864"/>
                <a:ext cx="836753" cy="2305199"/>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圓角化同側角落矩形 4"/>
              <p:cNvSpPr/>
              <p:nvPr/>
            </p:nvSpPr>
            <p:spPr>
              <a:xfrm>
                <a:off x="710809" y="1201082"/>
                <a:ext cx="3033606"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pPr>
                <a:r>
                  <a:rPr lang="zh-TW" altLang="en-US" sz="2800" b="1" kern="1200" dirty="0" smtClean="0">
                    <a:latin typeface="微軟正黑體" pitchFamily="34" charset="-120"/>
                    <a:ea typeface="微軟正黑體" pitchFamily="34" charset="-120"/>
                  </a:rPr>
                  <a:t>               財務表現</a:t>
                </a:r>
                <a:endParaRPr lang="zh-TW" altLang="en-US" sz="2800" b="1" kern="1200" dirty="0">
                  <a:latin typeface="微軟正黑體" pitchFamily="34" charset="-120"/>
                  <a:ea typeface="微軟正黑體" pitchFamily="34" charset="-120"/>
                </a:endParaRPr>
              </a:p>
            </p:txBody>
          </p:sp>
        </p:grpSp>
        <p:grpSp>
          <p:nvGrpSpPr>
            <p:cNvPr id="32" name="群組 45"/>
            <p:cNvGrpSpPr/>
            <p:nvPr/>
          </p:nvGrpSpPr>
          <p:grpSpPr>
            <a:xfrm>
              <a:off x="971600" y="471534"/>
              <a:ext cx="881752" cy="802374"/>
              <a:chOff x="1" y="1183486"/>
              <a:chExt cx="881752" cy="802374"/>
            </a:xfrm>
          </p:grpSpPr>
          <p:sp>
            <p:nvSpPr>
              <p:cNvPr id="33" name="＞形箭號 32"/>
              <p:cNvSpPr/>
              <p:nvPr/>
            </p:nvSpPr>
            <p:spPr>
              <a:xfrm rot="5400000">
                <a:off x="15020" y="1315363"/>
                <a:ext cx="802374"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二</a:t>
                </a:r>
                <a:endParaRPr lang="zh-TW" altLang="en-US" sz="2800" b="1" kern="1200" dirty="0">
                  <a:latin typeface="微軟正黑體" pitchFamily="34" charset="-120"/>
                  <a:ea typeface="微軟正黑體" pitchFamily="34" charset="-120"/>
                </a:endParaRPr>
              </a:p>
            </p:txBody>
          </p:sp>
        </p:grpSp>
      </p:grpSp>
      <p:pic>
        <p:nvPicPr>
          <p:cNvPr id="37" name="圖片 36" descr="logo網頁用.png"/>
          <p:cNvPicPr>
            <a:picLocks noChangeAspect="1"/>
          </p:cNvPicPr>
          <p:nvPr/>
        </p:nvPicPr>
        <p:blipFill>
          <a:blip r:embed="rId2" cstate="print"/>
          <a:srcRect l="8610" t="18591" r="47111" b="17670"/>
          <a:stretch>
            <a:fillRect/>
          </a:stretch>
        </p:blipFill>
        <p:spPr>
          <a:xfrm>
            <a:off x="2060721" y="692696"/>
            <a:ext cx="1215135" cy="648072"/>
          </a:xfrm>
          <a:prstGeom prst="rect">
            <a:avLst/>
          </a:prstGeom>
        </p:spPr>
      </p:pic>
      <p:grpSp>
        <p:nvGrpSpPr>
          <p:cNvPr id="50" name="群組 49"/>
          <p:cNvGrpSpPr/>
          <p:nvPr/>
        </p:nvGrpSpPr>
        <p:grpSpPr>
          <a:xfrm>
            <a:off x="8244408" y="188642"/>
            <a:ext cx="504057" cy="352839"/>
            <a:chOff x="4355976" y="3147038"/>
            <a:chExt cx="2304258" cy="1993675"/>
          </a:xfrm>
        </p:grpSpPr>
        <p:sp>
          <p:nvSpPr>
            <p:cNvPr id="5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2" name="圓角化同側角落矩形 51"/>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3" name="群組 13"/>
            <p:cNvGrpSpPr/>
            <p:nvPr/>
          </p:nvGrpSpPr>
          <p:grpSpPr>
            <a:xfrm>
              <a:off x="4355976" y="3147038"/>
              <a:ext cx="461551" cy="926569"/>
              <a:chOff x="1" y="-71582"/>
              <a:chExt cx="461551" cy="926569"/>
            </a:xfrm>
          </p:grpSpPr>
          <p:sp>
            <p:nvSpPr>
              <p:cNvPr id="61" name="＞形箭號 60"/>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2"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圓角化同側角落矩形 53"/>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6" name="群組 22"/>
            <p:cNvGrpSpPr/>
            <p:nvPr/>
          </p:nvGrpSpPr>
          <p:grpSpPr>
            <a:xfrm>
              <a:off x="4355976" y="4379855"/>
              <a:ext cx="461550" cy="760858"/>
              <a:chOff x="1" y="1082962"/>
              <a:chExt cx="461550" cy="760858"/>
            </a:xfrm>
          </p:grpSpPr>
          <p:sp>
            <p:nvSpPr>
              <p:cNvPr id="59" name="＞形箭號 58"/>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0"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7" name="＞形箭號 5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8" name="圓角化同側角落矩形 5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字版面配置區 3"/>
          <p:cNvSpPr>
            <a:spLocks noGrp="1"/>
          </p:cNvSpPr>
          <p:nvPr>
            <p:ph type="body" sz="quarter" idx="13"/>
          </p:nvPr>
        </p:nvSpPr>
        <p:spPr>
          <a:xfrm>
            <a:off x="1764977" y="1916088"/>
            <a:ext cx="4967263" cy="3313112"/>
          </a:xfrm>
        </p:spPr>
        <p:txBody>
          <a:bodyPr/>
          <a:lstStyle/>
          <a:p>
            <a:pPr indent="539750" eaLnBrk="1" hangingPunct="1">
              <a:lnSpc>
                <a:spcPct val="200000"/>
              </a:lnSpc>
              <a:buFont typeface="Wingdings" pitchFamily="2" charset="2"/>
              <a:buChar char="Ø"/>
            </a:pPr>
            <a:r>
              <a:rPr lang="zh-TW" altLang="en-US" dirty="0" smtClean="0"/>
              <a:t>公司發言人：王炎煌</a:t>
            </a:r>
            <a:endParaRPr lang="en-US" altLang="zh-TW" dirty="0" smtClean="0"/>
          </a:p>
          <a:p>
            <a:pPr indent="539750" eaLnBrk="1" hangingPunct="1">
              <a:lnSpc>
                <a:spcPct val="200000"/>
              </a:lnSpc>
              <a:buFont typeface="Wingdings" pitchFamily="2" charset="2"/>
              <a:buChar char="Ø"/>
            </a:pPr>
            <a:r>
              <a:rPr lang="zh-TW" altLang="en-US" dirty="0" smtClean="0"/>
              <a:t>地址：台南市關廟區中山路二段</a:t>
            </a:r>
            <a:r>
              <a:rPr lang="en-US" altLang="zh-TW" dirty="0" smtClean="0"/>
              <a:t>249</a:t>
            </a:r>
            <a:r>
              <a:rPr lang="zh-TW" altLang="en-US" dirty="0" smtClean="0"/>
              <a:t>號</a:t>
            </a:r>
            <a:endParaRPr lang="en-US" altLang="zh-TW" dirty="0" smtClean="0"/>
          </a:p>
          <a:p>
            <a:pPr indent="539750" eaLnBrk="1" hangingPunct="1">
              <a:lnSpc>
                <a:spcPct val="200000"/>
              </a:lnSpc>
              <a:buFont typeface="Wingdings" pitchFamily="2" charset="2"/>
              <a:buChar char="Ø"/>
            </a:pPr>
            <a:r>
              <a:rPr lang="zh-TW" altLang="en-US" dirty="0" smtClean="0"/>
              <a:t>電子信箱：</a:t>
            </a:r>
            <a:r>
              <a:rPr lang="en-US" altLang="zh-TW" dirty="0" smtClean="0">
                <a:hlinkClick r:id="rId3"/>
              </a:rPr>
              <a:t>yenn@mail.taya.com.tw</a:t>
            </a:r>
            <a:endParaRPr lang="en-US" altLang="zh-TW" dirty="0" smtClean="0"/>
          </a:p>
          <a:p>
            <a:pPr indent="539750" eaLnBrk="1" hangingPunct="1">
              <a:lnSpc>
                <a:spcPct val="200000"/>
              </a:lnSpc>
              <a:buFont typeface="Wingdings" pitchFamily="2" charset="2"/>
              <a:buChar char="Ø"/>
            </a:pPr>
            <a:r>
              <a:rPr lang="zh-TW" altLang="en-US" dirty="0" smtClean="0"/>
              <a:t>電話：</a:t>
            </a:r>
            <a:r>
              <a:rPr lang="en-US" altLang="zh-TW" dirty="0" smtClean="0"/>
              <a:t>+886-6-595-3131</a:t>
            </a:r>
            <a:r>
              <a:rPr lang="zh-TW" altLang="en-US" dirty="0" smtClean="0"/>
              <a:t>   </a:t>
            </a:r>
            <a:r>
              <a:rPr lang="en-US" altLang="zh-TW" dirty="0" smtClean="0"/>
              <a:t>#280</a:t>
            </a:r>
          </a:p>
          <a:p>
            <a:pPr indent="539750" eaLnBrk="1" hangingPunct="1">
              <a:lnSpc>
                <a:spcPct val="200000"/>
              </a:lnSpc>
              <a:buFont typeface="Wingdings" pitchFamily="2" charset="2"/>
              <a:buChar char="Ø"/>
            </a:pPr>
            <a:r>
              <a:rPr lang="zh-TW" altLang="en-US" dirty="0" smtClean="0"/>
              <a:t>傳真：</a:t>
            </a:r>
            <a:r>
              <a:rPr lang="en-US" altLang="zh-TW" dirty="0" smtClean="0"/>
              <a:t>+886-6-595-8190</a:t>
            </a:r>
            <a:endParaRPr lang="zh-TW" altLang="en-US" dirty="0" smtClean="0"/>
          </a:p>
        </p:txBody>
      </p:sp>
      <p:grpSp>
        <p:nvGrpSpPr>
          <p:cNvPr id="30" name="群組 29"/>
          <p:cNvGrpSpPr/>
          <p:nvPr/>
        </p:nvGrpSpPr>
        <p:grpSpPr>
          <a:xfrm>
            <a:off x="1619671" y="692696"/>
            <a:ext cx="3888431" cy="936103"/>
            <a:chOff x="1619671" y="692696"/>
            <a:chExt cx="3888431" cy="936103"/>
          </a:xfrm>
        </p:grpSpPr>
        <p:grpSp>
          <p:nvGrpSpPr>
            <p:cNvPr id="19" name="群組 18"/>
            <p:cNvGrpSpPr/>
            <p:nvPr/>
          </p:nvGrpSpPr>
          <p:grpSpPr>
            <a:xfrm>
              <a:off x="1619672" y="692697"/>
              <a:ext cx="3888430" cy="684073"/>
              <a:chOff x="2483768" y="5229198"/>
              <a:chExt cx="3888431" cy="684075"/>
            </a:xfrm>
          </p:grpSpPr>
          <p:grpSp>
            <p:nvGrpSpPr>
              <p:cNvPr id="20" name="群組 7"/>
              <p:cNvGrpSpPr/>
              <p:nvPr/>
            </p:nvGrpSpPr>
            <p:grpSpPr>
              <a:xfrm>
                <a:off x="3419872" y="5229198"/>
                <a:ext cx="2952327" cy="674754"/>
                <a:chOff x="881751" y="974986"/>
                <a:chExt cx="3078687" cy="818770"/>
              </a:xfrm>
            </p:grpSpPr>
            <p:sp>
              <p:nvSpPr>
                <p:cNvPr id="24" name="圓角化同側角落矩形 23"/>
                <p:cNvSpPr/>
                <p:nvPr/>
              </p:nvSpPr>
              <p:spPr>
                <a:xfrm rot="5400000">
                  <a:off x="2011710" y="-154973"/>
                  <a:ext cx="818770" cy="3078687"/>
                </a:xfrm>
                <a:prstGeom prst="round2SameRect">
                  <a:avLst/>
                </a:prstGeom>
                <a:ln>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圓角化同側角落矩形 4"/>
                <p:cNvSpPr/>
                <p:nvPr/>
              </p:nvSpPr>
              <p:spPr>
                <a:xfrm>
                  <a:off x="881751" y="1062362"/>
                  <a:ext cx="3038719" cy="6990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dirty="0" smtClean="0">
                      <a:latin typeface="微軟正黑體" pitchFamily="34" charset="-120"/>
                      <a:ea typeface="微軟正黑體" pitchFamily="34" charset="-120"/>
                    </a:rPr>
                    <a:t>聯絡方式</a:t>
                  </a:r>
                  <a:endParaRPr lang="zh-TW" altLang="en-US" sz="2800" b="1" kern="1200" dirty="0">
                    <a:latin typeface="微軟正黑體" pitchFamily="34" charset="-120"/>
                    <a:ea typeface="微軟正黑體" pitchFamily="34" charset="-120"/>
                  </a:endParaRPr>
                </a:p>
              </p:txBody>
            </p:sp>
          </p:grpSp>
          <p:sp>
            <p:nvSpPr>
              <p:cNvPr id="23" name="＞形箭號 4"/>
              <p:cNvSpPr/>
              <p:nvPr/>
            </p:nvSpPr>
            <p:spPr>
              <a:xfrm>
                <a:off x="2483768" y="5589237"/>
                <a:ext cx="881752" cy="324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b="1" dirty="0" smtClean="0">
                    <a:latin typeface="微軟正黑體" pitchFamily="34" charset="-120"/>
                    <a:ea typeface="微軟正黑體" pitchFamily="34" charset="-120"/>
                  </a:rPr>
                  <a:t>三</a:t>
                </a:r>
                <a:endParaRPr lang="zh-TW" altLang="en-US" sz="2400" b="1" kern="1200" dirty="0">
                  <a:latin typeface="微軟正黑體" pitchFamily="34" charset="-120"/>
                  <a:ea typeface="微軟正黑體" pitchFamily="34" charset="-120"/>
                </a:endParaRPr>
              </a:p>
            </p:txBody>
          </p:sp>
        </p:grpSp>
        <p:grpSp>
          <p:nvGrpSpPr>
            <p:cNvPr id="27" name="群組 26"/>
            <p:cNvGrpSpPr/>
            <p:nvPr/>
          </p:nvGrpSpPr>
          <p:grpSpPr>
            <a:xfrm>
              <a:off x="1619671" y="692696"/>
              <a:ext cx="881753" cy="936103"/>
              <a:chOff x="0" y="2122632"/>
              <a:chExt cx="881753" cy="1364616"/>
            </a:xfrm>
          </p:grpSpPr>
          <p:sp>
            <p:nvSpPr>
              <p:cNvPr id="28" name="＞形箭號 27"/>
              <p:cNvSpPr/>
              <p:nvPr/>
            </p:nvSpPr>
            <p:spPr>
              <a:xfrm rot="5400000">
                <a:off x="-241432" y="2364064"/>
                <a:ext cx="1364616" cy="881752"/>
              </a:xfrm>
              <a:prstGeom prst="chevron">
                <a:avLst>
                  <a:gd name="adj" fmla="val 30247"/>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9" name="＞形箭號 4"/>
              <p:cNvSpPr/>
              <p:nvPr/>
            </p:nvSpPr>
            <p:spPr>
              <a:xfrm>
                <a:off x="1" y="2689472"/>
                <a:ext cx="881752" cy="377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三</a:t>
                </a:r>
                <a:endParaRPr lang="zh-TW" altLang="en-US" sz="2800" b="1" kern="1200" dirty="0">
                  <a:latin typeface="微軟正黑體" pitchFamily="34" charset="-120"/>
                  <a:ea typeface="微軟正黑體" pitchFamily="34" charset="-120"/>
                </a:endParaRPr>
              </a:p>
            </p:txBody>
          </p:sp>
        </p:grpSp>
      </p:grpSp>
      <p:grpSp>
        <p:nvGrpSpPr>
          <p:cNvPr id="31" name="群組 30"/>
          <p:cNvGrpSpPr/>
          <p:nvPr/>
        </p:nvGrpSpPr>
        <p:grpSpPr>
          <a:xfrm>
            <a:off x="8244408" y="188640"/>
            <a:ext cx="720081" cy="504056"/>
            <a:chOff x="4355976" y="3147038"/>
            <a:chExt cx="2304258" cy="1993675"/>
          </a:xfrm>
        </p:grpSpPr>
        <p:sp>
          <p:nvSpPr>
            <p:cNvPr id="3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3" name="圓角化同側角落矩形 32"/>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4" name="群組 13"/>
            <p:cNvGrpSpPr/>
            <p:nvPr/>
          </p:nvGrpSpPr>
          <p:grpSpPr>
            <a:xfrm>
              <a:off x="4355976" y="3147038"/>
              <a:ext cx="461551" cy="926569"/>
              <a:chOff x="1" y="-71582"/>
              <a:chExt cx="461551" cy="926569"/>
            </a:xfrm>
          </p:grpSpPr>
          <p:sp>
            <p:nvSpPr>
              <p:cNvPr id="42" name="＞形箭號 4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5" name="圓角化同側角落矩形 3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7" name="群組 22"/>
            <p:cNvGrpSpPr/>
            <p:nvPr/>
          </p:nvGrpSpPr>
          <p:grpSpPr>
            <a:xfrm>
              <a:off x="4355976" y="4379855"/>
              <a:ext cx="461550" cy="760858"/>
              <a:chOff x="1" y="1082962"/>
              <a:chExt cx="461550" cy="760858"/>
            </a:xfrm>
          </p:grpSpPr>
          <p:sp>
            <p:nvSpPr>
              <p:cNvPr id="40" name="＞形箭號 3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8" name="＞形箭號 3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9" name="圓角化同側角落矩形 38"/>
            <p:cNvSpPr/>
            <p:nvPr/>
          </p:nvSpPr>
          <p:spPr>
            <a:xfrm rot="5400000">
              <a:off x="5596595" y="3855558"/>
              <a:ext cx="428582" cy="1698688"/>
            </a:xfrm>
            <a:prstGeom prst="round2SameRect">
              <a:avLst/>
            </a:prstGeom>
            <a:solidFill>
              <a:schemeClr val="accent3">
                <a:lumMod val="60000"/>
                <a:lumOff val="40000"/>
                <a:alpha val="90000"/>
              </a:schemeClr>
            </a:solidFill>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6" name="投影片編號版面配置區 25"/>
          <p:cNvSpPr>
            <a:spLocks noGrp="1"/>
          </p:cNvSpPr>
          <p:nvPr>
            <p:ph type="sldNum" sz="quarter" idx="16"/>
          </p:nvPr>
        </p:nvSpPr>
        <p:spPr/>
        <p:txBody>
          <a:bodyPr/>
          <a:lstStyle/>
          <a:p>
            <a:pPr>
              <a:defRPr/>
            </a:pPr>
            <a:fld id="{620B626C-7E9B-45DD-B951-EB10FCB05BC4}" type="slidenum">
              <a:rPr lang="zh-TW" altLang="en-US" smtClean="0"/>
              <a:pPr>
                <a:defRPr/>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BG.jpg"/>
          <p:cNvPicPr>
            <a:picLocks noChangeAspect="1"/>
          </p:cNvPicPr>
          <p:nvPr/>
        </p:nvPicPr>
        <p:blipFill>
          <a:blip r:embed="rId2" cstate="print"/>
          <a:srcRect l="5269" r="15664"/>
          <a:stretch>
            <a:fillRect/>
          </a:stretch>
        </p:blipFill>
        <p:spPr>
          <a:xfrm>
            <a:off x="36512" y="-27384"/>
            <a:ext cx="9107488" cy="4509120"/>
          </a:xfrm>
          <a:prstGeom prst="rect">
            <a:avLst/>
          </a:prstGeom>
          <a:noFill/>
          <a:effectLst/>
        </p:spPr>
      </p:pic>
      <p:sp>
        <p:nvSpPr>
          <p:cNvPr id="2" name="標題 1"/>
          <p:cNvSpPr>
            <a:spLocks noGrp="1"/>
          </p:cNvSpPr>
          <p:nvPr>
            <p:ph type="ctrTitle"/>
          </p:nvPr>
        </p:nvSpPr>
        <p:spPr>
          <a:xfrm>
            <a:off x="1475656" y="476672"/>
            <a:ext cx="6120680" cy="792088"/>
          </a:xfrm>
        </p:spPr>
        <p:txBody>
          <a:bodyPr>
            <a:normAutofit/>
          </a:bodyPr>
          <a:lstStyle/>
          <a:p>
            <a:pPr algn="ctr"/>
            <a:r>
              <a:rPr lang="zh-TW" altLang="en-US" sz="3600" b="1" dirty="0" smtClean="0"/>
              <a:t>內容綱要</a:t>
            </a:r>
            <a:endParaRPr lang="zh-TW" altLang="en-US" sz="3600" b="1" dirty="0"/>
          </a:p>
        </p:txBody>
      </p:sp>
      <p:graphicFrame>
        <p:nvGraphicFramePr>
          <p:cNvPr id="7" name="資料庫圖表 6"/>
          <p:cNvGraphicFramePr/>
          <p:nvPr/>
        </p:nvGraphicFramePr>
        <p:xfrm>
          <a:off x="2699792" y="1628800"/>
          <a:ext cx="374441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2987824" y="5589240"/>
            <a:ext cx="3600400" cy="919122"/>
            <a:chOff x="1691680" y="2431050"/>
            <a:chExt cx="6079663" cy="1919653"/>
          </a:xfrm>
        </p:grpSpPr>
        <p:sp>
          <p:nvSpPr>
            <p:cNvPr id="10" name="大亞集團"/>
            <p:cNvSpPr txBox="1"/>
            <p:nvPr/>
          </p:nvSpPr>
          <p:spPr>
            <a:xfrm>
              <a:off x="4612106" y="3409847"/>
              <a:ext cx="2198776" cy="634660"/>
            </a:xfrm>
            <a:prstGeom prst="rect">
              <a:avLst/>
            </a:prstGeom>
            <a:noFill/>
            <a:effectLst/>
          </p:spPr>
          <p:txBody>
            <a:bodyPr wrap="square" lIns="91429" tIns="45715" rIns="91429" bIns="45715" rtlCol="0">
              <a:spAutoFit/>
            </a:bodyPr>
            <a:lstStyle/>
            <a:p>
              <a:r>
                <a:rPr lang="zh-TW" altLang="en-US" sz="2000" b="1" dirty="0" smtClean="0">
                  <a:solidFill>
                    <a:schemeClr val="tx1">
                      <a:lumMod val="65000"/>
                      <a:lumOff val="35000"/>
                    </a:schemeClr>
                  </a:solidFill>
                  <a:latin typeface="微軟正黑體" pitchFamily="34" charset="-120"/>
                  <a:ea typeface="微軟正黑體" pitchFamily="34" charset="-120"/>
                </a:rPr>
                <a:t>大亞集團</a:t>
              </a:r>
              <a:endParaRPr lang="zh-TW" altLang="en-US" sz="2000" b="1" dirty="0">
                <a:solidFill>
                  <a:schemeClr val="tx1">
                    <a:lumMod val="65000"/>
                    <a:lumOff val="35000"/>
                  </a:schemeClr>
                </a:solidFill>
                <a:latin typeface="微軟正黑體" pitchFamily="34" charset="-120"/>
                <a:ea typeface="微軟正黑體" pitchFamily="34" charset="-120"/>
              </a:endParaRPr>
            </a:p>
          </p:txBody>
        </p:sp>
        <p:sp>
          <p:nvSpPr>
            <p:cNvPr id="11" name="TAYA GROUP"/>
            <p:cNvSpPr txBox="1"/>
            <p:nvPr/>
          </p:nvSpPr>
          <p:spPr>
            <a:xfrm>
              <a:off x="4530983" y="2545976"/>
              <a:ext cx="3240360" cy="771356"/>
            </a:xfrm>
            <a:prstGeom prst="rect">
              <a:avLst/>
            </a:prstGeom>
            <a:noFill/>
          </p:spPr>
          <p:txBody>
            <a:bodyPr wrap="square" lIns="91429" tIns="45715" rIns="91429" bIns="45715" rtlCol="0">
              <a:spAutoFit/>
            </a:bodyPr>
            <a:lstStyle/>
            <a:p>
              <a:r>
                <a:rPr lang="en-US" altLang="zh-TW" b="1" dirty="0" smtClean="0">
                  <a:solidFill>
                    <a:schemeClr val="tx1">
                      <a:lumMod val="65000"/>
                      <a:lumOff val="35000"/>
                    </a:schemeClr>
                  </a:solidFill>
                  <a:latin typeface="Arial Black" pitchFamily="34" charset="0"/>
                  <a:ea typeface="微軟正黑體" pitchFamily="34" charset="-120"/>
                </a:rPr>
                <a:t>TAYA</a:t>
              </a:r>
              <a:r>
                <a:rPr lang="zh-TW" altLang="en-US" b="1" dirty="0" smtClean="0">
                  <a:solidFill>
                    <a:schemeClr val="tx1">
                      <a:lumMod val="65000"/>
                      <a:lumOff val="35000"/>
                    </a:schemeClr>
                  </a:solidFill>
                  <a:latin typeface="Arial Black" pitchFamily="34" charset="0"/>
                  <a:ea typeface="微軟正黑體" pitchFamily="34" charset="-120"/>
                </a:rPr>
                <a:t> </a:t>
              </a:r>
              <a:r>
                <a:rPr lang="en-US" altLang="zh-TW" b="1" dirty="0" smtClean="0">
                  <a:solidFill>
                    <a:schemeClr val="tx1">
                      <a:lumMod val="65000"/>
                      <a:lumOff val="35000"/>
                    </a:schemeClr>
                  </a:solidFill>
                  <a:latin typeface="Arial Black" pitchFamily="34" charset="0"/>
                  <a:ea typeface="微軟正黑體" pitchFamily="34" charset="-120"/>
                </a:rPr>
                <a:t>GROUP</a:t>
              </a:r>
              <a:endParaRPr lang="zh-TW" altLang="en-US" b="1" dirty="0">
                <a:solidFill>
                  <a:schemeClr val="tx1">
                    <a:lumMod val="65000"/>
                    <a:lumOff val="35000"/>
                  </a:schemeClr>
                </a:solidFill>
                <a:latin typeface="Arial Black" pitchFamily="34" charset="0"/>
                <a:ea typeface="微軟正黑體" pitchFamily="34" charset="-120"/>
              </a:endParaRPr>
            </a:p>
          </p:txBody>
        </p:sp>
        <p:pic>
          <p:nvPicPr>
            <p:cNvPr id="12" name="圖片 11" descr="logo網頁用.png"/>
            <p:cNvPicPr>
              <a:picLocks noChangeAspect="1"/>
            </p:cNvPicPr>
            <p:nvPr/>
          </p:nvPicPr>
          <p:blipFill>
            <a:blip r:embed="rId8" cstate="print"/>
            <a:srcRect l="8610" t="18591" r="47111" b="17670"/>
            <a:stretch>
              <a:fillRect/>
            </a:stretch>
          </p:blipFill>
          <p:spPr>
            <a:xfrm>
              <a:off x="1691680" y="2431050"/>
              <a:ext cx="2796645" cy="1919653"/>
            </a:xfrm>
            <a:prstGeom prst="rect">
              <a:avLst/>
            </a:prstGeom>
          </p:spPr>
        </p:pic>
      </p:grpSp>
      <p:sp>
        <p:nvSpPr>
          <p:cNvPr id="13" name="投影片編號版面配置區 12"/>
          <p:cNvSpPr>
            <a:spLocks noGrp="1"/>
          </p:cNvSpPr>
          <p:nvPr>
            <p:ph type="sldNum" sz="quarter" idx="16"/>
          </p:nvPr>
        </p:nvSpPr>
        <p:spPr/>
        <p:txBody>
          <a:bodyPr/>
          <a:lstStyle/>
          <a:p>
            <a:pPr>
              <a:defRPr/>
            </a:pPr>
            <a:fld id="{620B626C-7E9B-45DD-B951-EB10FCB05BC4}" type="slidenum">
              <a:rPr lang="zh-TW" altLang="en-US" smtClean="0"/>
              <a:pPr>
                <a:defRPr/>
              </a:pPr>
              <a:t>3</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1932240"/>
            <a:ext cx="2901008" cy="488648"/>
          </a:xfrm>
        </p:spPr>
        <p:txBody>
          <a:bodyPr/>
          <a:lstStyle/>
          <a:p>
            <a:r>
              <a:rPr lang="zh-TW" altLang="en-US" dirty="0" smtClean="0"/>
              <a:t>一、公司簡介</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第二頁"/>
          <p:cNvGrpSpPr/>
          <p:nvPr/>
        </p:nvGrpSpPr>
        <p:grpSpPr>
          <a:xfrm>
            <a:off x="0" y="-27384"/>
            <a:ext cx="10297144" cy="6913508"/>
            <a:chOff x="-235065" y="-69077"/>
            <a:chExt cx="10162826" cy="5761257"/>
          </a:xfrm>
        </p:grpSpPr>
        <p:grpSp>
          <p:nvGrpSpPr>
            <p:cNvPr id="9" name="群組 44"/>
            <p:cNvGrpSpPr/>
            <p:nvPr/>
          </p:nvGrpSpPr>
          <p:grpSpPr>
            <a:xfrm>
              <a:off x="-235065" y="-22820"/>
              <a:ext cx="10162826" cy="5715000"/>
              <a:chOff x="-323949" y="-27384"/>
              <a:chExt cx="14005644" cy="6858000"/>
            </a:xfrm>
          </p:grpSpPr>
          <p:sp>
            <p:nvSpPr>
              <p:cNvPr id="50" name="矩形 49"/>
              <p:cNvSpPr/>
              <p:nvPr/>
            </p:nvSpPr>
            <p:spPr>
              <a:xfrm>
                <a:off x="-323949" y="-27384"/>
                <a:ext cx="12637492"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形圖 50"/>
              <p:cNvSpPr/>
              <p:nvPr/>
            </p:nvSpPr>
            <p:spPr>
              <a:xfrm>
                <a:off x="10945391" y="2060848"/>
                <a:ext cx="2736304" cy="2736304"/>
              </a:xfrm>
              <a:prstGeom prst="pie">
                <a:avLst>
                  <a:gd name="adj1" fmla="val 5406602"/>
                  <a:gd name="adj2" fmla="val 16200000"/>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pic>
          <p:nvPicPr>
            <p:cNvPr id="49" name="大亞空拍" descr="全景0531ok.jpg"/>
            <p:cNvPicPr>
              <a:picLocks noChangeAspect="1"/>
            </p:cNvPicPr>
            <p:nvPr/>
          </p:nvPicPr>
          <p:blipFill rotWithShape="1">
            <a:blip r:embed="rId2" cstate="print">
              <a:extLst>
                <a:ext uri="{28A0092B-C50C-407E-A947-70E740481C1C}">
                  <a14:useLocalDpi xmlns:a14="http://schemas.microsoft.com/office/drawing/2010/main" xmlns="" val="0"/>
                </a:ext>
              </a:extLst>
            </a:blip>
            <a:srcRect t="43177" b="21758"/>
            <a:stretch/>
          </p:blipFill>
          <p:spPr bwMode="auto">
            <a:xfrm>
              <a:off x="-235065" y="-69077"/>
              <a:ext cx="9199555" cy="192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 name="第二頁內文"/>
          <p:cNvSpPr txBox="1">
            <a:spLocks/>
          </p:cNvSpPr>
          <p:nvPr/>
        </p:nvSpPr>
        <p:spPr>
          <a:xfrm>
            <a:off x="1115616" y="3212976"/>
            <a:ext cx="6768752" cy="2880320"/>
          </a:xfrm>
          <a:prstGeom prst="rect">
            <a:avLst/>
          </a:prstGeom>
        </p:spPr>
        <p:txBody>
          <a:bodyPr>
            <a:noAutofit/>
          </a:bodyPr>
          <a:lstStyle/>
          <a:p>
            <a:pPr marR="0" lvl="0" algn="l" defTabSz="914400" rtl="0" eaLnBrk="1" fontAlgn="auto" latinLnBrk="0" hangingPunct="1">
              <a:lnSpc>
                <a:spcPts val="1500"/>
              </a:lnSpc>
              <a:spcAft>
                <a:spcPts val="0"/>
              </a:spcAft>
              <a:buClrTx/>
              <a:buSzTx/>
              <a:tabLst/>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設立年份</a:t>
            </a:r>
            <a:r>
              <a:rPr kumimoji="0" lang="ja-JP"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1955</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年</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R="0" lvl="0" algn="l" defTabSz="914400" rtl="0" eaLnBrk="1" fontAlgn="auto" latinLnBrk="0" hangingPunct="1">
              <a:lnSpc>
                <a:spcPts val="1500"/>
              </a:lnSpc>
              <a:spcAft>
                <a:spcPts val="0"/>
              </a:spcAft>
              <a:buClrTx/>
              <a:buSzTx/>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R="0" lvl="0" algn="l" defTabSz="914400" rtl="0" eaLnBrk="1" fontAlgn="auto" latinLnBrk="0" hangingPunct="1">
              <a:lnSpc>
                <a:spcPts val="1500"/>
              </a:lnSpc>
              <a:spcAft>
                <a:spcPts val="0"/>
              </a:spcAft>
              <a:buClrTx/>
              <a:buSzTx/>
              <a:tabLst/>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總資本額：新台幣</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59.51</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億元</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L="342900" marR="0" lvl="0" indent="-342900" algn="l" defTabSz="914400" rtl="0" eaLnBrk="1" fontAlgn="auto" latinLnBrk="0" hangingPunct="1">
              <a:lnSpc>
                <a:spcPts val="1500"/>
              </a:lnSpc>
              <a:spcAft>
                <a:spcPts val="0"/>
              </a:spcAft>
              <a:buClrTx/>
              <a:buSzTx/>
              <a:buFontTx/>
              <a:buChar char="•"/>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cs typeface="Arial" pitchFamily="34" charset="0"/>
            </a:endParaRPr>
          </a:p>
          <a:p>
            <a:pPr marR="0" lvl="0" algn="l" defTabSz="914400" rtl="0" eaLnBrk="1" fontAlgn="auto" latinLnBrk="0" hangingPunct="1">
              <a:lnSpc>
                <a:spcPts val="1500"/>
              </a:lnSpc>
              <a:spcAft>
                <a:spcPts val="0"/>
              </a:spcAft>
              <a:buClrTx/>
              <a:buSzTx/>
              <a:tabLst/>
              <a:defRPr/>
            </a:pPr>
            <a:r>
              <a:rPr lang="zh-TW" altLang="en-US" sz="1400" b="1" dirty="0" smtClean="0">
                <a:solidFill>
                  <a:schemeClr val="tx1">
                    <a:lumMod val="95000"/>
                    <a:lumOff val="5000"/>
                  </a:schemeClr>
                </a:solidFill>
                <a:latin typeface="微軟正黑體" pitchFamily="34" charset="-120"/>
                <a:ea typeface="微軟正黑體" pitchFamily="34" charset="-120"/>
                <a:cs typeface="Arial" pitchFamily="34" charset="0"/>
              </a:rPr>
              <a:t>總</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cs typeface="Arial" pitchFamily="34" charset="0"/>
              </a:rPr>
              <a:t>營業額</a:t>
            </a:r>
            <a:r>
              <a:rPr kumimoji="0" lang="ja-JP"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cs typeface="Arial" pitchFamily="34" charset="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新台幣約</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185.8</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億元</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(2018</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年合併營收</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p>
          <a:p>
            <a:pPr marL="342900" marR="0" lvl="0" indent="-342900" algn="l" defTabSz="914400" rtl="0" eaLnBrk="1" fontAlgn="auto" latinLnBrk="0" hangingPunct="1">
              <a:lnSpc>
                <a:spcPts val="1500"/>
              </a:lnSpc>
              <a:spcAft>
                <a:spcPts val="0"/>
              </a:spcAft>
              <a:buClrTx/>
              <a:buSzTx/>
              <a:buFontTx/>
              <a:buChar char="•"/>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R="0" lvl="0" algn="l" defTabSz="914400" rtl="0" eaLnBrk="1" fontAlgn="auto" latinLnBrk="0" hangingPunct="1">
              <a:lnSpc>
                <a:spcPts val="1500"/>
              </a:lnSpc>
              <a:spcAft>
                <a:spcPts val="0"/>
              </a:spcAft>
              <a:buClrTx/>
              <a:buSzTx/>
              <a:tabLst/>
              <a:defRPr/>
            </a:pPr>
            <a:r>
              <a:rPr lang="zh-TW" altLang="en-US" sz="1400" b="1" dirty="0" smtClean="0">
                <a:solidFill>
                  <a:schemeClr val="tx1">
                    <a:lumMod val="95000"/>
                    <a:lumOff val="5000"/>
                  </a:schemeClr>
                </a:solidFill>
                <a:latin typeface="微軟正黑體" pitchFamily="34" charset="-120"/>
                <a:ea typeface="微軟正黑體" pitchFamily="34" charset="-120"/>
                <a:sym typeface="Wingdings" pitchFamily="2" charset="2"/>
              </a:rPr>
              <a:t>廠區</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sym typeface="Wingdings" pitchFamily="2" charset="2"/>
              </a:rPr>
              <a:t>面積</a:t>
            </a:r>
            <a:r>
              <a:rPr kumimoji="0" lang="ja-JP"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sym typeface="Wingdings" pitchFamily="2" charset="2"/>
              </a:rPr>
              <a:t>：</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138,038 </a:t>
            </a:r>
            <a:r>
              <a:rPr kumimoji="0" lang="en-US" altLang="ja-JP"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sym typeface="Wingdings" pitchFamily="2" charset="2"/>
            </a:endParaRPr>
          </a:p>
          <a:p>
            <a:pPr marR="0" lvl="0" algn="l" defTabSz="914400" rtl="0" eaLnBrk="1" fontAlgn="auto" latinLnBrk="0" hangingPunct="1">
              <a:lnSpc>
                <a:spcPts val="1500"/>
              </a:lnSpc>
              <a:spcAft>
                <a:spcPts val="0"/>
              </a:spcAft>
              <a:buClrTx/>
              <a:buSzTx/>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lvl="0" defTabSz="914400">
              <a:lnSpc>
                <a:spcPts val="1500"/>
              </a:lnSpc>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員工人數</a:t>
            </a:r>
            <a:r>
              <a:rPr lang="zh-TW" altLang="en-US" sz="1400" b="1" dirty="0" smtClean="0">
                <a:solidFill>
                  <a:schemeClr val="tx1">
                    <a:lumMod val="95000"/>
                    <a:lumOff val="5000"/>
                  </a:schemeClr>
                </a:solidFill>
                <a:latin typeface="微軟正黑體" pitchFamily="34" charset="-120"/>
                <a:ea typeface="微軟正黑體" pitchFamily="34" charset="-120"/>
              </a:rPr>
              <a:t>：</a:t>
            </a:r>
            <a:r>
              <a:rPr lang="en-US" altLang="zh-TW" sz="1400" b="1" dirty="0" smtClean="0">
                <a:solidFill>
                  <a:schemeClr val="tx1">
                    <a:lumMod val="95000"/>
                    <a:lumOff val="5000"/>
                  </a:schemeClr>
                </a:solidFill>
                <a:latin typeface="微軟正黑體" pitchFamily="34" charset="-120"/>
                <a:ea typeface="微軟正黑體" pitchFamily="34" charset="-120"/>
              </a:rPr>
              <a:t>626</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名</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L="342900" marR="0" lvl="0" indent="-342900" algn="l" defTabSz="914400" rtl="0" eaLnBrk="1" fontAlgn="auto" latinLnBrk="0" hangingPunct="1">
              <a:lnSpc>
                <a:spcPts val="1500"/>
              </a:lnSpc>
              <a:spcAft>
                <a:spcPts val="0"/>
              </a:spcAft>
              <a:buClrTx/>
              <a:buSzTx/>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lvl="0" defTabSz="914400">
              <a:lnSpc>
                <a:spcPts val="1500"/>
              </a:lnSpc>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主要產品</a:t>
            </a:r>
            <a:r>
              <a:rPr lang="zh-TW" altLang="en-US" sz="1400" b="1" dirty="0" smtClean="0">
                <a:solidFill>
                  <a:schemeClr val="tx1">
                    <a:lumMod val="95000"/>
                    <a:lumOff val="5000"/>
                  </a:schemeClr>
                </a:solidFill>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電力電纜</a:t>
            </a:r>
            <a:r>
              <a:rPr kumimoji="0" lang="zh-TW"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漆包線</a:t>
            </a:r>
            <a:r>
              <a:rPr kumimoji="0" lang="zh-TW"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通信電纜</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 &amp;</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光纖光纜</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封裝焊線</a:t>
            </a:r>
            <a:endParaRPr kumimoji="0" lang="en-US" altLang="zh-TW" sz="1400" b="1" i="0" u="none" strike="noStrike" kern="1200" cap="none" spc="0" normalizeH="0" baseline="0" noProof="0" dirty="0">
              <a:ln>
                <a:noFill/>
              </a:ln>
              <a:solidFill>
                <a:schemeClr val="tx1">
                  <a:lumMod val="95000"/>
                  <a:lumOff val="5000"/>
                </a:schemeClr>
              </a:solidFill>
              <a:effectLst/>
              <a:uLnTx/>
              <a:uFillTx/>
              <a:latin typeface="微軟正黑體" pitchFamily="34" charset="-120"/>
              <a:ea typeface="微軟正黑體" pitchFamily="34" charset="-120"/>
            </a:endParaRPr>
          </a:p>
        </p:txBody>
      </p:sp>
      <p:sp>
        <p:nvSpPr>
          <p:cNvPr id="43" name="矩形 42"/>
          <p:cNvSpPr/>
          <p:nvPr/>
        </p:nvSpPr>
        <p:spPr>
          <a:xfrm>
            <a:off x="-180528" y="6597352"/>
            <a:ext cx="9324528"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grpSp>
        <p:nvGrpSpPr>
          <p:cNvPr id="30" name="群組 29"/>
          <p:cNvGrpSpPr/>
          <p:nvPr/>
        </p:nvGrpSpPr>
        <p:grpSpPr>
          <a:xfrm>
            <a:off x="8244408" y="188640"/>
            <a:ext cx="720081" cy="504056"/>
            <a:chOff x="4355976" y="3147038"/>
            <a:chExt cx="2304258" cy="1993675"/>
          </a:xfrm>
        </p:grpSpPr>
        <p:sp>
          <p:nvSpPr>
            <p:cNvPr id="3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2" name="圓角化同側角落矩形 31"/>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3"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圓角化同側角落矩形 3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9"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0" name="＞形箭號 39"/>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4" name="圓角化同側角落矩形 43"/>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5</a:t>
            </a:fld>
            <a:endParaRPr lang="zh-TW" altLang="en-US"/>
          </a:p>
        </p:txBody>
      </p:sp>
      <p:sp>
        <p:nvSpPr>
          <p:cNvPr id="24" name="文字方塊 23"/>
          <p:cNvSpPr txBox="1"/>
          <p:nvPr/>
        </p:nvSpPr>
        <p:spPr>
          <a:xfrm>
            <a:off x="1115616" y="2564904"/>
            <a:ext cx="1656184" cy="400110"/>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大亞總公司</a:t>
            </a:r>
            <a:endParaRPr lang="zh-TW" altLang="en-US" sz="2000" b="1"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p:cNvGrpSpPr/>
          <p:nvPr/>
        </p:nvGrpSpPr>
        <p:grpSpPr>
          <a:xfrm>
            <a:off x="6444208" y="4089617"/>
            <a:ext cx="1872208" cy="1931672"/>
            <a:chOff x="6191672" y="4365104"/>
            <a:chExt cx="1836712" cy="1872208"/>
          </a:xfrm>
        </p:grpSpPr>
        <p:sp>
          <p:nvSpPr>
            <p:cNvPr id="24" name="圓角矩形 23"/>
            <p:cNvSpPr/>
            <p:nvPr/>
          </p:nvSpPr>
          <p:spPr>
            <a:xfrm>
              <a:off x="6191672" y="4365104"/>
              <a:ext cx="1836712" cy="1872208"/>
            </a:xfrm>
            <a:prstGeom prst="roundRect">
              <a:avLst/>
            </a:prstGeom>
            <a:no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8" name="矩形 27"/>
            <p:cNvSpPr/>
            <p:nvPr/>
          </p:nvSpPr>
          <p:spPr>
            <a:xfrm>
              <a:off x="6300192" y="4427858"/>
              <a:ext cx="1728192" cy="1530288"/>
            </a:xfrm>
            <a:prstGeom prst="rect">
              <a:avLst/>
            </a:prstGeom>
          </p:spPr>
          <p:txBody>
            <a:bodyPr wrap="square">
              <a:spAutoFit/>
            </a:bodyPr>
            <a:lstStyle/>
            <a:p>
              <a:pPr algn="ctr">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精益求精</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ctr">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共存共榮</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ctr">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實事求是</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ctr">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創新求變</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pSp>
      <p:sp>
        <p:nvSpPr>
          <p:cNvPr id="23" name="圓角矩形 22"/>
          <p:cNvSpPr/>
          <p:nvPr/>
        </p:nvSpPr>
        <p:spPr>
          <a:xfrm>
            <a:off x="323528" y="4077072"/>
            <a:ext cx="1944216" cy="201622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＊快樂的員工</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＊滿意的客戶</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＊滿足的股東</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＊美麗的家園</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aphicFrame>
        <p:nvGraphicFramePr>
          <p:cNvPr id="7" name="資料庫圖表 6"/>
          <p:cNvGraphicFramePr/>
          <p:nvPr/>
        </p:nvGraphicFramePr>
        <p:xfrm>
          <a:off x="467544" y="476672"/>
          <a:ext cx="748883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C:\Users\sungmao\Desktop\logo.png"/>
          <p:cNvPicPr>
            <a:picLocks noChangeAspect="1" noChangeArrowheads="1"/>
          </p:cNvPicPr>
          <p:nvPr/>
        </p:nvPicPr>
        <p:blipFill>
          <a:blip r:embed="rId7" cstate="print"/>
          <a:srcRect/>
          <a:stretch>
            <a:fillRect/>
          </a:stretch>
        </p:blipFill>
        <p:spPr bwMode="auto">
          <a:xfrm>
            <a:off x="3707904" y="2492896"/>
            <a:ext cx="1235506" cy="792088"/>
          </a:xfrm>
          <a:prstGeom prst="rect">
            <a:avLst/>
          </a:prstGeom>
          <a:noFill/>
        </p:spPr>
      </p:pic>
      <p:sp>
        <p:nvSpPr>
          <p:cNvPr id="25" name="圓角矩形 24"/>
          <p:cNvSpPr/>
          <p:nvPr/>
        </p:nvSpPr>
        <p:spPr>
          <a:xfrm>
            <a:off x="5508104" y="836712"/>
            <a:ext cx="3456384" cy="223224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致力成為</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＊能源串接的領導品牌 </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＊友善環境、美麗家園的推手</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＊員工、客戶、股東</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、社會信賴的企業</a:t>
            </a: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6" name="標題 1"/>
          <p:cNvSpPr txBox="1">
            <a:spLocks/>
          </p:cNvSpPr>
          <p:nvPr/>
        </p:nvSpPr>
        <p:spPr>
          <a:xfrm>
            <a:off x="446856" y="360016"/>
            <a:ext cx="3693096" cy="620712"/>
          </a:xfrm>
          <a:prstGeom prst="rect">
            <a:avLst/>
          </a:prstGeom>
        </p:spPr>
        <p:txBody>
          <a:bodyPr vert="horz" lIns="91440" tIns="45720" rIns="91440" bIns="45720" rtlCol="0" anchor="ctr">
            <a:normAutofit/>
          </a:bodyPr>
          <a:lstStyle/>
          <a:p>
            <a:pPr lvl="0">
              <a:spcBef>
                <a:spcPct val="0"/>
              </a:spcBef>
              <a:buFont typeface="Wingdings" pitchFamily="2" charset="2"/>
              <a:buChar char="Ø"/>
              <a:defRPr/>
            </a:pPr>
            <a:r>
              <a:rPr kumimoji="0" lang="zh-TW" altLang="en-US" sz="30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j-cs"/>
              </a:rPr>
              <a:t> </a:t>
            </a:r>
            <a:r>
              <a:rPr kumimoji="0" lang="zh-TW" altLang="en-US" sz="3000" b="1" dirty="0" smtClean="0">
                <a:latin typeface="微軟正黑體" panose="020B0604030504040204" pitchFamily="34" charset="-120"/>
                <a:ea typeface="微軟正黑體" panose="020B0604030504040204" pitchFamily="34" charset="-120"/>
                <a:cs typeface="+mj-cs"/>
              </a:rPr>
              <a:t>經營理念</a:t>
            </a:r>
            <a:endParaRPr kumimoji="0" lang="zh-TW" altLang="en-US" sz="3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endParaRPr>
          </a:p>
        </p:txBody>
      </p:sp>
      <p:grpSp>
        <p:nvGrpSpPr>
          <p:cNvPr id="27" name="群組 26"/>
          <p:cNvGrpSpPr/>
          <p:nvPr/>
        </p:nvGrpSpPr>
        <p:grpSpPr>
          <a:xfrm>
            <a:off x="8244408" y="188640"/>
            <a:ext cx="720081" cy="504056"/>
            <a:chOff x="4355976" y="3147038"/>
            <a:chExt cx="2304258" cy="1993675"/>
          </a:xfrm>
        </p:grpSpPr>
        <p:sp>
          <p:nvSpPr>
            <p:cNvPr id="3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1" name="圓角化同側角落矩形 3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2" name="群組 13"/>
            <p:cNvGrpSpPr/>
            <p:nvPr/>
          </p:nvGrpSpPr>
          <p:grpSpPr>
            <a:xfrm>
              <a:off x="4355976" y="3147038"/>
              <a:ext cx="461551" cy="926569"/>
              <a:chOff x="1" y="-71582"/>
              <a:chExt cx="461551" cy="926569"/>
            </a:xfrm>
          </p:grpSpPr>
          <p:sp>
            <p:nvSpPr>
              <p:cNvPr id="40" name="＞形箭號 39"/>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1"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3" name="圓角化同側角落矩形 32"/>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5" name="群組 22"/>
            <p:cNvGrpSpPr/>
            <p:nvPr/>
          </p:nvGrpSpPr>
          <p:grpSpPr>
            <a:xfrm>
              <a:off x="4355976" y="4379855"/>
              <a:ext cx="461550" cy="760858"/>
              <a:chOff x="1" y="1082962"/>
              <a:chExt cx="461550" cy="760858"/>
            </a:xfrm>
          </p:grpSpPr>
          <p:sp>
            <p:nvSpPr>
              <p:cNvPr id="38" name="＞形箭號 37"/>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9"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6" name="＞形箭號 35"/>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7" name="圓角化同側角落矩形 36"/>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2" name="投影片編號版面配置區 41"/>
          <p:cNvSpPr>
            <a:spLocks noGrp="1"/>
          </p:cNvSpPr>
          <p:nvPr>
            <p:ph type="sldNum" sz="quarter" idx="16"/>
          </p:nvPr>
        </p:nvSpPr>
        <p:spPr/>
        <p:txBody>
          <a:bodyPr/>
          <a:lstStyle/>
          <a:p>
            <a:pPr>
              <a:defRPr/>
            </a:pPr>
            <a:fld id="{620B626C-7E9B-45DD-B951-EB10FCB05BC4}" type="slidenum">
              <a:rPr lang="zh-TW" altLang="en-US" smtClean="0"/>
              <a:pPr>
                <a:defRPr/>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標題 1"/>
          <p:cNvSpPr txBox="1">
            <a:spLocks/>
          </p:cNvSpPr>
          <p:nvPr/>
        </p:nvSpPr>
        <p:spPr>
          <a:xfrm>
            <a:off x="446856" y="360016"/>
            <a:ext cx="3693096" cy="620712"/>
          </a:xfrm>
          <a:prstGeom prst="rect">
            <a:avLst/>
          </a:prstGeom>
        </p:spPr>
        <p:txBody>
          <a:bodyPr vert="horz" lIns="91440" tIns="45720" rIns="91440" bIns="45720" rtlCol="0" anchor="ctr">
            <a:normAutofit/>
          </a:bodyPr>
          <a:lstStyle/>
          <a:p>
            <a:pPr lvl="0">
              <a:spcBef>
                <a:spcPct val="0"/>
              </a:spcBef>
              <a:buFont typeface="Wingdings" pitchFamily="2" charset="2"/>
              <a:buChar char="Ø"/>
              <a:defRPr/>
            </a:pPr>
            <a:r>
              <a:rPr kumimoji="0" lang="zh-TW" altLang="en-US" sz="30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j-cs"/>
              </a:rPr>
              <a:t> 大亞發展里程碑</a:t>
            </a:r>
            <a:endParaRPr kumimoji="0" lang="zh-TW" altLang="en-US" sz="3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endParaRPr>
          </a:p>
        </p:txBody>
      </p:sp>
      <p:grpSp>
        <p:nvGrpSpPr>
          <p:cNvPr id="211" name="群組 210"/>
          <p:cNvGrpSpPr/>
          <p:nvPr/>
        </p:nvGrpSpPr>
        <p:grpSpPr>
          <a:xfrm>
            <a:off x="179512" y="1124744"/>
            <a:ext cx="8773398" cy="4248472"/>
            <a:chOff x="323528" y="1484784"/>
            <a:chExt cx="8056098" cy="4248472"/>
          </a:xfrm>
        </p:grpSpPr>
        <p:sp>
          <p:nvSpPr>
            <p:cNvPr id="54" name="圓角矩形 53"/>
            <p:cNvSpPr/>
            <p:nvPr/>
          </p:nvSpPr>
          <p:spPr>
            <a:xfrm>
              <a:off x="5148064" y="4221088"/>
              <a:ext cx="1800200" cy="1152128"/>
            </a:xfrm>
            <a:prstGeom prst="roundRect">
              <a:avLst/>
            </a:prstGeom>
            <a:noFill/>
            <a:ln w="28575">
              <a:solidFill>
                <a:srgbClr val="ED945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41" name="圓角矩形 140"/>
            <p:cNvSpPr/>
            <p:nvPr/>
          </p:nvSpPr>
          <p:spPr>
            <a:xfrm>
              <a:off x="3635896" y="1484784"/>
              <a:ext cx="2448272" cy="1728192"/>
            </a:xfrm>
            <a:prstGeom prst="round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altLang="zh-TW" sz="1400" dirty="0" smtClean="0">
                  <a:latin typeface="微軟正黑體" panose="020B0604030504040204" pitchFamily="34" charset="-120"/>
                  <a:ea typeface="微軟正黑體" panose="020B0604030504040204" pitchFamily="34" charset="-120"/>
                </a:rPr>
                <a:t>345kV</a:t>
              </a:r>
              <a:r>
                <a:rPr lang="zh-TW" altLang="en-US" sz="1400" dirty="0" smtClean="0">
                  <a:latin typeface="微軟正黑體" panose="020B0604030504040204" pitchFamily="34" charset="-120"/>
                  <a:ea typeface="微軟正黑體" panose="020B0604030504040204" pitchFamily="34" charset="-120"/>
                </a:rPr>
                <a:t>電纜通過台灣電力公司定型試驗評鑑；</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環保電纜獲得行政院環保署第一類環保標章認證。</a:t>
              </a:r>
              <a:endParaRPr lang="zh-TW" altLang="en-US" sz="1400" b="1" dirty="0"/>
            </a:p>
          </p:txBody>
        </p:sp>
        <p:grpSp>
          <p:nvGrpSpPr>
            <p:cNvPr id="116" name="群組 115"/>
            <p:cNvGrpSpPr/>
            <p:nvPr/>
          </p:nvGrpSpPr>
          <p:grpSpPr>
            <a:xfrm>
              <a:off x="323528" y="2852936"/>
              <a:ext cx="1368152" cy="720080"/>
              <a:chOff x="179512" y="2852936"/>
              <a:chExt cx="1368152" cy="720080"/>
            </a:xfrm>
          </p:grpSpPr>
          <p:sp>
            <p:nvSpPr>
              <p:cNvPr id="175" name="圓角矩形 174"/>
              <p:cNvSpPr/>
              <p:nvPr/>
            </p:nvSpPr>
            <p:spPr>
              <a:xfrm>
                <a:off x="179512" y="2852936"/>
                <a:ext cx="1368152" cy="504056"/>
              </a:xfrm>
              <a:prstGeom prst="roundRect">
                <a:avLst/>
              </a:prstGeom>
              <a:noFill/>
              <a:ln w="1905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58" name="文字方塊 57"/>
              <p:cNvSpPr txBox="1"/>
              <p:nvPr/>
            </p:nvSpPr>
            <p:spPr>
              <a:xfrm>
                <a:off x="179512" y="2926685"/>
                <a:ext cx="1368152" cy="646331"/>
              </a:xfrm>
              <a:prstGeom prst="rect">
                <a:avLst/>
              </a:prstGeom>
              <a:noFill/>
            </p:spPr>
            <p:txBody>
              <a:bodyPr wrap="square" rtlCol="0">
                <a:spAutoFit/>
              </a:bodyPr>
              <a:lstStyle/>
              <a:p>
                <a:pPr lvl="0" algn="ctr"/>
                <a:r>
                  <a:rPr lang="zh-TW" altLang="en-US" dirty="0" smtClean="0">
                    <a:latin typeface="微軟正黑體" pitchFamily="34" charset="-120"/>
                    <a:ea typeface="微軟正黑體" pitchFamily="34" charset="-120"/>
                  </a:rPr>
                  <a:t>公司</a:t>
                </a:r>
                <a:r>
                  <a:rPr lang="zh-TW" altLang="en-US" dirty="0">
                    <a:latin typeface="微軟正黑體" pitchFamily="34" charset="-120"/>
                    <a:ea typeface="微軟正黑體" pitchFamily="34" charset="-120"/>
                  </a:rPr>
                  <a:t>成立</a:t>
                </a:r>
                <a:endParaRPr lang="en-US" altLang="zh-TW" dirty="0">
                  <a:latin typeface="微軟正黑體" pitchFamily="34" charset="-120"/>
                  <a:ea typeface="微軟正黑體" pitchFamily="34" charset="-120"/>
                </a:endParaRPr>
              </a:p>
              <a:p>
                <a:pPr lvl="0"/>
                <a:r>
                  <a:rPr lang="zh-TW" altLang="en-US" dirty="0">
                    <a:latin typeface="微軟正黑體" pitchFamily="34" charset="-120"/>
                    <a:ea typeface="微軟正黑體" pitchFamily="34" charset="-120"/>
                  </a:rPr>
                  <a:t> </a:t>
                </a:r>
                <a:endParaRPr lang="zh-TW" altLang="en-US" dirty="0"/>
              </a:p>
            </p:txBody>
          </p:sp>
        </p:grpSp>
        <p:cxnSp>
          <p:nvCxnSpPr>
            <p:cNvPr id="80" name="直線接點 79"/>
            <p:cNvCxnSpPr>
              <a:endCxn id="95" idx="0"/>
            </p:cNvCxnSpPr>
            <p:nvPr/>
          </p:nvCxnSpPr>
          <p:spPr>
            <a:xfrm>
              <a:off x="3995936" y="3933056"/>
              <a:ext cx="36004" cy="504056"/>
            </a:xfrm>
            <a:prstGeom prst="line">
              <a:avLst/>
            </a:prstGeom>
            <a:ln w="19050">
              <a:solidFill>
                <a:srgbClr val="9999FF"/>
              </a:solidFill>
            </a:ln>
          </p:spPr>
          <p:style>
            <a:lnRef idx="1">
              <a:schemeClr val="accent1"/>
            </a:lnRef>
            <a:fillRef idx="0">
              <a:schemeClr val="accent1"/>
            </a:fillRef>
            <a:effectRef idx="0">
              <a:schemeClr val="accent1"/>
            </a:effectRef>
            <a:fontRef idx="minor">
              <a:schemeClr val="tx1"/>
            </a:fontRef>
          </p:style>
        </p:cxnSp>
        <p:grpSp>
          <p:nvGrpSpPr>
            <p:cNvPr id="115" name="群組 114"/>
            <p:cNvGrpSpPr/>
            <p:nvPr/>
          </p:nvGrpSpPr>
          <p:grpSpPr>
            <a:xfrm>
              <a:off x="2123728" y="2564904"/>
              <a:ext cx="1224136" cy="648072"/>
              <a:chOff x="2699792" y="1196752"/>
              <a:chExt cx="1224136" cy="648072"/>
            </a:xfrm>
          </p:grpSpPr>
          <p:sp>
            <p:nvSpPr>
              <p:cNvPr id="133" name="圓角矩形 132"/>
              <p:cNvSpPr/>
              <p:nvPr/>
            </p:nvSpPr>
            <p:spPr>
              <a:xfrm>
                <a:off x="2699792" y="1196752"/>
                <a:ext cx="1224136" cy="648072"/>
              </a:xfrm>
              <a:prstGeom prst="roundRect">
                <a:avLst/>
              </a:prstGeom>
              <a:noFill/>
              <a:ln w="19050">
                <a:solidFill>
                  <a:srgbClr val="F616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82" name="文字方塊 81"/>
              <p:cNvSpPr txBox="1"/>
              <p:nvPr/>
            </p:nvSpPr>
            <p:spPr>
              <a:xfrm>
                <a:off x="2699792" y="1331476"/>
                <a:ext cx="1197393" cy="369332"/>
              </a:xfrm>
              <a:prstGeom prst="rect">
                <a:avLst/>
              </a:prstGeom>
              <a:noFill/>
            </p:spPr>
            <p:txBody>
              <a:bodyPr wrap="square" rtlCol="0">
                <a:spAutoFit/>
              </a:bodyPr>
              <a:lstStyle/>
              <a:p>
                <a:pPr lvl="0" algn="ctr"/>
                <a:r>
                  <a:rPr lang="zh-TW" altLang="en-US" dirty="0" smtClean="0">
                    <a:latin typeface="微軟正黑體" panose="020B0604030504040204" pitchFamily="34" charset="-120"/>
                    <a:ea typeface="微軟正黑體" panose="020B0604030504040204" pitchFamily="34" charset="-120"/>
                  </a:rPr>
                  <a:t>股票上市</a:t>
                </a:r>
                <a:endParaRPr lang="zh-TW" altLang="en-US" dirty="0"/>
              </a:p>
            </p:txBody>
          </p:sp>
        </p:grpSp>
        <p:sp>
          <p:nvSpPr>
            <p:cNvPr id="90" name="圓角矩形 89"/>
            <p:cNvSpPr/>
            <p:nvPr/>
          </p:nvSpPr>
          <p:spPr>
            <a:xfrm>
              <a:off x="1115616" y="4365104"/>
              <a:ext cx="1512168" cy="720080"/>
            </a:xfrm>
            <a:prstGeom prst="roundRect">
              <a:avLst/>
            </a:prstGeom>
            <a:noFill/>
            <a:ln w="28575">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91" name="文字方塊 90"/>
            <p:cNvSpPr txBox="1"/>
            <p:nvPr/>
          </p:nvSpPr>
          <p:spPr>
            <a:xfrm>
              <a:off x="1259633" y="4428401"/>
              <a:ext cx="1296143" cy="584775"/>
            </a:xfrm>
            <a:prstGeom prst="rect">
              <a:avLst/>
            </a:prstGeom>
            <a:noFill/>
            <a:ln>
              <a:noFill/>
            </a:ln>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總公司遷移</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至關廟新廠</a:t>
              </a:r>
              <a:endParaRPr lang="zh-TW" altLang="en-US" sz="1600" dirty="0">
                <a:latin typeface="微軟正黑體" pitchFamily="34" charset="-120"/>
                <a:ea typeface="微軟正黑體" pitchFamily="34" charset="-120"/>
              </a:endParaRPr>
            </a:p>
          </p:txBody>
        </p:sp>
        <p:sp>
          <p:nvSpPr>
            <p:cNvPr id="95" name="圓角矩形 94"/>
            <p:cNvSpPr/>
            <p:nvPr/>
          </p:nvSpPr>
          <p:spPr>
            <a:xfrm>
              <a:off x="3059832" y="4437112"/>
              <a:ext cx="1944216" cy="1296144"/>
            </a:xfrm>
            <a:prstGeom prst="roundRect">
              <a:avLst/>
            </a:prstGeom>
            <a:noFill/>
            <a:ln w="2857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130" name="直線接點 129"/>
            <p:cNvCxnSpPr/>
            <p:nvPr/>
          </p:nvCxnSpPr>
          <p:spPr>
            <a:xfrm>
              <a:off x="2915816" y="3212976"/>
              <a:ext cx="0" cy="576064"/>
            </a:xfrm>
            <a:prstGeom prst="line">
              <a:avLst/>
            </a:prstGeom>
            <a:ln w="19050">
              <a:solidFill>
                <a:srgbClr val="F6166B"/>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4753617" y="3212976"/>
              <a:ext cx="34407" cy="5760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a:off x="7092280" y="3284984"/>
              <a:ext cx="0" cy="4678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圓角矩形 156"/>
            <p:cNvSpPr/>
            <p:nvPr/>
          </p:nvSpPr>
          <p:spPr>
            <a:xfrm>
              <a:off x="6300192" y="1988840"/>
              <a:ext cx="2023056" cy="1296144"/>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78" name="直線接點 77"/>
            <p:cNvCxnSpPr/>
            <p:nvPr/>
          </p:nvCxnSpPr>
          <p:spPr>
            <a:xfrm>
              <a:off x="2195856" y="3857566"/>
              <a:ext cx="0" cy="507538"/>
            </a:xfrm>
            <a:prstGeom prst="line">
              <a:avLst/>
            </a:prstGeom>
            <a:ln w="28575">
              <a:solidFill>
                <a:srgbClr val="F3C919"/>
              </a:solidFill>
            </a:ln>
          </p:spPr>
          <p:style>
            <a:lnRef idx="1">
              <a:schemeClr val="accent1"/>
            </a:lnRef>
            <a:fillRef idx="0">
              <a:schemeClr val="accent1"/>
            </a:fillRef>
            <a:effectRef idx="0">
              <a:schemeClr val="accent1"/>
            </a:effectRef>
            <a:fontRef idx="minor">
              <a:schemeClr val="tx1"/>
            </a:fontRef>
          </p:style>
        </p:cxnSp>
        <p:sp>
          <p:nvSpPr>
            <p:cNvPr id="160" name="文字方塊 159"/>
            <p:cNvSpPr txBox="1"/>
            <p:nvPr/>
          </p:nvSpPr>
          <p:spPr>
            <a:xfrm>
              <a:off x="5724128" y="366651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cxnSp>
          <p:nvCxnSpPr>
            <p:cNvPr id="170" name="直線接點 169"/>
            <p:cNvCxnSpPr/>
            <p:nvPr/>
          </p:nvCxnSpPr>
          <p:spPr>
            <a:xfrm>
              <a:off x="1475776" y="3357032"/>
              <a:ext cx="0" cy="36000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3157666" y="4599419"/>
              <a:ext cx="1728192" cy="1061829"/>
            </a:xfrm>
            <a:prstGeom prst="rect">
              <a:avLst/>
            </a:prstGeom>
          </p:spPr>
          <p:txBody>
            <a:bodyPr wrap="square">
              <a:spAutoFit/>
            </a:bodyPr>
            <a:lstStyle/>
            <a:p>
              <a:pPr algn="ctr">
                <a:lnSpc>
                  <a:spcPct val="150000"/>
                </a:lnSpc>
              </a:pPr>
              <a:r>
                <a:rPr lang="en-US" altLang="zh-TW" sz="1400" dirty="0" smtClean="0">
                  <a:latin typeface="微軟正黑體" panose="020B0604030504040204" pitchFamily="34" charset="-120"/>
                  <a:ea typeface="微軟正黑體" panose="020B0604030504040204" pitchFamily="34" charset="-120"/>
                </a:rPr>
                <a:t>161kV</a:t>
              </a:r>
              <a:r>
                <a:rPr lang="zh-TW" altLang="en-US" sz="1400" dirty="0" smtClean="0">
                  <a:latin typeface="微軟正黑體" panose="020B0604030504040204" pitchFamily="34" charset="-120"/>
                  <a:ea typeface="微軟正黑體" panose="020B0604030504040204" pitchFamily="34" charset="-120"/>
                </a:rPr>
                <a:t>電纜通過</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台灣電力公司</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定型試驗評鑑</a:t>
              </a:r>
              <a:endParaRPr lang="zh-TW" altLang="en-US" sz="1400" dirty="0"/>
            </a:p>
          </p:txBody>
        </p:sp>
        <p:sp>
          <p:nvSpPr>
            <p:cNvPr id="137" name="矩形 136"/>
            <p:cNvSpPr/>
            <p:nvPr/>
          </p:nvSpPr>
          <p:spPr>
            <a:xfrm>
              <a:off x="5292080" y="4293096"/>
              <a:ext cx="1512167" cy="1061829"/>
            </a:xfrm>
            <a:prstGeom prst="rect">
              <a:avLst/>
            </a:prstGeom>
          </p:spPr>
          <p:txBody>
            <a:bodyPr wrap="square">
              <a:spAutoFit/>
            </a:bodyPr>
            <a:lstStyle/>
            <a:p>
              <a:pPr algn="ctr">
                <a:lnSpc>
                  <a:spcPct val="150000"/>
                </a:lnSpc>
              </a:pPr>
              <a:r>
                <a:rPr lang="zh-TW" altLang="en-US" sz="1400" dirty="0" smtClean="0">
                  <a:latin typeface="微軟正黑體" panose="020B0604030504040204" pitchFamily="34" charset="-120"/>
                  <a:ea typeface="微軟正黑體" panose="020B0604030504040204" pitchFamily="34" charset="-120"/>
                </a:rPr>
                <a:t>成立財團法人</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大亞電纜</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美麗家園基金會</a:t>
              </a:r>
              <a:endParaRPr lang="zh-TW" altLang="en-US" sz="1400" dirty="0"/>
            </a:p>
          </p:txBody>
        </p:sp>
        <p:grpSp>
          <p:nvGrpSpPr>
            <p:cNvPr id="185" name="群組 110"/>
            <p:cNvGrpSpPr/>
            <p:nvPr/>
          </p:nvGrpSpPr>
          <p:grpSpPr>
            <a:xfrm>
              <a:off x="539552" y="3693433"/>
              <a:ext cx="7075916" cy="527655"/>
              <a:chOff x="1115616" y="3042570"/>
              <a:chExt cx="6696744" cy="527655"/>
            </a:xfrm>
          </p:grpSpPr>
          <p:sp>
            <p:nvSpPr>
              <p:cNvPr id="187" name="＞形箭號 186"/>
              <p:cNvSpPr/>
              <p:nvPr/>
            </p:nvSpPr>
            <p:spPr>
              <a:xfrm>
                <a:off x="6732360" y="3068960"/>
                <a:ext cx="1080000" cy="288000"/>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8" name="＞形箭號 187"/>
              <p:cNvSpPr/>
              <p:nvPr/>
            </p:nvSpPr>
            <p:spPr>
              <a:xfrm>
                <a:off x="5796136" y="3068960"/>
                <a:ext cx="1080000" cy="288000"/>
              </a:xfrm>
              <a:prstGeom prst="chevron">
                <a:avLst/>
              </a:prstGeom>
              <a:solidFill>
                <a:srgbClr val="ED9451"/>
              </a:solidFill>
              <a:ln>
                <a:solidFill>
                  <a:srgbClr val="ED9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9" name="＞形箭號 9"/>
              <p:cNvSpPr/>
              <p:nvPr/>
            </p:nvSpPr>
            <p:spPr>
              <a:xfrm>
                <a:off x="2987824" y="3068960"/>
                <a:ext cx="1080000" cy="288000"/>
              </a:xfrm>
              <a:prstGeom prst="chevron">
                <a:avLst/>
              </a:prstGeom>
              <a:solidFill>
                <a:srgbClr val="F6166B"/>
              </a:solidFill>
              <a:ln>
                <a:solidFill>
                  <a:srgbClr val="F61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0" name="＞形箭號 7"/>
              <p:cNvSpPr/>
              <p:nvPr/>
            </p:nvSpPr>
            <p:spPr>
              <a:xfrm>
                <a:off x="4863831" y="3068960"/>
                <a:ext cx="1080000" cy="288000"/>
              </a:xfrm>
              <a:prstGeom prst="chevron">
                <a:avLst/>
              </a:prstGeom>
              <a:solidFill>
                <a:schemeClr val="bg2">
                  <a:lumMod val="50000"/>
                </a:schemeClr>
              </a:solidFill>
              <a:ln>
                <a:solidFill>
                  <a:srgbClr val="7D92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1" name="＞形箭號 190"/>
              <p:cNvSpPr/>
              <p:nvPr/>
            </p:nvSpPr>
            <p:spPr>
              <a:xfrm>
                <a:off x="3923928" y="3068960"/>
                <a:ext cx="1080000" cy="288000"/>
              </a:xfrm>
              <a:prstGeom prst="chevron">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2" name="＞形箭號 191"/>
              <p:cNvSpPr/>
              <p:nvPr/>
            </p:nvSpPr>
            <p:spPr>
              <a:xfrm>
                <a:off x="1115616" y="3068960"/>
                <a:ext cx="1080000" cy="2880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chemeClr val="tx1"/>
                  </a:solidFill>
                  <a:latin typeface="微軟正黑體" pitchFamily="34" charset="-120"/>
                  <a:ea typeface="微軟正黑體" pitchFamily="34" charset="-120"/>
                </a:endParaRPr>
              </a:p>
            </p:txBody>
          </p:sp>
          <p:sp>
            <p:nvSpPr>
              <p:cNvPr id="193" name="＞形箭號 192"/>
              <p:cNvSpPr/>
              <p:nvPr/>
            </p:nvSpPr>
            <p:spPr>
              <a:xfrm>
                <a:off x="2051720" y="3068960"/>
                <a:ext cx="1080000" cy="288000"/>
              </a:xfrm>
              <a:prstGeom prst="chevron">
                <a:avLst/>
              </a:prstGeom>
              <a:solidFill>
                <a:srgbClr val="F3C919"/>
              </a:solidFill>
              <a:ln>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4" name="文字方塊 193"/>
              <p:cNvSpPr txBox="1"/>
              <p:nvPr/>
            </p:nvSpPr>
            <p:spPr>
              <a:xfrm>
                <a:off x="1259632" y="3042570"/>
                <a:ext cx="671979" cy="338554"/>
              </a:xfrm>
              <a:prstGeom prst="rect">
                <a:avLst/>
              </a:prstGeom>
              <a:noFill/>
            </p:spPr>
            <p:txBody>
              <a:bodyPr wrap="none" rtlCol="0" anchor="ctr">
                <a:spAutoFit/>
              </a:bodyPr>
              <a:lstStyle/>
              <a:p>
                <a:r>
                  <a:rPr lang="en-US" altLang="zh-TW" sz="1600" b="1" dirty="0" smtClean="0">
                    <a:solidFill>
                      <a:schemeClr val="bg1"/>
                    </a:solidFill>
                    <a:latin typeface="微軟正黑體" pitchFamily="34" charset="-120"/>
                    <a:ea typeface="微軟正黑體" pitchFamily="34" charset="-120"/>
                  </a:rPr>
                  <a:t>1955</a:t>
                </a:r>
                <a:endParaRPr lang="zh-TW" altLang="en-US" sz="1600" b="1" dirty="0">
                  <a:solidFill>
                    <a:schemeClr val="bg1"/>
                  </a:solidFill>
                  <a:latin typeface="微軟正黑體" pitchFamily="34" charset="-120"/>
                  <a:ea typeface="微軟正黑體" pitchFamily="34" charset="-120"/>
                </a:endParaRPr>
              </a:p>
            </p:txBody>
          </p:sp>
          <p:sp>
            <p:nvSpPr>
              <p:cNvPr id="195" name="文字方塊 194"/>
              <p:cNvSpPr txBox="1"/>
              <p:nvPr/>
            </p:nvSpPr>
            <p:spPr>
              <a:xfrm>
                <a:off x="2267744"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1986</a:t>
                </a:r>
                <a:endParaRPr lang="zh-TW" altLang="en-US" sz="1600" b="1" dirty="0">
                  <a:solidFill>
                    <a:schemeClr val="bg1"/>
                  </a:solidFill>
                  <a:latin typeface="微軟正黑體" pitchFamily="34" charset="-120"/>
                  <a:ea typeface="微軟正黑體" pitchFamily="34" charset="-120"/>
                </a:endParaRPr>
              </a:p>
            </p:txBody>
          </p:sp>
          <p:sp>
            <p:nvSpPr>
              <p:cNvPr id="196" name="文字方塊 195"/>
              <p:cNvSpPr txBox="1"/>
              <p:nvPr/>
            </p:nvSpPr>
            <p:spPr>
              <a:xfrm>
                <a:off x="4139952"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1995</a:t>
                </a:r>
                <a:endParaRPr lang="zh-TW" altLang="en-US" sz="1600" b="1" dirty="0">
                  <a:solidFill>
                    <a:schemeClr val="bg1"/>
                  </a:solidFill>
                  <a:latin typeface="微軟正黑體" pitchFamily="34" charset="-120"/>
                  <a:ea typeface="微軟正黑體" pitchFamily="34" charset="-120"/>
                </a:endParaRPr>
              </a:p>
            </p:txBody>
          </p:sp>
          <p:sp>
            <p:nvSpPr>
              <p:cNvPr id="197" name="文字方塊 196"/>
              <p:cNvSpPr txBox="1"/>
              <p:nvPr/>
            </p:nvSpPr>
            <p:spPr>
              <a:xfrm>
                <a:off x="5076056"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2008</a:t>
                </a:r>
                <a:endParaRPr lang="zh-TW" altLang="en-US" sz="1600" b="1" dirty="0">
                  <a:solidFill>
                    <a:schemeClr val="bg1"/>
                  </a:solidFill>
                  <a:latin typeface="微軟正黑體" pitchFamily="34" charset="-120"/>
                  <a:ea typeface="微軟正黑體" pitchFamily="34" charset="-120"/>
                </a:endParaRPr>
              </a:p>
            </p:txBody>
          </p:sp>
          <p:cxnSp>
            <p:nvCxnSpPr>
              <p:cNvPr id="198" name="直線接點 197"/>
              <p:cNvCxnSpPr/>
              <p:nvPr/>
            </p:nvCxnSpPr>
            <p:spPr>
              <a:xfrm>
                <a:off x="6294967" y="3354201"/>
                <a:ext cx="0" cy="216024"/>
              </a:xfrm>
              <a:prstGeom prst="line">
                <a:avLst/>
              </a:prstGeom>
              <a:ln w="19050">
                <a:solidFill>
                  <a:srgbClr val="ED9451"/>
                </a:solidFill>
              </a:ln>
            </p:spPr>
            <p:style>
              <a:lnRef idx="1">
                <a:schemeClr val="accent1"/>
              </a:lnRef>
              <a:fillRef idx="0">
                <a:schemeClr val="accent1"/>
              </a:fillRef>
              <a:effectRef idx="0">
                <a:schemeClr val="accent1"/>
              </a:effectRef>
              <a:fontRef idx="minor">
                <a:schemeClr val="tx1"/>
              </a:fontRef>
            </p:style>
          </p:cxnSp>
          <p:sp>
            <p:nvSpPr>
              <p:cNvPr id="199" name="文字方塊 198"/>
              <p:cNvSpPr txBox="1"/>
              <p:nvPr/>
            </p:nvSpPr>
            <p:spPr>
              <a:xfrm>
                <a:off x="6924357"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2014</a:t>
                </a:r>
                <a:endParaRPr lang="zh-TW" altLang="en-US" sz="1600" b="1" dirty="0">
                  <a:solidFill>
                    <a:schemeClr val="bg1"/>
                  </a:solidFill>
                  <a:latin typeface="微軟正黑體" pitchFamily="34" charset="-120"/>
                  <a:ea typeface="微軟正黑體" pitchFamily="34" charset="-120"/>
                </a:endParaRPr>
              </a:p>
            </p:txBody>
          </p:sp>
          <p:sp>
            <p:nvSpPr>
              <p:cNvPr id="200" name="文字方塊 199"/>
              <p:cNvSpPr txBox="1"/>
              <p:nvPr/>
            </p:nvSpPr>
            <p:spPr>
              <a:xfrm>
                <a:off x="3179941"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1988</a:t>
                </a:r>
                <a:endParaRPr lang="zh-TW" altLang="en-US" sz="1600" b="1" dirty="0">
                  <a:solidFill>
                    <a:schemeClr val="bg1"/>
                  </a:solidFill>
                  <a:latin typeface="微軟正黑體" pitchFamily="34" charset="-120"/>
                  <a:ea typeface="微軟正黑體" pitchFamily="34" charset="-120"/>
                </a:endParaRPr>
              </a:p>
            </p:txBody>
          </p:sp>
          <p:sp>
            <p:nvSpPr>
              <p:cNvPr id="201" name="文字方塊 200"/>
              <p:cNvSpPr txBox="1"/>
              <p:nvPr/>
            </p:nvSpPr>
            <p:spPr>
              <a:xfrm>
                <a:off x="6012160"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grpSp>
        <p:sp>
          <p:nvSpPr>
            <p:cNvPr id="204" name="矩形 203"/>
            <p:cNvSpPr/>
            <p:nvPr/>
          </p:nvSpPr>
          <p:spPr>
            <a:xfrm>
              <a:off x="6498751" y="2132856"/>
              <a:ext cx="1880875" cy="1061829"/>
            </a:xfrm>
            <a:prstGeom prst="rect">
              <a:avLst/>
            </a:prstGeom>
          </p:spPr>
          <p:txBody>
            <a:bodyPr wrap="square">
              <a:spAutoFit/>
            </a:bodyPr>
            <a:lstStyle/>
            <a:p>
              <a:pPr>
                <a:lnSpc>
                  <a:spcPct val="150000"/>
                </a:lnSpc>
              </a:pPr>
              <a:r>
                <a:rPr lang="zh-TW" altLang="en-US" sz="1400" dirty="0" smtClean="0">
                  <a:latin typeface="微軟正黑體" panose="020B0604030504040204" pitchFamily="34" charset="-120"/>
                  <a:ea typeface="微軟正黑體" panose="020B0604030504040204" pitchFamily="34" charset="-120"/>
                </a:rPr>
                <a:t>成立大亞綠能科技股份有限公司，跨足再生能源電廠業。</a:t>
              </a:r>
              <a:endParaRPr lang="zh-TW" altLang="en-US" sz="1400" dirty="0"/>
            </a:p>
          </p:txBody>
        </p:sp>
      </p:grpSp>
      <p:grpSp>
        <p:nvGrpSpPr>
          <p:cNvPr id="68" name="群組 67"/>
          <p:cNvGrpSpPr/>
          <p:nvPr/>
        </p:nvGrpSpPr>
        <p:grpSpPr>
          <a:xfrm>
            <a:off x="8244408" y="188640"/>
            <a:ext cx="720081" cy="504056"/>
            <a:chOff x="4355976" y="3147038"/>
            <a:chExt cx="2304258" cy="1993675"/>
          </a:xfrm>
        </p:grpSpPr>
        <p:sp>
          <p:nvSpPr>
            <p:cNvPr id="7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71" name="圓角化同側角落矩形 7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72" name="群組 13"/>
            <p:cNvGrpSpPr/>
            <p:nvPr/>
          </p:nvGrpSpPr>
          <p:grpSpPr>
            <a:xfrm>
              <a:off x="4355976" y="3147038"/>
              <a:ext cx="461551" cy="926569"/>
              <a:chOff x="1" y="-71582"/>
              <a:chExt cx="461551" cy="926569"/>
            </a:xfrm>
          </p:grpSpPr>
          <p:sp>
            <p:nvSpPr>
              <p:cNvPr id="84" name="＞形箭號 83"/>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85"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3" name="圓角化同側角落矩形 72"/>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5" name="群組 22"/>
            <p:cNvGrpSpPr/>
            <p:nvPr/>
          </p:nvGrpSpPr>
          <p:grpSpPr>
            <a:xfrm>
              <a:off x="4355976" y="4379855"/>
              <a:ext cx="461550" cy="760858"/>
              <a:chOff x="1" y="1082962"/>
              <a:chExt cx="461550" cy="760858"/>
            </a:xfrm>
          </p:grpSpPr>
          <p:sp>
            <p:nvSpPr>
              <p:cNvPr id="81" name="＞形箭號 80"/>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83"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7" name="＞形箭號 7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9" name="圓角化同側角落矩形 7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59" name="投影片編號版面配置區 58"/>
          <p:cNvSpPr>
            <a:spLocks noGrp="1"/>
          </p:cNvSpPr>
          <p:nvPr>
            <p:ph type="sldNum" sz="quarter" idx="12"/>
          </p:nvPr>
        </p:nvSpPr>
        <p:spPr/>
        <p:txBody>
          <a:bodyPr/>
          <a:lstStyle/>
          <a:p>
            <a:fld id="{58C89DEB-3A96-4859-9A12-208015B5559B}" type="slidenum">
              <a:rPr lang="zh-TW" altLang="en-US" smtClean="0"/>
              <a:pPr/>
              <a:t>7</a:t>
            </a:fld>
            <a:endParaRPr lang="zh-TW" altLang="en-US"/>
          </a:p>
        </p:txBody>
      </p:sp>
    </p:spTree>
    <p:extLst>
      <p:ext uri="{BB962C8B-B14F-4D97-AF65-F5344CB8AC3E}">
        <p14:creationId xmlns:p14="http://schemas.microsoft.com/office/powerpoint/2010/main" xmlns="" val="302092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字版面配置區 3"/>
          <p:cNvSpPr>
            <a:spLocks noGrp="1"/>
          </p:cNvSpPr>
          <p:nvPr>
            <p:ph type="body" sz="quarter" idx="13"/>
          </p:nvPr>
        </p:nvSpPr>
        <p:spPr>
          <a:xfrm>
            <a:off x="900113" y="332656"/>
            <a:ext cx="5976143" cy="792162"/>
          </a:xfrm>
        </p:spPr>
        <p:txBody>
          <a:bodyPr>
            <a:normAutofit/>
          </a:bodyPr>
          <a:lstStyle/>
          <a:p>
            <a:pPr indent="539750" eaLnBrk="1" hangingPunct="1">
              <a:buFont typeface="Wingdings" pitchFamily="2" charset="2"/>
              <a:buChar char="Ø"/>
            </a:pPr>
            <a:r>
              <a:rPr lang="zh-TW" altLang="en-US" sz="2800" b="1" dirty="0" smtClean="0"/>
              <a:t>大亞集團分佈圖</a:t>
            </a:r>
          </a:p>
        </p:txBody>
      </p:sp>
      <p:grpSp>
        <p:nvGrpSpPr>
          <p:cNvPr id="63" name="群組 62"/>
          <p:cNvGrpSpPr/>
          <p:nvPr/>
        </p:nvGrpSpPr>
        <p:grpSpPr>
          <a:xfrm>
            <a:off x="1763688" y="980728"/>
            <a:ext cx="5400600" cy="5256584"/>
            <a:chOff x="2173288" y="1628800"/>
            <a:chExt cx="5278809" cy="5062513"/>
          </a:xfrm>
        </p:grpSpPr>
        <p:grpSp>
          <p:nvGrpSpPr>
            <p:cNvPr id="27" name="群組 1"/>
            <p:cNvGrpSpPr>
              <a:grpSpLocks/>
            </p:cNvGrpSpPr>
            <p:nvPr/>
          </p:nvGrpSpPr>
          <p:grpSpPr bwMode="auto">
            <a:xfrm>
              <a:off x="2173288" y="1820863"/>
              <a:ext cx="5278437" cy="4870450"/>
              <a:chOff x="2173347" y="1821507"/>
              <a:chExt cx="5278750" cy="4869160"/>
            </a:xfrm>
          </p:grpSpPr>
          <p:pic>
            <p:nvPicPr>
              <p:cNvPr id="28" name="圖片 38"/>
              <p:cNvPicPr>
                <a:picLocks noChangeAspect="1"/>
              </p:cNvPicPr>
              <p:nvPr/>
            </p:nvPicPr>
            <p:blipFill>
              <a:blip r:embed="rId3" cstate="print"/>
              <a:srcRect/>
              <a:stretch>
                <a:fillRect/>
              </a:stretch>
            </p:blipFill>
            <p:spPr bwMode="auto">
              <a:xfrm>
                <a:off x="2189206" y="1821507"/>
                <a:ext cx="4694055" cy="4869160"/>
              </a:xfrm>
              <a:prstGeom prst="rect">
                <a:avLst/>
              </a:prstGeom>
              <a:noFill/>
              <a:ln w="9525">
                <a:noFill/>
                <a:miter lim="800000"/>
                <a:headEnd/>
                <a:tailEnd/>
              </a:ln>
            </p:spPr>
          </p:pic>
          <p:sp>
            <p:nvSpPr>
              <p:cNvPr id="29" name="矩形 28"/>
              <p:cNvSpPr/>
              <p:nvPr/>
            </p:nvSpPr>
            <p:spPr bwMode="auto">
              <a:xfrm>
                <a:off x="2240026" y="5692393"/>
                <a:ext cx="1979729" cy="504691"/>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大亞(越南)電線電纜</a:t>
                </a:r>
                <a:endParaRPr kumimoji="0" lang="en-US" altLang="zh-TW" sz="1300" b="1" dirty="0">
                  <a:solidFill>
                    <a:schemeClr val="tx1"/>
                  </a:solidFill>
                  <a:latin typeface="微軟正黑體" pitchFamily="34" charset="-120"/>
                  <a:ea typeface="微軟正黑體" pitchFamily="34" charset="-120"/>
                </a:endParaRPr>
              </a:p>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股份有限公司</a:t>
                </a:r>
                <a:endParaRPr kumimoji="0" lang="zh-TW" altLang="zh-TW" sz="1300" b="1" dirty="0">
                  <a:solidFill>
                    <a:schemeClr val="tx1"/>
                  </a:solidFill>
                  <a:latin typeface="微軟正黑體" pitchFamily="34" charset="-120"/>
                  <a:ea typeface="微軟正黑體" pitchFamily="34" charset="-120"/>
                </a:endParaRPr>
              </a:p>
            </p:txBody>
          </p:sp>
          <p:sp>
            <p:nvSpPr>
              <p:cNvPr id="30" name="矩形 29"/>
              <p:cNvSpPr/>
              <p:nvPr/>
            </p:nvSpPr>
            <p:spPr bwMode="auto">
              <a:xfrm>
                <a:off x="2173347" y="4500497"/>
                <a:ext cx="2016245" cy="504691"/>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大亞(越南)電線電纜</a:t>
                </a:r>
                <a:endParaRPr kumimoji="0" lang="en-US" altLang="zh-TW" sz="1300" b="1" dirty="0">
                  <a:solidFill>
                    <a:schemeClr val="tx1"/>
                  </a:solidFill>
                  <a:latin typeface="微軟正黑體" pitchFamily="34" charset="-120"/>
                  <a:ea typeface="微軟正黑體" pitchFamily="34" charset="-120"/>
                </a:endParaRPr>
              </a:p>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股份有限公司海陽分公司</a:t>
                </a:r>
                <a:endParaRPr kumimoji="0" lang="zh-TW" altLang="zh-TW" sz="1300" b="1" dirty="0">
                  <a:solidFill>
                    <a:schemeClr val="tx1"/>
                  </a:solidFill>
                  <a:latin typeface="微軟正黑體" pitchFamily="34" charset="-120"/>
                  <a:ea typeface="微軟正黑體" pitchFamily="34" charset="-120"/>
                </a:endParaRPr>
              </a:p>
            </p:txBody>
          </p:sp>
          <p:sp>
            <p:nvSpPr>
              <p:cNvPr id="31" name="矩形 30"/>
              <p:cNvSpPr/>
              <p:nvPr/>
            </p:nvSpPr>
            <p:spPr bwMode="auto">
              <a:xfrm>
                <a:off x="3203968" y="1989440"/>
                <a:ext cx="1979729" cy="25234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恆亞電工</a:t>
                </a:r>
                <a:r>
                  <a:rPr kumimoji="0" lang="en-US" altLang="zh-TW" sz="1300" b="1" dirty="0">
                    <a:solidFill>
                      <a:schemeClr val="tx1"/>
                    </a:solidFill>
                    <a:latin typeface="微軟正黑體" pitchFamily="34" charset="-120"/>
                    <a:ea typeface="微軟正黑體" pitchFamily="34" charset="-120"/>
                  </a:rPr>
                  <a:t>(</a:t>
                </a:r>
                <a:r>
                  <a:rPr kumimoji="0" lang="zh-TW" altLang="en-US" sz="1300" b="1" dirty="0">
                    <a:solidFill>
                      <a:schemeClr val="tx1"/>
                    </a:solidFill>
                    <a:latin typeface="微軟正黑體" pitchFamily="34" charset="-120"/>
                    <a:ea typeface="微軟正黑體" pitchFamily="34" charset="-120"/>
                  </a:rPr>
                  <a:t>昆山</a:t>
                </a:r>
                <a:r>
                  <a:rPr kumimoji="0" lang="en-US" altLang="zh-TW" sz="1300" b="1" dirty="0">
                    <a:solidFill>
                      <a:schemeClr val="tx1"/>
                    </a:solidFill>
                    <a:latin typeface="微軟正黑體" pitchFamily="34" charset="-120"/>
                    <a:ea typeface="微軟正黑體" pitchFamily="34" charset="-120"/>
                  </a:rPr>
                  <a:t>)</a:t>
                </a:r>
                <a:r>
                  <a:rPr kumimoji="0" lang="zh-TW" altLang="en-US" sz="1300" b="1" dirty="0">
                    <a:solidFill>
                      <a:schemeClr val="tx1"/>
                    </a:solidFill>
                    <a:latin typeface="微軟正黑體" pitchFamily="34" charset="-120"/>
                    <a:ea typeface="微軟正黑體" pitchFamily="34" charset="-120"/>
                  </a:rPr>
                  <a:t>有限公司</a:t>
                </a:r>
                <a:endParaRPr kumimoji="0" lang="en-US" altLang="zh-TW" sz="1300" b="1" dirty="0">
                  <a:solidFill>
                    <a:schemeClr val="tx1"/>
                  </a:solidFill>
                  <a:latin typeface="微軟正黑體" pitchFamily="34" charset="-120"/>
                  <a:ea typeface="微軟正黑體" pitchFamily="34" charset="-120"/>
                </a:endParaRPr>
              </a:p>
            </p:txBody>
          </p:sp>
          <p:sp>
            <p:nvSpPr>
              <p:cNvPr id="32" name="矩形 31"/>
              <p:cNvSpPr/>
              <p:nvPr/>
            </p:nvSpPr>
            <p:spPr bwMode="auto">
              <a:xfrm>
                <a:off x="2398785" y="3806943"/>
                <a:ext cx="1979729" cy="25075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東莞恒亞電工有限公司</a:t>
                </a:r>
                <a:endParaRPr kumimoji="0" lang="en-US" altLang="zh-TW" sz="1300" b="1" dirty="0">
                  <a:solidFill>
                    <a:schemeClr val="tx1"/>
                  </a:solidFill>
                  <a:latin typeface="微軟正黑體" pitchFamily="34" charset="-120"/>
                  <a:ea typeface="微軟正黑體" pitchFamily="34" charset="-120"/>
                </a:endParaRPr>
              </a:p>
            </p:txBody>
          </p:sp>
          <p:sp>
            <p:nvSpPr>
              <p:cNvPr id="33" name="矩形 32"/>
              <p:cNvSpPr/>
              <p:nvPr/>
            </p:nvSpPr>
            <p:spPr bwMode="auto">
              <a:xfrm>
                <a:off x="5220312" y="2493361"/>
                <a:ext cx="2231785" cy="286741"/>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大亞創業投資股份有限公司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4" name="矩形 33"/>
              <p:cNvSpPr/>
              <p:nvPr/>
            </p:nvSpPr>
            <p:spPr bwMode="auto">
              <a:xfrm>
                <a:off x="5220312" y="2781318"/>
                <a:ext cx="2231785" cy="287634"/>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聯友機電股份有限公司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5" name="矩形 34"/>
              <p:cNvSpPr/>
              <p:nvPr/>
            </p:nvSpPr>
            <p:spPr bwMode="auto">
              <a:xfrm>
                <a:off x="5220312" y="3068952"/>
                <a:ext cx="2231785" cy="28827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大展電線電纜股份有限公司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6" name="矩形 35"/>
              <p:cNvSpPr/>
              <p:nvPr/>
            </p:nvSpPr>
            <p:spPr bwMode="auto">
              <a:xfrm>
                <a:off x="5219940" y="4005129"/>
                <a:ext cx="2195643" cy="29995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大亞電線電纜股份有限公司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7" name="矩形 36"/>
              <p:cNvSpPr/>
              <p:nvPr/>
            </p:nvSpPr>
            <p:spPr bwMode="auto">
              <a:xfrm>
                <a:off x="5218353" y="4293085"/>
                <a:ext cx="2195642" cy="29995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大恒電線電纜股份有限公司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8" name="矩形 37"/>
              <p:cNvSpPr/>
              <p:nvPr/>
            </p:nvSpPr>
            <p:spPr bwMode="auto">
              <a:xfrm>
                <a:off x="5218353" y="4868997"/>
                <a:ext cx="2195642" cy="298371"/>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安鼎國際工程股份有限公司</a:t>
                </a:r>
              </a:p>
            </p:txBody>
          </p:sp>
          <p:sp>
            <p:nvSpPr>
              <p:cNvPr id="39" name="矩形 38"/>
              <p:cNvSpPr/>
              <p:nvPr/>
            </p:nvSpPr>
            <p:spPr bwMode="auto">
              <a:xfrm>
                <a:off x="5218353" y="5372919"/>
                <a:ext cx="2195642" cy="287262"/>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大亞綠能科技股份有限公司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0" name="矩形 39"/>
              <p:cNvSpPr/>
              <p:nvPr/>
            </p:nvSpPr>
            <p:spPr bwMode="auto">
              <a:xfrm>
                <a:off x="5218353" y="5156952"/>
                <a:ext cx="2195642" cy="23965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大義塑膠股份有限公司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1" name="矩形 40"/>
              <p:cNvSpPr/>
              <p:nvPr/>
            </p:nvSpPr>
            <p:spPr bwMode="auto">
              <a:xfrm>
                <a:off x="5219940" y="4581041"/>
                <a:ext cx="2195643" cy="28884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大河工程顧問有限公司</a:t>
                </a:r>
              </a:p>
            </p:txBody>
          </p:sp>
          <p:sp>
            <p:nvSpPr>
              <p:cNvPr id="42" name="矩形 41"/>
              <p:cNvSpPr/>
              <p:nvPr/>
            </p:nvSpPr>
            <p:spPr bwMode="auto">
              <a:xfrm>
                <a:off x="5218353" y="5660875"/>
                <a:ext cx="2195642" cy="29995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大聚電業股份有限公司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3" name="矩形 42"/>
              <p:cNvSpPr/>
              <p:nvPr/>
            </p:nvSpPr>
            <p:spPr bwMode="auto">
              <a:xfrm>
                <a:off x="5218353" y="5948831"/>
                <a:ext cx="2195642" cy="29995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博斯太陽能股份有限公司</a:t>
                </a:r>
                <a:endParaRPr kumimoji="0" lang="en-US" altLang="zh-TW" sz="1300" b="1" dirty="0">
                  <a:solidFill>
                    <a:schemeClr val="tx1"/>
                  </a:solidFill>
                  <a:latin typeface="微軟正黑體" pitchFamily="34" charset="-120"/>
                  <a:ea typeface="微軟正黑體" pitchFamily="34" charset="-120"/>
                </a:endParaRPr>
              </a:p>
            </p:txBody>
          </p:sp>
        </p:grpSp>
        <p:sp>
          <p:nvSpPr>
            <p:cNvPr id="44" name="矩形 43"/>
            <p:cNvSpPr/>
            <p:nvPr/>
          </p:nvSpPr>
          <p:spPr bwMode="auto">
            <a:xfrm>
              <a:off x="5220072" y="2204864"/>
              <a:ext cx="2232025"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a:t>
              </a:r>
              <a:r>
                <a:rPr kumimoji="0" lang="zh-TW" altLang="en-US" sz="1300" b="1" dirty="0" smtClean="0">
                  <a:solidFill>
                    <a:schemeClr val="tx1"/>
                  </a:solidFill>
                  <a:latin typeface="微軟正黑體" pitchFamily="34" charset="-120"/>
                  <a:ea typeface="微軟正黑體" pitchFamily="34" charset="-120"/>
                </a:rPr>
                <a:t>創新投資</a:t>
              </a:r>
              <a:r>
                <a:rPr kumimoji="0" lang="zh-TW" altLang="en-US" sz="1300" b="1" dirty="0">
                  <a:solidFill>
                    <a:schemeClr val="tx1"/>
                  </a:solidFill>
                  <a:latin typeface="微軟正黑體" pitchFamily="34" charset="-120"/>
                  <a:ea typeface="微軟正黑體" pitchFamily="34" charset="-120"/>
                </a:rPr>
                <a:t>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5" name="矩形 44"/>
            <p:cNvSpPr/>
            <p:nvPr/>
          </p:nvSpPr>
          <p:spPr bwMode="auto">
            <a:xfrm>
              <a:off x="5220072" y="1916832"/>
              <a:ext cx="2232025"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協創系統科技股份有限公司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6" name="矩形 45"/>
            <p:cNvSpPr/>
            <p:nvPr/>
          </p:nvSpPr>
          <p:spPr bwMode="auto">
            <a:xfrm>
              <a:off x="5220072" y="1628800"/>
              <a:ext cx="2232025"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協同能源科技股份有限公司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8" name="矩形 47"/>
            <p:cNvSpPr/>
            <p:nvPr/>
          </p:nvSpPr>
          <p:spPr bwMode="auto">
            <a:xfrm>
              <a:off x="5220072" y="6237312"/>
              <a:ext cx="2195512" cy="3000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博碩太陽能</a:t>
              </a:r>
              <a:r>
                <a:rPr kumimoji="0" lang="zh-TW" altLang="en-US" sz="1300" b="1" dirty="0">
                  <a:solidFill>
                    <a:schemeClr val="tx1"/>
                  </a:solidFill>
                  <a:latin typeface="微軟正黑體" pitchFamily="34" charset="-120"/>
                  <a:ea typeface="微軟正黑體" pitchFamily="34" charset="-120"/>
                </a:rPr>
                <a:t>股份有限公司</a:t>
              </a:r>
              <a:endParaRPr kumimoji="0" lang="en-US" altLang="zh-TW" sz="1300" b="1" dirty="0">
                <a:solidFill>
                  <a:schemeClr val="tx1"/>
                </a:solidFill>
                <a:latin typeface="微軟正黑體" pitchFamily="34" charset="-120"/>
                <a:ea typeface="微軟正黑體" pitchFamily="34" charset="-120"/>
              </a:endParaRPr>
            </a:p>
          </p:txBody>
        </p:sp>
      </p:grpSp>
      <p:grpSp>
        <p:nvGrpSpPr>
          <p:cNvPr id="50" name="群組 49"/>
          <p:cNvGrpSpPr/>
          <p:nvPr/>
        </p:nvGrpSpPr>
        <p:grpSpPr>
          <a:xfrm>
            <a:off x="8244408" y="188640"/>
            <a:ext cx="720081" cy="504056"/>
            <a:chOff x="4355976" y="3147038"/>
            <a:chExt cx="2304258" cy="1993675"/>
          </a:xfrm>
        </p:grpSpPr>
        <p:sp>
          <p:nvSpPr>
            <p:cNvPr id="5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2" name="圓角化同側角落矩形 51"/>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53" name="群組 13"/>
            <p:cNvGrpSpPr/>
            <p:nvPr/>
          </p:nvGrpSpPr>
          <p:grpSpPr>
            <a:xfrm>
              <a:off x="4355976" y="3147038"/>
              <a:ext cx="461551" cy="926569"/>
              <a:chOff x="1" y="-71582"/>
              <a:chExt cx="461551" cy="926569"/>
            </a:xfrm>
          </p:grpSpPr>
          <p:sp>
            <p:nvSpPr>
              <p:cNvPr id="61" name="＞形箭號 60"/>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2"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圓角化同側角落矩形 5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6" name="群組 22"/>
            <p:cNvGrpSpPr/>
            <p:nvPr/>
          </p:nvGrpSpPr>
          <p:grpSpPr>
            <a:xfrm>
              <a:off x="4355976" y="4379855"/>
              <a:ext cx="461550" cy="760858"/>
              <a:chOff x="1" y="1082962"/>
              <a:chExt cx="461550" cy="760858"/>
            </a:xfrm>
          </p:grpSpPr>
          <p:sp>
            <p:nvSpPr>
              <p:cNvPr id="59" name="＞形箭號 58"/>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0"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7" name="＞形箭號 5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8" name="圓角化同側角落矩形 5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7" name="投影片編號版面配置區 46"/>
          <p:cNvSpPr>
            <a:spLocks noGrp="1"/>
          </p:cNvSpPr>
          <p:nvPr>
            <p:ph type="sldNum" sz="quarter" idx="16"/>
          </p:nvPr>
        </p:nvSpPr>
        <p:spPr/>
        <p:txBody>
          <a:bodyPr/>
          <a:lstStyle/>
          <a:p>
            <a:pPr>
              <a:defRPr/>
            </a:pPr>
            <a:fld id="{620B626C-7E9B-45DD-B951-EB10FCB05BC4}" type="slidenum">
              <a:rPr lang="zh-TW" altLang="en-US" smtClean="0"/>
              <a:pPr>
                <a:defRPr/>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2" name="群組 24"/>
          <p:cNvGrpSpPr/>
          <p:nvPr/>
        </p:nvGrpSpPr>
        <p:grpSpPr>
          <a:xfrm>
            <a:off x="539552" y="1058998"/>
            <a:ext cx="8424936" cy="1793938"/>
            <a:chOff x="35496" y="1412776"/>
            <a:chExt cx="9001000" cy="1591891"/>
          </a:xfrm>
        </p:grpSpPr>
        <p:sp>
          <p:nvSpPr>
            <p:cNvPr id="26" name="矩形 25"/>
            <p:cNvSpPr/>
            <p:nvPr/>
          </p:nvSpPr>
          <p:spPr>
            <a:xfrm>
              <a:off x="35496" y="1412776"/>
              <a:ext cx="3526607" cy="327735"/>
            </a:xfrm>
            <a:prstGeom prst="rect">
              <a:avLst/>
            </a:prstGeom>
          </p:spPr>
          <p:txBody>
            <a:bodyPr wrap="none">
              <a:spAutoFit/>
            </a:bodyPr>
            <a:lstStyle/>
            <a:p>
              <a:pPr marL="285750" indent="-285750">
                <a:buFont typeface="Arial" pitchFamily="34" charset="0"/>
                <a:buChar char="•"/>
              </a:pP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電力電纜</a:t>
              </a: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通信</a:t>
              </a: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銅</a:t>
              </a: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纜</a:t>
              </a: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u="sng" dirty="0" smtClean="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光</a:t>
              </a:r>
              <a:r>
                <a:rPr lang="zh-TW" altLang="zh-TW" b="1" u="sng" dirty="0" smtClean="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纜</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9512" y="1708523"/>
              <a:ext cx="3051167"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029375" y="1708523"/>
              <a:ext cx="3054793"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01827" y="1708523"/>
              <a:ext cx="3034669"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3" name="群組 29"/>
          <p:cNvGrpSpPr/>
          <p:nvPr/>
        </p:nvGrpSpPr>
        <p:grpSpPr>
          <a:xfrm>
            <a:off x="605785" y="2910369"/>
            <a:ext cx="5838423" cy="1814775"/>
            <a:chOff x="163404" y="3140968"/>
            <a:chExt cx="5838423" cy="1537736"/>
          </a:xfrm>
        </p:grpSpPr>
        <p:sp>
          <p:nvSpPr>
            <p:cNvPr id="31" name="矩形 30"/>
            <p:cNvSpPr/>
            <p:nvPr/>
          </p:nvSpPr>
          <p:spPr>
            <a:xfrm>
              <a:off x="163404" y="3140968"/>
              <a:ext cx="1165704" cy="312951"/>
            </a:xfrm>
            <a:prstGeom prst="rect">
              <a:avLst/>
            </a:prstGeom>
          </p:spPr>
          <p:txBody>
            <a:bodyPr wrap="none">
              <a:spAutoFit/>
            </a:bodyPr>
            <a:lstStyle/>
            <a:p>
              <a:pPr marL="285750" indent="-285750">
                <a:buFont typeface="Arial" pitchFamily="34" charset="0"/>
                <a:buChar char="•"/>
              </a:pP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漆包線</a:t>
              </a:r>
              <a:endPar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2"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79511" y="3439994"/>
              <a:ext cx="2849863" cy="1238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6"/>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3029374" y="3439994"/>
              <a:ext cx="2972453" cy="1227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 name="群組 33"/>
          <p:cNvGrpSpPr/>
          <p:nvPr/>
        </p:nvGrpSpPr>
        <p:grpSpPr>
          <a:xfrm>
            <a:off x="549886" y="4748909"/>
            <a:ext cx="5534282" cy="1776435"/>
            <a:chOff x="179512" y="4803729"/>
            <a:chExt cx="5822314" cy="1563077"/>
          </a:xfrm>
        </p:grpSpPr>
        <p:sp>
          <p:nvSpPr>
            <p:cNvPr id="35" name="矩形 34"/>
            <p:cNvSpPr/>
            <p:nvPr/>
          </p:nvSpPr>
          <p:spPr>
            <a:xfrm>
              <a:off x="179512" y="4803729"/>
              <a:ext cx="1529930" cy="324974"/>
            </a:xfrm>
            <a:prstGeom prst="rect">
              <a:avLst/>
            </a:prstGeom>
          </p:spPr>
          <p:txBody>
            <a:bodyPr wrap="none">
              <a:spAutoFit/>
            </a:bodyPr>
            <a:lstStyle/>
            <a:p>
              <a:pPr marL="285750" indent="-285750">
                <a:buFont typeface="Arial" pitchFamily="34" charset="0"/>
                <a:buChar char="•"/>
              </a:pP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 封裝焊線</a:t>
              </a:r>
              <a:endPar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6" name="Picture 7"/>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179512" y="5142670"/>
              <a:ext cx="2849862"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8"/>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3029373" y="5142670"/>
              <a:ext cx="2972453"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 name="矩形 38"/>
          <p:cNvSpPr/>
          <p:nvPr/>
        </p:nvSpPr>
        <p:spPr>
          <a:xfrm>
            <a:off x="683568" y="404664"/>
            <a:ext cx="3204864" cy="523220"/>
          </a:xfrm>
          <a:prstGeom prst="rect">
            <a:avLst/>
          </a:prstGeom>
        </p:spPr>
        <p:txBody>
          <a:bodyPr wrap="square">
            <a:spAutoFit/>
          </a:bodyPr>
          <a:lstStyle/>
          <a:p>
            <a:pPr eaLnBrk="1" hangingPunct="1">
              <a:buFont typeface="Wingdings" pitchFamily="2" charset="2"/>
              <a:buChar char="Ø"/>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事業群簡介</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26" name="Picture 2"/>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5517232"/>
            <a:ext cx="219527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9" name="群組 18"/>
          <p:cNvGrpSpPr/>
          <p:nvPr/>
        </p:nvGrpSpPr>
        <p:grpSpPr>
          <a:xfrm>
            <a:off x="8244408" y="188640"/>
            <a:ext cx="720081" cy="504056"/>
            <a:chOff x="4355976" y="3147038"/>
            <a:chExt cx="2304258" cy="1993675"/>
          </a:xfrm>
        </p:grpSpPr>
        <p:sp>
          <p:nvSpPr>
            <p:cNvPr id="2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1" name="圓角化同側角落矩形 2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22" name="群組 13"/>
            <p:cNvGrpSpPr/>
            <p:nvPr/>
          </p:nvGrpSpPr>
          <p:grpSpPr>
            <a:xfrm>
              <a:off x="4355976" y="3147038"/>
              <a:ext cx="461551" cy="926569"/>
              <a:chOff x="1" y="-71582"/>
              <a:chExt cx="461551" cy="926569"/>
            </a:xfrm>
          </p:grpSpPr>
          <p:sp>
            <p:nvSpPr>
              <p:cNvPr id="42" name="＞形箭號 4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4" name="圓角化同側角落矩形 2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0" name="群組 22"/>
            <p:cNvGrpSpPr/>
            <p:nvPr/>
          </p:nvGrpSpPr>
          <p:grpSpPr>
            <a:xfrm>
              <a:off x="4355976" y="4379855"/>
              <a:ext cx="461550" cy="760858"/>
              <a:chOff x="1" y="1082962"/>
              <a:chExt cx="461550" cy="760858"/>
            </a:xfrm>
          </p:grpSpPr>
          <p:sp>
            <p:nvSpPr>
              <p:cNvPr id="40" name="＞形箭號 3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形箭號 3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8" name="圓角化同側角落矩形 3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TotalTime>
  <Words>2215</Words>
  <Application>Microsoft Office PowerPoint</Application>
  <PresentationFormat>如螢幕大小 (4:3)</PresentationFormat>
  <Paragraphs>870</Paragraphs>
  <Slides>29</Slides>
  <Notes>4</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Office 佈景主題</vt:lpstr>
      <vt:lpstr>2019年法人說明會</vt:lpstr>
      <vt:lpstr>免責聲明</vt:lpstr>
      <vt:lpstr>內容綱要</vt:lpstr>
      <vt:lpstr>一、公司簡介</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二、財務表現</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黃怡玲</cp:lastModifiedBy>
  <cp:revision>399</cp:revision>
  <dcterms:created xsi:type="dcterms:W3CDTF">2015-09-11T13:57:23Z</dcterms:created>
  <dcterms:modified xsi:type="dcterms:W3CDTF">2019-11-12T01:56:59Z</dcterms:modified>
</cp:coreProperties>
</file>