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307" r:id="rId2"/>
    <p:sldId id="308" r:id="rId3"/>
    <p:sldId id="287" r:id="rId4"/>
    <p:sldId id="294" r:id="rId5"/>
    <p:sldId id="280" r:id="rId6"/>
    <p:sldId id="312" r:id="rId7"/>
    <p:sldId id="286" r:id="rId8"/>
    <p:sldId id="309" r:id="rId9"/>
    <p:sldId id="291" r:id="rId10"/>
    <p:sldId id="296" r:id="rId11"/>
    <p:sldId id="281" r:id="rId12"/>
    <p:sldId id="297" r:id="rId13"/>
    <p:sldId id="311" r:id="rId14"/>
    <p:sldId id="298" r:id="rId15"/>
    <p:sldId id="292" r:id="rId16"/>
    <p:sldId id="269" r:id="rId17"/>
    <p:sldId id="271" r:id="rId18"/>
    <p:sldId id="299" r:id="rId19"/>
    <p:sldId id="300" r:id="rId20"/>
    <p:sldId id="301" r:id="rId21"/>
    <p:sldId id="302" r:id="rId22"/>
    <p:sldId id="303" r:id="rId23"/>
    <p:sldId id="304" r:id="rId24"/>
    <p:sldId id="305" r:id="rId25"/>
    <p:sldId id="306" r:id="rId26"/>
    <p:sldId id="278" r:id="rId27"/>
    <p:sldId id="277" r:id="rId28"/>
    <p:sldId id="274" r:id="rId29"/>
    <p:sldId id="264" r:id="rId30"/>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EBE1"/>
    <a:srgbClr val="F4E1E0"/>
    <a:srgbClr val="FFFFFF"/>
    <a:srgbClr val="33CCCC"/>
    <a:srgbClr val="FFFF66"/>
    <a:srgbClr val="99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34" autoAdjust="0"/>
    <p:restoredTop sz="94660" autoAdjust="0"/>
  </p:normalViewPr>
  <p:slideViewPr>
    <p:cSldViewPr>
      <p:cViewPr>
        <p:scale>
          <a:sx n="99" d="100"/>
          <a:sy n="99" d="100"/>
        </p:scale>
        <p:origin x="-450" y="6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982"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d6\alina\&#27861;&#35498;&#26371;\2019Q3&#27861;&#35498;&#26371;\2019Q3&#27861;&#35498;&#26371;&#24213;&#31295;%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ling\AppData\Local\Temp\notesC9812B\&#37559;&#21806;&#37327;-&#20729;&#32113;&#35336;11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TW"/>
  <c:style val="28"/>
  <c:chart>
    <c:autoTitleDeleted val="1"/>
    <c:plotArea>
      <c:layout>
        <c:manualLayout>
          <c:layoutTarget val="inner"/>
          <c:xMode val="edge"/>
          <c:yMode val="edge"/>
          <c:x val="0.12821129642259285"/>
          <c:y val="6.719964058546736E-2"/>
          <c:w val="0.75639938708448851"/>
          <c:h val="0.71644841692085781"/>
        </c:manualLayout>
      </c:layout>
      <c:barChart>
        <c:barDir val="col"/>
        <c:grouping val="clustered"/>
        <c:ser>
          <c:idx val="0"/>
          <c:order val="0"/>
          <c:tx>
            <c:strRef>
              <c:f>年度營運EG!$C$3</c:f>
              <c:strCache>
                <c:ptCount val="1"/>
                <c:pt idx="0">
                  <c:v>Sales</c:v>
                </c:pt>
              </c:strCache>
            </c:strRef>
          </c:tx>
          <c:spPr>
            <a:gradFill flip="none" rotWithShape="1">
              <a:gsLst>
                <a:gs pos="10000">
                  <a:prstClr val="white">
                    <a:lumMod val="85000"/>
                    <a:alpha val="92000"/>
                  </a:prstClr>
                </a:gs>
                <a:gs pos="50000">
                  <a:prstClr val="white">
                    <a:lumMod val="75000"/>
                    <a:alpha val="90000"/>
                  </a:prstClr>
                </a:gs>
                <a:gs pos="100000">
                  <a:prstClr val="white">
                    <a:lumMod val="65000"/>
                  </a:prstClr>
                </a:gs>
              </a:gsLst>
              <a:path path="circle">
                <a:fillToRect l="100000" t="100000"/>
              </a:path>
              <a:tileRect r="-100000" b="-100000"/>
            </a:gradFill>
            <a:ln w="3175">
              <a:solidFill>
                <a:schemeClr val="bg1">
                  <a:lumMod val="65000"/>
                </a:schemeClr>
              </a:solidFill>
            </a:ln>
            <a:scene3d>
              <a:camera prst="orthographicFront"/>
              <a:lightRig rig="threePt" dir="t">
                <a:rot lat="0" lon="0" rev="1200000"/>
              </a:lightRig>
            </a:scene3d>
            <a:sp3d>
              <a:bevelT w="63500" h="25400"/>
            </a:sp3d>
          </c:spPr>
          <c:dPt>
            <c:idx val="2"/>
            <c:invertIfNegative val="1"/>
          </c:dPt>
          <c:cat>
            <c:strRef>
              <c:f>年度營運EG!$B$4:$B$9</c:f>
              <c:strCache>
                <c:ptCount val="6"/>
                <c:pt idx="0">
                  <c:v>103Y</c:v>
                </c:pt>
                <c:pt idx="1">
                  <c:v>104Y</c:v>
                </c:pt>
                <c:pt idx="2">
                  <c:v>105Y</c:v>
                </c:pt>
                <c:pt idx="3">
                  <c:v>106Y</c:v>
                </c:pt>
                <c:pt idx="4">
                  <c:v>107Y</c:v>
                </c:pt>
                <c:pt idx="5">
                  <c:v>108Q3</c:v>
                </c:pt>
              </c:strCache>
            </c:strRef>
          </c:cat>
          <c:val>
            <c:numRef>
              <c:f>年度營運EG!$C$4:$C$9</c:f>
              <c:numCache>
                <c:formatCode>#,##0;[Red]\-#,##0</c:formatCode>
                <c:ptCount val="6"/>
                <c:pt idx="0">
                  <c:v>16014756</c:v>
                </c:pt>
                <c:pt idx="1">
                  <c:v>15189555</c:v>
                </c:pt>
                <c:pt idx="2">
                  <c:v>14268029</c:v>
                </c:pt>
                <c:pt idx="3">
                  <c:v>16743012</c:v>
                </c:pt>
                <c:pt idx="4">
                  <c:v>18577212</c:v>
                </c:pt>
                <c:pt idx="5">
                  <c:v>13573867</c:v>
                </c:pt>
              </c:numCache>
            </c:numRef>
          </c:val>
        </c:ser>
        <c:ser>
          <c:idx val="3"/>
          <c:order val="1"/>
          <c:tx>
            <c:strRef>
              <c:f>年度營運EG!$E$3</c:f>
              <c:strCache>
                <c:ptCount val="1"/>
                <c:pt idx="0">
                  <c:v>Net Profit After Tax  
(Attributable to Shareholders 
of the Parent) 
</c:v>
                </c:pt>
              </c:strCache>
            </c:strRef>
          </c:tx>
          <c:spPr>
            <a:solidFill>
              <a:srgbClr val="4F81BD">
                <a:lumMod val="75000"/>
                <a:alpha val="80000"/>
              </a:srgbClr>
            </a:solidFill>
            <a:ln>
              <a:gradFill>
                <a:gsLst>
                  <a:gs pos="0">
                    <a:schemeClr val="bg1">
                      <a:lumMod val="65000"/>
                    </a:schemeClr>
                  </a:gs>
                  <a:gs pos="50000">
                    <a:srgbClr val="4F81BD">
                      <a:tint val="44500"/>
                      <a:satMod val="160000"/>
                    </a:srgbClr>
                  </a:gs>
                  <a:gs pos="100000">
                    <a:srgbClr val="4F81BD">
                      <a:tint val="23500"/>
                      <a:satMod val="160000"/>
                    </a:srgbClr>
                  </a:gs>
                </a:gsLst>
                <a:lin ang="5400000" scaled="0"/>
              </a:gradFill>
            </a:ln>
          </c:spPr>
          <c:cat>
            <c:strRef>
              <c:f>年度營運EG!$B$4:$B$9</c:f>
              <c:strCache>
                <c:ptCount val="6"/>
                <c:pt idx="0">
                  <c:v>103Y</c:v>
                </c:pt>
                <c:pt idx="1">
                  <c:v>104Y</c:v>
                </c:pt>
                <c:pt idx="2">
                  <c:v>105Y</c:v>
                </c:pt>
                <c:pt idx="3">
                  <c:v>106Y</c:v>
                </c:pt>
                <c:pt idx="4">
                  <c:v>107Y</c:v>
                </c:pt>
                <c:pt idx="5">
                  <c:v>108Q3</c:v>
                </c:pt>
              </c:strCache>
            </c:strRef>
          </c:cat>
          <c:val>
            <c:numRef>
              <c:f>年度營運EG!$E$4:$E$9</c:f>
              <c:numCache>
                <c:formatCode>#,##0;[Red]\-#,##0</c:formatCode>
                <c:ptCount val="6"/>
                <c:pt idx="0">
                  <c:v>20454</c:v>
                </c:pt>
                <c:pt idx="1">
                  <c:v>-542270</c:v>
                </c:pt>
                <c:pt idx="2">
                  <c:v>28136</c:v>
                </c:pt>
                <c:pt idx="3">
                  <c:v>467463</c:v>
                </c:pt>
                <c:pt idx="4">
                  <c:v>471252</c:v>
                </c:pt>
                <c:pt idx="5">
                  <c:v>331038</c:v>
                </c:pt>
              </c:numCache>
            </c:numRef>
          </c:val>
        </c:ser>
        <c:gapWidth val="75"/>
        <c:axId val="185123968"/>
        <c:axId val="210548608"/>
      </c:barChart>
      <c:lineChart>
        <c:grouping val="standard"/>
        <c:ser>
          <c:idx val="4"/>
          <c:order val="2"/>
          <c:tx>
            <c:strRef>
              <c:f>年度營運EG!$G$3</c:f>
              <c:strCache>
                <c:ptCount val="1"/>
                <c:pt idx="0">
                  <c:v>Rate of Gross Profit 
</c:v>
                </c:pt>
              </c:strCache>
            </c:strRef>
          </c:tx>
          <c:spPr>
            <a:ln w="34925" cap="rnd" cmpd="sng">
              <a:solidFill>
                <a:srgbClr val="4BACC6">
                  <a:lumMod val="50000"/>
                  <a:alpha val="80000"/>
                </a:srgbClr>
              </a:solidFill>
              <a:round/>
              <a:headEnd type="diamond" w="sm" len="sm"/>
              <a:tailEnd type="diamond"/>
            </a:ln>
          </c:spPr>
          <c:marker>
            <c:spPr>
              <a:ln>
                <a:solidFill>
                  <a:srgbClr val="4BACC6">
                    <a:lumMod val="50000"/>
                  </a:srgbClr>
                </a:solidFill>
              </a:ln>
            </c:spPr>
          </c:marker>
          <c:dLbls>
            <c:txPr>
              <a:bodyPr/>
              <a:lstStyle/>
              <a:p>
                <a:pPr>
                  <a:defRPr>
                    <a:latin typeface="微軟正黑體" pitchFamily="34" charset="-120"/>
                    <a:ea typeface="微軟正黑體" pitchFamily="34" charset="-120"/>
                  </a:defRPr>
                </a:pPr>
                <a:endParaRPr lang="zh-TW"/>
              </a:p>
            </c:txPr>
            <c:showVal val="1"/>
          </c:dLbls>
          <c:cat>
            <c:strRef>
              <c:f>年度營運EG!$B$4:$B$9</c:f>
              <c:strCache>
                <c:ptCount val="6"/>
                <c:pt idx="0">
                  <c:v>103Y</c:v>
                </c:pt>
                <c:pt idx="1">
                  <c:v>104Y</c:v>
                </c:pt>
                <c:pt idx="2">
                  <c:v>105Y</c:v>
                </c:pt>
                <c:pt idx="3">
                  <c:v>106Y</c:v>
                </c:pt>
                <c:pt idx="4">
                  <c:v>107Y</c:v>
                </c:pt>
                <c:pt idx="5">
                  <c:v>108Q3</c:v>
                </c:pt>
              </c:strCache>
            </c:strRef>
          </c:cat>
          <c:val>
            <c:numRef>
              <c:f>年度營運EG!$G$4:$G$9</c:f>
              <c:numCache>
                <c:formatCode>0.00%</c:formatCode>
                <c:ptCount val="6"/>
                <c:pt idx="0">
                  <c:v>3.9850123223856795E-2</c:v>
                </c:pt>
                <c:pt idx="1">
                  <c:v>3.1221191140885958E-2</c:v>
                </c:pt>
                <c:pt idx="2">
                  <c:v>7.2112202743630532E-2</c:v>
                </c:pt>
                <c:pt idx="3">
                  <c:v>9.2643486130213615E-2</c:v>
                </c:pt>
                <c:pt idx="4">
                  <c:v>6.8949366568029691E-2</c:v>
                </c:pt>
                <c:pt idx="5">
                  <c:v>7.3074680929170743E-2</c:v>
                </c:pt>
              </c:numCache>
            </c:numRef>
          </c:val>
        </c:ser>
        <c:marker val="1"/>
        <c:axId val="210990592"/>
        <c:axId val="210954880"/>
      </c:lineChart>
      <c:catAx>
        <c:axId val="185123968"/>
        <c:scaling>
          <c:orientation val="minMax"/>
        </c:scaling>
        <c:axPos val="b"/>
        <c:majorTickMark val="none"/>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1200">
                <a:latin typeface="微軟正黑體" pitchFamily="34" charset="-120"/>
                <a:ea typeface="微軟正黑體" pitchFamily="34" charset="-120"/>
              </a:defRPr>
            </a:pPr>
            <a:endParaRPr lang="zh-TW"/>
          </a:p>
        </c:txPr>
        <c:crossAx val="210548608"/>
        <c:crosses val="autoZero"/>
        <c:auto val="1"/>
        <c:lblAlgn val="ctr"/>
        <c:lblOffset val="100"/>
      </c:catAx>
      <c:valAx>
        <c:axId val="210548608"/>
        <c:scaling>
          <c:orientation val="minMax"/>
        </c:scaling>
        <c:axPos val="l"/>
        <c:majorGridlines/>
        <c:numFmt formatCode="#,##0.00_);\(#,##0.00\)" sourceLinked="0"/>
        <c:majorTickMark val="none"/>
        <c:tickLblPos val="nextTo"/>
        <c:txPr>
          <a:bodyPr rot="0" vert="horz"/>
          <a:lstStyle/>
          <a:p>
            <a:pPr>
              <a:defRPr sz="1200">
                <a:latin typeface="微軟正黑體" pitchFamily="34" charset="-120"/>
                <a:ea typeface="微軟正黑體" pitchFamily="34" charset="-120"/>
              </a:defRPr>
            </a:pPr>
            <a:endParaRPr lang="zh-TW"/>
          </a:p>
        </c:txPr>
        <c:crossAx val="185123968"/>
        <c:crosses val="autoZero"/>
        <c:crossBetween val="between"/>
        <c:dispUnits>
          <c:builtInUnit val="thousands"/>
          <c:dispUnitsLbl>
            <c:layout>
              <c:manualLayout>
                <c:xMode val="edge"/>
                <c:yMode val="edge"/>
                <c:x val="4.5122301225789728E-4"/>
                <c:y val="0.85466231265309134"/>
              </c:manualLayout>
            </c:layout>
            <c:tx>
              <c:rich>
                <a:bodyPr rot="0" vert="horz"/>
                <a:lstStyle/>
                <a:p>
                  <a:pPr>
                    <a:defRPr sz="1000" b="1">
                      <a:latin typeface="微軟正黑體" pitchFamily="34" charset="-120"/>
                      <a:ea typeface="微軟正黑體" pitchFamily="34" charset="-120"/>
                    </a:defRPr>
                  </a:pPr>
                  <a:r>
                    <a:rPr lang="en-US" altLang="zh-TW" sz="1000" b="1" dirty="0">
                      <a:latin typeface="微軟正黑體" pitchFamily="34" charset="-120"/>
                      <a:ea typeface="微軟正黑體" pitchFamily="34" charset="-120"/>
                    </a:rPr>
                    <a:t> Unit: Thousand of NTD</a:t>
                  </a:r>
                  <a:endParaRPr lang="zh-TW" sz="1000" b="1" dirty="0">
                    <a:latin typeface="微軟正黑體" pitchFamily="34" charset="-120"/>
                    <a:ea typeface="微軟正黑體" pitchFamily="34" charset="-120"/>
                  </a:endParaRPr>
                </a:p>
              </c:rich>
            </c:tx>
          </c:dispUnitsLbl>
        </c:dispUnits>
      </c:valAx>
      <c:valAx>
        <c:axId val="210954880"/>
        <c:scaling>
          <c:orientation val="minMax"/>
        </c:scaling>
        <c:axPos val="r"/>
        <c:numFmt formatCode="0.00%" sourceLinked="1"/>
        <c:tickLblPos val="nextTo"/>
        <c:txPr>
          <a:bodyPr/>
          <a:lstStyle/>
          <a:p>
            <a:pPr>
              <a:defRPr sz="1200">
                <a:latin typeface="微軟正黑體" pitchFamily="34" charset="-120"/>
                <a:ea typeface="微軟正黑體" pitchFamily="34" charset="-120"/>
              </a:defRPr>
            </a:pPr>
            <a:endParaRPr lang="zh-TW"/>
          </a:p>
        </c:txPr>
        <c:crossAx val="210990592"/>
        <c:crosses val="max"/>
        <c:crossBetween val="between"/>
      </c:valAx>
      <c:catAx>
        <c:axId val="210990592"/>
        <c:scaling>
          <c:orientation val="minMax"/>
        </c:scaling>
        <c:delete val="1"/>
        <c:axPos val="b"/>
        <c:tickLblPos val="none"/>
        <c:crossAx val="210954880"/>
        <c:crosses val="autoZero"/>
        <c:auto val="1"/>
        <c:lblAlgn val="ctr"/>
        <c:lblOffset val="100"/>
      </c:catAx>
    </c:plotArea>
    <c:legend>
      <c:legendPos val="b"/>
      <c:layout>
        <c:manualLayout>
          <c:xMode val="edge"/>
          <c:yMode val="edge"/>
          <c:x val="0.20030586727840122"/>
          <c:y val="0.80580265304674759"/>
          <c:w val="0.73437139255230888"/>
          <c:h val="0.16136787270550185"/>
        </c:manualLayout>
      </c:layout>
      <c:txPr>
        <a:bodyPr/>
        <a:lstStyle/>
        <a:p>
          <a:pPr>
            <a:defRPr sz="1200">
              <a:latin typeface="微軟正黑體" pitchFamily="34" charset="-120"/>
              <a:ea typeface="微軟正黑體" pitchFamily="34" charset="-120"/>
            </a:defRPr>
          </a:pPr>
          <a:endParaRPr lang="zh-TW"/>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26"/>
  <c:chart>
    <c:autoTitleDeleted val="1"/>
    <c:plotArea>
      <c:layout/>
      <c:barChart>
        <c:barDir val="col"/>
        <c:grouping val="stacked"/>
        <c:ser>
          <c:idx val="0"/>
          <c:order val="0"/>
          <c:tx>
            <c:strRef>
              <c:f>銷售數量統計eg!$A$22</c:f>
              <c:strCache>
                <c:ptCount val="1"/>
                <c:pt idx="0">
                  <c:v>Copper Wire</c:v>
                </c:pt>
              </c:strCache>
            </c:strRef>
          </c:tx>
          <c:spPr>
            <a:solidFill>
              <a:schemeClr val="accent5">
                <a:lumMod val="40000"/>
                <a:lumOff val="60000"/>
              </a:schemeClr>
            </a:solidFill>
          </c:spPr>
          <c:cat>
            <c:strRef>
              <c:f>銷售數量統計eg!$E$21:$J$21</c:f>
              <c:strCache>
                <c:ptCount val="6"/>
                <c:pt idx="0">
                  <c:v>103Y</c:v>
                </c:pt>
                <c:pt idx="1">
                  <c:v>104Y</c:v>
                </c:pt>
                <c:pt idx="2">
                  <c:v>105Y</c:v>
                </c:pt>
                <c:pt idx="3">
                  <c:v>106Y</c:v>
                </c:pt>
                <c:pt idx="4">
                  <c:v>107Y</c:v>
                </c:pt>
                <c:pt idx="5">
                  <c:v>108Q3</c:v>
                </c:pt>
              </c:strCache>
            </c:strRef>
          </c:cat>
          <c:val>
            <c:numRef>
              <c:f>銷售數量統計eg!$E$22:$J$22</c:f>
              <c:numCache>
                <c:formatCode>_-* #,##0_-;\-* #,##0_-;_-* "-"??_-;_-@_-</c:formatCode>
                <c:ptCount val="6"/>
                <c:pt idx="0">
                  <c:v>4322</c:v>
                </c:pt>
                <c:pt idx="1">
                  <c:v>4258</c:v>
                </c:pt>
                <c:pt idx="2">
                  <c:v>5224</c:v>
                </c:pt>
                <c:pt idx="3">
                  <c:v>4753</c:v>
                </c:pt>
                <c:pt idx="4">
                  <c:v>4672</c:v>
                </c:pt>
                <c:pt idx="5">
                  <c:v>3407</c:v>
                </c:pt>
              </c:numCache>
            </c:numRef>
          </c:val>
        </c:ser>
        <c:ser>
          <c:idx val="1"/>
          <c:order val="1"/>
          <c:tx>
            <c:strRef>
              <c:f>銷售數量統計eg!$A$23</c:f>
              <c:strCache>
                <c:ptCount val="1"/>
                <c:pt idx="0">
                  <c:v>Energy Cable</c:v>
                </c:pt>
              </c:strCache>
            </c:strRef>
          </c:tx>
          <c:spPr>
            <a:solidFill>
              <a:schemeClr val="accent2">
                <a:lumMod val="40000"/>
                <a:lumOff val="60000"/>
              </a:schemeClr>
            </a:solidFill>
          </c:spPr>
          <c:cat>
            <c:strRef>
              <c:f>銷售數量統計eg!$E$21:$J$21</c:f>
              <c:strCache>
                <c:ptCount val="6"/>
                <c:pt idx="0">
                  <c:v>103Y</c:v>
                </c:pt>
                <c:pt idx="1">
                  <c:v>104Y</c:v>
                </c:pt>
                <c:pt idx="2">
                  <c:v>105Y</c:v>
                </c:pt>
                <c:pt idx="3">
                  <c:v>106Y</c:v>
                </c:pt>
                <c:pt idx="4">
                  <c:v>107Y</c:v>
                </c:pt>
                <c:pt idx="5">
                  <c:v>108Q3</c:v>
                </c:pt>
              </c:strCache>
            </c:strRef>
          </c:cat>
          <c:val>
            <c:numRef>
              <c:f>銷售數量統計eg!$E$23:$J$23</c:f>
              <c:numCache>
                <c:formatCode>_-* #,##0_-;\-* #,##0_-;_-* "-"??_-;_-@_-</c:formatCode>
                <c:ptCount val="6"/>
                <c:pt idx="0">
                  <c:v>14405</c:v>
                </c:pt>
                <c:pt idx="1">
                  <c:v>19391</c:v>
                </c:pt>
                <c:pt idx="2">
                  <c:v>18464</c:v>
                </c:pt>
                <c:pt idx="3">
                  <c:v>18172</c:v>
                </c:pt>
                <c:pt idx="4">
                  <c:v>21635</c:v>
                </c:pt>
                <c:pt idx="5">
                  <c:v>18790</c:v>
                </c:pt>
              </c:numCache>
            </c:numRef>
          </c:val>
        </c:ser>
        <c:ser>
          <c:idx val="2"/>
          <c:order val="2"/>
          <c:tx>
            <c:strRef>
              <c:f>銷售數量統計eg!$A$24</c:f>
              <c:strCache>
                <c:ptCount val="1"/>
                <c:pt idx="0">
                  <c:v>Telecom Cable</c:v>
                </c:pt>
              </c:strCache>
            </c:strRef>
          </c:tx>
          <c:spPr>
            <a:solidFill>
              <a:schemeClr val="accent3">
                <a:lumMod val="60000"/>
                <a:lumOff val="40000"/>
              </a:schemeClr>
            </a:solidFill>
          </c:spPr>
          <c:cat>
            <c:strRef>
              <c:f>銷售數量統計eg!$E$21:$J$21</c:f>
              <c:strCache>
                <c:ptCount val="6"/>
                <c:pt idx="0">
                  <c:v>103Y</c:v>
                </c:pt>
                <c:pt idx="1">
                  <c:v>104Y</c:v>
                </c:pt>
                <c:pt idx="2">
                  <c:v>105Y</c:v>
                </c:pt>
                <c:pt idx="3">
                  <c:v>106Y</c:v>
                </c:pt>
                <c:pt idx="4">
                  <c:v>107Y</c:v>
                </c:pt>
                <c:pt idx="5">
                  <c:v>108Q3</c:v>
                </c:pt>
              </c:strCache>
            </c:strRef>
          </c:cat>
          <c:val>
            <c:numRef>
              <c:f>銷售數量統計eg!$E$24:$J$24</c:f>
              <c:numCache>
                <c:formatCode>_-* #,##0_-;\-* #,##0_-;_-* "-"??_-;_-@_-</c:formatCode>
                <c:ptCount val="6"/>
                <c:pt idx="0">
                  <c:v>2857</c:v>
                </c:pt>
                <c:pt idx="1">
                  <c:v>1698</c:v>
                </c:pt>
                <c:pt idx="2">
                  <c:v>1546</c:v>
                </c:pt>
                <c:pt idx="3">
                  <c:v>1041</c:v>
                </c:pt>
                <c:pt idx="4">
                  <c:v>1377</c:v>
                </c:pt>
                <c:pt idx="5">
                  <c:v>987</c:v>
                </c:pt>
              </c:numCache>
            </c:numRef>
          </c:val>
        </c:ser>
        <c:ser>
          <c:idx val="3"/>
          <c:order val="3"/>
          <c:tx>
            <c:strRef>
              <c:f>銷售數量統計eg!$A$25</c:f>
              <c:strCache>
                <c:ptCount val="1"/>
                <c:pt idx="0">
                  <c:v>Magnet Wires </c:v>
                </c:pt>
              </c:strCache>
            </c:strRef>
          </c:tx>
          <c:spPr>
            <a:solidFill>
              <a:schemeClr val="tx2">
                <a:lumMod val="40000"/>
                <a:lumOff val="60000"/>
              </a:schemeClr>
            </a:solidFill>
          </c:spPr>
          <c:cat>
            <c:strRef>
              <c:f>銷售數量統計eg!$E$21:$J$21</c:f>
              <c:strCache>
                <c:ptCount val="6"/>
                <c:pt idx="0">
                  <c:v>103Y</c:v>
                </c:pt>
                <c:pt idx="1">
                  <c:v>104Y</c:v>
                </c:pt>
                <c:pt idx="2">
                  <c:v>105Y</c:v>
                </c:pt>
                <c:pt idx="3">
                  <c:v>106Y</c:v>
                </c:pt>
                <c:pt idx="4">
                  <c:v>107Y</c:v>
                </c:pt>
                <c:pt idx="5">
                  <c:v>108Q3</c:v>
                </c:pt>
              </c:strCache>
            </c:strRef>
          </c:cat>
          <c:val>
            <c:numRef>
              <c:f>銷售數量統計eg!$E$25:$J$25</c:f>
              <c:numCache>
                <c:formatCode>_-* #,##0_-;\-* #,##0_-;_-* "-"??_-;_-@_-</c:formatCode>
                <c:ptCount val="6"/>
                <c:pt idx="0">
                  <c:v>9014</c:v>
                </c:pt>
                <c:pt idx="1">
                  <c:v>8818</c:v>
                </c:pt>
                <c:pt idx="2">
                  <c:v>8498</c:v>
                </c:pt>
                <c:pt idx="3">
                  <c:v>9344</c:v>
                </c:pt>
                <c:pt idx="4">
                  <c:v>10214</c:v>
                </c:pt>
                <c:pt idx="5">
                  <c:v>6508</c:v>
                </c:pt>
              </c:numCache>
            </c:numRef>
          </c:val>
        </c:ser>
        <c:ser>
          <c:idx val="4"/>
          <c:order val="4"/>
          <c:tx>
            <c:strRef>
              <c:f>銷售數量統計eg!$A$26</c:f>
              <c:strCache>
                <c:ptCount val="1"/>
                <c:pt idx="0">
                  <c:v>Other</c:v>
                </c:pt>
              </c:strCache>
            </c:strRef>
          </c:tx>
          <c:spPr>
            <a:solidFill>
              <a:schemeClr val="bg1">
                <a:lumMod val="85000"/>
              </a:schemeClr>
            </a:solidFill>
          </c:spPr>
          <c:cat>
            <c:strRef>
              <c:f>銷售數量統計eg!$E$21:$J$21</c:f>
              <c:strCache>
                <c:ptCount val="6"/>
                <c:pt idx="0">
                  <c:v>103Y</c:v>
                </c:pt>
                <c:pt idx="1">
                  <c:v>104Y</c:v>
                </c:pt>
                <c:pt idx="2">
                  <c:v>105Y</c:v>
                </c:pt>
                <c:pt idx="3">
                  <c:v>106Y</c:v>
                </c:pt>
                <c:pt idx="4">
                  <c:v>107Y</c:v>
                </c:pt>
                <c:pt idx="5">
                  <c:v>108Q3</c:v>
                </c:pt>
              </c:strCache>
            </c:strRef>
          </c:cat>
          <c:val>
            <c:numRef>
              <c:f>銷售數量統計eg!$E$26:$J$26</c:f>
              <c:numCache>
                <c:formatCode>_-* #,##0_-;\-* #,##0_-;_-* "-"??_-;_-@_-</c:formatCode>
                <c:ptCount val="6"/>
                <c:pt idx="0">
                  <c:v>6418</c:v>
                </c:pt>
                <c:pt idx="1">
                  <c:v>6160</c:v>
                </c:pt>
                <c:pt idx="2">
                  <c:v>5598</c:v>
                </c:pt>
                <c:pt idx="3">
                  <c:v>4227</c:v>
                </c:pt>
                <c:pt idx="4">
                  <c:v>2123</c:v>
                </c:pt>
                <c:pt idx="5">
                  <c:v>1697</c:v>
                </c:pt>
              </c:numCache>
            </c:numRef>
          </c:val>
        </c:ser>
        <c:overlap val="100"/>
        <c:axId val="148448768"/>
        <c:axId val="148450688"/>
      </c:barChart>
      <c:lineChart>
        <c:grouping val="standard"/>
        <c:ser>
          <c:idx val="5"/>
          <c:order val="5"/>
          <c:tx>
            <c:strRef>
              <c:f>銷售數量統計eg!$A$27</c:f>
              <c:strCache>
                <c:ptCount val="1"/>
                <c:pt idx="0">
                  <c:v>Total</c:v>
                </c:pt>
              </c:strCache>
            </c:strRef>
          </c:tx>
          <c:spPr>
            <a:ln w="47625">
              <a:solidFill>
                <a:srgbClr val="4BACC6">
                  <a:lumMod val="50000"/>
                  <a:alpha val="82000"/>
                </a:srgbClr>
              </a:solidFill>
            </a:ln>
          </c:spPr>
          <c:marker>
            <c:symbol val="circle"/>
            <c:size val="7"/>
            <c:spPr>
              <a:solidFill>
                <a:srgbClr val="4BACC6">
                  <a:lumMod val="50000"/>
                  <a:alpha val="75000"/>
                </a:srgbClr>
              </a:solidFill>
              <a:ln w="6350">
                <a:solidFill>
                  <a:srgbClr val="4BACC6">
                    <a:lumMod val="50000"/>
                    <a:alpha val="65000"/>
                  </a:srgbClr>
                </a:solidFill>
              </a:ln>
            </c:spPr>
          </c:marker>
          <c:cat>
            <c:strRef>
              <c:f>銷售數量統計eg!$E$21:$J$21</c:f>
              <c:strCache>
                <c:ptCount val="6"/>
                <c:pt idx="0">
                  <c:v>103Y</c:v>
                </c:pt>
                <c:pt idx="1">
                  <c:v>104Y</c:v>
                </c:pt>
                <c:pt idx="2">
                  <c:v>105Y</c:v>
                </c:pt>
                <c:pt idx="3">
                  <c:v>106Y</c:v>
                </c:pt>
                <c:pt idx="4">
                  <c:v>107Y</c:v>
                </c:pt>
                <c:pt idx="5">
                  <c:v>108Q3</c:v>
                </c:pt>
              </c:strCache>
            </c:strRef>
          </c:cat>
          <c:val>
            <c:numRef>
              <c:f>銷售數量統計eg!$E$27:$J$27</c:f>
              <c:numCache>
                <c:formatCode>_-* #,##0_-;\-* #,##0_-;_-* "-"??_-;_-@_-</c:formatCode>
                <c:ptCount val="6"/>
                <c:pt idx="0">
                  <c:v>37016</c:v>
                </c:pt>
                <c:pt idx="1">
                  <c:v>40325</c:v>
                </c:pt>
                <c:pt idx="2">
                  <c:v>39330</c:v>
                </c:pt>
                <c:pt idx="3">
                  <c:v>37537</c:v>
                </c:pt>
                <c:pt idx="4">
                  <c:v>40021</c:v>
                </c:pt>
                <c:pt idx="5">
                  <c:v>31389</c:v>
                </c:pt>
              </c:numCache>
            </c:numRef>
          </c:val>
        </c:ser>
        <c:marker val="1"/>
        <c:axId val="148448768"/>
        <c:axId val="148450688"/>
      </c:lineChart>
      <c:catAx>
        <c:axId val="148448768"/>
        <c:scaling>
          <c:orientation val="minMax"/>
        </c:scaling>
        <c:axPos val="b"/>
        <c:tickLblPos val="nextTo"/>
        <c:txPr>
          <a:bodyPr/>
          <a:lstStyle/>
          <a:p>
            <a:pPr>
              <a:defRPr sz="1200">
                <a:latin typeface="微軟正黑體" pitchFamily="34" charset="-120"/>
                <a:ea typeface="微軟正黑體" pitchFamily="34" charset="-120"/>
              </a:defRPr>
            </a:pPr>
            <a:endParaRPr lang="zh-TW"/>
          </a:p>
        </c:txPr>
        <c:crossAx val="148450688"/>
        <c:crosses val="autoZero"/>
        <c:auto val="1"/>
        <c:lblAlgn val="ctr"/>
        <c:lblOffset val="100"/>
      </c:catAx>
      <c:valAx>
        <c:axId val="148450688"/>
        <c:scaling>
          <c:orientation val="minMax"/>
        </c:scaling>
        <c:axPos val="l"/>
        <c:majorGridlines/>
        <c:numFmt formatCode="_-* #,##0_-;\-* #,##0_-;_-* &quot;-&quot;??_-;_-@_-" sourceLinked="1"/>
        <c:tickLblPos val="nextTo"/>
        <c:txPr>
          <a:bodyPr/>
          <a:lstStyle/>
          <a:p>
            <a:pPr>
              <a:defRPr sz="1200">
                <a:latin typeface="微軟正黑體" pitchFamily="34" charset="-120"/>
                <a:ea typeface="微軟正黑體" pitchFamily="34" charset="-120"/>
              </a:defRPr>
            </a:pPr>
            <a:endParaRPr lang="zh-TW"/>
          </a:p>
        </c:txPr>
        <c:crossAx val="148448768"/>
        <c:crosses val="autoZero"/>
        <c:crossBetween val="between"/>
      </c:valAx>
    </c:plotArea>
    <c:legend>
      <c:legendPos val="r"/>
      <c:layout>
        <c:manualLayout>
          <c:xMode val="edge"/>
          <c:yMode val="edge"/>
          <c:x val="0.81592576670225059"/>
          <c:y val="0.14976117689260346"/>
          <c:w val="0.17445706515701159"/>
          <c:h val="0.70047738418933103"/>
        </c:manualLayout>
      </c:layout>
      <c:txPr>
        <a:bodyPr/>
        <a:lstStyle/>
        <a:p>
          <a:pPr>
            <a:defRPr sz="1200">
              <a:latin typeface="微軟正黑體" pitchFamily="34" charset="-120"/>
              <a:ea typeface="微軟正黑體" pitchFamily="34" charset="-120"/>
            </a:defRPr>
          </a:pPr>
          <a:endParaRPr lang="zh-TW"/>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2E07D-6C5F-41D1-8A4A-23C6524DB4D5}"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zh-TW" altLang="en-US"/>
        </a:p>
      </dgm:t>
    </dgm:pt>
    <dgm:pt modelId="{9A8E9289-A0AE-47A9-AE6E-A538164BB985}">
      <dgm:prSet phldrT="[文字]" custT="1"/>
      <dgm:spPr/>
      <dgm:t>
        <a:bodyPr/>
        <a:lstStyle/>
        <a:p>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dgm:t>
    </dgm:pt>
    <dgm:pt modelId="{627F159E-96DC-4E18-B7D2-B6776E6F2936}" type="parTrans" cxnId="{A6CE2EDF-6E6D-4E93-94BE-6E92532C8221}">
      <dgm:prSet/>
      <dgm:spPr/>
      <dgm:t>
        <a:bodyPr/>
        <a:lstStyle/>
        <a:p>
          <a:endParaRPr lang="zh-TW" altLang="en-US" sz="2800" b="1">
            <a:latin typeface="微軟正黑體" pitchFamily="34" charset="-120"/>
            <a:ea typeface="微軟正黑體" pitchFamily="34" charset="-120"/>
          </a:endParaRPr>
        </a:p>
      </dgm:t>
    </dgm:pt>
    <dgm:pt modelId="{6DF04399-4FBA-4E7F-BDAA-7DB32D384DF2}" type="sibTrans" cxnId="{A6CE2EDF-6E6D-4E93-94BE-6E92532C8221}">
      <dgm:prSet/>
      <dgm:spPr/>
      <dgm:t>
        <a:bodyPr/>
        <a:lstStyle/>
        <a:p>
          <a:endParaRPr lang="zh-TW" altLang="en-US" sz="2800" b="1">
            <a:latin typeface="微軟正黑體" pitchFamily="34" charset="-120"/>
            <a:ea typeface="微軟正黑體" pitchFamily="34" charset="-120"/>
          </a:endParaRPr>
        </a:p>
      </dgm:t>
    </dgm:pt>
    <dgm:pt modelId="{EF55FCB2-6F91-4B18-8B21-16836341CA3D}">
      <dgm:prSet phldrT="[文字]" custT="1"/>
      <dgm:spPr/>
      <dgm:t>
        <a:bodyPr/>
        <a:lstStyle/>
        <a:p>
          <a:r>
            <a:rPr lang="en-US" altLang="zh-TW" sz="2400" dirty="0" smtClean="0">
              <a:cs typeface="Times New Roman" pitchFamily="18" charset="0"/>
            </a:rPr>
            <a:t>Financial Highlights</a:t>
          </a:r>
          <a:endParaRPr lang="zh-TW" altLang="en-US" sz="2400" b="1" dirty="0">
            <a:latin typeface="微軟正黑體" pitchFamily="34" charset="-120"/>
            <a:ea typeface="微軟正黑體" pitchFamily="34" charset="-120"/>
          </a:endParaRPr>
        </a:p>
      </dgm:t>
    </dgm:pt>
    <dgm:pt modelId="{C0F93532-9ABD-49A8-8880-15ED5F4DE9EA}" type="parTrans" cxnId="{C071DB09-18FF-41FC-97AF-D7343D26A176}">
      <dgm:prSet/>
      <dgm:spPr/>
      <dgm:t>
        <a:bodyPr/>
        <a:lstStyle/>
        <a:p>
          <a:endParaRPr lang="zh-TW" altLang="en-US" sz="2800" b="1">
            <a:latin typeface="微軟正黑體" pitchFamily="34" charset="-120"/>
            <a:ea typeface="微軟正黑體" pitchFamily="34" charset="-120"/>
          </a:endParaRPr>
        </a:p>
      </dgm:t>
    </dgm:pt>
    <dgm:pt modelId="{10C1752A-B899-4B54-9944-AAA263D41F43}" type="sibTrans" cxnId="{C071DB09-18FF-41FC-97AF-D7343D26A176}">
      <dgm:prSet/>
      <dgm:spPr/>
      <dgm:t>
        <a:bodyPr/>
        <a:lstStyle/>
        <a:p>
          <a:endParaRPr lang="zh-TW" altLang="en-US" sz="2800" b="1">
            <a:latin typeface="微軟正黑體" pitchFamily="34" charset="-120"/>
            <a:ea typeface="微軟正黑體" pitchFamily="34" charset="-120"/>
          </a:endParaRPr>
        </a:p>
      </dgm:t>
    </dgm:pt>
    <dgm:pt modelId="{70C3C077-14FD-4B6B-95CF-212B7F8DB0A5}">
      <dgm:prSet phldrT="[文字]" custT="1"/>
      <dgm:spPr/>
      <dgm:t>
        <a:bodyPr/>
        <a:lstStyle/>
        <a:p>
          <a:r>
            <a:rPr lang="en-US" altLang="zh-TW" sz="2800" b="1" dirty="0" smtClean="0">
              <a:latin typeface="微軟正黑體" pitchFamily="34" charset="-120"/>
              <a:ea typeface="微軟正黑體" pitchFamily="34" charset="-120"/>
            </a:rPr>
            <a:t>Ⅰ</a:t>
          </a:r>
          <a:endParaRPr lang="zh-TW" altLang="en-US" sz="2800" b="1" dirty="0">
            <a:latin typeface="微軟正黑體" pitchFamily="34" charset="-120"/>
            <a:ea typeface="微軟正黑體" pitchFamily="34" charset="-120"/>
          </a:endParaRPr>
        </a:p>
      </dgm:t>
    </dgm:pt>
    <dgm:pt modelId="{E3EBC3FF-1624-4239-B62D-8DCF920559A8}" type="parTrans" cxnId="{EF35A890-8FD4-4F6D-BB96-E5AB1C5520DB}">
      <dgm:prSet/>
      <dgm:spPr/>
      <dgm:t>
        <a:bodyPr/>
        <a:lstStyle/>
        <a:p>
          <a:endParaRPr lang="zh-TW" altLang="en-US" sz="2800" b="1">
            <a:latin typeface="微軟正黑體" pitchFamily="34" charset="-120"/>
            <a:ea typeface="微軟正黑體" pitchFamily="34" charset="-120"/>
          </a:endParaRPr>
        </a:p>
      </dgm:t>
    </dgm:pt>
    <dgm:pt modelId="{429CE0D1-7567-451A-B4F2-D62438164955}" type="sibTrans" cxnId="{EF35A890-8FD4-4F6D-BB96-E5AB1C5520DB}">
      <dgm:prSet/>
      <dgm:spPr/>
      <dgm:t>
        <a:bodyPr/>
        <a:lstStyle/>
        <a:p>
          <a:endParaRPr lang="zh-TW" altLang="en-US" sz="2800" b="1">
            <a:latin typeface="微軟正黑體" pitchFamily="34" charset="-120"/>
            <a:ea typeface="微軟正黑體" pitchFamily="34" charset="-120"/>
          </a:endParaRPr>
        </a:p>
      </dgm:t>
    </dgm:pt>
    <dgm:pt modelId="{0480A9E1-5A18-4FA1-AD32-4D32CB33FCA1}">
      <dgm:prSet phldrT="[文字]" custT="1"/>
      <dgm:spPr/>
      <dgm:t>
        <a:bodyPr/>
        <a:lstStyle/>
        <a:p>
          <a:pPr>
            <a:lnSpc>
              <a:spcPct val="100000"/>
            </a:lnSpc>
          </a:pPr>
          <a:r>
            <a:rPr lang="en-US" altLang="zh-TW" sz="2400" dirty="0" smtClean="0">
              <a:cs typeface="Times New Roman" pitchFamily="18" charset="0"/>
            </a:rPr>
            <a:t>TA YA Group Overview</a:t>
          </a:r>
          <a:endParaRPr lang="zh-TW" altLang="en-US" sz="2400" b="1" dirty="0">
            <a:latin typeface="微軟正黑體" pitchFamily="34" charset="-120"/>
            <a:ea typeface="微軟正黑體" pitchFamily="34" charset="-120"/>
          </a:endParaRPr>
        </a:p>
      </dgm:t>
    </dgm:pt>
    <dgm:pt modelId="{C4FCE2BF-7912-43A9-A3A3-B2344C173116}" type="parTrans" cxnId="{A638711F-66E7-4919-BB05-30E9159988F4}">
      <dgm:prSet/>
      <dgm:spPr/>
      <dgm:t>
        <a:bodyPr/>
        <a:lstStyle/>
        <a:p>
          <a:endParaRPr lang="zh-TW" altLang="en-US" sz="2800" b="1">
            <a:latin typeface="微軟正黑體" pitchFamily="34" charset="-120"/>
            <a:ea typeface="微軟正黑體" pitchFamily="34" charset="-120"/>
          </a:endParaRPr>
        </a:p>
      </dgm:t>
    </dgm:pt>
    <dgm:pt modelId="{32ED9280-6D1C-47B9-A9CA-B635C9216354}" type="sibTrans" cxnId="{A638711F-66E7-4919-BB05-30E9159988F4}">
      <dgm:prSet/>
      <dgm:spPr/>
      <dgm:t>
        <a:bodyPr/>
        <a:lstStyle/>
        <a:p>
          <a:endParaRPr lang="zh-TW" altLang="en-US" sz="2800" b="1">
            <a:latin typeface="微軟正黑體" pitchFamily="34" charset="-120"/>
            <a:ea typeface="微軟正黑體" pitchFamily="34" charset="-120"/>
          </a:endParaRPr>
        </a:p>
      </dgm:t>
    </dgm:pt>
    <dgm:pt modelId="{5BE410BC-4B91-4A1C-AE98-DC7B30D1C82E}">
      <dgm:prSet phldrT="[文字]" custT="1"/>
      <dgm:spPr/>
      <dgm:t>
        <a:bodyPr/>
        <a:lstStyle/>
        <a:p>
          <a:r>
            <a:rPr lang="en-US" altLang="zh-TW" sz="2800" b="1" dirty="0" smtClean="0">
              <a:latin typeface="微軟正黑體" pitchFamily="34" charset="-120"/>
              <a:ea typeface="微軟正黑體" pitchFamily="34" charset="-120"/>
            </a:rPr>
            <a:t>Ⅲ</a:t>
          </a:r>
          <a:endParaRPr lang="zh-TW" altLang="en-US" sz="2800" b="1" dirty="0">
            <a:latin typeface="微軟正黑體" pitchFamily="34" charset="-120"/>
            <a:ea typeface="微軟正黑體" pitchFamily="34" charset="-120"/>
          </a:endParaRPr>
        </a:p>
      </dgm:t>
    </dgm:pt>
    <dgm:pt modelId="{514AD316-81B3-4C30-9634-CE018F31498C}" type="parTrans" cxnId="{EA3E5E5D-D0AE-4A26-9C64-46751C64F136}">
      <dgm:prSet/>
      <dgm:spPr/>
      <dgm:t>
        <a:bodyPr/>
        <a:lstStyle/>
        <a:p>
          <a:endParaRPr lang="zh-TW" altLang="en-US" sz="2800" b="1">
            <a:latin typeface="微軟正黑體" pitchFamily="34" charset="-120"/>
            <a:ea typeface="微軟正黑體" pitchFamily="34" charset="-120"/>
          </a:endParaRPr>
        </a:p>
      </dgm:t>
    </dgm:pt>
    <dgm:pt modelId="{2F32F579-12CB-4CDA-979E-B7726C8AA76F}" type="sibTrans" cxnId="{EA3E5E5D-D0AE-4A26-9C64-46751C64F136}">
      <dgm:prSet/>
      <dgm:spPr/>
      <dgm:t>
        <a:bodyPr/>
        <a:lstStyle/>
        <a:p>
          <a:endParaRPr lang="zh-TW" altLang="en-US" sz="2800" b="1">
            <a:latin typeface="微軟正黑體" pitchFamily="34" charset="-120"/>
            <a:ea typeface="微軟正黑體" pitchFamily="34" charset="-120"/>
          </a:endParaRPr>
        </a:p>
      </dgm:t>
    </dgm:pt>
    <dgm:pt modelId="{8781221D-D1A2-4884-A762-AA65216B3551}">
      <dgm:prSet phldrT="[文字]" custT="1"/>
      <dgm:spPr/>
      <dgm:t>
        <a:bodyPr/>
        <a:lstStyle/>
        <a:p>
          <a:r>
            <a:rPr lang="en-US" altLang="zh-TW" sz="2800" dirty="0" smtClean="0">
              <a:cs typeface="Times New Roman" pitchFamily="18" charset="0"/>
            </a:rPr>
            <a:t>IR Contact</a:t>
          </a:r>
          <a:endParaRPr lang="zh-TW" altLang="en-US" sz="2800" b="1" dirty="0">
            <a:latin typeface="微軟正黑體" pitchFamily="34" charset="-120"/>
            <a:ea typeface="微軟正黑體" pitchFamily="34" charset="-120"/>
          </a:endParaRPr>
        </a:p>
      </dgm:t>
    </dgm:pt>
    <dgm:pt modelId="{04D425ED-A3C3-42FB-B39E-8923DBFA46BF}" type="parTrans" cxnId="{F4B83B34-CEBF-495A-95B4-E40CEF4823FC}">
      <dgm:prSet/>
      <dgm:spPr/>
      <dgm:t>
        <a:bodyPr/>
        <a:lstStyle/>
        <a:p>
          <a:endParaRPr lang="zh-TW" altLang="en-US" sz="2800" b="1">
            <a:latin typeface="微軟正黑體" pitchFamily="34" charset="-120"/>
            <a:ea typeface="微軟正黑體" pitchFamily="34" charset="-120"/>
          </a:endParaRPr>
        </a:p>
      </dgm:t>
    </dgm:pt>
    <dgm:pt modelId="{EFC5A389-70EF-4C3C-BC1C-D5A4B454AB9A}" type="sibTrans" cxnId="{F4B83B34-CEBF-495A-95B4-E40CEF4823FC}">
      <dgm:prSet/>
      <dgm:spPr/>
      <dgm:t>
        <a:bodyPr/>
        <a:lstStyle/>
        <a:p>
          <a:endParaRPr lang="zh-TW" altLang="en-US" sz="2800" b="1">
            <a:latin typeface="微軟正黑體" pitchFamily="34" charset="-120"/>
            <a:ea typeface="微軟正黑體" pitchFamily="34" charset="-120"/>
          </a:endParaRPr>
        </a:p>
      </dgm:t>
    </dgm:pt>
    <dgm:pt modelId="{D279A1A0-6EEE-4C53-A5A1-3B31613B9B02}" type="pres">
      <dgm:prSet presAssocID="{1802E07D-6C5F-41D1-8A4A-23C6524DB4D5}" presName="linearFlow" presStyleCnt="0">
        <dgm:presLayoutVars>
          <dgm:dir/>
          <dgm:animLvl val="lvl"/>
          <dgm:resizeHandles val="exact"/>
        </dgm:presLayoutVars>
      </dgm:prSet>
      <dgm:spPr/>
      <dgm:t>
        <a:bodyPr/>
        <a:lstStyle/>
        <a:p>
          <a:endParaRPr lang="zh-TW" altLang="en-US"/>
        </a:p>
      </dgm:t>
    </dgm:pt>
    <dgm:pt modelId="{E1EC7B51-C06A-40D6-AEDB-8F77A5C217B1}" type="pres">
      <dgm:prSet presAssocID="{9A8E9289-A0AE-47A9-AE6E-A538164BB985}" presName="composite" presStyleCnt="0"/>
      <dgm:spPr/>
    </dgm:pt>
    <dgm:pt modelId="{A96EA3B4-1FDB-4E84-8CB7-38C01695660D}" type="pres">
      <dgm:prSet presAssocID="{9A8E9289-A0AE-47A9-AE6E-A538164BB985}" presName="parentText" presStyleLbl="alignNode1" presStyleIdx="0" presStyleCnt="3" custLinFactNeighborY="85582">
        <dgm:presLayoutVars>
          <dgm:chMax val="1"/>
          <dgm:bulletEnabled val="1"/>
        </dgm:presLayoutVars>
      </dgm:prSet>
      <dgm:spPr/>
      <dgm:t>
        <a:bodyPr/>
        <a:lstStyle/>
        <a:p>
          <a:endParaRPr lang="zh-TW" altLang="en-US"/>
        </a:p>
      </dgm:t>
    </dgm:pt>
    <dgm:pt modelId="{7BD2D8E7-B650-46E9-AF79-E0D596F168B0}" type="pres">
      <dgm:prSet presAssocID="{9A8E9289-A0AE-47A9-AE6E-A538164BB985}" presName="descendantText" presStyleLbl="alignAcc1" presStyleIdx="0" presStyleCnt="3" custLinFactY="37075" custLinFactNeighborY="100000">
        <dgm:presLayoutVars>
          <dgm:bulletEnabled val="1"/>
        </dgm:presLayoutVars>
      </dgm:prSet>
      <dgm:spPr/>
      <dgm:t>
        <a:bodyPr/>
        <a:lstStyle/>
        <a:p>
          <a:endParaRPr lang="zh-TW" altLang="en-US"/>
        </a:p>
      </dgm:t>
    </dgm:pt>
    <dgm:pt modelId="{CEC51504-2769-4FB2-B4E8-368A5934E97C}" type="pres">
      <dgm:prSet presAssocID="{6DF04399-4FBA-4E7F-BDAA-7DB32D384DF2}" presName="sp" presStyleCnt="0"/>
      <dgm:spPr/>
    </dgm:pt>
    <dgm:pt modelId="{0607C36A-2C29-421F-9887-37B9C7251623}" type="pres">
      <dgm:prSet presAssocID="{70C3C077-14FD-4B6B-95CF-212B7F8DB0A5}" presName="composite" presStyleCnt="0"/>
      <dgm:spPr/>
    </dgm:pt>
    <dgm:pt modelId="{EB1ECD4A-7E9B-4CB2-B860-91D6537C26E1}" type="pres">
      <dgm:prSet presAssocID="{70C3C077-14FD-4B6B-95CF-212B7F8DB0A5}" presName="parentText" presStyleLbl="alignNode1" presStyleIdx="1" presStyleCnt="3" custLinFactNeighborX="0" custLinFactNeighborY="-78622">
        <dgm:presLayoutVars>
          <dgm:chMax val="1"/>
          <dgm:bulletEnabled val="1"/>
        </dgm:presLayoutVars>
      </dgm:prSet>
      <dgm:spPr/>
      <dgm:t>
        <a:bodyPr/>
        <a:lstStyle/>
        <a:p>
          <a:endParaRPr lang="zh-TW" altLang="en-US"/>
        </a:p>
      </dgm:t>
    </dgm:pt>
    <dgm:pt modelId="{2C1430BB-9476-4A41-B49A-9B2ADB0D4284}" type="pres">
      <dgm:prSet presAssocID="{70C3C077-14FD-4B6B-95CF-212B7F8DB0A5}" presName="descendantText" presStyleLbl="alignAcc1" presStyleIdx="1" presStyleCnt="3" custLinFactY="-20957" custLinFactNeighborX="1765" custLinFactNeighborY="-100000">
        <dgm:presLayoutVars>
          <dgm:bulletEnabled val="1"/>
        </dgm:presLayoutVars>
      </dgm:prSet>
      <dgm:spPr/>
      <dgm:t>
        <a:bodyPr/>
        <a:lstStyle/>
        <a:p>
          <a:endParaRPr lang="zh-TW" altLang="en-US"/>
        </a:p>
      </dgm:t>
    </dgm:pt>
    <dgm:pt modelId="{04D66F82-6409-43B8-B455-9DC804987B83}" type="pres">
      <dgm:prSet presAssocID="{429CE0D1-7567-451A-B4F2-D62438164955}" presName="sp" presStyleCnt="0"/>
      <dgm:spPr/>
    </dgm:pt>
    <dgm:pt modelId="{7C486863-C3C1-4190-82A5-5E0E23E56B6F}" type="pres">
      <dgm:prSet presAssocID="{5BE410BC-4B91-4A1C-AE98-DC7B30D1C82E}" presName="composite" presStyleCnt="0"/>
      <dgm:spPr/>
    </dgm:pt>
    <dgm:pt modelId="{074E1F4F-1F74-4345-8D7C-7755464F8B89}" type="pres">
      <dgm:prSet presAssocID="{5BE410BC-4B91-4A1C-AE98-DC7B30D1C82E}" presName="parentText" presStyleLbl="alignNode1" presStyleIdx="2" presStyleCnt="3" custLinFactNeighborY="-2731">
        <dgm:presLayoutVars>
          <dgm:chMax val="1"/>
          <dgm:bulletEnabled val="1"/>
        </dgm:presLayoutVars>
      </dgm:prSet>
      <dgm:spPr/>
      <dgm:t>
        <a:bodyPr/>
        <a:lstStyle/>
        <a:p>
          <a:endParaRPr lang="zh-TW" altLang="en-US"/>
        </a:p>
      </dgm:t>
    </dgm:pt>
    <dgm:pt modelId="{8F546CEE-0F6D-46B1-9429-8D6E0C95462B}" type="pres">
      <dgm:prSet presAssocID="{5BE410BC-4B91-4A1C-AE98-DC7B30D1C82E}" presName="descendantText" presStyleLbl="alignAcc1" presStyleIdx="2" presStyleCnt="3">
        <dgm:presLayoutVars>
          <dgm:bulletEnabled val="1"/>
        </dgm:presLayoutVars>
      </dgm:prSet>
      <dgm:spPr/>
      <dgm:t>
        <a:bodyPr/>
        <a:lstStyle/>
        <a:p>
          <a:endParaRPr lang="zh-TW" altLang="en-US"/>
        </a:p>
      </dgm:t>
    </dgm:pt>
  </dgm:ptLst>
  <dgm:cxnLst>
    <dgm:cxn modelId="{EF35A890-8FD4-4F6D-BB96-E5AB1C5520DB}" srcId="{1802E07D-6C5F-41D1-8A4A-23C6524DB4D5}" destId="{70C3C077-14FD-4B6B-95CF-212B7F8DB0A5}" srcOrd="1" destOrd="0" parTransId="{E3EBC3FF-1624-4239-B62D-8DCF920559A8}" sibTransId="{429CE0D1-7567-451A-B4F2-D62438164955}"/>
    <dgm:cxn modelId="{DC1FA605-4E3B-4F49-8C0E-A2EAE314C159}" type="presOf" srcId="{5BE410BC-4B91-4A1C-AE98-DC7B30D1C82E}" destId="{074E1F4F-1F74-4345-8D7C-7755464F8B89}" srcOrd="0" destOrd="0" presId="urn:microsoft.com/office/officeart/2005/8/layout/chevron2"/>
    <dgm:cxn modelId="{883A9B47-552A-430F-9D9B-FBC86D0592AE}" type="presOf" srcId="{9A8E9289-A0AE-47A9-AE6E-A538164BB985}" destId="{A96EA3B4-1FDB-4E84-8CB7-38C01695660D}" srcOrd="0" destOrd="0" presId="urn:microsoft.com/office/officeart/2005/8/layout/chevron2"/>
    <dgm:cxn modelId="{C071DB09-18FF-41FC-97AF-D7343D26A176}" srcId="{9A8E9289-A0AE-47A9-AE6E-A538164BB985}" destId="{EF55FCB2-6F91-4B18-8B21-16836341CA3D}" srcOrd="0" destOrd="0" parTransId="{C0F93532-9ABD-49A8-8880-15ED5F4DE9EA}" sibTransId="{10C1752A-B899-4B54-9944-AAA263D41F43}"/>
    <dgm:cxn modelId="{524D4DC9-0266-406B-8EE8-021167ACB059}" type="presOf" srcId="{EF55FCB2-6F91-4B18-8B21-16836341CA3D}" destId="{7BD2D8E7-B650-46E9-AF79-E0D596F168B0}" srcOrd="0" destOrd="0" presId="urn:microsoft.com/office/officeart/2005/8/layout/chevron2"/>
    <dgm:cxn modelId="{9F479F42-ADA3-49F9-864F-4F68D86DBA64}" type="presOf" srcId="{70C3C077-14FD-4B6B-95CF-212B7F8DB0A5}" destId="{EB1ECD4A-7E9B-4CB2-B860-91D6537C26E1}" srcOrd="0" destOrd="0" presId="urn:microsoft.com/office/officeart/2005/8/layout/chevron2"/>
    <dgm:cxn modelId="{F4B83B34-CEBF-495A-95B4-E40CEF4823FC}" srcId="{5BE410BC-4B91-4A1C-AE98-DC7B30D1C82E}" destId="{8781221D-D1A2-4884-A762-AA65216B3551}" srcOrd="0" destOrd="0" parTransId="{04D425ED-A3C3-42FB-B39E-8923DBFA46BF}" sibTransId="{EFC5A389-70EF-4C3C-BC1C-D5A4B454AB9A}"/>
    <dgm:cxn modelId="{A638711F-66E7-4919-BB05-30E9159988F4}" srcId="{70C3C077-14FD-4B6B-95CF-212B7F8DB0A5}" destId="{0480A9E1-5A18-4FA1-AD32-4D32CB33FCA1}" srcOrd="0" destOrd="0" parTransId="{C4FCE2BF-7912-43A9-A3A3-B2344C173116}" sibTransId="{32ED9280-6D1C-47B9-A9CA-B635C9216354}"/>
    <dgm:cxn modelId="{EA3E5E5D-D0AE-4A26-9C64-46751C64F136}" srcId="{1802E07D-6C5F-41D1-8A4A-23C6524DB4D5}" destId="{5BE410BC-4B91-4A1C-AE98-DC7B30D1C82E}" srcOrd="2" destOrd="0" parTransId="{514AD316-81B3-4C30-9634-CE018F31498C}" sibTransId="{2F32F579-12CB-4CDA-979E-B7726C8AA76F}"/>
    <dgm:cxn modelId="{912E9B07-EF52-44DB-8DED-EB00FA84E70E}" type="presOf" srcId="{8781221D-D1A2-4884-A762-AA65216B3551}" destId="{8F546CEE-0F6D-46B1-9429-8D6E0C95462B}" srcOrd="0" destOrd="0" presId="urn:microsoft.com/office/officeart/2005/8/layout/chevron2"/>
    <dgm:cxn modelId="{A6CE2EDF-6E6D-4E93-94BE-6E92532C8221}" srcId="{1802E07D-6C5F-41D1-8A4A-23C6524DB4D5}" destId="{9A8E9289-A0AE-47A9-AE6E-A538164BB985}" srcOrd="0" destOrd="0" parTransId="{627F159E-96DC-4E18-B7D2-B6776E6F2936}" sibTransId="{6DF04399-4FBA-4E7F-BDAA-7DB32D384DF2}"/>
    <dgm:cxn modelId="{62F7D748-D4D5-41D8-8336-0728046D19A6}" type="presOf" srcId="{0480A9E1-5A18-4FA1-AD32-4D32CB33FCA1}" destId="{2C1430BB-9476-4A41-B49A-9B2ADB0D4284}" srcOrd="0" destOrd="0" presId="urn:microsoft.com/office/officeart/2005/8/layout/chevron2"/>
    <dgm:cxn modelId="{9572B610-8896-4FAD-AD07-35118C54CA2B}" type="presOf" srcId="{1802E07D-6C5F-41D1-8A4A-23C6524DB4D5}" destId="{D279A1A0-6EEE-4C53-A5A1-3B31613B9B02}" srcOrd="0" destOrd="0" presId="urn:microsoft.com/office/officeart/2005/8/layout/chevron2"/>
    <dgm:cxn modelId="{0CF908E4-5AFE-4C50-96E3-EEC9A9406BF9}" type="presParOf" srcId="{D279A1A0-6EEE-4C53-A5A1-3B31613B9B02}" destId="{E1EC7B51-C06A-40D6-AEDB-8F77A5C217B1}" srcOrd="0" destOrd="0" presId="urn:microsoft.com/office/officeart/2005/8/layout/chevron2"/>
    <dgm:cxn modelId="{F407AE22-0BA5-4034-B6F3-DA53557067E5}" type="presParOf" srcId="{E1EC7B51-C06A-40D6-AEDB-8F77A5C217B1}" destId="{A96EA3B4-1FDB-4E84-8CB7-38C01695660D}" srcOrd="0" destOrd="0" presId="urn:microsoft.com/office/officeart/2005/8/layout/chevron2"/>
    <dgm:cxn modelId="{6B6EF30E-0A81-4FA9-835B-643B4B3295B6}" type="presParOf" srcId="{E1EC7B51-C06A-40D6-AEDB-8F77A5C217B1}" destId="{7BD2D8E7-B650-46E9-AF79-E0D596F168B0}" srcOrd="1" destOrd="0" presId="urn:microsoft.com/office/officeart/2005/8/layout/chevron2"/>
    <dgm:cxn modelId="{C720A404-C219-401C-ABF7-4A26AADAFA5E}" type="presParOf" srcId="{D279A1A0-6EEE-4C53-A5A1-3B31613B9B02}" destId="{CEC51504-2769-4FB2-B4E8-368A5934E97C}" srcOrd="1" destOrd="0" presId="urn:microsoft.com/office/officeart/2005/8/layout/chevron2"/>
    <dgm:cxn modelId="{D9FE629E-C7F2-4CB1-9725-922A330A1D41}" type="presParOf" srcId="{D279A1A0-6EEE-4C53-A5A1-3B31613B9B02}" destId="{0607C36A-2C29-421F-9887-37B9C7251623}" srcOrd="2" destOrd="0" presId="urn:microsoft.com/office/officeart/2005/8/layout/chevron2"/>
    <dgm:cxn modelId="{2340ABD0-FFD1-4F3F-BD7E-8138225A1C5F}" type="presParOf" srcId="{0607C36A-2C29-421F-9887-37B9C7251623}" destId="{EB1ECD4A-7E9B-4CB2-B860-91D6537C26E1}" srcOrd="0" destOrd="0" presId="urn:microsoft.com/office/officeart/2005/8/layout/chevron2"/>
    <dgm:cxn modelId="{E0864DA0-2C00-4316-B87C-BD9763ECBA9E}" type="presParOf" srcId="{0607C36A-2C29-421F-9887-37B9C7251623}" destId="{2C1430BB-9476-4A41-B49A-9B2ADB0D4284}" srcOrd="1" destOrd="0" presId="urn:microsoft.com/office/officeart/2005/8/layout/chevron2"/>
    <dgm:cxn modelId="{A0C6CFAE-20B6-4E9D-970B-948AC04A7362}" type="presParOf" srcId="{D279A1A0-6EEE-4C53-A5A1-3B31613B9B02}" destId="{04D66F82-6409-43B8-B455-9DC804987B83}" srcOrd="3" destOrd="0" presId="urn:microsoft.com/office/officeart/2005/8/layout/chevron2"/>
    <dgm:cxn modelId="{84B88C0F-7904-4706-BE0B-BDA5971AA78E}" type="presParOf" srcId="{D279A1A0-6EEE-4C53-A5A1-3B31613B9B02}" destId="{7C486863-C3C1-4190-82A5-5E0E23E56B6F}" srcOrd="4" destOrd="0" presId="urn:microsoft.com/office/officeart/2005/8/layout/chevron2"/>
    <dgm:cxn modelId="{A1533B5C-2934-47C7-8C3D-C376852369AD}" type="presParOf" srcId="{7C486863-C3C1-4190-82A5-5E0E23E56B6F}" destId="{074E1F4F-1F74-4345-8D7C-7755464F8B89}" srcOrd="0" destOrd="0" presId="urn:microsoft.com/office/officeart/2005/8/layout/chevron2"/>
    <dgm:cxn modelId="{4EA9B959-2BCC-413C-9944-00ABFF6EC2EF}" type="presParOf" srcId="{7C486863-C3C1-4190-82A5-5E0E23E56B6F}" destId="{8F546CEE-0F6D-46B1-9429-8D6E0C95462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4A6E8-F72B-4BBE-8FEA-BC42C00A0EF3}"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zh-TW" altLang="en-US"/>
        </a:p>
      </dgm:t>
    </dgm:pt>
    <dgm:pt modelId="{4B03FFF5-A3F9-4310-9ED6-BCF6E6C896E9}">
      <dgm:prSet phldrT="[文字]" custT="1"/>
      <dgm:spPr/>
      <dgm:t>
        <a:bodyPr/>
        <a:lstStyle/>
        <a:p>
          <a:r>
            <a:rPr lang="en-US" altLang="zh-TW" sz="2000" b="1" dirty="0" smtClean="0">
              <a:latin typeface="微軟正黑體" pitchFamily="34" charset="-120"/>
              <a:ea typeface="微軟正黑體" pitchFamily="34" charset="-120"/>
            </a:rPr>
            <a:t>Vision</a:t>
          </a:r>
          <a:endParaRPr lang="zh-TW" altLang="en-US" sz="2000" b="1" dirty="0">
            <a:latin typeface="微軟正黑體" pitchFamily="34" charset="-120"/>
            <a:ea typeface="微軟正黑體" pitchFamily="34" charset="-120"/>
          </a:endParaRPr>
        </a:p>
      </dgm:t>
    </dgm:pt>
    <dgm:pt modelId="{0C48D8A9-1DE7-4B6D-9C27-A2BDB64C6FB7}" type="parTrans" cxnId="{478AD1B9-E34B-44FB-A352-9B6386926F5C}">
      <dgm:prSet/>
      <dgm:spPr/>
      <dgm:t>
        <a:bodyPr/>
        <a:lstStyle/>
        <a:p>
          <a:endParaRPr lang="zh-TW" altLang="en-US" sz="2000" b="1">
            <a:latin typeface="微軟正黑體" pitchFamily="34" charset="-120"/>
            <a:ea typeface="微軟正黑體" pitchFamily="34" charset="-120"/>
          </a:endParaRPr>
        </a:p>
      </dgm:t>
    </dgm:pt>
    <dgm:pt modelId="{C18C88E5-5862-481D-91AD-1039ECAECB26}" type="sibTrans" cxnId="{478AD1B9-E34B-44FB-A352-9B6386926F5C}">
      <dgm:prSet/>
      <dgm:spPr/>
      <dgm:t>
        <a:bodyPr/>
        <a:lstStyle/>
        <a:p>
          <a:endParaRPr lang="zh-TW" altLang="en-US" sz="2000" b="1">
            <a:latin typeface="微軟正黑體" pitchFamily="34" charset="-120"/>
            <a:ea typeface="微軟正黑體" pitchFamily="34" charset="-120"/>
          </a:endParaRPr>
        </a:p>
      </dgm:t>
    </dgm:pt>
    <dgm:pt modelId="{549C9378-7B40-4BF3-AFB4-192AF150AEA4}">
      <dgm:prSet phldrT="[文字]" custT="1"/>
      <dgm:spPr/>
      <dgm:t>
        <a:bodyPr/>
        <a:lstStyle/>
        <a:p>
          <a:r>
            <a:rPr lang="en-US" altLang="zh-TW" sz="1200" b="1" dirty="0" smtClean="0">
              <a:latin typeface="微軟正黑體" pitchFamily="34" charset="-120"/>
              <a:ea typeface="微軟正黑體" pitchFamily="34" charset="-120"/>
            </a:rPr>
            <a:t>Philosophy</a:t>
          </a:r>
          <a:endParaRPr lang="zh-TW" altLang="en-US" sz="1200" b="1" dirty="0">
            <a:latin typeface="微軟正黑體" pitchFamily="34" charset="-120"/>
            <a:ea typeface="微軟正黑體" pitchFamily="34" charset="-120"/>
          </a:endParaRPr>
        </a:p>
      </dgm:t>
    </dgm:pt>
    <dgm:pt modelId="{3F0C082C-2F2A-4E47-B556-94E52AA36B68}" type="parTrans" cxnId="{AFD190D5-9990-4E3A-865F-D075492DF6FF}">
      <dgm:prSet/>
      <dgm:spPr/>
      <dgm:t>
        <a:bodyPr/>
        <a:lstStyle/>
        <a:p>
          <a:endParaRPr lang="zh-TW" altLang="en-US" sz="2000" b="1">
            <a:latin typeface="微軟正黑體" pitchFamily="34" charset="-120"/>
            <a:ea typeface="微軟正黑體" pitchFamily="34" charset="-120"/>
          </a:endParaRPr>
        </a:p>
      </dgm:t>
    </dgm:pt>
    <dgm:pt modelId="{B21BAA43-80F0-486F-AEBE-A350E4AED69C}" type="sibTrans" cxnId="{AFD190D5-9990-4E3A-865F-D075492DF6FF}">
      <dgm:prSet/>
      <dgm:spPr/>
      <dgm:t>
        <a:bodyPr/>
        <a:lstStyle/>
        <a:p>
          <a:endParaRPr lang="zh-TW" altLang="en-US" sz="2000" b="1">
            <a:latin typeface="微軟正黑體" pitchFamily="34" charset="-120"/>
            <a:ea typeface="微軟正黑體" pitchFamily="34" charset="-120"/>
          </a:endParaRPr>
        </a:p>
      </dgm:t>
    </dgm:pt>
    <dgm:pt modelId="{8A63E53C-B794-4F87-8BF9-6A4E39929EDA}">
      <dgm:prSet phldrT="[文字]" custT="1"/>
      <dgm:spPr/>
      <dgm:t>
        <a:bodyPr/>
        <a:lstStyle/>
        <a:p>
          <a:r>
            <a:rPr lang="en-US" sz="2000" b="1" dirty="0" smtClean="0"/>
            <a:t>Core Values</a:t>
          </a:r>
          <a:endParaRPr lang="zh-TW" altLang="en-US" sz="2000" b="1" dirty="0">
            <a:latin typeface="微軟正黑體" pitchFamily="34" charset="-120"/>
            <a:ea typeface="微軟正黑體" pitchFamily="34" charset="-120"/>
          </a:endParaRPr>
        </a:p>
      </dgm:t>
    </dgm:pt>
    <dgm:pt modelId="{96C56970-75DC-4862-B9F8-0B215D2623FE}" type="parTrans" cxnId="{63A359D6-4B49-445B-8BC2-BAFF2F95F10D}">
      <dgm:prSet/>
      <dgm:spPr/>
      <dgm:t>
        <a:bodyPr/>
        <a:lstStyle/>
        <a:p>
          <a:endParaRPr lang="zh-TW" altLang="en-US" sz="2000" b="1">
            <a:latin typeface="微軟正黑體" pitchFamily="34" charset="-120"/>
            <a:ea typeface="微軟正黑體" pitchFamily="34" charset="-120"/>
          </a:endParaRPr>
        </a:p>
      </dgm:t>
    </dgm:pt>
    <dgm:pt modelId="{7414E90C-FF2C-4FF0-9408-5903C0BDFD86}" type="sibTrans" cxnId="{63A359D6-4B49-445B-8BC2-BAFF2F95F10D}">
      <dgm:prSet/>
      <dgm:spPr/>
      <dgm:t>
        <a:bodyPr/>
        <a:lstStyle/>
        <a:p>
          <a:endParaRPr lang="zh-TW" altLang="en-US" sz="2000" b="1">
            <a:latin typeface="微軟正黑體" pitchFamily="34" charset="-120"/>
            <a:ea typeface="微軟正黑體" pitchFamily="34" charset="-120"/>
          </a:endParaRPr>
        </a:p>
      </dgm:t>
    </dgm:pt>
    <dgm:pt modelId="{5E63D0AD-63E5-47E5-922B-F3D60CF53345}">
      <dgm:prSet/>
      <dgm:spPr/>
      <dgm:t>
        <a:bodyPr/>
        <a:lstStyle/>
        <a:p>
          <a:endParaRPr lang="zh-TW" altLang="en-US" dirty="0"/>
        </a:p>
      </dgm:t>
    </dgm:pt>
    <dgm:pt modelId="{B49D0862-5C6C-40D8-982C-38BC6A43BD79}" type="parTrans" cxnId="{44C617F1-2194-4165-80BC-7685B027169A}">
      <dgm:prSet/>
      <dgm:spPr/>
      <dgm:t>
        <a:bodyPr/>
        <a:lstStyle/>
        <a:p>
          <a:endParaRPr lang="zh-TW" altLang="en-US"/>
        </a:p>
      </dgm:t>
    </dgm:pt>
    <dgm:pt modelId="{91AA9D8E-708F-4B3C-9289-9FF3500D09FD}" type="sibTrans" cxnId="{44C617F1-2194-4165-80BC-7685B027169A}">
      <dgm:prSet/>
      <dgm:spPr/>
      <dgm:t>
        <a:bodyPr/>
        <a:lstStyle/>
        <a:p>
          <a:endParaRPr lang="zh-TW" altLang="en-US"/>
        </a:p>
      </dgm:t>
    </dgm:pt>
    <dgm:pt modelId="{845EAE23-0075-45CA-A26C-AAA39A9DCB9B}">
      <dgm:prSet/>
      <dgm:spPr/>
      <dgm:t>
        <a:bodyPr/>
        <a:lstStyle/>
        <a:p>
          <a:endParaRPr lang="zh-TW" altLang="en-US" dirty="0"/>
        </a:p>
      </dgm:t>
    </dgm:pt>
    <dgm:pt modelId="{AB8A2874-13BD-4FDF-93D9-97C696CC5C3B}" type="parTrans" cxnId="{5853D47B-C497-461B-91E5-3BA7DF399E9E}">
      <dgm:prSet/>
      <dgm:spPr/>
      <dgm:t>
        <a:bodyPr/>
        <a:lstStyle/>
        <a:p>
          <a:endParaRPr lang="zh-TW" altLang="en-US"/>
        </a:p>
      </dgm:t>
    </dgm:pt>
    <dgm:pt modelId="{6E7EF705-AE47-48FF-BF42-7319EB359468}" type="sibTrans" cxnId="{5853D47B-C497-461B-91E5-3BA7DF399E9E}">
      <dgm:prSet/>
      <dgm:spPr/>
      <dgm:t>
        <a:bodyPr/>
        <a:lstStyle/>
        <a:p>
          <a:endParaRPr lang="zh-TW" altLang="en-US"/>
        </a:p>
      </dgm:t>
    </dgm:pt>
    <dgm:pt modelId="{88A0DFC0-2731-4627-A2E7-719432D24801}">
      <dgm:prSet/>
      <dgm:spPr/>
      <dgm:t>
        <a:bodyPr/>
        <a:lstStyle/>
        <a:p>
          <a:endParaRPr lang="zh-TW" altLang="en-US" dirty="0"/>
        </a:p>
      </dgm:t>
    </dgm:pt>
    <dgm:pt modelId="{DB39ECE4-4805-4C9A-A541-29475E2E9527}" type="parTrans" cxnId="{AF41B5EF-3B75-47FB-AECF-2D76C82AC611}">
      <dgm:prSet/>
      <dgm:spPr/>
      <dgm:t>
        <a:bodyPr/>
        <a:lstStyle/>
        <a:p>
          <a:endParaRPr lang="zh-TW" altLang="en-US"/>
        </a:p>
      </dgm:t>
    </dgm:pt>
    <dgm:pt modelId="{E5FD063A-4B4C-4B31-B85F-E77EFEE97DA7}" type="sibTrans" cxnId="{AF41B5EF-3B75-47FB-AECF-2D76C82AC611}">
      <dgm:prSet/>
      <dgm:spPr/>
      <dgm:t>
        <a:bodyPr/>
        <a:lstStyle/>
        <a:p>
          <a:endParaRPr lang="zh-TW" altLang="en-US"/>
        </a:p>
      </dgm:t>
    </dgm:pt>
    <dgm:pt modelId="{EC149E56-56FF-43DF-B673-806AE853CD87}">
      <dgm:prSet/>
      <dgm:spPr/>
      <dgm:t>
        <a:bodyPr/>
        <a:lstStyle/>
        <a:p>
          <a:endParaRPr lang="zh-TW" altLang="en-US" dirty="0"/>
        </a:p>
      </dgm:t>
    </dgm:pt>
    <dgm:pt modelId="{6629DE1E-8204-4C22-A88A-827E1C5DFF08}" type="parTrans" cxnId="{297D20BA-2809-4AA4-9D67-9B3906D81F23}">
      <dgm:prSet/>
      <dgm:spPr/>
      <dgm:t>
        <a:bodyPr/>
        <a:lstStyle/>
        <a:p>
          <a:endParaRPr lang="zh-TW" altLang="en-US"/>
        </a:p>
      </dgm:t>
    </dgm:pt>
    <dgm:pt modelId="{F692DA0B-0961-41AB-A851-A082A2CF8D09}" type="sibTrans" cxnId="{297D20BA-2809-4AA4-9D67-9B3906D81F23}">
      <dgm:prSet/>
      <dgm:spPr/>
      <dgm:t>
        <a:bodyPr/>
        <a:lstStyle/>
        <a:p>
          <a:endParaRPr lang="zh-TW" altLang="en-US"/>
        </a:p>
      </dgm:t>
    </dgm:pt>
    <dgm:pt modelId="{5959CB4F-4160-4923-9DCD-A93363A61DC2}">
      <dgm:prSet phldrT="[文字]" custT="1">
        <dgm:style>
          <a:lnRef idx="2">
            <a:schemeClr val="accent2"/>
          </a:lnRef>
          <a:fillRef idx="1">
            <a:schemeClr val="lt1"/>
          </a:fillRef>
          <a:effectRef idx="0">
            <a:schemeClr val="accent2"/>
          </a:effectRef>
          <a:fontRef idx="minor">
            <a:schemeClr val="dk1"/>
          </a:fontRef>
        </dgm:style>
      </dgm:prSet>
      <dgm:spPr/>
      <dgm:t>
        <a:bodyPr/>
        <a:lstStyle/>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r>
            <a:rPr lang="en-US" altLang="zh-TW" sz="1800" b="1" dirty="0" smtClean="0">
              <a:latin typeface="微軟正黑體" pitchFamily="34" charset="-120"/>
              <a:ea typeface="微軟正黑體" pitchFamily="34" charset="-120"/>
            </a:rPr>
            <a:t>  TA</a:t>
          </a:r>
          <a:r>
            <a:rPr lang="zh-TW" altLang="en-US" sz="1800" b="1" dirty="0" smtClean="0">
              <a:latin typeface="微軟正黑體" pitchFamily="34" charset="-120"/>
              <a:ea typeface="微軟正黑體" pitchFamily="34" charset="-120"/>
            </a:rPr>
            <a:t> </a:t>
          </a:r>
          <a:r>
            <a:rPr lang="en-US" altLang="zh-TW" sz="1800" b="1" dirty="0" smtClean="0">
              <a:latin typeface="微軟正黑體" pitchFamily="34" charset="-120"/>
              <a:ea typeface="微軟正黑體" pitchFamily="34" charset="-120"/>
            </a:rPr>
            <a:t>YA GROUP</a:t>
          </a:r>
          <a:endParaRPr lang="zh-TW" altLang="en-US" sz="1800" b="1" dirty="0">
            <a:latin typeface="微軟正黑體" pitchFamily="34" charset="-120"/>
            <a:ea typeface="微軟正黑體" pitchFamily="34" charset="-120"/>
          </a:endParaRPr>
        </a:p>
      </dgm:t>
    </dgm:pt>
    <dgm:pt modelId="{2BF03D5D-9C49-40A5-B120-2B4A94EB4B00}" type="sibTrans" cxnId="{7B8E2758-4AC9-441B-9340-9454A0F870BB}">
      <dgm:prSet/>
      <dgm:spPr/>
      <dgm:t>
        <a:bodyPr/>
        <a:lstStyle/>
        <a:p>
          <a:endParaRPr lang="zh-TW" altLang="en-US" sz="2000" b="1">
            <a:latin typeface="微軟正黑體" pitchFamily="34" charset="-120"/>
            <a:ea typeface="微軟正黑體" pitchFamily="34" charset="-120"/>
          </a:endParaRPr>
        </a:p>
      </dgm:t>
    </dgm:pt>
    <dgm:pt modelId="{8EF52763-5C27-4454-AF63-EB8D1988FC93}" type="parTrans" cxnId="{7B8E2758-4AC9-441B-9340-9454A0F870BB}">
      <dgm:prSet/>
      <dgm:spPr/>
      <dgm:t>
        <a:bodyPr/>
        <a:lstStyle/>
        <a:p>
          <a:endParaRPr lang="zh-TW" altLang="en-US" sz="2000" b="1">
            <a:latin typeface="微軟正黑體" pitchFamily="34" charset="-120"/>
            <a:ea typeface="微軟正黑體" pitchFamily="34" charset="-120"/>
          </a:endParaRPr>
        </a:p>
      </dgm:t>
    </dgm:pt>
    <dgm:pt modelId="{FF083F8E-B68A-4A55-8EF4-6FA55666B39E}" type="pres">
      <dgm:prSet presAssocID="{8434A6E8-F72B-4BBE-8FEA-BC42C00A0EF3}" presName="Name0" presStyleCnt="0">
        <dgm:presLayoutVars>
          <dgm:chMax val="1"/>
          <dgm:dir/>
          <dgm:animLvl val="ctr"/>
          <dgm:resizeHandles val="exact"/>
        </dgm:presLayoutVars>
      </dgm:prSet>
      <dgm:spPr/>
      <dgm:t>
        <a:bodyPr/>
        <a:lstStyle/>
        <a:p>
          <a:endParaRPr lang="zh-TW" altLang="en-US"/>
        </a:p>
      </dgm:t>
    </dgm:pt>
    <dgm:pt modelId="{D39460E0-4679-47B1-A1DA-87D36614E0B3}" type="pres">
      <dgm:prSet presAssocID="{5959CB4F-4160-4923-9DCD-A93363A61DC2}" presName="centerShape" presStyleLbl="node0" presStyleIdx="0" presStyleCnt="1" custScaleX="144396" custScaleY="93546" custLinFactNeighborX="2016"/>
      <dgm:spPr/>
      <dgm:t>
        <a:bodyPr/>
        <a:lstStyle/>
        <a:p>
          <a:endParaRPr lang="zh-TW" altLang="en-US"/>
        </a:p>
      </dgm:t>
    </dgm:pt>
    <dgm:pt modelId="{2FE1FE2E-2B91-463E-AF17-B50A1DB78D1F}" type="pres">
      <dgm:prSet presAssocID="{4B03FFF5-A3F9-4310-9ED6-BCF6E6C896E9}" presName="node" presStyleLbl="node1" presStyleIdx="0" presStyleCnt="3">
        <dgm:presLayoutVars>
          <dgm:bulletEnabled val="1"/>
        </dgm:presLayoutVars>
      </dgm:prSet>
      <dgm:spPr/>
      <dgm:t>
        <a:bodyPr/>
        <a:lstStyle/>
        <a:p>
          <a:endParaRPr lang="zh-TW" altLang="en-US"/>
        </a:p>
      </dgm:t>
    </dgm:pt>
    <dgm:pt modelId="{6A4FC303-E548-408A-8721-E22E9062F7BE}" type="pres">
      <dgm:prSet presAssocID="{4B03FFF5-A3F9-4310-9ED6-BCF6E6C896E9}" presName="dummy" presStyleCnt="0"/>
      <dgm:spPr/>
    </dgm:pt>
    <dgm:pt modelId="{0AD5F38E-D99A-49DD-A4BC-B6DA872205CB}" type="pres">
      <dgm:prSet presAssocID="{C18C88E5-5862-481D-91AD-1039ECAECB26}" presName="sibTrans" presStyleLbl="sibTrans2D1" presStyleIdx="0" presStyleCnt="3"/>
      <dgm:spPr/>
      <dgm:t>
        <a:bodyPr/>
        <a:lstStyle/>
        <a:p>
          <a:endParaRPr lang="zh-TW" altLang="en-US"/>
        </a:p>
      </dgm:t>
    </dgm:pt>
    <dgm:pt modelId="{5EC44AC7-A99E-4D9E-A828-720F73FC4F77}" type="pres">
      <dgm:prSet presAssocID="{549C9378-7B40-4BF3-AFB4-192AF150AEA4}" presName="node" presStyleLbl="node1" presStyleIdx="1" presStyleCnt="3" custRadScaleRad="108181">
        <dgm:presLayoutVars>
          <dgm:bulletEnabled val="1"/>
        </dgm:presLayoutVars>
      </dgm:prSet>
      <dgm:spPr/>
      <dgm:t>
        <a:bodyPr/>
        <a:lstStyle/>
        <a:p>
          <a:endParaRPr lang="zh-TW" altLang="en-US"/>
        </a:p>
      </dgm:t>
    </dgm:pt>
    <dgm:pt modelId="{3406D55A-64B0-4816-B868-6F17ED0459E0}" type="pres">
      <dgm:prSet presAssocID="{549C9378-7B40-4BF3-AFB4-192AF150AEA4}" presName="dummy" presStyleCnt="0"/>
      <dgm:spPr/>
    </dgm:pt>
    <dgm:pt modelId="{21C79519-D834-475A-8BC0-D437F475F158}" type="pres">
      <dgm:prSet presAssocID="{B21BAA43-80F0-486F-AEBE-A350E4AED69C}" presName="sibTrans" presStyleLbl="sibTrans2D1" presStyleIdx="1" presStyleCnt="3" custLinFactNeighborY="-858"/>
      <dgm:spPr/>
      <dgm:t>
        <a:bodyPr/>
        <a:lstStyle/>
        <a:p>
          <a:endParaRPr lang="zh-TW" altLang="en-US"/>
        </a:p>
      </dgm:t>
    </dgm:pt>
    <dgm:pt modelId="{00FA3E9B-7EFA-4F69-98E0-01E2805BCF4A}" type="pres">
      <dgm:prSet presAssocID="{8A63E53C-B794-4F87-8BF9-6A4E39929EDA}" presName="node" presStyleLbl="node1" presStyleIdx="2" presStyleCnt="3">
        <dgm:presLayoutVars>
          <dgm:bulletEnabled val="1"/>
        </dgm:presLayoutVars>
      </dgm:prSet>
      <dgm:spPr/>
      <dgm:t>
        <a:bodyPr/>
        <a:lstStyle/>
        <a:p>
          <a:endParaRPr lang="zh-TW" altLang="en-US"/>
        </a:p>
      </dgm:t>
    </dgm:pt>
    <dgm:pt modelId="{A6C04A08-9F38-4531-BF63-0CEAF9686BDA}" type="pres">
      <dgm:prSet presAssocID="{8A63E53C-B794-4F87-8BF9-6A4E39929EDA}" presName="dummy" presStyleCnt="0"/>
      <dgm:spPr/>
    </dgm:pt>
    <dgm:pt modelId="{D97447E6-3A93-44B2-8EDE-930BEED6EE26}" type="pres">
      <dgm:prSet presAssocID="{7414E90C-FF2C-4FF0-9408-5903C0BDFD86}" presName="sibTrans" presStyleLbl="sibTrans2D1" presStyleIdx="2" presStyleCnt="3"/>
      <dgm:spPr/>
      <dgm:t>
        <a:bodyPr/>
        <a:lstStyle/>
        <a:p>
          <a:endParaRPr lang="zh-TW" altLang="en-US"/>
        </a:p>
      </dgm:t>
    </dgm:pt>
  </dgm:ptLst>
  <dgm:cxnLst>
    <dgm:cxn modelId="{7B8E2758-4AC9-441B-9340-9454A0F870BB}" srcId="{8434A6E8-F72B-4BBE-8FEA-BC42C00A0EF3}" destId="{5959CB4F-4160-4923-9DCD-A93363A61DC2}" srcOrd="0" destOrd="0" parTransId="{8EF52763-5C27-4454-AF63-EB8D1988FC93}" sibTransId="{2BF03D5D-9C49-40A5-B120-2B4A94EB4B00}"/>
    <dgm:cxn modelId="{A5C044C7-2132-4299-BB30-94604D95E6FB}" type="presOf" srcId="{7414E90C-FF2C-4FF0-9408-5903C0BDFD86}" destId="{D97447E6-3A93-44B2-8EDE-930BEED6EE26}" srcOrd="0" destOrd="0" presId="urn:microsoft.com/office/officeart/2005/8/layout/radial6"/>
    <dgm:cxn modelId="{63A359D6-4B49-445B-8BC2-BAFF2F95F10D}" srcId="{5959CB4F-4160-4923-9DCD-A93363A61DC2}" destId="{8A63E53C-B794-4F87-8BF9-6A4E39929EDA}" srcOrd="2" destOrd="0" parTransId="{96C56970-75DC-4862-B9F8-0B215D2623FE}" sibTransId="{7414E90C-FF2C-4FF0-9408-5903C0BDFD86}"/>
    <dgm:cxn modelId="{12228E92-F5C2-4CEC-AE22-D3F560DF283D}" type="presOf" srcId="{8A63E53C-B794-4F87-8BF9-6A4E39929EDA}" destId="{00FA3E9B-7EFA-4F69-98E0-01E2805BCF4A}" srcOrd="0" destOrd="0" presId="urn:microsoft.com/office/officeart/2005/8/layout/radial6"/>
    <dgm:cxn modelId="{297D20BA-2809-4AA4-9D67-9B3906D81F23}" srcId="{8434A6E8-F72B-4BBE-8FEA-BC42C00A0EF3}" destId="{EC149E56-56FF-43DF-B673-806AE853CD87}" srcOrd="4" destOrd="0" parTransId="{6629DE1E-8204-4C22-A88A-827E1C5DFF08}" sibTransId="{F692DA0B-0961-41AB-A851-A082A2CF8D09}"/>
    <dgm:cxn modelId="{D30D9C59-F584-47D9-9723-7ABEAB229B34}" type="presOf" srcId="{8434A6E8-F72B-4BBE-8FEA-BC42C00A0EF3}" destId="{FF083F8E-B68A-4A55-8EF4-6FA55666B39E}" srcOrd="0" destOrd="0" presId="urn:microsoft.com/office/officeart/2005/8/layout/radial6"/>
    <dgm:cxn modelId="{AFD190D5-9990-4E3A-865F-D075492DF6FF}" srcId="{5959CB4F-4160-4923-9DCD-A93363A61DC2}" destId="{549C9378-7B40-4BF3-AFB4-192AF150AEA4}" srcOrd="1" destOrd="0" parTransId="{3F0C082C-2F2A-4E47-B556-94E52AA36B68}" sibTransId="{B21BAA43-80F0-486F-AEBE-A350E4AED69C}"/>
    <dgm:cxn modelId="{08437AD1-5202-463F-B9D2-BD684C9EA4FF}" type="presOf" srcId="{4B03FFF5-A3F9-4310-9ED6-BCF6E6C896E9}" destId="{2FE1FE2E-2B91-463E-AF17-B50A1DB78D1F}" srcOrd="0" destOrd="0" presId="urn:microsoft.com/office/officeart/2005/8/layout/radial6"/>
    <dgm:cxn modelId="{31989A03-8671-4904-AE93-E608FDFE69C4}" type="presOf" srcId="{549C9378-7B40-4BF3-AFB4-192AF150AEA4}" destId="{5EC44AC7-A99E-4D9E-A828-720F73FC4F77}" srcOrd="0" destOrd="0" presId="urn:microsoft.com/office/officeart/2005/8/layout/radial6"/>
    <dgm:cxn modelId="{5853D47B-C497-461B-91E5-3BA7DF399E9E}" srcId="{8434A6E8-F72B-4BBE-8FEA-BC42C00A0EF3}" destId="{845EAE23-0075-45CA-A26C-AAA39A9DCB9B}" srcOrd="2" destOrd="0" parTransId="{AB8A2874-13BD-4FDF-93D9-97C696CC5C3B}" sibTransId="{6E7EF705-AE47-48FF-BF42-7319EB359468}"/>
    <dgm:cxn modelId="{4C7D25D0-C971-4A3C-A9DC-E47E0EF0E7A1}" type="presOf" srcId="{5959CB4F-4160-4923-9DCD-A93363A61DC2}" destId="{D39460E0-4679-47B1-A1DA-87D36614E0B3}" srcOrd="0" destOrd="0" presId="urn:microsoft.com/office/officeart/2005/8/layout/radial6"/>
    <dgm:cxn modelId="{BB683AF2-73AA-4491-B023-760759C1B142}" type="presOf" srcId="{B21BAA43-80F0-486F-AEBE-A350E4AED69C}" destId="{21C79519-D834-475A-8BC0-D437F475F158}" srcOrd="0" destOrd="0" presId="urn:microsoft.com/office/officeart/2005/8/layout/radial6"/>
    <dgm:cxn modelId="{478AD1B9-E34B-44FB-A352-9B6386926F5C}" srcId="{5959CB4F-4160-4923-9DCD-A93363A61DC2}" destId="{4B03FFF5-A3F9-4310-9ED6-BCF6E6C896E9}" srcOrd="0" destOrd="0" parTransId="{0C48D8A9-1DE7-4B6D-9C27-A2BDB64C6FB7}" sibTransId="{C18C88E5-5862-481D-91AD-1039ECAECB26}"/>
    <dgm:cxn modelId="{AF41B5EF-3B75-47FB-AECF-2D76C82AC611}" srcId="{8434A6E8-F72B-4BBE-8FEA-BC42C00A0EF3}" destId="{88A0DFC0-2731-4627-A2E7-719432D24801}" srcOrd="3" destOrd="0" parTransId="{DB39ECE4-4805-4C9A-A541-29475E2E9527}" sibTransId="{E5FD063A-4B4C-4B31-B85F-E77EFEE97DA7}"/>
    <dgm:cxn modelId="{B14C2F29-5AB8-4C97-B3FC-F1C14C7B1733}" type="presOf" srcId="{C18C88E5-5862-481D-91AD-1039ECAECB26}" destId="{0AD5F38E-D99A-49DD-A4BC-B6DA872205CB}" srcOrd="0" destOrd="0" presId="urn:microsoft.com/office/officeart/2005/8/layout/radial6"/>
    <dgm:cxn modelId="{44C617F1-2194-4165-80BC-7685B027169A}" srcId="{8434A6E8-F72B-4BBE-8FEA-BC42C00A0EF3}" destId="{5E63D0AD-63E5-47E5-922B-F3D60CF53345}" srcOrd="1" destOrd="0" parTransId="{B49D0862-5C6C-40D8-982C-38BC6A43BD79}" sibTransId="{91AA9D8E-708F-4B3C-9289-9FF3500D09FD}"/>
    <dgm:cxn modelId="{BA128BD3-BAFB-4E32-A7C2-0D6D19436AD4}" type="presParOf" srcId="{FF083F8E-B68A-4A55-8EF4-6FA55666B39E}" destId="{D39460E0-4679-47B1-A1DA-87D36614E0B3}" srcOrd="0" destOrd="0" presId="urn:microsoft.com/office/officeart/2005/8/layout/radial6"/>
    <dgm:cxn modelId="{0DFC2CB4-1981-4609-B94F-2BDD004E8838}" type="presParOf" srcId="{FF083F8E-B68A-4A55-8EF4-6FA55666B39E}" destId="{2FE1FE2E-2B91-463E-AF17-B50A1DB78D1F}" srcOrd="1" destOrd="0" presId="urn:microsoft.com/office/officeart/2005/8/layout/radial6"/>
    <dgm:cxn modelId="{623AE5D0-6785-4186-AF3F-2616E86629A1}" type="presParOf" srcId="{FF083F8E-B68A-4A55-8EF4-6FA55666B39E}" destId="{6A4FC303-E548-408A-8721-E22E9062F7BE}" srcOrd="2" destOrd="0" presId="urn:microsoft.com/office/officeart/2005/8/layout/radial6"/>
    <dgm:cxn modelId="{FA2A4392-E43C-4E31-BBAF-D282C69DD3FD}" type="presParOf" srcId="{FF083F8E-B68A-4A55-8EF4-6FA55666B39E}" destId="{0AD5F38E-D99A-49DD-A4BC-B6DA872205CB}" srcOrd="3" destOrd="0" presId="urn:microsoft.com/office/officeart/2005/8/layout/radial6"/>
    <dgm:cxn modelId="{61111AE0-6362-4055-921A-B11017C15993}" type="presParOf" srcId="{FF083F8E-B68A-4A55-8EF4-6FA55666B39E}" destId="{5EC44AC7-A99E-4D9E-A828-720F73FC4F77}" srcOrd="4" destOrd="0" presId="urn:microsoft.com/office/officeart/2005/8/layout/radial6"/>
    <dgm:cxn modelId="{C489EF0D-A205-4846-9A83-17CFA1AD8546}" type="presParOf" srcId="{FF083F8E-B68A-4A55-8EF4-6FA55666B39E}" destId="{3406D55A-64B0-4816-B868-6F17ED0459E0}" srcOrd="5" destOrd="0" presId="urn:microsoft.com/office/officeart/2005/8/layout/radial6"/>
    <dgm:cxn modelId="{1DD706DB-0AB1-469E-B120-8BDD23A10430}" type="presParOf" srcId="{FF083F8E-B68A-4A55-8EF4-6FA55666B39E}" destId="{21C79519-D834-475A-8BC0-D437F475F158}" srcOrd="6" destOrd="0" presId="urn:microsoft.com/office/officeart/2005/8/layout/radial6"/>
    <dgm:cxn modelId="{B099EBB7-8EEE-4CEC-8D75-D5BC1F46EBBC}" type="presParOf" srcId="{FF083F8E-B68A-4A55-8EF4-6FA55666B39E}" destId="{00FA3E9B-7EFA-4F69-98E0-01E2805BCF4A}" srcOrd="7" destOrd="0" presId="urn:microsoft.com/office/officeart/2005/8/layout/radial6"/>
    <dgm:cxn modelId="{5A997FFA-38D0-44A0-8755-762085577649}" type="presParOf" srcId="{FF083F8E-B68A-4A55-8EF4-6FA55666B39E}" destId="{A6C04A08-9F38-4531-BF63-0CEAF9686BDA}" srcOrd="8" destOrd="0" presId="urn:microsoft.com/office/officeart/2005/8/layout/radial6"/>
    <dgm:cxn modelId="{9DF8F673-AC60-47C4-ADE7-02BED07C5620}" type="presParOf" srcId="{FF083F8E-B68A-4A55-8EF4-6FA55666B39E}" destId="{D97447E6-3A93-44B2-8EDE-930BEED6EE26}"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6EA3B4-1FDB-4E84-8CB7-38C01695660D}">
      <dsp:nvSpPr>
        <dsp:cNvPr id="0" name=""/>
        <dsp:cNvSpPr/>
      </dsp:nvSpPr>
      <dsp:spPr>
        <a:xfrm rot="5400000">
          <a:off x="-188947" y="1269072"/>
          <a:ext cx="1259647" cy="88175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微軟正黑體" pitchFamily="34" charset="-120"/>
              <a:ea typeface="微軟正黑體" pitchFamily="34" charset="-120"/>
            </a:rPr>
            <a:t>Ⅱ</a:t>
          </a:r>
          <a:endParaRPr lang="zh-TW" altLang="en-US" sz="2800" b="1" kern="1200" dirty="0">
            <a:latin typeface="微軟正黑體" pitchFamily="34" charset="-120"/>
            <a:ea typeface="微軟正黑體" pitchFamily="34" charset="-120"/>
          </a:endParaRPr>
        </a:p>
      </dsp:txBody>
      <dsp:txXfrm rot="5400000">
        <a:off x="-188947" y="1269072"/>
        <a:ext cx="1259647" cy="881752"/>
      </dsp:txXfrm>
    </dsp:sp>
    <dsp:sp modelId="{7BD2D8E7-B650-46E9-AF79-E0D596F168B0}">
      <dsp:nvSpPr>
        <dsp:cNvPr id="0" name=""/>
        <dsp:cNvSpPr/>
      </dsp:nvSpPr>
      <dsp:spPr>
        <a:xfrm rot="5400000">
          <a:off x="2155511" y="-148744"/>
          <a:ext cx="819201" cy="336671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TW" sz="2400" kern="1200" dirty="0" smtClean="0">
              <a:cs typeface="Times New Roman" pitchFamily="18" charset="0"/>
            </a:rPr>
            <a:t>Financial Highlights</a:t>
          </a:r>
          <a:endParaRPr lang="zh-TW" altLang="en-US" sz="2400" b="1" kern="1200" dirty="0">
            <a:latin typeface="微軟正黑體" pitchFamily="34" charset="-120"/>
            <a:ea typeface="微軟正黑體" pitchFamily="34" charset="-120"/>
          </a:endParaRPr>
        </a:p>
      </dsp:txBody>
      <dsp:txXfrm rot="5400000">
        <a:off x="2155511" y="-148744"/>
        <a:ext cx="819201" cy="3366719"/>
      </dsp:txXfrm>
    </dsp:sp>
    <dsp:sp modelId="{EB1ECD4A-7E9B-4CB2-B860-91D6537C26E1}">
      <dsp:nvSpPr>
        <dsp:cNvPr id="0" name=""/>
        <dsp:cNvSpPr/>
      </dsp:nvSpPr>
      <dsp:spPr>
        <a:xfrm rot="5400000">
          <a:off x="-188947" y="260951"/>
          <a:ext cx="1259647" cy="881752"/>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微軟正黑體" pitchFamily="34" charset="-120"/>
              <a:ea typeface="微軟正黑體" pitchFamily="34" charset="-120"/>
            </a:rPr>
            <a:t>Ⅰ</a:t>
          </a:r>
          <a:endParaRPr lang="zh-TW" altLang="en-US" sz="2800" b="1" kern="1200" dirty="0">
            <a:latin typeface="微軟正黑體" pitchFamily="34" charset="-120"/>
            <a:ea typeface="微軟正黑體" pitchFamily="34" charset="-120"/>
          </a:endParaRPr>
        </a:p>
      </dsp:txBody>
      <dsp:txXfrm rot="5400000">
        <a:off x="-188947" y="260951"/>
        <a:ext cx="1259647" cy="881752"/>
      </dsp:txXfrm>
    </dsp:sp>
    <dsp:sp modelId="{2C1430BB-9476-4A41-B49A-9B2ADB0D4284}">
      <dsp:nvSpPr>
        <dsp:cNvPr id="0" name=""/>
        <dsp:cNvSpPr/>
      </dsp:nvSpPr>
      <dsp:spPr>
        <a:xfrm rot="5400000">
          <a:off x="2155727" y="-1201970"/>
          <a:ext cx="818770" cy="3366719"/>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en-US" altLang="zh-TW" sz="2400" kern="1200" dirty="0" smtClean="0">
              <a:cs typeface="Times New Roman" pitchFamily="18" charset="0"/>
            </a:rPr>
            <a:t>TA YA Group Overview</a:t>
          </a:r>
          <a:endParaRPr lang="zh-TW" altLang="en-US" sz="2400" b="1" kern="1200" dirty="0">
            <a:latin typeface="微軟正黑體" pitchFamily="34" charset="-120"/>
            <a:ea typeface="微軟正黑體" pitchFamily="34" charset="-120"/>
          </a:endParaRPr>
        </a:p>
      </dsp:txBody>
      <dsp:txXfrm rot="5400000">
        <a:off x="2155727" y="-1201970"/>
        <a:ext cx="818770" cy="3366719"/>
      </dsp:txXfrm>
    </dsp:sp>
    <dsp:sp modelId="{074E1F4F-1F74-4345-8D7C-7755464F8B89}">
      <dsp:nvSpPr>
        <dsp:cNvPr id="0" name=""/>
        <dsp:cNvSpPr/>
      </dsp:nvSpPr>
      <dsp:spPr>
        <a:xfrm rot="5400000">
          <a:off x="-188947" y="2277180"/>
          <a:ext cx="1259647" cy="881752"/>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微軟正黑體" pitchFamily="34" charset="-120"/>
              <a:ea typeface="微軟正黑體" pitchFamily="34" charset="-120"/>
            </a:rPr>
            <a:t>Ⅲ</a:t>
          </a:r>
          <a:endParaRPr lang="zh-TW" altLang="en-US" sz="2800" b="1" kern="1200" dirty="0">
            <a:latin typeface="微軟正黑體" pitchFamily="34" charset="-120"/>
            <a:ea typeface="微軟正黑體" pitchFamily="34" charset="-120"/>
          </a:endParaRPr>
        </a:p>
      </dsp:txBody>
      <dsp:txXfrm rot="5400000">
        <a:off x="-188947" y="2277180"/>
        <a:ext cx="1259647" cy="881752"/>
      </dsp:txXfrm>
    </dsp:sp>
    <dsp:sp modelId="{8F546CEE-0F6D-46B1-9429-8D6E0C95462B}">
      <dsp:nvSpPr>
        <dsp:cNvPr id="0" name=""/>
        <dsp:cNvSpPr/>
      </dsp:nvSpPr>
      <dsp:spPr>
        <a:xfrm rot="5400000">
          <a:off x="2155727" y="848659"/>
          <a:ext cx="818770" cy="3366719"/>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cs typeface="Times New Roman" pitchFamily="18" charset="0"/>
            </a:rPr>
            <a:t>IR Contact</a:t>
          </a:r>
          <a:endParaRPr lang="zh-TW" altLang="en-US" sz="2800" b="1" kern="1200" dirty="0">
            <a:latin typeface="微軟正黑體" pitchFamily="34" charset="-120"/>
            <a:ea typeface="微軟正黑體" pitchFamily="34" charset="-120"/>
          </a:endParaRPr>
        </a:p>
      </dsp:txBody>
      <dsp:txXfrm rot="5400000">
        <a:off x="2155727" y="848659"/>
        <a:ext cx="818770" cy="33667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7447E6-3A93-44B2-8EDE-930BEED6EE26}">
      <dsp:nvSpPr>
        <dsp:cNvPr id="0" name=""/>
        <dsp:cNvSpPr/>
      </dsp:nvSpPr>
      <dsp:spPr>
        <a:xfrm>
          <a:off x="1247495" y="585958"/>
          <a:ext cx="3913720" cy="3913720"/>
        </a:xfrm>
        <a:prstGeom prst="blockArc">
          <a:avLst>
            <a:gd name="adj1" fmla="val 9000000"/>
            <a:gd name="adj2" fmla="val 16200000"/>
            <a:gd name="adj3" fmla="val 4642"/>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C79519-D834-475A-8BC0-D437F475F158}">
      <dsp:nvSpPr>
        <dsp:cNvPr id="0" name=""/>
        <dsp:cNvSpPr/>
      </dsp:nvSpPr>
      <dsp:spPr>
        <a:xfrm>
          <a:off x="1333955" y="720899"/>
          <a:ext cx="3913720" cy="3913720"/>
        </a:xfrm>
        <a:prstGeom prst="blockArc">
          <a:avLst>
            <a:gd name="adj1" fmla="val 1615180"/>
            <a:gd name="adj2" fmla="val 9340788"/>
            <a:gd name="adj3" fmla="val 4642"/>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D5F38E-D99A-49DD-A4BC-B6DA872205CB}">
      <dsp:nvSpPr>
        <dsp:cNvPr id="0" name=""/>
        <dsp:cNvSpPr/>
      </dsp:nvSpPr>
      <dsp:spPr>
        <a:xfrm>
          <a:off x="1436668" y="576573"/>
          <a:ext cx="3913720" cy="3913720"/>
        </a:xfrm>
        <a:prstGeom prst="blockArc">
          <a:avLst>
            <a:gd name="adj1" fmla="val 15859212"/>
            <a:gd name="adj2" fmla="val 198482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9460E0-4679-47B1-A1DA-87D36614E0B3}">
      <dsp:nvSpPr>
        <dsp:cNvPr id="0" name=""/>
        <dsp:cNvSpPr/>
      </dsp:nvSpPr>
      <dsp:spPr>
        <a:xfrm>
          <a:off x="1980092" y="1699758"/>
          <a:ext cx="2602666" cy="1686120"/>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altLang="zh-TW" sz="1800" b="1" kern="1200" dirty="0" smtClean="0">
            <a:latin typeface="微軟正黑體" pitchFamily="34" charset="-120"/>
            <a:ea typeface="微軟正黑體" pitchFamily="34" charset="-120"/>
          </a:endParaRPr>
        </a:p>
        <a:p>
          <a:pPr lvl="0" algn="ctr" defTabSz="800100">
            <a:lnSpc>
              <a:spcPct val="90000"/>
            </a:lnSpc>
            <a:spcBef>
              <a:spcPct val="0"/>
            </a:spcBef>
            <a:spcAft>
              <a:spcPct val="35000"/>
            </a:spcAft>
          </a:pPr>
          <a:endParaRPr lang="en-US" altLang="zh-TW" sz="1800" b="1" kern="1200" dirty="0" smtClean="0">
            <a:latin typeface="微軟正黑體" pitchFamily="34" charset="-120"/>
            <a:ea typeface="微軟正黑體" pitchFamily="34" charset="-120"/>
          </a:endParaRPr>
        </a:p>
        <a:p>
          <a:pPr lvl="0" algn="ctr" defTabSz="800100">
            <a:lnSpc>
              <a:spcPct val="90000"/>
            </a:lnSpc>
            <a:spcBef>
              <a:spcPct val="0"/>
            </a:spcBef>
            <a:spcAft>
              <a:spcPct val="35000"/>
            </a:spcAft>
          </a:pPr>
          <a:r>
            <a:rPr lang="en-US" altLang="zh-TW" sz="1800" b="1" kern="1200" dirty="0" smtClean="0">
              <a:latin typeface="微軟正黑體" pitchFamily="34" charset="-120"/>
              <a:ea typeface="微軟正黑體" pitchFamily="34" charset="-120"/>
            </a:rPr>
            <a:t>  TA</a:t>
          </a:r>
          <a:r>
            <a:rPr lang="zh-TW" altLang="en-US" sz="1800" b="1" kern="1200" dirty="0" smtClean="0">
              <a:latin typeface="微軟正黑體" pitchFamily="34" charset="-120"/>
              <a:ea typeface="微軟正黑體" pitchFamily="34" charset="-120"/>
            </a:rPr>
            <a:t> </a:t>
          </a:r>
          <a:r>
            <a:rPr lang="en-US" altLang="zh-TW" sz="1800" b="1" kern="1200" dirty="0" smtClean="0">
              <a:latin typeface="微軟正黑體" pitchFamily="34" charset="-120"/>
              <a:ea typeface="微軟正黑體" pitchFamily="34" charset="-120"/>
            </a:rPr>
            <a:t>YA GROUP</a:t>
          </a:r>
          <a:endParaRPr lang="zh-TW" altLang="en-US" sz="1800" b="1" kern="1200" dirty="0">
            <a:latin typeface="微軟正黑體" pitchFamily="34" charset="-120"/>
            <a:ea typeface="微軟正黑體" pitchFamily="34" charset="-120"/>
          </a:endParaRPr>
        </a:p>
      </dsp:txBody>
      <dsp:txXfrm>
        <a:off x="1980092" y="1699758"/>
        <a:ext cx="2602666" cy="1686120"/>
      </dsp:txXfrm>
    </dsp:sp>
    <dsp:sp modelId="{2FE1FE2E-2B91-463E-AF17-B50A1DB78D1F}">
      <dsp:nvSpPr>
        <dsp:cNvPr id="0" name=""/>
        <dsp:cNvSpPr/>
      </dsp:nvSpPr>
      <dsp:spPr>
        <a:xfrm>
          <a:off x="2573498" y="522"/>
          <a:ext cx="1261715" cy="126171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微軟正黑體" pitchFamily="34" charset="-120"/>
              <a:ea typeface="微軟正黑體" pitchFamily="34" charset="-120"/>
            </a:rPr>
            <a:t>Vision</a:t>
          </a:r>
          <a:endParaRPr lang="zh-TW" altLang="en-US" sz="2000" b="1" kern="1200" dirty="0">
            <a:latin typeface="微軟正黑體" pitchFamily="34" charset="-120"/>
            <a:ea typeface="微軟正黑體" pitchFamily="34" charset="-120"/>
          </a:endParaRPr>
        </a:p>
      </dsp:txBody>
      <dsp:txXfrm>
        <a:off x="2573498" y="522"/>
        <a:ext cx="1261715" cy="1261715"/>
      </dsp:txXfrm>
    </dsp:sp>
    <dsp:sp modelId="{5EC44AC7-A99E-4D9E-A828-720F73FC4F77}">
      <dsp:nvSpPr>
        <dsp:cNvPr id="0" name=""/>
        <dsp:cNvSpPr/>
      </dsp:nvSpPr>
      <dsp:spPr>
        <a:xfrm>
          <a:off x="4364277" y="2945867"/>
          <a:ext cx="1261715" cy="1261715"/>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zh-TW" sz="1200" b="1" kern="1200" dirty="0" smtClean="0">
              <a:latin typeface="微軟正黑體" pitchFamily="34" charset="-120"/>
              <a:ea typeface="微軟正黑體" pitchFamily="34" charset="-120"/>
            </a:rPr>
            <a:t>Philosophy</a:t>
          </a:r>
          <a:endParaRPr lang="zh-TW" altLang="en-US" sz="1200" b="1" kern="1200" dirty="0">
            <a:latin typeface="微軟正黑體" pitchFamily="34" charset="-120"/>
            <a:ea typeface="微軟正黑體" pitchFamily="34" charset="-120"/>
          </a:endParaRPr>
        </a:p>
      </dsp:txBody>
      <dsp:txXfrm>
        <a:off x="4364277" y="2945867"/>
        <a:ext cx="1261715" cy="1261715"/>
      </dsp:txXfrm>
    </dsp:sp>
    <dsp:sp modelId="{00FA3E9B-7EFA-4F69-98E0-01E2805BCF4A}">
      <dsp:nvSpPr>
        <dsp:cNvPr id="0" name=""/>
        <dsp:cNvSpPr/>
      </dsp:nvSpPr>
      <dsp:spPr>
        <a:xfrm>
          <a:off x="918144" y="2867679"/>
          <a:ext cx="1261715" cy="1261715"/>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Core Values</a:t>
          </a:r>
          <a:endParaRPr lang="zh-TW" altLang="en-US" sz="2000" b="1" kern="1200" dirty="0">
            <a:latin typeface="微軟正黑體" pitchFamily="34" charset="-120"/>
            <a:ea typeface="微軟正黑體" pitchFamily="34" charset="-120"/>
          </a:endParaRPr>
        </a:p>
      </dsp:txBody>
      <dsp:txXfrm>
        <a:off x="918144" y="2867679"/>
        <a:ext cx="1261715" cy="12617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版面配置區 5"/>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403AAE-F9CE-4A59-ABAF-CA039851ADC3}" type="datetimeFigureOut">
              <a:rPr lang="zh-TW" altLang="en-US" smtClean="0"/>
              <a:pPr/>
              <a:t>2019/11/12</a:t>
            </a:fld>
            <a:endParaRPr lang="zh-TW" altLang="en-US"/>
          </a:p>
        </p:txBody>
      </p:sp>
      <p:sp>
        <p:nvSpPr>
          <p:cNvPr id="7" name="頁首版面配置區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8" name="頁尾版面配置區 7"/>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9" name="投影片編號版面配置區 8"/>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07876C-552F-4041-A16C-F4192A3BD9A6}" type="slidenum">
              <a:rPr lang="zh-TW" altLang="en-US" smtClean="0"/>
              <a:pPr/>
              <a:t>‹#›</a:t>
            </a:fld>
            <a:endParaRPr lang="zh-TW" altLang="en-US"/>
          </a:p>
        </p:txBody>
      </p:sp>
    </p:spTree>
    <p:extLst>
      <p:ext uri="{BB962C8B-B14F-4D97-AF65-F5344CB8AC3E}">
        <p14:creationId xmlns="" xmlns:p14="http://schemas.microsoft.com/office/powerpoint/2010/main" val="222512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20DAD1C-FFC9-479E-9156-38B2A50AC52C}" type="datetimeFigureOut">
              <a:rPr lang="zh-TW" altLang="en-US"/>
              <a:pPr>
                <a:defRPr/>
              </a:pPr>
              <a:t>2019/11/12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8235659E-B7DC-4E80-9C47-71EF97D887BB}" type="slidenum">
              <a:rPr lang="zh-TW" altLang="en-US"/>
              <a:pPr>
                <a:defRPr/>
              </a:pPr>
              <a:t>‹#›</a:t>
            </a:fld>
            <a:endParaRPr lang="zh-TW" altLang="en-US"/>
          </a:p>
        </p:txBody>
      </p:sp>
    </p:spTree>
    <p:extLst>
      <p:ext uri="{BB962C8B-B14F-4D97-AF65-F5344CB8AC3E}">
        <p14:creationId xmlns="" xmlns:p14="http://schemas.microsoft.com/office/powerpoint/2010/main" val="383585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83663E4-90C6-4A5E-B996-E0CEF6BE6F72}" type="slidenum">
              <a:rPr lang="zh-TW" altLang="en-US" smtClean="0"/>
              <a:pPr/>
              <a:t>7</a:t>
            </a:fld>
            <a:endParaRPr lang="zh-TW" altLang="en-US"/>
          </a:p>
        </p:txBody>
      </p:sp>
    </p:spTree>
    <p:extLst>
      <p:ext uri="{BB962C8B-B14F-4D97-AF65-F5344CB8AC3E}">
        <p14:creationId xmlns:p14="http://schemas.microsoft.com/office/powerpoint/2010/main" xmlns="" val="392022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28</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smtClean="0"/>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p>
        </p:txBody>
      </p:sp>
      <p:sp>
        <p:nvSpPr>
          <p:cNvPr id="7" name="頁尾版面配置區 4"/>
          <p:cNvSpPr>
            <a:spLocks noGrp="1"/>
          </p:cNvSpPr>
          <p:nvPr>
            <p:ph type="ftr" sz="quarter" idx="15"/>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xmlns="" val="25949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xmlns="" val="259495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60" r:id="rId6"/>
    <p:sldLayoutId id="2147483661"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42988" y="2635250"/>
            <a:ext cx="7772400" cy="433388"/>
          </a:xfrm>
        </p:spPr>
        <p:txBody>
          <a:bodyPr rtlCol="0">
            <a:normAutofit fontScale="90000"/>
          </a:bodyPr>
          <a:lstStyle/>
          <a:p>
            <a:pPr eaLnBrk="1" fontAlgn="auto" hangingPunct="1">
              <a:spcAft>
                <a:spcPts val="0"/>
              </a:spcAft>
              <a:defRPr/>
            </a:pPr>
            <a:r>
              <a:rPr lang="en-US" altLang="zh-TW" dirty="0" smtClean="0"/>
              <a:t>2019 Investor Conference</a:t>
            </a:r>
            <a:endParaRPr lang="zh-TW" altLang="en-US" dirty="0"/>
          </a:p>
        </p:txBody>
      </p:sp>
      <p:sp>
        <p:nvSpPr>
          <p:cNvPr id="5" name="副標題 4"/>
          <p:cNvSpPr>
            <a:spLocks noGrp="1"/>
          </p:cNvSpPr>
          <p:nvPr>
            <p:ph type="subTitle" idx="1"/>
          </p:nvPr>
        </p:nvSpPr>
        <p:spPr>
          <a:xfrm>
            <a:off x="1042988" y="3140075"/>
            <a:ext cx="7777162" cy="360363"/>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en-US" altLang="zh-TW" dirty="0" smtClean="0"/>
              <a:t>TA YA</a:t>
            </a:r>
            <a:r>
              <a:rPr lang="zh-TW" altLang="en-US" dirty="0" smtClean="0"/>
              <a:t> </a:t>
            </a:r>
            <a:r>
              <a:rPr lang="en-US" altLang="zh-TW" dirty="0" smtClean="0"/>
              <a:t>Group Overview &amp; Financial Highlights</a:t>
            </a:r>
            <a:endParaRPr lang="zh-TW" altLang="en-US" dirty="0"/>
          </a:p>
        </p:txBody>
      </p:sp>
      <p:sp>
        <p:nvSpPr>
          <p:cNvPr id="6148" name="內容版面配置區 5"/>
          <p:cNvSpPr>
            <a:spLocks noGrp="1"/>
          </p:cNvSpPr>
          <p:nvPr>
            <p:ph sz="quarter" idx="11"/>
          </p:nvPr>
        </p:nvSpPr>
        <p:spPr>
          <a:xfrm>
            <a:off x="1042988" y="3644900"/>
            <a:ext cx="7704137" cy="863600"/>
          </a:xfrm>
        </p:spPr>
        <p:txBody>
          <a:bodyPr/>
          <a:lstStyle/>
          <a:p>
            <a:pPr eaLnBrk="1" hangingPunct="1"/>
            <a:r>
              <a:rPr lang="en-US" altLang="zh-TW" dirty="0" smtClean="0"/>
              <a:t>Chung-Ming Hung</a:t>
            </a:r>
          </a:p>
          <a:p>
            <a:pPr eaLnBrk="1" hangingPunct="1"/>
            <a:r>
              <a:rPr lang="en-US" altLang="zh-TW" dirty="0" smtClean="0"/>
              <a:t>Financial Department Assistant General Manager</a:t>
            </a:r>
          </a:p>
          <a:p>
            <a:pPr eaLnBrk="1" hangingPunct="1"/>
            <a:r>
              <a:rPr lang="en-US" altLang="zh-TW" dirty="0" smtClean="0"/>
              <a:t>Company Spokesman, Vice President</a:t>
            </a:r>
            <a:endParaRPr lang="zh-TW" altLang="en-US" dirty="0" smtClean="0"/>
          </a:p>
        </p:txBody>
      </p:sp>
      <p:sp>
        <p:nvSpPr>
          <p:cNvPr id="6149" name="文字版面配置區 6"/>
          <p:cNvSpPr>
            <a:spLocks noGrp="1"/>
          </p:cNvSpPr>
          <p:nvPr>
            <p:ph type="body" sz="quarter" idx="12"/>
          </p:nvPr>
        </p:nvSpPr>
        <p:spPr>
          <a:xfrm>
            <a:off x="4227513" y="811213"/>
            <a:ext cx="4895850" cy="601662"/>
          </a:xfrm>
        </p:spPr>
        <p:txBody>
          <a:bodyPr/>
          <a:lstStyle/>
          <a:p>
            <a:pPr eaLnBrk="1" hangingPunct="1"/>
            <a:r>
              <a:rPr lang="en-US" altLang="zh-TW" smtClean="0"/>
              <a:t>TA YA ELECTRIC WIRE &amp; CABLE CO., LTD.</a:t>
            </a:r>
          </a:p>
          <a:p>
            <a:pPr eaLnBrk="1" hangingPunct="1"/>
            <a:r>
              <a:rPr lang="en-US" altLang="zh-TW" smtClean="0"/>
              <a:t>Stock  Code: 1609</a:t>
            </a:r>
            <a:endParaRPr lang="zh-TW" altLang="en-US" smtClean="0"/>
          </a:p>
        </p:txBody>
      </p:sp>
      <p:sp>
        <p:nvSpPr>
          <p:cNvPr id="8" name="矩形 7"/>
          <p:cNvSpPr/>
          <p:nvPr/>
        </p:nvSpPr>
        <p:spPr>
          <a:xfrm>
            <a:off x="1042988" y="4365625"/>
            <a:ext cx="3313112" cy="3587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zh-TW" sz="1200" smtClean="0">
                <a:solidFill>
                  <a:schemeClr val="tx1">
                    <a:lumMod val="50000"/>
                    <a:lumOff val="50000"/>
                  </a:schemeClr>
                </a:solidFill>
                <a:latin typeface="微軟正黑體" pitchFamily="34" charset="-120"/>
                <a:ea typeface="微軟正黑體" pitchFamily="34" charset="-120"/>
              </a:rPr>
              <a:t>2019/11/13</a:t>
            </a:r>
            <a:endParaRPr lang="zh-TW" altLang="en-US" sz="1200" dirty="0">
              <a:solidFill>
                <a:schemeClr val="tx1">
                  <a:lumMod val="50000"/>
                  <a:lumOff val="50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1"/>
          <p:cNvSpPr/>
          <p:nvPr/>
        </p:nvSpPr>
        <p:spPr>
          <a:xfrm>
            <a:off x="0" y="6597352"/>
            <a:ext cx="9144000" cy="26064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object 14"/>
          <p:cNvSpPr/>
          <p:nvPr/>
        </p:nvSpPr>
        <p:spPr>
          <a:xfrm>
            <a:off x="2771800" y="3573016"/>
            <a:ext cx="6372200" cy="2520280"/>
          </a:xfrm>
          <a:prstGeom prst="rect">
            <a:avLst/>
          </a:prstGeom>
          <a:blipFill>
            <a:blip r:embed="rId2" cstate="print"/>
            <a:stretch>
              <a:fillRect/>
            </a:stretch>
          </a:blipFill>
        </p:spPr>
        <p:txBody>
          <a:bodyPr wrap="square" lIns="0" tIns="0" rIns="0" bIns="0" rtlCol="0"/>
          <a:lstStyle/>
          <a:p>
            <a:endParaRPr/>
          </a:p>
        </p:txBody>
      </p:sp>
      <p:pic>
        <p:nvPicPr>
          <p:cNvPr id="26" name="Picture 8"/>
          <p:cNvPicPr>
            <a:picLocks noChangeAspect="1" noChangeArrowheads="1"/>
          </p:cNvPicPr>
          <p:nvPr/>
        </p:nvPicPr>
        <p:blipFill>
          <a:blip r:embed="rId3" cstate="screen"/>
          <a:srcRect/>
          <a:stretch>
            <a:fillRect/>
          </a:stretch>
        </p:blipFill>
        <p:spPr bwMode="auto">
          <a:xfrm>
            <a:off x="0" y="3429000"/>
            <a:ext cx="4860032" cy="2779740"/>
          </a:xfrm>
          <a:prstGeom prst="rect">
            <a:avLst/>
          </a:prstGeom>
          <a:ln>
            <a:noFill/>
          </a:ln>
          <a:effectLst>
            <a:softEdge rad="112500"/>
          </a:effectLst>
        </p:spPr>
      </p:pic>
      <p:sp>
        <p:nvSpPr>
          <p:cNvPr id="57" name="Rectangle 3"/>
          <p:cNvSpPr/>
          <p:nvPr/>
        </p:nvSpPr>
        <p:spPr>
          <a:xfrm>
            <a:off x="1475656" y="1"/>
            <a:ext cx="1512168" cy="6597352"/>
          </a:xfrm>
          <a:prstGeom prst="rect">
            <a:avLst/>
          </a:prstGeom>
          <a:solidFill>
            <a:srgbClr val="E9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漆包線事業群"/>
          <p:cNvSpPr txBox="1"/>
          <p:nvPr/>
        </p:nvSpPr>
        <p:spPr>
          <a:xfrm>
            <a:off x="323528" y="1556792"/>
            <a:ext cx="3873380" cy="830997"/>
          </a:xfrm>
          <a:prstGeom prst="rect">
            <a:avLst/>
          </a:prstGeom>
          <a:solidFill>
            <a:schemeClr val="bg1"/>
          </a:solidFill>
        </p:spPr>
        <p:txBody>
          <a:bodyPr wrap="square" rtlCol="0">
            <a:spAutoFit/>
          </a:bodyPr>
          <a:lstStyle/>
          <a:p>
            <a:pPr algn="ctr"/>
            <a:r>
              <a:rPr lang="en-US" altLang="zh-TW" sz="2400" b="1" dirty="0" smtClean="0">
                <a:latin typeface="微軟正黑體" pitchFamily="34" charset="-120"/>
                <a:ea typeface="微軟正黑體" pitchFamily="34" charset="-120"/>
                <a:cs typeface="Times New Roman" panose="02020603050405020304" pitchFamily="18" charset="0"/>
              </a:rPr>
              <a:t>Energy &amp; Telecom Cable Business Group</a:t>
            </a:r>
            <a:endParaRPr kumimoji="0" lang="zh-TW" altLang="en-US" sz="2400" b="1" dirty="0">
              <a:latin typeface="微軟正黑體" pitchFamily="34" charset="-120"/>
              <a:ea typeface="微軟正黑體" pitchFamily="34" charset="-120"/>
              <a:cs typeface="Times New Roman" panose="02020603050405020304" pitchFamily="18" charset="0"/>
            </a:endParaRPr>
          </a:p>
        </p:txBody>
      </p:sp>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3779912" y="764704"/>
            <a:ext cx="4824536" cy="2677656"/>
          </a:xfrm>
          <a:prstGeom prst="rect">
            <a:avLst/>
          </a:prstGeom>
          <a:noFill/>
          <a:ln>
            <a:noFill/>
          </a:ln>
        </p:spPr>
        <p:style>
          <a:lnRef idx="2">
            <a:schemeClr val="accent2"/>
          </a:lnRef>
          <a:fillRef idx="1001">
            <a:schemeClr val="lt1"/>
          </a:fillRef>
          <a:effectRef idx="0">
            <a:schemeClr val="accent2"/>
          </a:effectRef>
          <a:fontRef idx="minor">
            <a:schemeClr val="dk1"/>
          </a:fontRef>
        </p:style>
        <p:txBody>
          <a:bodyPr wrap="square">
            <a:spAutoFit/>
          </a:bodyPr>
          <a:lstStyle/>
          <a:p>
            <a:pPr lvl="1" algn="just" eaLnBrk="1" hangingPunct="1">
              <a:lnSpc>
                <a:spcPct val="150000"/>
              </a:lnSpc>
              <a:buFont typeface="Arial" pitchFamily="34" charset="0"/>
              <a:buChar char="•"/>
            </a:pPr>
            <a:r>
              <a:rPr lang="zh-TW" altLang="en-US" sz="1600" dirty="0" smtClean="0">
                <a:latin typeface="微軟正黑體" pitchFamily="34" charset="-120"/>
                <a:ea typeface="微軟正黑體" pitchFamily="34" charset="-120"/>
              </a:rPr>
              <a:t> </a:t>
            </a:r>
            <a:r>
              <a:rPr lang="en-US" altLang="zh-TW" sz="1600" dirty="0" smtClean="0">
                <a:latin typeface="微軟正黑體" pitchFamily="34" charset="-120"/>
                <a:ea typeface="微軟正黑體" pitchFamily="34" charset="-120"/>
              </a:rPr>
              <a:t>A comprehensive system from 600V to 345kV has been set up. We are the first wire and cable company in Taiwan that develops the 345 kV system successfully and wins the engineering contract from TPC.</a:t>
            </a:r>
          </a:p>
          <a:p>
            <a:pPr lvl="1" eaLnBrk="1" hangingPunct="1">
              <a:lnSpc>
                <a:spcPct val="150000"/>
              </a:lnSpc>
              <a:buFont typeface="Arial" pitchFamily="34" charset="0"/>
              <a:buChar char="•"/>
            </a:pPr>
            <a:r>
              <a:rPr lang="en-US" altLang="zh-TW" sz="1600" dirty="0" smtClean="0">
                <a:latin typeface="微軟正黑體" pitchFamily="34" charset="-120"/>
                <a:ea typeface="微軟正黑體" pitchFamily="34" charset="-120"/>
              </a:rPr>
              <a:t> We also provide construction and maintenance services for cable lines. </a:t>
            </a:r>
          </a:p>
        </p:txBody>
      </p:sp>
      <p:grpSp>
        <p:nvGrpSpPr>
          <p:cNvPr id="25" name="群組 24"/>
          <p:cNvGrpSpPr/>
          <p:nvPr/>
        </p:nvGrpSpPr>
        <p:grpSpPr>
          <a:xfrm>
            <a:off x="8244408" y="188640"/>
            <a:ext cx="720081" cy="504056"/>
            <a:chOff x="4355976" y="3147038"/>
            <a:chExt cx="2304258" cy="1993675"/>
          </a:xfrm>
        </p:grpSpPr>
        <p:sp>
          <p:nvSpPr>
            <p:cNvPr id="28"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29" name="圓角化同側角落矩形 28"/>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30" name="群組 13"/>
            <p:cNvGrpSpPr/>
            <p:nvPr/>
          </p:nvGrpSpPr>
          <p:grpSpPr>
            <a:xfrm>
              <a:off x="4355976" y="3147038"/>
              <a:ext cx="461551" cy="926569"/>
              <a:chOff x="1" y="-71582"/>
              <a:chExt cx="461551" cy="926569"/>
            </a:xfrm>
          </p:grpSpPr>
          <p:sp>
            <p:nvSpPr>
              <p:cNvPr id="48" name="＞形箭號 47"/>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9"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1" name="圓角化同側角落矩形 30"/>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7" name="群組 22"/>
            <p:cNvGrpSpPr/>
            <p:nvPr/>
          </p:nvGrpSpPr>
          <p:grpSpPr>
            <a:xfrm>
              <a:off x="4355976" y="4379855"/>
              <a:ext cx="461550" cy="760858"/>
              <a:chOff x="1" y="1082962"/>
              <a:chExt cx="461550" cy="760858"/>
            </a:xfrm>
          </p:grpSpPr>
          <p:sp>
            <p:nvSpPr>
              <p:cNvPr id="46" name="＞形箭號 45"/>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7"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44" name="＞形箭號 43"/>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5" name="圓角化同側角落矩形 44"/>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10</a:t>
            </a:fld>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par>
                                <p:cTn id="14" presetID="1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animBg="1"/>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漆包線工廠"/>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8938" b="23027"/>
          <a:stretch/>
        </p:blipFill>
        <p:spPr bwMode="auto">
          <a:xfrm>
            <a:off x="0" y="3429000"/>
            <a:ext cx="9144000" cy="2505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3"/>
          <p:cNvSpPr/>
          <p:nvPr/>
        </p:nvSpPr>
        <p:spPr>
          <a:xfrm>
            <a:off x="1259632" y="0"/>
            <a:ext cx="1512168" cy="6661099"/>
          </a:xfrm>
          <a:prstGeom prst="rect">
            <a:avLst/>
          </a:prstGeom>
          <a:solidFill>
            <a:srgbClr val="E9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漆包線事業群"/>
          <p:cNvSpPr txBox="1"/>
          <p:nvPr/>
        </p:nvSpPr>
        <p:spPr>
          <a:xfrm>
            <a:off x="755576" y="1556792"/>
            <a:ext cx="2952328" cy="954107"/>
          </a:xfrm>
          <a:prstGeom prst="rect">
            <a:avLst/>
          </a:prstGeom>
          <a:solidFill>
            <a:schemeClr val="bg1"/>
          </a:solidFill>
        </p:spPr>
        <p:txBody>
          <a:bodyPr wrap="square" rtlCol="0">
            <a:spAutoFit/>
          </a:bodyPr>
          <a:lstStyle/>
          <a:p>
            <a:r>
              <a:rPr lang="en-US" altLang="zh-TW" sz="2800" b="1" dirty="0" smtClean="0">
                <a:latin typeface="微軟正黑體" panose="020B0604030504040204" pitchFamily="34" charset="-120"/>
                <a:ea typeface="微軟正黑體" panose="020B0604030504040204" pitchFamily="34" charset="-120"/>
              </a:rPr>
              <a:t>Magnet Wire</a:t>
            </a:r>
          </a:p>
          <a:p>
            <a:r>
              <a:rPr lang="en-US" altLang="zh-TW" sz="2800" b="1" dirty="0" smtClean="0">
                <a:latin typeface="微軟正黑體" panose="020B0604030504040204" pitchFamily="34" charset="-120"/>
                <a:ea typeface="微軟正黑體" panose="020B0604030504040204" pitchFamily="34" charset="-120"/>
              </a:rPr>
              <a:t>Business Group</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1" name="矩形1"/>
          <p:cNvSpPr/>
          <p:nvPr/>
        </p:nvSpPr>
        <p:spPr>
          <a:xfrm>
            <a:off x="0" y="6597352"/>
            <a:ext cx="9144000" cy="26064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標題矩形"/>
          <p:cNvSpPr/>
          <p:nvPr/>
        </p:nvSpPr>
        <p:spPr>
          <a:xfrm>
            <a:off x="0" y="2636912"/>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p:cNvSpPr/>
          <p:nvPr/>
        </p:nvSpPr>
        <p:spPr>
          <a:xfrm>
            <a:off x="3491880" y="764704"/>
            <a:ext cx="4896544" cy="2289858"/>
          </a:xfrm>
          <a:prstGeom prst="rect">
            <a:avLst/>
          </a:prstGeom>
        </p:spPr>
        <p:txBody>
          <a:bodyPr wrap="square">
            <a:spAutoFit/>
          </a:bodyPr>
          <a:lstStyle/>
          <a:p>
            <a:pPr lvl="1" algn="just" eaLnBrk="1" hangingPunct="1">
              <a:lnSpc>
                <a:spcPct val="170000"/>
              </a:lnSpc>
              <a:buFont typeface="Arial" pitchFamily="34" charset="0"/>
              <a:buChar char="•"/>
            </a:pPr>
            <a:r>
              <a:rPr lang="zh-TW" altLang="en-US" sz="1400" dirty="0" smtClean="0">
                <a:latin typeface="微軟正黑體" pitchFamily="34" charset="-120"/>
                <a:ea typeface="微軟正黑體" pitchFamily="34" charset="-120"/>
              </a:rPr>
              <a:t> </a:t>
            </a:r>
            <a:r>
              <a:rPr lang="en-US" altLang="zh-TW" sz="1400" dirty="0" smtClean="0">
                <a:latin typeface="微軟正黑體" pitchFamily="34" charset="-120"/>
                <a:ea typeface="微軟正黑體" pitchFamily="34" charset="-120"/>
              </a:rPr>
              <a:t>We have production bases in Taiwan, China, and Vietnam. Magnet wires have been sold domestically and overseas for more than 40 years. Based on the professional production experience for many years, we gradually develop magnet wires, flat wires and TILWs of different characteristics.</a:t>
            </a:r>
          </a:p>
        </p:txBody>
      </p:sp>
      <p:grpSp>
        <p:nvGrpSpPr>
          <p:cNvPr id="22" name="群組 21"/>
          <p:cNvGrpSpPr/>
          <p:nvPr/>
        </p:nvGrpSpPr>
        <p:grpSpPr>
          <a:xfrm>
            <a:off x="8244408" y="188640"/>
            <a:ext cx="720081" cy="504056"/>
            <a:chOff x="4355976" y="3147038"/>
            <a:chExt cx="2304258" cy="1993675"/>
          </a:xfrm>
        </p:grpSpPr>
        <p:sp>
          <p:nvSpPr>
            <p:cNvPr id="24"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25" name="圓角化同側角落矩形 24"/>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26" name="群組 13"/>
            <p:cNvGrpSpPr/>
            <p:nvPr/>
          </p:nvGrpSpPr>
          <p:grpSpPr>
            <a:xfrm>
              <a:off x="4355976" y="3147038"/>
              <a:ext cx="461551" cy="926569"/>
              <a:chOff x="1" y="-71582"/>
              <a:chExt cx="461551" cy="926569"/>
            </a:xfrm>
          </p:grpSpPr>
          <p:sp>
            <p:nvSpPr>
              <p:cNvPr id="48" name="＞形箭號 47"/>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9"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27" name="圓角化同側角落矩形 26"/>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29" name="群組 22"/>
            <p:cNvGrpSpPr/>
            <p:nvPr/>
          </p:nvGrpSpPr>
          <p:grpSpPr>
            <a:xfrm>
              <a:off x="4355976" y="4379855"/>
              <a:ext cx="461550" cy="760858"/>
              <a:chOff x="1" y="1082962"/>
              <a:chExt cx="461550" cy="760858"/>
            </a:xfrm>
          </p:grpSpPr>
          <p:sp>
            <p:nvSpPr>
              <p:cNvPr id="46" name="＞形箭號 45"/>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7"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1" name="＞形箭號 30"/>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5" name="圓角化同側角落矩形 44"/>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11</a:t>
            </a:fld>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900" decel="100000" fill="hold"/>
                                        <p:tgtEl>
                                          <p:spTgt spid="5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7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Effect transition="in" filter="fade">
                                      <p:cBhvr>
                                        <p:cTn id="16" dur="5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3"/>
          <p:cNvSpPr/>
          <p:nvPr/>
        </p:nvSpPr>
        <p:spPr>
          <a:xfrm>
            <a:off x="1259632" y="0"/>
            <a:ext cx="1512168" cy="6661099"/>
          </a:xfrm>
          <a:prstGeom prst="rect">
            <a:avLst/>
          </a:prstGeom>
          <a:solidFill>
            <a:srgbClr val="E9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漆包線事業群"/>
          <p:cNvSpPr txBox="1"/>
          <p:nvPr/>
        </p:nvSpPr>
        <p:spPr>
          <a:xfrm>
            <a:off x="827584" y="1556792"/>
            <a:ext cx="3096344" cy="954107"/>
          </a:xfrm>
          <a:prstGeom prst="rect">
            <a:avLst/>
          </a:prstGeom>
          <a:solidFill>
            <a:schemeClr val="bg1"/>
          </a:solidFill>
        </p:spPr>
        <p:txBody>
          <a:bodyPr wrap="square" rtlCol="0">
            <a:spAutoFit/>
          </a:bodyPr>
          <a:lstStyle/>
          <a:p>
            <a:r>
              <a:rPr lang="en-US" altLang="zh-TW" sz="2800" b="1" dirty="0" smtClean="0">
                <a:latin typeface="微軟正黑體" pitchFamily="34" charset="-120"/>
                <a:ea typeface="微軟正黑體" pitchFamily="34" charset="-120"/>
              </a:rPr>
              <a:t>Bonding Wires </a:t>
            </a:r>
          </a:p>
          <a:p>
            <a:r>
              <a:rPr lang="en-US" altLang="zh-TW" sz="2800" b="1" dirty="0" smtClean="0">
                <a:latin typeface="微軟正黑體" pitchFamily="34" charset="-120"/>
                <a:ea typeface="微軟正黑體" pitchFamily="34" charset="-120"/>
              </a:rPr>
              <a:t>Business Group   </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1" name="矩形1"/>
          <p:cNvSpPr/>
          <p:nvPr/>
        </p:nvSpPr>
        <p:spPr>
          <a:xfrm>
            <a:off x="0" y="6597352"/>
            <a:ext cx="9144000" cy="26064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標題矩形"/>
          <p:cNvSpPr/>
          <p:nvPr/>
        </p:nvSpPr>
        <p:spPr>
          <a:xfrm>
            <a:off x="0" y="2636912"/>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3779912" y="980728"/>
            <a:ext cx="4752528" cy="1616725"/>
          </a:xfrm>
          <a:prstGeom prst="rect">
            <a:avLst/>
          </a:prstGeom>
        </p:spPr>
        <p:txBody>
          <a:bodyPr wrap="square">
            <a:spAutoFit/>
          </a:bodyPr>
          <a:lstStyle/>
          <a:p>
            <a:pPr lvl="1" algn="just">
              <a:lnSpc>
                <a:spcPct val="160000"/>
              </a:lnSpc>
              <a:buFont typeface="Arial" pitchFamily="34" charset="0"/>
              <a:buChar char="•"/>
            </a:pPr>
            <a:r>
              <a:rPr lang="en-US" altLang="zh-TW" sz="1600" dirty="0" smtClean="0">
                <a:latin typeface="微軟正黑體" pitchFamily="34" charset="-120"/>
                <a:ea typeface="微軟正黑體" pitchFamily="34" charset="-120"/>
              </a:rPr>
              <a:t> The major products include copper bonding wires, au-pd coated copper wires, and pd-coated bonding wires and are suitable for the IC packaging industry. </a:t>
            </a:r>
          </a:p>
        </p:txBody>
      </p:sp>
      <p:pic>
        <p:nvPicPr>
          <p:cNvPr id="28" name="Picture 4" descr="proimages/in-product/index_cate-03.jpg"/>
          <p:cNvPicPr>
            <a:picLocks noChangeAspect="1" noChangeArrowheads="1"/>
          </p:cNvPicPr>
          <p:nvPr/>
        </p:nvPicPr>
        <p:blipFill>
          <a:blip r:embed="rId2" cstate="print"/>
          <a:srcRect/>
          <a:stretch>
            <a:fillRect/>
          </a:stretch>
        </p:blipFill>
        <p:spPr bwMode="auto">
          <a:xfrm>
            <a:off x="2818102" y="2636912"/>
            <a:ext cx="6325898" cy="3566136"/>
          </a:xfrm>
          <a:prstGeom prst="rect">
            <a:avLst/>
          </a:prstGeom>
          <a:ln>
            <a:noFill/>
          </a:ln>
          <a:effectLst>
            <a:softEdge rad="317500"/>
          </a:effectLst>
        </p:spPr>
      </p:pic>
      <p:grpSp>
        <p:nvGrpSpPr>
          <p:cNvPr id="24" name="群組 23"/>
          <p:cNvGrpSpPr/>
          <p:nvPr/>
        </p:nvGrpSpPr>
        <p:grpSpPr>
          <a:xfrm>
            <a:off x="8244408" y="188640"/>
            <a:ext cx="720081" cy="504056"/>
            <a:chOff x="4355976" y="3147038"/>
            <a:chExt cx="2304258" cy="1993675"/>
          </a:xfrm>
        </p:grpSpPr>
        <p:sp>
          <p:nvSpPr>
            <p:cNvPr id="25"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26" name="圓角化同側角落矩形 25"/>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27" name="群組 13"/>
            <p:cNvGrpSpPr/>
            <p:nvPr/>
          </p:nvGrpSpPr>
          <p:grpSpPr>
            <a:xfrm>
              <a:off x="4355976" y="3147038"/>
              <a:ext cx="461551" cy="926569"/>
              <a:chOff x="1" y="-71582"/>
              <a:chExt cx="461551" cy="926569"/>
            </a:xfrm>
          </p:grpSpPr>
          <p:sp>
            <p:nvSpPr>
              <p:cNvPr id="46" name="＞形箭號 45"/>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7"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29" name="圓角化同側角落矩形 28"/>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1" name="群組 22"/>
            <p:cNvGrpSpPr/>
            <p:nvPr/>
          </p:nvGrpSpPr>
          <p:grpSpPr>
            <a:xfrm>
              <a:off x="4355976" y="4379855"/>
              <a:ext cx="461550" cy="760858"/>
              <a:chOff x="1" y="1082962"/>
              <a:chExt cx="461550" cy="760858"/>
            </a:xfrm>
          </p:grpSpPr>
          <p:sp>
            <p:nvSpPr>
              <p:cNvPr id="44" name="＞形箭號 43"/>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5"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4" name="＞形箭號 33"/>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7" name="圓角化同側角落矩形 36"/>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12</a:t>
            </a:fld>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900" decel="100000" fill="hold"/>
                                        <p:tgtEl>
                                          <p:spTgt spid="5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par>
                                <p:cTn id="16" presetID="1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1200" y="1422424"/>
            <a:ext cx="184731" cy="369333"/>
          </a:xfrm>
          <a:prstGeom prst="rect">
            <a:avLst/>
          </a:prstGeom>
        </p:spPr>
        <p:txBody>
          <a:bodyPr wrap="none">
            <a:spAutoFit/>
          </a:bodyPr>
          <a:lstStyle/>
          <a:p>
            <a:endParaRPr lang="zh-TW" altLang="en-US" dirty="0">
              <a:solidFill>
                <a:srgbClr val="0000FF"/>
              </a:solidFill>
              <a:latin typeface="微軟正黑體" panose="020B0604030504040204" pitchFamily="34" charset="-120"/>
              <a:ea typeface="微軟正黑體" panose="020B0604030504040204" pitchFamily="34" charset="-120"/>
            </a:endParaRPr>
          </a:p>
        </p:txBody>
      </p:sp>
      <p:sp>
        <p:nvSpPr>
          <p:cNvPr id="39" name="矩形 38"/>
          <p:cNvSpPr/>
          <p:nvPr/>
        </p:nvSpPr>
        <p:spPr>
          <a:xfrm>
            <a:off x="467544" y="673532"/>
            <a:ext cx="7416824" cy="523220"/>
          </a:xfrm>
          <a:prstGeom prst="rect">
            <a:avLst/>
          </a:prstGeom>
        </p:spPr>
        <p:txBody>
          <a:bodyPr wrap="square">
            <a:spAutoFit/>
          </a:bodyPr>
          <a:lstStyle/>
          <a:p>
            <a:pPr eaLnBrk="1" hangingPunct="1">
              <a:buFont typeface="Wingdings" pitchFamily="2" charset="2"/>
              <a:buChar char="Ø"/>
            </a:pPr>
            <a:r>
              <a:rPr lang="zh-TW" altLang="en-US" sz="2800" dirty="0" smtClean="0"/>
              <a:t> </a:t>
            </a:r>
            <a:r>
              <a:rPr lang="en-US" altLang="zh-TW" sz="2800" dirty="0" smtClean="0"/>
              <a:t>Business Diversification</a:t>
            </a:r>
            <a:endParaRPr lang="en-US" altLang="zh-TW" sz="2800" b="1" dirty="0">
              <a:latin typeface="微軟正黑體" pitchFamily="34" charset="-120"/>
              <a:ea typeface="微軟正黑體" pitchFamily="34" charset="-120"/>
              <a:cs typeface="Times New Roman" panose="02020603050405020304" pitchFamily="18" charset="0"/>
            </a:endParaRPr>
          </a:p>
        </p:txBody>
      </p:sp>
      <p:pic>
        <p:nvPicPr>
          <p:cNvPr id="1026"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6228184" y="5517232"/>
            <a:ext cx="2195270" cy="864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 name="群組 18"/>
          <p:cNvGrpSpPr/>
          <p:nvPr/>
        </p:nvGrpSpPr>
        <p:grpSpPr>
          <a:xfrm>
            <a:off x="8244408" y="188640"/>
            <a:ext cx="720081" cy="504056"/>
            <a:chOff x="4355976" y="3147038"/>
            <a:chExt cx="2304258" cy="1993675"/>
          </a:xfrm>
        </p:grpSpPr>
        <p:sp>
          <p:nvSpPr>
            <p:cNvPr id="20"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21" name="圓角化同側角落矩形 20"/>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6" name="群組 13"/>
            <p:cNvGrpSpPr/>
            <p:nvPr/>
          </p:nvGrpSpPr>
          <p:grpSpPr>
            <a:xfrm>
              <a:off x="4355976" y="3147038"/>
              <a:ext cx="461551" cy="926569"/>
              <a:chOff x="1" y="-71582"/>
              <a:chExt cx="461551" cy="926569"/>
            </a:xfrm>
          </p:grpSpPr>
          <p:sp>
            <p:nvSpPr>
              <p:cNvPr id="42" name="＞形箭號 41"/>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3"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24" name="圓角化同側角落矩形 23"/>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7" name="群組 22"/>
            <p:cNvGrpSpPr/>
            <p:nvPr/>
          </p:nvGrpSpPr>
          <p:grpSpPr>
            <a:xfrm>
              <a:off x="4355976" y="4379855"/>
              <a:ext cx="461550" cy="760858"/>
              <a:chOff x="1" y="1082962"/>
              <a:chExt cx="461550" cy="760858"/>
            </a:xfrm>
          </p:grpSpPr>
          <p:sp>
            <p:nvSpPr>
              <p:cNvPr id="40" name="＞形箭號 39"/>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1"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4" name="＞形箭號 33"/>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8" name="圓角化同側角落矩形 37"/>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45" name="投影片編號版面配置區 44"/>
          <p:cNvSpPr>
            <a:spLocks noGrp="1"/>
          </p:cNvSpPr>
          <p:nvPr>
            <p:ph type="sldNum" sz="quarter" idx="12"/>
          </p:nvPr>
        </p:nvSpPr>
        <p:spPr/>
        <p:txBody>
          <a:bodyPr/>
          <a:lstStyle/>
          <a:p>
            <a:fld id="{58C89DEB-3A96-4859-9A12-208015B5559B}" type="slidenum">
              <a:rPr lang="zh-TW" altLang="en-US" smtClean="0"/>
              <a:pPr/>
              <a:t>13</a:t>
            </a:fld>
            <a:endParaRPr lang="zh-TW" altLang="en-US"/>
          </a:p>
        </p:txBody>
      </p:sp>
      <p:pic>
        <p:nvPicPr>
          <p:cNvPr id="44" name="圖片 43">
            <a:extLst>
              <a:ext uri="{FF2B5EF4-FFF2-40B4-BE49-F238E27FC236}">
                <a16:creationId xmlns="" xmlns:a16="http://schemas.microsoft.com/office/drawing/2014/main" id="{E8A82FA7-FABA-4025-8046-E7AB66A98D23}"/>
              </a:ext>
            </a:extLst>
          </p:cNvPr>
          <p:cNvPicPr>
            <a:picLocks noChangeAspect="1"/>
          </p:cNvPicPr>
          <p:nvPr/>
        </p:nvPicPr>
        <p:blipFill>
          <a:blip r:embed="rId3" cstate="print"/>
          <a:stretch>
            <a:fillRect/>
          </a:stretch>
        </p:blipFill>
        <p:spPr>
          <a:xfrm>
            <a:off x="539552" y="1525446"/>
            <a:ext cx="7870463" cy="3991786"/>
          </a:xfrm>
          <a:prstGeom prst="rect">
            <a:avLst/>
          </a:prstGeom>
        </p:spPr>
      </p:pic>
    </p:spTree>
    <p:extLst>
      <p:ext uri="{BB962C8B-B14F-4D97-AF65-F5344CB8AC3E}">
        <p14:creationId xmlns:p14="http://schemas.microsoft.com/office/powerpoint/2010/main" xmlns="" val="60611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群組 43">
            <a:extLst>
              <a:ext uri="{FF2B5EF4-FFF2-40B4-BE49-F238E27FC236}">
                <a16:creationId xmlns="" xmlns:a16="http://schemas.microsoft.com/office/drawing/2014/main" id="{BFCDD475-ACDE-435E-A1EF-E4F6A06DDB7A}"/>
              </a:ext>
            </a:extLst>
          </p:cNvPr>
          <p:cNvGrpSpPr/>
          <p:nvPr/>
        </p:nvGrpSpPr>
        <p:grpSpPr>
          <a:xfrm>
            <a:off x="3131840" y="4149080"/>
            <a:ext cx="5544616" cy="2232248"/>
            <a:chOff x="4355976" y="3573016"/>
            <a:chExt cx="4480478" cy="2034558"/>
          </a:xfrm>
        </p:grpSpPr>
        <p:pic>
          <p:nvPicPr>
            <p:cNvPr id="45" name="Picture 2">
              <a:extLst>
                <a:ext uri="{FF2B5EF4-FFF2-40B4-BE49-F238E27FC236}">
                  <a16:creationId xmlns="" xmlns:a16="http://schemas.microsoft.com/office/drawing/2014/main" id="{2F2C4601-469A-4CC6-9ED5-962544662BF1}"/>
                </a:ext>
              </a:extLst>
            </p:cNvPr>
            <p:cNvPicPr>
              <a:picLocks noChangeAspect="1" noChangeArrowheads="1"/>
            </p:cNvPicPr>
            <p:nvPr/>
          </p:nvPicPr>
          <p:blipFill>
            <a:blip r:embed="rId2" cstate="print"/>
            <a:srcRect/>
            <a:stretch>
              <a:fillRect/>
            </a:stretch>
          </p:blipFill>
          <p:spPr bwMode="auto">
            <a:xfrm>
              <a:off x="4355976" y="3573016"/>
              <a:ext cx="1675365" cy="1122082"/>
            </a:xfrm>
            <a:prstGeom prst="rect">
              <a:avLst/>
            </a:prstGeom>
            <a:noFill/>
            <a:ln w="9525">
              <a:noFill/>
              <a:miter lim="800000"/>
              <a:headEnd/>
              <a:tailEnd/>
            </a:ln>
          </p:spPr>
        </p:pic>
        <p:pic>
          <p:nvPicPr>
            <p:cNvPr id="46" name="Picture 3">
              <a:extLst>
                <a:ext uri="{FF2B5EF4-FFF2-40B4-BE49-F238E27FC236}">
                  <a16:creationId xmlns="" xmlns:a16="http://schemas.microsoft.com/office/drawing/2014/main" id="{4A566EA7-B874-4DBB-A163-49CC8A8CBD1B}"/>
                </a:ext>
              </a:extLst>
            </p:cNvPr>
            <p:cNvPicPr>
              <a:picLocks noChangeAspect="1" noChangeArrowheads="1"/>
            </p:cNvPicPr>
            <p:nvPr/>
          </p:nvPicPr>
          <p:blipFill>
            <a:blip r:embed="rId3" cstate="print">
              <a:clrChange>
                <a:clrFrom>
                  <a:srgbClr val="F7F7F7"/>
                </a:clrFrom>
                <a:clrTo>
                  <a:srgbClr val="F7F7F7">
                    <a:alpha val="0"/>
                  </a:srgbClr>
                </a:clrTo>
              </a:clrChange>
            </a:blip>
            <a:srcRect/>
            <a:stretch>
              <a:fillRect/>
            </a:stretch>
          </p:blipFill>
          <p:spPr bwMode="auto">
            <a:xfrm>
              <a:off x="5599293" y="4581128"/>
              <a:ext cx="1656184" cy="1026446"/>
            </a:xfrm>
            <a:prstGeom prst="rect">
              <a:avLst/>
            </a:prstGeom>
            <a:noFill/>
            <a:ln w="9525">
              <a:noFill/>
              <a:miter lim="800000"/>
              <a:headEnd/>
              <a:tailEnd/>
            </a:ln>
          </p:spPr>
        </p:pic>
        <p:pic>
          <p:nvPicPr>
            <p:cNvPr id="47" name="Picture 4">
              <a:extLst>
                <a:ext uri="{FF2B5EF4-FFF2-40B4-BE49-F238E27FC236}">
                  <a16:creationId xmlns="" xmlns:a16="http://schemas.microsoft.com/office/drawing/2014/main" id="{EF42FF45-ADDD-44D3-87FD-F075FE2C92A2}"/>
                </a:ext>
              </a:extLst>
            </p:cNvPr>
            <p:cNvPicPr>
              <a:picLocks noChangeAspect="1" noChangeArrowheads="1"/>
            </p:cNvPicPr>
            <p:nvPr/>
          </p:nvPicPr>
          <p:blipFill>
            <a:blip r:embed="rId4" cstate="print"/>
            <a:srcRect/>
            <a:stretch>
              <a:fillRect/>
            </a:stretch>
          </p:blipFill>
          <p:spPr bwMode="auto">
            <a:xfrm>
              <a:off x="6463389" y="3645024"/>
              <a:ext cx="2373065" cy="1063649"/>
            </a:xfrm>
            <a:prstGeom prst="rect">
              <a:avLst/>
            </a:prstGeom>
            <a:noFill/>
            <a:ln w="9525">
              <a:noFill/>
              <a:miter lim="800000"/>
              <a:headEnd/>
              <a:tailEnd/>
            </a:ln>
          </p:spPr>
        </p:pic>
      </p:grpSp>
      <p:sp>
        <p:nvSpPr>
          <p:cNvPr id="57" name="Rectangle 3"/>
          <p:cNvSpPr/>
          <p:nvPr/>
        </p:nvSpPr>
        <p:spPr>
          <a:xfrm>
            <a:off x="1259632" y="0"/>
            <a:ext cx="1512168" cy="6661099"/>
          </a:xfrm>
          <a:prstGeom prst="rect">
            <a:avLst/>
          </a:prstGeom>
          <a:solidFill>
            <a:srgbClr val="E93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漆包線事業群"/>
          <p:cNvSpPr txBox="1"/>
          <p:nvPr/>
        </p:nvSpPr>
        <p:spPr>
          <a:xfrm>
            <a:off x="482596" y="1754813"/>
            <a:ext cx="3441332" cy="954107"/>
          </a:xfrm>
          <a:prstGeom prst="rect">
            <a:avLst/>
          </a:prstGeom>
          <a:solidFill>
            <a:schemeClr val="bg1"/>
          </a:solidFill>
        </p:spPr>
        <p:txBody>
          <a:bodyPr wrap="square" rtlCol="0">
            <a:spAutoFit/>
          </a:bodyPr>
          <a:lstStyle/>
          <a:p>
            <a:pPr fontAlgn="ctr">
              <a:spcBef>
                <a:spcPts val="0"/>
              </a:spcBef>
              <a:spcAft>
                <a:spcPts val="0"/>
              </a:spcAft>
              <a:defRPr/>
            </a:pPr>
            <a:r>
              <a:rPr lang="en-US" altLang="zh-TW" sz="2400" b="1" dirty="0" smtClean="0">
                <a:latin typeface="微軟正黑體" pitchFamily="34" charset="-120"/>
                <a:ea typeface="微軟正黑體" pitchFamily="34" charset="-120"/>
              </a:rPr>
              <a:t>Union Storage Energy System </a:t>
            </a:r>
            <a:r>
              <a:rPr lang="es-ES" altLang="zh-TW" sz="2400" b="1" dirty="0" smtClean="0">
                <a:latin typeface="微軟正黑體" pitchFamily="34" charset="-120"/>
                <a:ea typeface="微軟正黑體" pitchFamily="34" charset="-120"/>
              </a:rPr>
              <a:t>Co., Ltd</a:t>
            </a:r>
            <a:r>
              <a:rPr lang="en-US" altLang="zh-TW" sz="3200" dirty="0" smtClean="0"/>
              <a:t>.</a:t>
            </a:r>
            <a:endParaRPr lang="en-US" altLang="zh-TW" sz="2800" b="1" dirty="0">
              <a:latin typeface="微軟正黑體" pitchFamily="34" charset="-120"/>
              <a:ea typeface="微軟正黑體" pitchFamily="34" charset="-120"/>
            </a:endParaRPr>
          </a:p>
        </p:txBody>
      </p:sp>
      <p:sp>
        <p:nvSpPr>
          <p:cNvPr id="21" name="矩形1"/>
          <p:cNvSpPr/>
          <p:nvPr/>
        </p:nvSpPr>
        <p:spPr>
          <a:xfrm>
            <a:off x="0" y="6597352"/>
            <a:ext cx="9144000" cy="26064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標題矩形"/>
          <p:cNvSpPr/>
          <p:nvPr/>
        </p:nvSpPr>
        <p:spPr>
          <a:xfrm>
            <a:off x="0" y="285293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5" name="Picture 2" descr="C:\Users\AMYCHANG\Desktop\協同能源.png"/>
          <p:cNvPicPr>
            <a:picLocks noChangeAspect="1" noChangeArrowheads="1"/>
          </p:cNvPicPr>
          <p:nvPr/>
        </p:nvPicPr>
        <p:blipFill>
          <a:blip r:embed="rId5" cstate="print">
            <a:clrChange>
              <a:clrFrom>
                <a:srgbClr val="FFFFFF"/>
              </a:clrFrom>
              <a:clrTo>
                <a:srgbClr val="FFFFFF">
                  <a:alpha val="0"/>
                </a:srgbClr>
              </a:clrTo>
            </a:clrChange>
          </a:blip>
          <a:srcRect b="41876"/>
          <a:stretch>
            <a:fillRect/>
          </a:stretch>
        </p:blipFill>
        <p:spPr bwMode="auto">
          <a:xfrm>
            <a:off x="6883363" y="5517232"/>
            <a:ext cx="2410858" cy="778024"/>
          </a:xfrm>
          <a:prstGeom prst="rect">
            <a:avLst/>
          </a:prstGeom>
          <a:noFill/>
          <a:ln>
            <a:noFill/>
          </a:ln>
        </p:spPr>
      </p:pic>
      <p:sp>
        <p:nvSpPr>
          <p:cNvPr id="26" name="矩形 25"/>
          <p:cNvSpPr/>
          <p:nvPr/>
        </p:nvSpPr>
        <p:spPr>
          <a:xfrm>
            <a:off x="3923928" y="779220"/>
            <a:ext cx="4896544" cy="1569660"/>
          </a:xfrm>
          <a:prstGeom prst="rect">
            <a:avLst/>
          </a:prstGeom>
        </p:spPr>
        <p:txBody>
          <a:bodyPr wrap="square">
            <a:spAutoFit/>
          </a:bodyPr>
          <a:lstStyle/>
          <a:p>
            <a:pPr algn="just">
              <a:lnSpc>
                <a:spcPct val="150000"/>
              </a:lnSpc>
            </a:pPr>
            <a:r>
              <a:rPr lang="en-US" altLang="zh-TW" sz="1600" dirty="0" smtClean="0">
                <a:latin typeface="微軟正黑體" pitchFamily="34" charset="-120"/>
                <a:ea typeface="微軟正黑體" pitchFamily="34" charset="-120"/>
              </a:rPr>
              <a:t>USESYS</a:t>
            </a:r>
            <a:r>
              <a:rPr lang="zh-TW" altLang="en-US" sz="1600" dirty="0" smtClean="0">
                <a:latin typeface="微軟正黑體" pitchFamily="34" charset="-120"/>
                <a:ea typeface="微軟正黑體" pitchFamily="34" charset="-120"/>
              </a:rPr>
              <a:t> </a:t>
            </a:r>
            <a:r>
              <a:rPr lang="en-US" altLang="zh-TW" sz="1600" dirty="0" smtClean="0">
                <a:latin typeface="微軟正黑體" pitchFamily="34" charset="-120"/>
                <a:ea typeface="微軟正黑體" pitchFamily="34" charset="-120"/>
              </a:rPr>
              <a:t>was created in 2017 and joined venture between TAYA, </a:t>
            </a:r>
            <a:r>
              <a:rPr lang="en-US" altLang="zh-TW" sz="1600" dirty="0" err="1" smtClean="0">
                <a:latin typeface="微軟正黑體" pitchFamily="34" charset="-120"/>
                <a:ea typeface="微軟正黑體" pitchFamily="34" charset="-120"/>
              </a:rPr>
              <a:t>Shilin</a:t>
            </a:r>
            <a:r>
              <a:rPr lang="en-US" altLang="zh-TW" sz="1600" dirty="0" smtClean="0">
                <a:latin typeface="微軟正黑體" pitchFamily="34" charset="-120"/>
                <a:ea typeface="微軟正黑體" pitchFamily="34" charset="-120"/>
              </a:rPr>
              <a:t>  Electric and </a:t>
            </a:r>
            <a:r>
              <a:rPr lang="en-US" altLang="zh-TW" sz="1600" dirty="0" err="1" smtClean="0">
                <a:latin typeface="微軟正黑體" pitchFamily="34" charset="-120"/>
                <a:ea typeface="微軟正黑體" pitchFamily="34" charset="-120"/>
              </a:rPr>
              <a:t>Cadmen</a:t>
            </a:r>
            <a:r>
              <a:rPr lang="en-US" altLang="zh-TW" sz="1600" dirty="0" smtClean="0">
                <a:latin typeface="微軟正黑體" pitchFamily="34" charset="-120"/>
                <a:ea typeface="微軟正黑體" pitchFamily="34" charset="-120"/>
              </a:rPr>
              <a:t>. </a:t>
            </a:r>
          </a:p>
          <a:p>
            <a:pPr algn="just">
              <a:lnSpc>
                <a:spcPct val="150000"/>
              </a:lnSpc>
            </a:pPr>
            <a:r>
              <a:rPr lang="en-US" altLang="zh-TW" sz="1600" dirty="0" smtClean="0">
                <a:latin typeface="微軟正黑體" pitchFamily="34" charset="-120"/>
                <a:ea typeface="微軟正黑體" pitchFamily="34" charset="-120"/>
              </a:rPr>
              <a:t>Major business</a:t>
            </a:r>
            <a:r>
              <a:rPr lang="zh-TW" altLang="en-US" sz="1600" dirty="0" smtClean="0">
                <a:latin typeface="微軟正黑體" pitchFamily="34" charset="-120"/>
                <a:ea typeface="微軟正黑體" pitchFamily="34" charset="-120"/>
              </a:rPr>
              <a:t>：</a:t>
            </a:r>
            <a:r>
              <a:rPr lang="en-US" altLang="zh-TW" sz="1600" dirty="0" smtClean="0">
                <a:latin typeface="微軟正黑體" panose="020B0604030504040204" pitchFamily="34" charset="-120"/>
                <a:ea typeface="微軟正黑體" panose="020B0604030504040204" pitchFamily="34" charset="-120"/>
              </a:rPr>
              <a:t>Lithium Battery, Storage System, Key Parts R&amp;D</a:t>
            </a:r>
            <a:endParaRPr lang="zh-TW" altLang="en-US" sz="1600" dirty="0">
              <a:latin typeface="微軟正黑體" pitchFamily="34" charset="-120"/>
              <a:ea typeface="微軟正黑體" pitchFamily="34" charset="-120"/>
            </a:endParaRPr>
          </a:p>
        </p:txBody>
      </p:sp>
      <p:grpSp>
        <p:nvGrpSpPr>
          <p:cNvPr id="37" name="群組 36"/>
          <p:cNvGrpSpPr/>
          <p:nvPr/>
        </p:nvGrpSpPr>
        <p:grpSpPr>
          <a:xfrm>
            <a:off x="3851920" y="2636912"/>
            <a:ext cx="4464496" cy="1477328"/>
            <a:chOff x="3851920" y="2924944"/>
            <a:chExt cx="3888432" cy="1477328"/>
          </a:xfrm>
        </p:grpSpPr>
        <p:sp>
          <p:nvSpPr>
            <p:cNvPr id="29" name="矩形 28"/>
            <p:cNvSpPr/>
            <p:nvPr/>
          </p:nvSpPr>
          <p:spPr>
            <a:xfrm>
              <a:off x="3851920" y="2924944"/>
              <a:ext cx="3888432" cy="1477328"/>
            </a:xfrm>
            <a:prstGeom prst="rect">
              <a:avLst/>
            </a:prstGeom>
          </p:spPr>
          <p:txBody>
            <a:bodyPr wrap="square">
              <a:spAutoFit/>
            </a:bodyPr>
            <a:lstStyle/>
            <a:p>
              <a:pPr>
                <a:buFont typeface="Arial" pitchFamily="34" charset="0"/>
                <a:buChar char="•"/>
              </a:pP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Storage Key Product and Technology</a:t>
              </a:r>
              <a:endParaRPr lang="zh-TW" altLang="en-US" b="1" dirty="0" smtClean="0">
                <a:latin typeface="微軟正黑體" panose="020B0604030504040204" pitchFamily="34" charset="-120"/>
                <a:ea typeface="微軟正黑體" panose="020B0604030504040204" pitchFamily="34" charset="-120"/>
              </a:endParaRPr>
            </a:p>
            <a:p>
              <a:pPr>
                <a:buFont typeface="Arial" pitchFamily="34" charset="0"/>
                <a:buChar char="•"/>
              </a:pPr>
              <a:endParaRPr lang="en-US" altLang="zh-TW" b="1" dirty="0" smtClean="0">
                <a:latin typeface="微軟正黑體" panose="020B0604030504040204" pitchFamily="34" charset="-120"/>
                <a:ea typeface="微軟正黑體" panose="020B0604030504040204" pitchFamily="34" charset="-120"/>
              </a:endParaRPr>
            </a:p>
            <a:p>
              <a:endParaRPr lang="en-US" altLang="zh-TW"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p:txBody>
        </p:sp>
        <p:sp>
          <p:nvSpPr>
            <p:cNvPr id="31" name="矩形 30"/>
            <p:cNvSpPr/>
            <p:nvPr/>
          </p:nvSpPr>
          <p:spPr>
            <a:xfrm>
              <a:off x="3851920" y="3284984"/>
              <a:ext cx="3079176" cy="369332"/>
            </a:xfrm>
            <a:prstGeom prst="rect">
              <a:avLst/>
            </a:prstGeom>
          </p:spPr>
          <p:txBody>
            <a:bodyPr wrap="none">
              <a:spAutoFit/>
            </a:bodyPr>
            <a:lstStyle/>
            <a:p>
              <a:pPr>
                <a:buFont typeface="Arial" pitchFamily="34" charset="0"/>
                <a:buChar char="•"/>
              </a:pP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EV Repurposing Battery</a:t>
              </a:r>
              <a:r>
                <a:rPr lang="zh-TW" altLang="en-US" b="1" dirty="0" smtClean="0">
                  <a:latin typeface="微軟正黑體" panose="020B0604030504040204" pitchFamily="34" charset="-120"/>
                  <a:ea typeface="微軟正黑體" panose="020B0604030504040204" pitchFamily="34" charset="-120"/>
                </a:rPr>
                <a:t> </a:t>
              </a:r>
            </a:p>
          </p:txBody>
        </p:sp>
        <p:sp>
          <p:nvSpPr>
            <p:cNvPr id="34" name="矩形 33"/>
            <p:cNvSpPr/>
            <p:nvPr/>
          </p:nvSpPr>
          <p:spPr>
            <a:xfrm>
              <a:off x="3851920" y="3646765"/>
              <a:ext cx="2822249" cy="646331"/>
            </a:xfrm>
            <a:prstGeom prst="rect">
              <a:avLst/>
            </a:prstGeom>
          </p:spPr>
          <p:txBody>
            <a:bodyPr wrap="square">
              <a:spAutoFit/>
            </a:bodyPr>
            <a:lstStyle/>
            <a:p>
              <a:pPr>
                <a:buFont typeface="Arial" pitchFamily="34" charset="0"/>
                <a:buChar char="•"/>
              </a:pP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Storage System</a:t>
              </a:r>
              <a:endParaRPr lang="zh-TW" altLang="en-US" b="1" dirty="0" smtClean="0">
                <a:latin typeface="微軟正黑體" panose="020B0604030504040204" pitchFamily="34" charset="-120"/>
                <a:ea typeface="微軟正黑體" panose="020B0604030504040204" pitchFamily="34" charset="-120"/>
              </a:endParaRPr>
            </a:p>
            <a:p>
              <a:pPr>
                <a:buFont typeface="Arial" pitchFamily="34" charset="0"/>
                <a:buChar char="•"/>
              </a:pPr>
              <a:endParaRPr lang="zh-TW" altLang="en-US" b="1" dirty="0" smtClean="0">
                <a:latin typeface="微軟正黑體" panose="020B0604030504040204" pitchFamily="34" charset="-120"/>
                <a:ea typeface="微軟正黑體" panose="020B0604030504040204" pitchFamily="34" charset="-120"/>
              </a:endParaRPr>
            </a:p>
          </p:txBody>
        </p:sp>
      </p:grpSp>
      <p:grpSp>
        <p:nvGrpSpPr>
          <p:cNvPr id="30" name="群組 29"/>
          <p:cNvGrpSpPr/>
          <p:nvPr/>
        </p:nvGrpSpPr>
        <p:grpSpPr>
          <a:xfrm>
            <a:off x="8244408" y="188640"/>
            <a:ext cx="720081" cy="504056"/>
            <a:chOff x="4355976" y="3147038"/>
            <a:chExt cx="2304258" cy="1993675"/>
          </a:xfrm>
        </p:grpSpPr>
        <p:sp>
          <p:nvSpPr>
            <p:cNvPr id="48"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49" name="圓角化同側角落矩形 48"/>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50" name="群組 13"/>
            <p:cNvGrpSpPr/>
            <p:nvPr/>
          </p:nvGrpSpPr>
          <p:grpSpPr>
            <a:xfrm>
              <a:off x="4355976" y="3147038"/>
              <a:ext cx="461551" cy="926569"/>
              <a:chOff x="1" y="-71582"/>
              <a:chExt cx="461551" cy="926569"/>
            </a:xfrm>
          </p:grpSpPr>
          <p:sp>
            <p:nvSpPr>
              <p:cNvPr id="59" name="＞形箭號 58"/>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0"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1" name="圓角化同側角落矩形 50"/>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3" name="群組 22"/>
            <p:cNvGrpSpPr/>
            <p:nvPr/>
          </p:nvGrpSpPr>
          <p:grpSpPr>
            <a:xfrm>
              <a:off x="4355976" y="4379855"/>
              <a:ext cx="461550" cy="760858"/>
              <a:chOff x="1" y="1082962"/>
              <a:chExt cx="461550" cy="760858"/>
            </a:xfrm>
          </p:grpSpPr>
          <p:sp>
            <p:nvSpPr>
              <p:cNvPr id="56" name="＞形箭號 55"/>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58"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4" name="＞形箭號 53"/>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5" name="圓角化同側角落矩形 54"/>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3" name="投影片編號版面配置區 32"/>
          <p:cNvSpPr>
            <a:spLocks noGrp="1"/>
          </p:cNvSpPr>
          <p:nvPr>
            <p:ph type="sldNum" sz="quarter" idx="12"/>
          </p:nvPr>
        </p:nvSpPr>
        <p:spPr/>
        <p:txBody>
          <a:bodyPr/>
          <a:lstStyle/>
          <a:p>
            <a:fld id="{55DFEE25-ABFD-4B11-8BE4-62F5068DCDA3}" type="slidenum">
              <a:rPr lang="zh-TW" altLang="en-US" smtClean="0"/>
              <a:pPr/>
              <a:t>14</a:t>
            </a:fld>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900" decel="100000" fill="hold"/>
                                        <p:tgtEl>
                                          <p:spTgt spid="5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7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Effect transition="in" filter="fade">
                                      <p:cBhvr>
                                        <p:cTn id="16" dur="5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827584" y="1932240"/>
            <a:ext cx="4032448" cy="488648"/>
          </a:xfrm>
        </p:spPr>
        <p:txBody>
          <a:bodyPr>
            <a:normAutofit/>
          </a:bodyPr>
          <a:lstStyle/>
          <a:p>
            <a:r>
              <a:rPr lang="en-US" altLang="zh-TW" b="1" dirty="0" smtClean="0"/>
              <a:t>Ⅱ</a:t>
            </a:r>
            <a:r>
              <a:rPr lang="en-US" altLang="zh-TW" dirty="0" smtClean="0"/>
              <a:t>.</a:t>
            </a:r>
            <a:r>
              <a:rPr lang="zh-TW" altLang="en-US" dirty="0" smtClean="0"/>
              <a:t> </a:t>
            </a:r>
            <a:r>
              <a:rPr lang="en-US" altLang="zh-TW" dirty="0" smtClean="0"/>
              <a:t>Financial </a:t>
            </a:r>
            <a:r>
              <a:rPr lang="en-US" altLang="zh-TW" dirty="0" smtClean="0">
                <a:cs typeface="Times New Roman" pitchFamily="18" charset="0"/>
              </a:rPr>
              <a:t>Highlights</a:t>
            </a:r>
            <a:endParaRPr lang="zh-TW" alt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格 42"/>
          <p:cNvGraphicFramePr>
            <a:graphicFrameLocks noGrp="1"/>
          </p:cNvGraphicFramePr>
          <p:nvPr/>
        </p:nvGraphicFramePr>
        <p:xfrm>
          <a:off x="611560" y="1986621"/>
          <a:ext cx="7920882" cy="4550535"/>
        </p:xfrm>
        <a:graphic>
          <a:graphicData uri="http://schemas.openxmlformats.org/drawingml/2006/table">
            <a:tbl>
              <a:tblPr/>
              <a:tblGrid>
                <a:gridCol w="1080120"/>
                <a:gridCol w="879412"/>
                <a:gridCol w="776772"/>
                <a:gridCol w="1172278"/>
                <a:gridCol w="638989"/>
                <a:gridCol w="1036943"/>
                <a:gridCol w="753667"/>
                <a:gridCol w="849221"/>
                <a:gridCol w="733480"/>
              </a:tblGrid>
              <a:tr h="639088">
                <a:tc>
                  <a:txBody>
                    <a:bodyPr/>
                    <a:lstStyle/>
                    <a:p>
                      <a:pPr algn="l" rtl="0" fontAlgn="ctr">
                        <a:tabLst/>
                      </a:pPr>
                      <a:r>
                        <a:rPr lang="en-US" altLang="zh-TW" sz="1200" dirty="0" smtClean="0">
                          <a:solidFill>
                            <a:schemeClr val="bg1"/>
                          </a:solidFill>
                          <a:latin typeface="微軟正黑體" pitchFamily="34" charset="-120"/>
                          <a:ea typeface="微軟正黑體" pitchFamily="34" charset="-120"/>
                        </a:rPr>
                        <a:t>Period</a:t>
                      </a:r>
                      <a:endParaRPr lang="zh-TW" altLang="en-US" sz="1200" b="0" i="0" u="none" strike="noStrike" dirty="0">
                        <a:solidFill>
                          <a:schemeClr val="bg1"/>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2019Q3</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2018Q3</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2019Q2</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a:txBody>
                    <a:bodyPr/>
                    <a:lstStyle/>
                    <a:p>
                      <a:pPr algn="ctr" rtl="0" fontAlgn="ctr"/>
                      <a:r>
                        <a:rPr lang="en-US" altLang="zh-TW" sz="1200" dirty="0" smtClean="0">
                          <a:solidFill>
                            <a:schemeClr val="bg1"/>
                          </a:solidFill>
                          <a:latin typeface="微軟正黑體" pitchFamily="34" charset="-120"/>
                          <a:ea typeface="微軟正黑體" pitchFamily="34" charset="-120"/>
                        </a:rPr>
                        <a:t>Annual Growth Rate</a:t>
                      </a:r>
                      <a:endParaRPr lang="zh-TW" altLang="en-US" sz="1200" b="0" i="0" u="none" strike="noStrike" dirty="0">
                        <a:solidFill>
                          <a:schemeClr val="bg1"/>
                        </a:solidFill>
                        <a:latin typeface="微軟正黑體" pitchFamily="34" charset="-120"/>
                        <a:ea typeface="微軟正黑體" pitchFamily="34" charset="-120"/>
                      </a:endParaRPr>
                    </a:p>
                  </a:txBody>
                  <a:tcPr marL="6619" marR="6619" marT="6619" marB="0" anchor="ctr">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dirty="0" smtClean="0">
                          <a:solidFill>
                            <a:schemeClr val="bg1"/>
                          </a:solidFill>
                          <a:latin typeface="微軟正黑體" pitchFamily="34" charset="-120"/>
                          <a:ea typeface="微軟正黑體" pitchFamily="34" charset="-120"/>
                        </a:rPr>
                        <a:t>Quarterly Growth Rate</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31834">
                <a:tc>
                  <a:txBody>
                    <a:bodyPr/>
                    <a:lstStyle/>
                    <a:p>
                      <a:pPr algn="l" rtl="0" fontAlgn="ctr"/>
                      <a:r>
                        <a:rPr lang="en-US" altLang="zh-TW" sz="1200" b="0" i="0" u="none" strike="noStrike" dirty="0" smtClean="0">
                          <a:solidFill>
                            <a:srgbClr val="FFFFFF"/>
                          </a:solidFill>
                          <a:latin typeface="微軟正黑體" pitchFamily="34" charset="-120"/>
                          <a:ea typeface="微軟正黑體" pitchFamily="34" charset="-120"/>
                        </a:rPr>
                        <a:t>Item</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Amounts</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Amounts</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Amounts</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w="1905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21047">
                <a:tc>
                  <a:txBody>
                    <a:bodyPr/>
                    <a:lstStyle/>
                    <a:p>
                      <a:pPr algn="l" rtl="0" fontAlgn="ctr"/>
                      <a:r>
                        <a:rPr lang="en-US" sz="1100" b="0" i="0" u="none" strike="noStrike" dirty="0">
                          <a:solidFill>
                            <a:srgbClr val="000000"/>
                          </a:solidFill>
                          <a:latin typeface="微軟正黑體" pitchFamily="34" charset="-120"/>
                          <a:ea typeface="微軟正黑體" pitchFamily="34" charset="-120"/>
                        </a:rPr>
                        <a:t>Net Sales </a:t>
                      </a:r>
                    </a:p>
                  </a:txBody>
                  <a:tcPr marL="7144" marR="7144" marT="7144"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13,573,867 </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100.0 </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13,976,744</a:t>
                      </a:r>
                    </a:p>
                  </a:txBody>
                  <a:tcPr marL="6619" marR="6619" marT="6619"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100.0 </a:t>
                      </a:r>
                    </a:p>
                  </a:txBody>
                  <a:tcPr marL="6619" marR="6619" marT="6619"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8,958,863</a:t>
                      </a:r>
                    </a:p>
                  </a:txBody>
                  <a:tcPr marL="6619" marR="6619" marT="6619"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100.0 </a:t>
                      </a:r>
                    </a:p>
                  </a:txBody>
                  <a:tcPr marL="6619" marR="6619" marT="6619" marB="0" anchor="b">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(2.9)</a:t>
                      </a:r>
                    </a:p>
                  </a:txBody>
                  <a:tcPr marL="9525" marR="9525" marT="9525" marB="0" anchor="b">
                    <a:lnL w="1905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51.5 </a:t>
                      </a:r>
                    </a:p>
                  </a:txBody>
                  <a:tcPr marL="9525" marR="9525" marT="9525" marB="0" anchor="b">
                    <a:lnL>
                      <a:noFill/>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r>
              <a:tr h="321047">
                <a:tc>
                  <a:txBody>
                    <a:bodyPr/>
                    <a:lstStyle/>
                    <a:p>
                      <a:pPr algn="l" rtl="0" fontAlgn="ctr"/>
                      <a:r>
                        <a:rPr lang="en-US" sz="1100" b="0" i="0" u="none" strike="noStrike">
                          <a:solidFill>
                            <a:srgbClr val="000000"/>
                          </a:solidFill>
                          <a:latin typeface="微軟正黑體" pitchFamily="34" charset="-120"/>
                          <a:ea typeface="微軟正黑體" pitchFamily="34" charset="-120"/>
                        </a:rPr>
                        <a:t>Operating Costs </a:t>
                      </a:r>
                    </a:p>
                  </a:txBody>
                  <a:tcPr marL="7144" marR="7144" marT="7144"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12,581,961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92.7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13,036,259</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93.3 </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8,239,984</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92.0 </a:t>
                      </a:r>
                    </a:p>
                  </a:txBody>
                  <a:tcPr marL="6619" marR="6619" marT="6619"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(3.5)</a:t>
                      </a: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52.7 </a:t>
                      </a:r>
                    </a:p>
                  </a:txBody>
                  <a:tcPr marL="9525" marR="9525" marT="9525" marB="0" anchor="b">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321047">
                <a:tc>
                  <a:txBody>
                    <a:bodyPr/>
                    <a:lstStyle/>
                    <a:p>
                      <a:pPr algn="l" rtl="0" fontAlgn="ctr"/>
                      <a:r>
                        <a:rPr lang="en-US" sz="1100" b="0" i="0" u="none" strike="noStrike">
                          <a:solidFill>
                            <a:srgbClr val="000000"/>
                          </a:solidFill>
                          <a:latin typeface="微軟正黑體" pitchFamily="34" charset="-120"/>
                          <a:ea typeface="微軟正黑體" pitchFamily="34" charset="-120"/>
                        </a:rPr>
                        <a:t>Gross Profit </a:t>
                      </a:r>
                    </a:p>
                  </a:txBody>
                  <a:tcPr marL="7144" marR="7144" marT="7144" marB="0" anchor="ctr">
                    <a:lnL>
                      <a:noFill/>
                    </a:lnL>
                    <a:lnR>
                      <a:noFill/>
                    </a:lnR>
                    <a:lnT>
                      <a:noFill/>
                    </a:lnT>
                    <a:lnB>
                      <a:noFill/>
                    </a:lnB>
                    <a:no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991,906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7.3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940,485 </a:t>
                      </a: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6.7 </a:t>
                      </a: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718,879 </a:t>
                      </a: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8.0 </a:t>
                      </a:r>
                    </a:p>
                  </a:txBody>
                  <a:tcPr marL="6619" marR="6619" marT="6619"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5.5 </a:t>
                      </a: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38.0 </a:t>
                      </a:r>
                    </a:p>
                  </a:txBody>
                  <a:tcPr marL="9525" marR="9525" marT="9525"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r>
              <a:tr h="422232">
                <a:tc>
                  <a:txBody>
                    <a:bodyPr/>
                    <a:lstStyle/>
                    <a:p>
                      <a:pPr algn="l" rtl="0" fontAlgn="ctr"/>
                      <a:r>
                        <a:rPr lang="en-US" sz="1100" b="0" i="0" u="none" strike="noStrike">
                          <a:solidFill>
                            <a:srgbClr val="000000"/>
                          </a:solidFill>
                          <a:latin typeface="微軟正黑體" pitchFamily="34" charset="-120"/>
                          <a:ea typeface="微軟正黑體" pitchFamily="34" charset="-120"/>
                        </a:rPr>
                        <a:t>Operating Expenses </a:t>
                      </a:r>
                    </a:p>
                  </a:txBody>
                  <a:tcPr marL="7144" marR="7144" marT="7144"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703,412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5.2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682,388</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4.9 </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450,604</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5.0 </a:t>
                      </a:r>
                    </a:p>
                  </a:txBody>
                  <a:tcPr marL="6619" marR="6619" marT="6619"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3.1 </a:t>
                      </a: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56.1 </a:t>
                      </a:r>
                    </a:p>
                  </a:txBody>
                  <a:tcPr marL="9525" marR="9525" marT="9525" marB="0" anchor="b">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333618">
                <a:tc>
                  <a:txBody>
                    <a:bodyPr/>
                    <a:lstStyle/>
                    <a:p>
                      <a:pPr algn="l" rtl="0" fontAlgn="ctr"/>
                      <a:r>
                        <a:rPr lang="en-US" sz="1100" b="0" i="0" u="none" strike="noStrike">
                          <a:solidFill>
                            <a:srgbClr val="000000"/>
                          </a:solidFill>
                          <a:latin typeface="微軟正黑體" pitchFamily="34" charset="-120"/>
                          <a:ea typeface="微軟正黑體" pitchFamily="34" charset="-120"/>
                        </a:rPr>
                        <a:t>Net Profit </a:t>
                      </a:r>
                    </a:p>
                  </a:txBody>
                  <a:tcPr marL="7144" marR="7144" marT="7144" marB="0" anchor="ctr">
                    <a:lnL>
                      <a:noFill/>
                    </a:lnL>
                    <a:lnR>
                      <a:noFill/>
                    </a:lnR>
                    <a:lnT>
                      <a:noFill/>
                    </a:lnT>
                    <a:lnB>
                      <a:noFill/>
                    </a:lnB>
                    <a:no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288,494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2.1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258,097 </a:t>
                      </a: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1.8 </a:t>
                      </a:r>
                      <a:endParaRPr lang="en-US" altLang="zh-TW"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268,275 </a:t>
                      </a: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3.0 </a:t>
                      </a:r>
                    </a:p>
                  </a:txBody>
                  <a:tcPr marL="6619" marR="6619" marT="6619"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11.8 </a:t>
                      </a: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7.5 </a:t>
                      </a:r>
                    </a:p>
                  </a:txBody>
                  <a:tcPr marL="9525" marR="9525" marT="9525"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r>
              <a:tr h="321047">
                <a:tc>
                  <a:txBody>
                    <a:bodyPr/>
                    <a:lstStyle/>
                    <a:p>
                      <a:pPr algn="l" rtl="0" fontAlgn="ctr"/>
                      <a:r>
                        <a:rPr lang="en-US" sz="1100" b="0" i="0" u="none" strike="noStrike">
                          <a:solidFill>
                            <a:srgbClr val="000000"/>
                          </a:solidFill>
                          <a:latin typeface="微軟正黑體" pitchFamily="34" charset="-120"/>
                          <a:ea typeface="微軟正黑體" pitchFamily="34" charset="-120"/>
                        </a:rPr>
                        <a:t>Non-Operational Income</a:t>
                      </a:r>
                      <a:br>
                        <a:rPr lang="en-US" sz="1100" b="0" i="0" u="none" strike="noStrike">
                          <a:solidFill>
                            <a:srgbClr val="000000"/>
                          </a:solidFill>
                          <a:latin typeface="微軟正黑體" pitchFamily="34" charset="-120"/>
                          <a:ea typeface="微軟正黑體" pitchFamily="34" charset="-120"/>
                        </a:rPr>
                      </a:br>
                      <a:r>
                        <a:rPr lang="en-US" sz="1100" b="0" i="0" u="none" strike="noStrike">
                          <a:solidFill>
                            <a:srgbClr val="000000"/>
                          </a:solidFill>
                          <a:latin typeface="微軟正黑體" pitchFamily="34" charset="-120"/>
                          <a:ea typeface="微軟正黑體" pitchFamily="34" charset="-120"/>
                        </a:rPr>
                        <a:t>(Expenditure) </a:t>
                      </a:r>
                    </a:p>
                  </a:txBody>
                  <a:tcPr marL="7144" marR="7144" marT="7144"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201,366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fontAlgn="ctr" latinLnBrk="0" hangingPunct="1"/>
                      <a:r>
                        <a:rPr lang="en-US" altLang="zh-TW" sz="1200" b="0" i="0" u="none" strike="noStrike" kern="1200" dirty="0">
                          <a:solidFill>
                            <a:srgbClr val="000000"/>
                          </a:solidFill>
                          <a:latin typeface="微軟正黑體" pitchFamily="34" charset="-120"/>
                          <a:ea typeface="微軟正黑體" pitchFamily="34" charset="-120"/>
                          <a:cs typeface="+mn-cs"/>
                        </a:rPr>
                        <a:t>1.5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279,138 </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2.0 </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21,457 </a:t>
                      </a: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0.2 </a:t>
                      </a:r>
                    </a:p>
                  </a:txBody>
                  <a:tcPr marL="6619" marR="6619" marT="6619"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(27.9)</a:t>
                      </a: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838.5 </a:t>
                      </a:r>
                    </a:p>
                  </a:txBody>
                  <a:tcPr marL="9525" marR="9525" marT="9525" marB="0" anchor="b">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440139">
                <a:tc>
                  <a:txBody>
                    <a:bodyPr/>
                    <a:lstStyle/>
                    <a:p>
                      <a:pPr algn="l" rtl="0" fontAlgn="ctr"/>
                      <a:r>
                        <a:rPr lang="en-US" sz="1100" b="0" i="0" u="none" strike="noStrike" dirty="0">
                          <a:solidFill>
                            <a:srgbClr val="000000"/>
                          </a:solidFill>
                          <a:latin typeface="微軟正黑體" pitchFamily="34" charset="-120"/>
                          <a:ea typeface="微軟正黑體" pitchFamily="34" charset="-120"/>
                        </a:rPr>
                        <a:t>Net Profit After Tax </a:t>
                      </a:r>
                      <a:br>
                        <a:rPr lang="en-US" sz="1100" b="0" i="0" u="none" strike="noStrike" dirty="0">
                          <a:solidFill>
                            <a:srgbClr val="000000"/>
                          </a:solidFill>
                          <a:latin typeface="微軟正黑體" pitchFamily="34" charset="-120"/>
                          <a:ea typeface="微軟正黑體" pitchFamily="34" charset="-120"/>
                        </a:rPr>
                      </a:br>
                      <a:r>
                        <a:rPr lang="en-US" sz="1100" b="0" i="0" u="none" strike="noStrike" dirty="0">
                          <a:solidFill>
                            <a:srgbClr val="000000"/>
                          </a:solidFill>
                          <a:latin typeface="微軟正黑體" pitchFamily="34" charset="-120"/>
                          <a:ea typeface="微軟正黑體" pitchFamily="34" charset="-120"/>
                        </a:rPr>
                        <a:t>(Attributable to Shareholders </a:t>
                      </a:r>
                      <a:endParaRPr lang="en-US" sz="1100" b="0" i="0" u="none" strike="noStrike" dirty="0" smtClean="0">
                        <a:solidFill>
                          <a:srgbClr val="000000"/>
                        </a:solidFill>
                        <a:latin typeface="微軟正黑體" pitchFamily="34" charset="-120"/>
                        <a:ea typeface="微軟正黑體" pitchFamily="34" charset="-120"/>
                      </a:endParaRPr>
                    </a:p>
                    <a:p>
                      <a:pPr algn="l" rtl="0" fontAlgn="ctr"/>
                      <a:r>
                        <a:rPr lang="en-US" sz="1100" b="0" i="0" u="none" strike="noStrike" dirty="0" smtClean="0">
                          <a:solidFill>
                            <a:srgbClr val="000000"/>
                          </a:solidFill>
                          <a:latin typeface="微軟正黑體" pitchFamily="34" charset="-120"/>
                          <a:ea typeface="微軟正黑體" pitchFamily="34" charset="-120"/>
                        </a:rPr>
                        <a:t>of </a:t>
                      </a:r>
                      <a:r>
                        <a:rPr lang="en-US" sz="1100" b="0" i="0" u="none" strike="noStrike" dirty="0">
                          <a:solidFill>
                            <a:srgbClr val="000000"/>
                          </a:solidFill>
                          <a:latin typeface="微軟正黑體" pitchFamily="34" charset="-120"/>
                          <a:ea typeface="微軟正黑體" pitchFamily="34" charset="-120"/>
                        </a:rPr>
                        <a:t>the Parent) </a:t>
                      </a:r>
                    </a:p>
                  </a:txBody>
                  <a:tcPr marL="7144" marR="7144" marT="7144" marB="0" anchor="ctr">
                    <a:lnL>
                      <a:noFill/>
                    </a:lnL>
                    <a:lnR>
                      <a:noFill/>
                    </a:lnR>
                    <a:lnT>
                      <a:noFill/>
                    </a:lnT>
                    <a:lnB>
                      <a:noFill/>
                    </a:lnB>
                    <a:no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331,038</a:t>
                      </a:r>
                      <a:r>
                        <a:rPr lang="zh-TW" altLang="en-US" sz="1200" b="0" i="0" u="none" strike="noStrike" dirty="0">
                          <a:solidFill>
                            <a:srgbClr val="000000"/>
                          </a:solidFill>
                          <a:latin typeface="微軟正黑體" pitchFamily="34" charset="-120"/>
                          <a:ea typeface="微軟正黑體" pitchFamily="34" charset="-120"/>
                        </a:rPr>
                        <a:t>　</a:t>
                      </a:r>
                    </a:p>
                  </a:txBody>
                  <a:tcPr marL="6619" marR="6619" marT="661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sz="1200" b="0" i="0" u="none" strike="noStrike" dirty="0" smtClean="0">
                          <a:solidFill>
                            <a:srgbClr val="000000"/>
                          </a:solidFill>
                          <a:latin typeface="微軟正黑體" pitchFamily="34" charset="-120"/>
                          <a:ea typeface="微軟正黑體" pitchFamily="34" charset="-120"/>
                        </a:rPr>
                        <a:t>2.5</a:t>
                      </a:r>
                      <a:endParaRPr lang="en-US"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415,577 </a:t>
                      </a:r>
                    </a:p>
                  </a:txBody>
                  <a:tcPr marL="6619" marR="6619" marT="661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3.0 </a:t>
                      </a: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209,848 </a:t>
                      </a:r>
                    </a:p>
                  </a:txBody>
                  <a:tcPr marL="6619" marR="6619" marT="661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2.3 </a:t>
                      </a:r>
                    </a:p>
                  </a:txBody>
                  <a:tcPr marL="6619" marR="6619" marT="6619"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(20.3)</a:t>
                      </a: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57.8 </a:t>
                      </a:r>
                    </a:p>
                  </a:txBody>
                  <a:tcPr marL="9525" marR="9525" marT="9525"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16197">
                <a:tc>
                  <a:txBody>
                    <a:bodyPr/>
                    <a:lstStyle/>
                    <a:p>
                      <a:pPr algn="l" rtl="0" fontAlgn="ctr"/>
                      <a:r>
                        <a:rPr lang="en-US" sz="1100" b="0" i="0" u="none" strike="noStrike" dirty="0">
                          <a:solidFill>
                            <a:srgbClr val="000000"/>
                          </a:solidFill>
                          <a:latin typeface="微軟正黑體" pitchFamily="34" charset="-120"/>
                          <a:ea typeface="微軟正黑體" pitchFamily="34" charset="-120"/>
                        </a:rPr>
                        <a:t>EPS </a:t>
                      </a:r>
                    </a:p>
                  </a:txBody>
                  <a:tcPr marL="7144" marR="7144" marT="7144" marB="0" anchor="ctr">
                    <a:lnL>
                      <a:noFill/>
                    </a:lnL>
                    <a:lnR>
                      <a:noFill/>
                    </a:lnR>
                    <a:lnT>
                      <a:noFill/>
                    </a:lnT>
                    <a:lnB w="19050" cap="flat" cmpd="sng" algn="ctr">
                      <a:solidFill>
                        <a:srgbClr val="000000"/>
                      </a:solidFill>
                      <a:prstDash val="solid"/>
                      <a:round/>
                      <a:headEnd type="none" w="med" len="med"/>
                      <a:tailEnd type="none" w="med" len="med"/>
                    </a:lnB>
                    <a:solidFill>
                      <a:srgbClr val="FFEBE1">
                        <a:alpha val="50196"/>
                      </a:srgbClr>
                    </a:solidFill>
                  </a:tcPr>
                </a:tc>
                <a:tc gridSpan="2">
                  <a:txBody>
                    <a:bodyPr/>
                    <a:lstStyle/>
                    <a:p>
                      <a:pPr algn="ctr" rtl="0" fontAlgn="ctr"/>
                      <a:r>
                        <a:rPr lang="en-US" altLang="zh-TW" sz="1200" b="0" i="0" u="none" strike="noStrike" dirty="0" smtClean="0">
                          <a:solidFill>
                            <a:srgbClr val="000000"/>
                          </a:solidFill>
                          <a:latin typeface="微軟正黑體" pitchFamily="34" charset="-120"/>
                          <a:ea typeface="微軟正黑體" pitchFamily="34" charset="-120"/>
                        </a:rPr>
                        <a:t>0.56</a:t>
                      </a:r>
                      <a:r>
                        <a:rPr lang="zh-TW" altLang="en-US" sz="1200" b="0" i="0" u="none" strike="noStrike" dirty="0">
                          <a:solidFill>
                            <a:srgbClr val="000000"/>
                          </a:solidFill>
                          <a:latin typeface="微軟正黑體" pitchFamily="34" charset="-120"/>
                          <a:ea typeface="微軟正黑體" pitchFamily="34" charset="-120"/>
                        </a:rPr>
                        <a:t>　</a:t>
                      </a:r>
                    </a:p>
                  </a:txBody>
                  <a:tcPr marL="6619" marR="6619" marT="6619" marB="0" anchor="b">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rtl="0" fontAlgn="ctr"/>
                      <a:r>
                        <a:rPr lang="en-US" altLang="zh-TW" sz="1200" b="0" i="0" u="none" strike="noStrike" dirty="0" smtClean="0">
                          <a:solidFill>
                            <a:srgbClr val="000000"/>
                          </a:solidFill>
                          <a:latin typeface="微軟正黑體" pitchFamily="34" charset="-120"/>
                          <a:ea typeface="微軟正黑體" pitchFamily="34" charset="-120"/>
                        </a:rPr>
                        <a:t>0.71 </a:t>
                      </a:r>
                      <a:r>
                        <a:rPr lang="zh-TW" altLang="en-US" sz="1200" b="0" i="0" u="none" strike="noStrike" dirty="0">
                          <a:solidFill>
                            <a:srgbClr val="000000"/>
                          </a:solidFill>
                          <a:latin typeface="微軟正黑體" pitchFamily="34" charset="-120"/>
                          <a:ea typeface="微軟正黑體" pitchFamily="34" charset="-120"/>
                        </a:rPr>
                        <a:t>　</a:t>
                      </a:r>
                    </a:p>
                  </a:txBody>
                  <a:tcPr marL="6619" marR="6619" marT="6619" marB="0" anchor="b">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algn="ctr" rtl="0" fontAlgn="ctr"/>
                      <a:r>
                        <a:rPr lang="en-US" altLang="zh-TW" sz="1200" b="0" i="0" u="none" strike="noStrike" dirty="0" smtClean="0">
                          <a:solidFill>
                            <a:srgbClr val="000000"/>
                          </a:solidFill>
                          <a:latin typeface="微軟正黑體" pitchFamily="34" charset="-120"/>
                          <a:ea typeface="微軟正黑體" pitchFamily="34" charset="-120"/>
                        </a:rPr>
                        <a:t>0.36 </a:t>
                      </a:r>
                      <a:r>
                        <a:rPr lang="zh-TW" altLang="en-US" sz="1200" b="0" i="0" u="none" strike="noStrike" dirty="0">
                          <a:solidFill>
                            <a:srgbClr val="000000"/>
                          </a:solidFill>
                          <a:latin typeface="微軟正黑體" pitchFamily="34" charset="-120"/>
                          <a:ea typeface="微軟正黑體" pitchFamily="34" charset="-120"/>
                        </a:rPr>
                        <a:t>　</a:t>
                      </a:r>
                    </a:p>
                  </a:txBody>
                  <a:tcPr marL="6619" marR="6619" marT="6619" marB="0" anchor="b">
                    <a:lnL>
                      <a:noFill/>
                    </a:lnL>
                    <a:lnR w="1905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w="19050" cap="flat" cmpd="sng" algn="ctr">
                      <a:solidFill>
                        <a:schemeClr val="tx1"/>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zh-TW" sz="1200" b="0" i="0" u="none" strike="noStrike" dirty="0" smtClean="0">
                          <a:solidFill>
                            <a:srgbClr val="FF0000"/>
                          </a:solidFill>
                          <a:latin typeface="微軟正黑體" pitchFamily="34" charset="-120"/>
                          <a:ea typeface="微軟正黑體" pitchFamily="34" charset="-120"/>
                        </a:rPr>
                        <a:t>(21.1)</a:t>
                      </a:r>
                    </a:p>
                  </a:txBody>
                  <a:tcPr marL="6619" marR="6619" marT="6619"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BE1">
                        <a:alpha val="50196"/>
                      </a:srgbClr>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55.56</a:t>
                      </a:r>
                      <a:endParaRPr lang="en-US" altLang="zh-TW"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BE1">
                        <a:alpha val="50196"/>
                      </a:srgbClr>
                    </a:solidFill>
                  </a:tcPr>
                </a:tc>
              </a:tr>
            </a:tbl>
          </a:graphicData>
        </a:graphic>
      </p:graphicFrame>
      <p:grpSp>
        <p:nvGrpSpPr>
          <p:cNvPr id="30" name="群組 29"/>
          <p:cNvGrpSpPr/>
          <p:nvPr/>
        </p:nvGrpSpPr>
        <p:grpSpPr>
          <a:xfrm>
            <a:off x="323528" y="476671"/>
            <a:ext cx="5760640" cy="936106"/>
            <a:chOff x="323528" y="476671"/>
            <a:chExt cx="5760640" cy="936106"/>
          </a:xfrm>
        </p:grpSpPr>
        <p:grpSp>
          <p:nvGrpSpPr>
            <p:cNvPr id="50" name="群組 49"/>
            <p:cNvGrpSpPr/>
            <p:nvPr/>
          </p:nvGrpSpPr>
          <p:grpSpPr>
            <a:xfrm>
              <a:off x="323528" y="476671"/>
              <a:ext cx="5760640" cy="936106"/>
              <a:chOff x="971600" y="471528"/>
              <a:chExt cx="4015168" cy="869243"/>
            </a:xfrm>
          </p:grpSpPr>
          <p:grpSp>
            <p:nvGrpSpPr>
              <p:cNvPr id="51" name="群組 42"/>
              <p:cNvGrpSpPr/>
              <p:nvPr/>
            </p:nvGrpSpPr>
            <p:grpSpPr>
              <a:xfrm>
                <a:off x="1706082" y="471528"/>
                <a:ext cx="3280686" cy="735512"/>
                <a:chOff x="670818" y="1201082"/>
                <a:chExt cx="3432184" cy="836758"/>
              </a:xfrm>
            </p:grpSpPr>
            <p:sp>
              <p:nvSpPr>
                <p:cNvPr id="55" name="圓角化同側角落矩形 54"/>
                <p:cNvSpPr/>
                <p:nvPr/>
              </p:nvSpPr>
              <p:spPr>
                <a:xfrm rot="5400000">
                  <a:off x="2006567" y="-134661"/>
                  <a:ext cx="760685" cy="3432184"/>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圓角化同側角落矩形 4"/>
                <p:cNvSpPr/>
                <p:nvPr/>
              </p:nvSpPr>
              <p:spPr>
                <a:xfrm>
                  <a:off x="670819" y="1201082"/>
                  <a:ext cx="3227277"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grpSp>
            <p:nvGrpSpPr>
              <p:cNvPr id="52" name="群組 45"/>
              <p:cNvGrpSpPr/>
              <p:nvPr/>
            </p:nvGrpSpPr>
            <p:grpSpPr>
              <a:xfrm>
                <a:off x="971600" y="471534"/>
                <a:ext cx="881752" cy="869237"/>
                <a:chOff x="1" y="1183486"/>
                <a:chExt cx="881752" cy="869237"/>
              </a:xfrm>
            </p:grpSpPr>
            <p:sp>
              <p:nvSpPr>
                <p:cNvPr id="53" name="＞形箭號 52"/>
                <p:cNvSpPr/>
                <p:nvPr/>
              </p:nvSpPr>
              <p:spPr>
                <a:xfrm rot="5400000">
                  <a:off x="-18411" y="1348795"/>
                  <a:ext cx="869237"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4"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p:txBody>
            </p:sp>
          </p:grpSp>
        </p:grpSp>
        <p:pic>
          <p:nvPicPr>
            <p:cNvPr id="47" name="圖片 46"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grpSp>
        <p:nvGrpSpPr>
          <p:cNvPr id="65" name="群組 64"/>
          <p:cNvGrpSpPr/>
          <p:nvPr/>
        </p:nvGrpSpPr>
        <p:grpSpPr>
          <a:xfrm>
            <a:off x="8244408" y="188642"/>
            <a:ext cx="504057" cy="352839"/>
            <a:chOff x="4355976" y="3147038"/>
            <a:chExt cx="2304258" cy="1993675"/>
          </a:xfrm>
        </p:grpSpPr>
        <p:sp>
          <p:nvSpPr>
            <p:cNvPr id="66"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67" name="圓角化同側角落矩形 66"/>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68" name="群組 13"/>
            <p:cNvGrpSpPr/>
            <p:nvPr/>
          </p:nvGrpSpPr>
          <p:grpSpPr>
            <a:xfrm>
              <a:off x="4355976" y="3147038"/>
              <a:ext cx="461551" cy="926569"/>
              <a:chOff x="1" y="-71582"/>
              <a:chExt cx="461551" cy="926569"/>
            </a:xfrm>
          </p:grpSpPr>
          <p:sp>
            <p:nvSpPr>
              <p:cNvPr id="76" name="＞形箭號 75"/>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77"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69" name="圓角化同側角落矩形 68"/>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71" name="群組 22"/>
            <p:cNvGrpSpPr/>
            <p:nvPr/>
          </p:nvGrpSpPr>
          <p:grpSpPr>
            <a:xfrm>
              <a:off x="4355976" y="4379855"/>
              <a:ext cx="461550" cy="760858"/>
              <a:chOff x="1" y="1082962"/>
              <a:chExt cx="461550" cy="760858"/>
            </a:xfrm>
          </p:grpSpPr>
          <p:sp>
            <p:nvSpPr>
              <p:cNvPr id="74" name="＞形箭號 73"/>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75"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72" name="＞形箭號 71"/>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73" name="圓角化同側角落矩形 72"/>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8" name="投影片編號版面配置區 27"/>
          <p:cNvSpPr>
            <a:spLocks noGrp="1"/>
          </p:cNvSpPr>
          <p:nvPr>
            <p:ph type="sldNum" sz="quarter" idx="16"/>
          </p:nvPr>
        </p:nvSpPr>
        <p:spPr>
          <a:xfrm>
            <a:off x="6974904" y="6356350"/>
            <a:ext cx="2133600" cy="365125"/>
          </a:xfrm>
        </p:spPr>
        <p:txBody>
          <a:bodyPr/>
          <a:lstStyle/>
          <a:p>
            <a:pPr>
              <a:defRPr/>
            </a:pPr>
            <a:fld id="{620B626C-7E9B-45DD-B951-EB10FCB05BC4}" type="slidenum">
              <a:rPr lang="zh-TW" altLang="en-US" smtClean="0"/>
              <a:pPr>
                <a:defRPr/>
              </a:pPr>
              <a:t>16</a:t>
            </a:fld>
            <a:endParaRPr lang="zh-TW" altLang="en-US" dirty="0"/>
          </a:p>
        </p:txBody>
      </p:sp>
      <p:sp>
        <p:nvSpPr>
          <p:cNvPr id="32" name="文字版面配置區 3"/>
          <p:cNvSpPr>
            <a:spLocks noGrp="1"/>
          </p:cNvSpPr>
          <p:nvPr>
            <p:ph type="body" sz="quarter" idx="13"/>
          </p:nvPr>
        </p:nvSpPr>
        <p:spPr>
          <a:xfrm>
            <a:off x="899592" y="1412776"/>
            <a:ext cx="7776864" cy="432048"/>
          </a:xfrm>
        </p:spPr>
        <p:txBody>
          <a:bodyPr/>
          <a:lstStyle/>
          <a:p>
            <a:pPr eaLnBrk="1" hangingPunct="1">
              <a:buFont typeface="Arial" pitchFamily="34" charset="0"/>
              <a:buChar char="•"/>
            </a:pPr>
            <a:r>
              <a:rPr lang="en-US" altLang="zh-TW" dirty="0" smtClean="0"/>
              <a:t> Consolidated Statements of Income : September 30, 2019</a:t>
            </a:r>
            <a:endParaRPr lang="zh-TW" altLang="en-US" dirty="0" smtClean="0"/>
          </a:p>
        </p:txBody>
      </p:sp>
      <p:sp>
        <p:nvSpPr>
          <p:cNvPr id="33" name="文字方塊 1"/>
          <p:cNvSpPr txBox="1">
            <a:spLocks noChangeArrowheads="1"/>
          </p:cNvSpPr>
          <p:nvPr/>
        </p:nvSpPr>
        <p:spPr bwMode="auto">
          <a:xfrm>
            <a:off x="4644206" y="1700808"/>
            <a:ext cx="4032250" cy="263525"/>
          </a:xfrm>
          <a:prstGeom prst="rect">
            <a:avLst/>
          </a:prstGeom>
          <a:noFill/>
          <a:ln w="9525">
            <a:noFill/>
            <a:miter lim="800000"/>
            <a:headEnd/>
            <a:tailEnd/>
          </a:ln>
        </p:spPr>
        <p:txBody>
          <a:bodyPr/>
          <a:lstStyle/>
          <a:p>
            <a:pPr eaLnBrk="1" hangingPunct="1"/>
            <a:r>
              <a:rPr lang="en-US" altLang="zh-TW" sz="1400" dirty="0">
                <a:latin typeface="微軟正黑體" pitchFamily="34" charset="-120"/>
                <a:ea typeface="微軟正黑體" pitchFamily="34" charset="-120"/>
              </a:rPr>
              <a:t>Unit: Thousand of NTD, except  for EPS in NTD</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格 29"/>
          <p:cNvGraphicFramePr>
            <a:graphicFrameLocks noGrp="1"/>
          </p:cNvGraphicFramePr>
          <p:nvPr/>
        </p:nvGraphicFramePr>
        <p:xfrm>
          <a:off x="539552" y="2132856"/>
          <a:ext cx="8136904" cy="4100975"/>
        </p:xfrm>
        <a:graphic>
          <a:graphicData uri="http://schemas.openxmlformats.org/drawingml/2006/table">
            <a:tbl>
              <a:tblPr/>
              <a:tblGrid>
                <a:gridCol w="1224136"/>
                <a:gridCol w="805401"/>
                <a:gridCol w="850783"/>
                <a:gridCol w="991121"/>
                <a:gridCol w="809079"/>
                <a:gridCol w="1029697"/>
                <a:gridCol w="799305"/>
                <a:gridCol w="801808"/>
                <a:gridCol w="825574"/>
              </a:tblGrid>
              <a:tr h="555655">
                <a:tc>
                  <a:txBody>
                    <a:bodyPr/>
                    <a:lstStyle/>
                    <a:p>
                      <a:pPr algn="l" rtl="0" fontAlgn="ctr">
                        <a:tabLst/>
                      </a:pPr>
                      <a:r>
                        <a:rPr lang="en-US" altLang="zh-TW" sz="1200" dirty="0" smtClean="0">
                          <a:solidFill>
                            <a:schemeClr val="bg1"/>
                          </a:solidFill>
                          <a:latin typeface="微軟正黑體" pitchFamily="34" charset="-120"/>
                          <a:ea typeface="微軟正黑體" pitchFamily="34" charset="-120"/>
                        </a:rPr>
                        <a:t>Period</a:t>
                      </a:r>
                      <a:endParaRPr lang="zh-TW" altLang="en-US" sz="1200" b="0" i="0" u="none" strike="noStrike" dirty="0">
                        <a:solidFill>
                          <a:schemeClr val="bg1"/>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Jul.~ Sep.</a:t>
                      </a:r>
                      <a:r>
                        <a:rPr lang="en-US" altLang="zh-TW" sz="1200" b="0" i="0" u="none" strike="noStrike" baseline="0" dirty="0" smtClean="0">
                          <a:solidFill>
                            <a:srgbClr val="FFFFFF"/>
                          </a:solidFill>
                          <a:latin typeface="微軟正黑體" pitchFamily="34" charset="-120"/>
                          <a:ea typeface="微軟正黑體" pitchFamily="34" charset="-120"/>
                        </a:rPr>
                        <a:t> </a:t>
                      </a:r>
                      <a:r>
                        <a:rPr lang="en-US" altLang="zh-TW" sz="1200" b="0" i="0" u="none" strike="noStrike" dirty="0" smtClean="0">
                          <a:solidFill>
                            <a:srgbClr val="FFFFFF"/>
                          </a:solidFill>
                          <a:latin typeface="微軟正黑體" pitchFamily="34" charset="-120"/>
                          <a:ea typeface="微軟正黑體" pitchFamily="34" charset="-120"/>
                        </a:rPr>
                        <a:t>2019</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Jul.~ Sep.</a:t>
                      </a:r>
                      <a:r>
                        <a:rPr lang="en-US" altLang="zh-TW" sz="1200" b="0" i="0" u="none" strike="noStrike" baseline="0" dirty="0" smtClean="0">
                          <a:solidFill>
                            <a:srgbClr val="FFFFFF"/>
                          </a:solidFill>
                          <a:latin typeface="微軟正黑體" pitchFamily="34" charset="-120"/>
                          <a:ea typeface="微軟正黑體" pitchFamily="34" charset="-120"/>
                        </a:rPr>
                        <a:t> </a:t>
                      </a:r>
                      <a:r>
                        <a:rPr lang="en-US" altLang="zh-TW" sz="1200" b="0" i="0" u="none" strike="noStrike" dirty="0" smtClean="0">
                          <a:solidFill>
                            <a:srgbClr val="FFFFFF"/>
                          </a:solidFill>
                          <a:latin typeface="微軟正黑體" pitchFamily="34" charset="-120"/>
                          <a:ea typeface="微軟正黑體" pitchFamily="34" charset="-120"/>
                        </a:rPr>
                        <a:t>2018</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Apr. ~ Jun,</a:t>
                      </a:r>
                      <a:r>
                        <a:rPr lang="en-US" altLang="zh-TW" sz="1200" b="0" i="0" u="none" strike="noStrike" baseline="0" dirty="0" smtClean="0">
                          <a:solidFill>
                            <a:srgbClr val="FFFFFF"/>
                          </a:solidFill>
                          <a:latin typeface="微軟正黑體" pitchFamily="34" charset="-120"/>
                          <a:ea typeface="微軟正黑體" pitchFamily="34" charset="-120"/>
                        </a:rPr>
                        <a:t> </a:t>
                      </a:r>
                      <a:r>
                        <a:rPr lang="en-US" altLang="zh-TW" sz="1200" b="0" i="0" u="none" strike="noStrike" dirty="0" smtClean="0">
                          <a:solidFill>
                            <a:srgbClr val="FFFFFF"/>
                          </a:solidFill>
                          <a:latin typeface="微軟正黑體" pitchFamily="34" charset="-120"/>
                          <a:ea typeface="微軟正黑體" pitchFamily="34" charset="-120"/>
                        </a:rPr>
                        <a:t>2019</a:t>
                      </a:r>
                      <a:endParaRPr lang="zh-TW" altLang="en-US" sz="1200" b="0" i="0" u="none" strike="noStrike" dirty="0">
                        <a:solidFill>
                          <a:srgbClr val="FFFFFF"/>
                        </a:solidFill>
                        <a:latin typeface="微軟正黑體" pitchFamily="34" charset="-120"/>
                        <a:ea typeface="微軟正黑體" pitchFamily="34" charset="-120"/>
                      </a:endParaRPr>
                    </a:p>
                  </a:txBody>
                  <a:tcPr marL="7034" marR="7034" marT="7034"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a:txBody>
                    <a:bodyPr/>
                    <a:lstStyle/>
                    <a:p>
                      <a:pPr algn="ctr" rtl="0" fontAlgn="ctr"/>
                      <a:r>
                        <a:rPr lang="en-US" altLang="zh-TW" sz="1200" dirty="0" smtClean="0">
                          <a:solidFill>
                            <a:schemeClr val="bg1"/>
                          </a:solidFill>
                          <a:latin typeface="微軟正黑體" pitchFamily="34" charset="-120"/>
                          <a:ea typeface="微軟正黑體" pitchFamily="34" charset="-120"/>
                        </a:rPr>
                        <a:t>Annual Growth Rate</a:t>
                      </a:r>
                      <a:endParaRPr lang="zh-TW" altLang="en-US" sz="1200" b="0" i="0" u="none" strike="noStrike" dirty="0">
                        <a:solidFill>
                          <a:schemeClr val="bg1"/>
                        </a:solidFill>
                        <a:latin typeface="微軟正黑體" pitchFamily="34" charset="-120"/>
                        <a:ea typeface="微軟正黑體" pitchFamily="34" charset="-120"/>
                      </a:endParaRPr>
                    </a:p>
                  </a:txBody>
                  <a:tcPr marL="6619" marR="6619" marT="6619" marB="0" anchor="ctr">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dirty="0" smtClean="0">
                          <a:solidFill>
                            <a:schemeClr val="bg1"/>
                          </a:solidFill>
                          <a:latin typeface="微軟正黑體" pitchFamily="34" charset="-120"/>
                          <a:ea typeface="微軟正黑體" pitchFamily="34" charset="-120"/>
                        </a:rPr>
                        <a:t>Quarterly Growth Rate</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01444">
                <a:tc>
                  <a:txBody>
                    <a:bodyPr/>
                    <a:lstStyle/>
                    <a:p>
                      <a:pPr algn="l" rtl="0" fontAlgn="ctr"/>
                      <a:r>
                        <a:rPr lang="en-US" altLang="zh-TW" sz="1000" b="0" i="0" u="none" strike="noStrike" dirty="0" smtClean="0">
                          <a:solidFill>
                            <a:srgbClr val="FFFFFF"/>
                          </a:solidFill>
                          <a:latin typeface="微軟正黑體" pitchFamily="34" charset="-120"/>
                          <a:ea typeface="微軟正黑體" pitchFamily="34" charset="-120"/>
                        </a:rPr>
                        <a:t>Item</a:t>
                      </a:r>
                      <a:endParaRPr lang="zh-TW" altLang="en-US" sz="10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Amounts</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Amounts</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Amounts</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w="1905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05397">
                <a:tc>
                  <a:txBody>
                    <a:bodyPr/>
                    <a:lstStyle/>
                    <a:p>
                      <a:pPr algn="l" rtl="0" fontAlgn="ctr"/>
                      <a:r>
                        <a:rPr lang="en-US" sz="1200" b="0" i="0" u="none" strike="noStrike" dirty="0">
                          <a:solidFill>
                            <a:srgbClr val="000000"/>
                          </a:solidFill>
                          <a:latin typeface="微軟正黑體" pitchFamily="34" charset="-120"/>
                          <a:ea typeface="微軟正黑體" pitchFamily="34" charset="-120"/>
                        </a:rPr>
                        <a:t>Net Sales </a:t>
                      </a:r>
                    </a:p>
                  </a:txBody>
                  <a:tcPr marL="6619" marR="6619" marT="6619"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4,615,004</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100.0 </a:t>
                      </a:r>
                    </a:p>
                  </a:txBody>
                  <a:tcPr marL="7034" marR="7034" marT="7034"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4,698,318</a:t>
                      </a:r>
                    </a:p>
                  </a:txBody>
                  <a:tcPr marL="7034" marR="7034" marT="7034"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100.0 </a:t>
                      </a:r>
                    </a:p>
                  </a:txBody>
                  <a:tcPr marL="7034" marR="7034" marT="7034"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4,489,345</a:t>
                      </a:r>
                    </a:p>
                  </a:txBody>
                  <a:tcPr marL="7034" marR="7034" marT="7034" marB="0" anchor="b">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100.0 </a:t>
                      </a:r>
                    </a:p>
                  </a:txBody>
                  <a:tcPr marL="7034" marR="7034" marT="7034" marB="0" anchor="b">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(1.8)</a:t>
                      </a:r>
                    </a:p>
                  </a:txBody>
                  <a:tcPr marL="9525" marR="9525" marT="9525" marB="0" anchor="b">
                    <a:lnL w="1905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2.8 </a:t>
                      </a:r>
                    </a:p>
                  </a:txBody>
                  <a:tcPr marL="9525" marR="9525" marT="9525" marB="0" anchor="b">
                    <a:lnL>
                      <a:noFill/>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r>
              <a:tr h="305397">
                <a:tc>
                  <a:txBody>
                    <a:bodyPr/>
                    <a:lstStyle/>
                    <a:p>
                      <a:pPr algn="l" rtl="0" fontAlgn="ctr"/>
                      <a:r>
                        <a:rPr lang="en-US" sz="1200" b="0" i="0" u="none" strike="noStrike" dirty="0">
                          <a:solidFill>
                            <a:srgbClr val="000000"/>
                          </a:solidFill>
                          <a:latin typeface="微軟正黑體" pitchFamily="34" charset="-120"/>
                          <a:ea typeface="微軟正黑體" pitchFamily="34" charset="-120"/>
                        </a:rPr>
                        <a:t>Operating Costs </a:t>
                      </a:r>
                    </a:p>
                  </a:txBody>
                  <a:tcPr marL="6619" marR="6619" marT="6619" marB="0" anchor="ctr">
                    <a:lnL>
                      <a:noFill/>
                    </a:lnL>
                    <a:lnR>
                      <a:noFill/>
                    </a:lnR>
                    <a:lnT>
                      <a:noFill/>
                    </a:lnT>
                    <a:lnB>
                      <a:noFill/>
                    </a:lnB>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4,341,977</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sz="1200" b="0" i="0" u="none" strike="noStrike" dirty="0" smtClean="0">
                          <a:solidFill>
                            <a:srgbClr val="000000"/>
                          </a:solidFill>
                          <a:latin typeface="微軟正黑體" pitchFamily="34" charset="-120"/>
                          <a:ea typeface="微軟正黑體" pitchFamily="34" charset="-120"/>
                        </a:rPr>
                        <a:t>94.1</a:t>
                      </a:r>
                      <a:endParaRPr 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4,452,047</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94.8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4,161,922</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92.7 </a:t>
                      </a:r>
                    </a:p>
                  </a:txBody>
                  <a:tcPr marL="7034" marR="7034" marT="7034"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(2.5)</a:t>
                      </a: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4.3 </a:t>
                      </a:r>
                    </a:p>
                  </a:txBody>
                  <a:tcPr marL="9525" marR="9525" marT="9525" marB="0" anchor="b">
                    <a:lnL>
                      <a:noFill/>
                    </a:lnL>
                    <a:lnR w="190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noFill/>
                  </a:tcPr>
                </a:tc>
              </a:tr>
              <a:tr h="305397">
                <a:tc>
                  <a:txBody>
                    <a:bodyPr/>
                    <a:lstStyle/>
                    <a:p>
                      <a:pPr algn="l" rtl="0" fontAlgn="ctr"/>
                      <a:r>
                        <a:rPr lang="en-US" sz="1200" b="0" i="0" u="none" strike="noStrike" dirty="0">
                          <a:solidFill>
                            <a:srgbClr val="000000"/>
                          </a:solidFill>
                          <a:latin typeface="微軟正黑體" pitchFamily="34" charset="-120"/>
                          <a:ea typeface="微軟正黑體" pitchFamily="34" charset="-120"/>
                        </a:rPr>
                        <a:t>Gross Profit </a:t>
                      </a:r>
                    </a:p>
                  </a:txBody>
                  <a:tcPr marL="6619" marR="6619" marT="6619" marB="0" anchor="ctr">
                    <a:lnL>
                      <a:noFill/>
                    </a:lnL>
                    <a:lnR>
                      <a:noFill/>
                    </a:lnR>
                    <a:lnT>
                      <a:noFill/>
                    </a:lnT>
                    <a:lnB>
                      <a:noFill/>
                    </a:lnB>
                    <a:no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273,027 </a:t>
                      </a:r>
                      <a:endParaRPr lang="en-US" altLang="zh-TW"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sz="1200" b="0" i="0" u="none" strike="noStrike" dirty="0" smtClean="0">
                          <a:solidFill>
                            <a:srgbClr val="000000"/>
                          </a:solidFill>
                          <a:latin typeface="微軟正黑體" pitchFamily="34" charset="-120"/>
                          <a:ea typeface="微軟正黑體" pitchFamily="34" charset="-120"/>
                        </a:rPr>
                        <a:t>5.9</a:t>
                      </a:r>
                      <a:endParaRPr 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246,271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5.2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327,423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7.3 </a:t>
                      </a:r>
                    </a:p>
                  </a:txBody>
                  <a:tcPr marL="7034" marR="7034" marT="7034"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10.9 </a:t>
                      </a: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(16.6)</a:t>
                      </a:r>
                    </a:p>
                  </a:txBody>
                  <a:tcPr marL="9525" marR="9525" marT="9525" marB="0" anchor="b">
                    <a:lnL>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noFill/>
                  </a:tcPr>
                </a:tc>
              </a:tr>
              <a:tr h="305397">
                <a:tc>
                  <a:txBody>
                    <a:bodyPr/>
                    <a:lstStyle/>
                    <a:p>
                      <a:pPr algn="l" rtl="0" fontAlgn="ctr"/>
                      <a:r>
                        <a:rPr lang="en-US" sz="1200" b="0" i="0" u="none" strike="noStrike" dirty="0">
                          <a:solidFill>
                            <a:srgbClr val="000000"/>
                          </a:solidFill>
                          <a:latin typeface="微軟正黑體" pitchFamily="34" charset="-120"/>
                          <a:ea typeface="微軟正黑體" pitchFamily="34" charset="-120"/>
                        </a:rPr>
                        <a:t>Operating Expenses </a:t>
                      </a:r>
                    </a:p>
                  </a:txBody>
                  <a:tcPr marL="6619" marR="6619" marT="6619" marB="0" anchor="ctr">
                    <a:lnL>
                      <a:noFill/>
                    </a:lnL>
                    <a:lnR>
                      <a:noFill/>
                    </a:lnR>
                    <a:lnT>
                      <a:noFill/>
                    </a:lnT>
                    <a:lnB>
                      <a:noFill/>
                    </a:lnB>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252,808</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sz="1200" b="0" i="0" u="none" strike="noStrike" dirty="0" smtClean="0">
                          <a:solidFill>
                            <a:srgbClr val="000000"/>
                          </a:solidFill>
                          <a:latin typeface="微軟正黑體" pitchFamily="34" charset="-120"/>
                          <a:ea typeface="微軟正黑體" pitchFamily="34" charset="-120"/>
                        </a:rPr>
                        <a:t>5.5</a:t>
                      </a:r>
                      <a:endParaRPr 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232,353</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4.9 </a:t>
                      </a:r>
                      <a:endParaRPr lang="en-US" altLang="zh-TW"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224,590</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5.0 </a:t>
                      </a:r>
                    </a:p>
                  </a:txBody>
                  <a:tcPr marL="7034" marR="7034" marT="7034"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8.8 </a:t>
                      </a: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12.6 </a:t>
                      </a:r>
                    </a:p>
                  </a:txBody>
                  <a:tcPr marL="9525" marR="9525" marT="9525" marB="0" anchor="b">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noFill/>
                  </a:tcPr>
                </a:tc>
              </a:tr>
              <a:tr h="305397">
                <a:tc>
                  <a:txBody>
                    <a:bodyPr/>
                    <a:lstStyle/>
                    <a:p>
                      <a:pPr algn="l" rtl="0" fontAlgn="ctr"/>
                      <a:r>
                        <a:rPr lang="en-US" sz="1200" b="0" i="0" u="none" strike="noStrike" dirty="0">
                          <a:solidFill>
                            <a:srgbClr val="000000"/>
                          </a:solidFill>
                          <a:latin typeface="微軟正黑體" pitchFamily="34" charset="-120"/>
                          <a:ea typeface="微軟正黑體" pitchFamily="34" charset="-120"/>
                        </a:rPr>
                        <a:t>Net </a:t>
                      </a:r>
                      <a:r>
                        <a:rPr lang="en-US" sz="1200" b="0" i="0" u="none" strike="noStrike" dirty="0" smtClean="0">
                          <a:solidFill>
                            <a:srgbClr val="000000"/>
                          </a:solidFill>
                          <a:latin typeface="微軟正黑體" pitchFamily="34" charset="-120"/>
                          <a:ea typeface="微軟正黑體" pitchFamily="34" charset="-120"/>
                        </a:rPr>
                        <a:t>Profit</a:t>
                      </a:r>
                      <a:r>
                        <a:rPr lang="zh-TW" altLang="en-US" sz="1200" b="0" i="0" u="none" strike="noStrike" dirty="0" smtClean="0">
                          <a:solidFill>
                            <a:srgbClr val="000000"/>
                          </a:solidFill>
                          <a:latin typeface="微軟正黑體" pitchFamily="34" charset="-120"/>
                          <a:ea typeface="微軟正黑體" pitchFamily="34" charset="-120"/>
                        </a:rPr>
                        <a:t> </a:t>
                      </a:r>
                      <a:r>
                        <a:rPr lang="en-US" altLang="zh-TW" sz="1200" b="0" i="0" u="none" strike="noStrike" dirty="0" smtClean="0">
                          <a:solidFill>
                            <a:srgbClr val="000000"/>
                          </a:solidFill>
                          <a:latin typeface="微軟正黑體" pitchFamily="34" charset="-120"/>
                          <a:ea typeface="微軟正黑體" pitchFamily="34" charset="-120"/>
                        </a:rPr>
                        <a:t>or</a:t>
                      </a:r>
                      <a:r>
                        <a:rPr lang="zh-TW" altLang="en-US" sz="1200" b="0" i="0" u="none" strike="noStrike" baseline="0" dirty="0" smtClean="0">
                          <a:solidFill>
                            <a:srgbClr val="000000"/>
                          </a:solidFill>
                          <a:latin typeface="微軟正黑體" pitchFamily="34" charset="-120"/>
                          <a:ea typeface="微軟正黑體" pitchFamily="34" charset="-120"/>
                        </a:rPr>
                        <a:t> </a:t>
                      </a:r>
                      <a:r>
                        <a:rPr lang="en-US" altLang="zh-TW" sz="1200" b="0" i="0" u="none" strike="noStrike" baseline="0" dirty="0" smtClean="0">
                          <a:solidFill>
                            <a:srgbClr val="000000"/>
                          </a:solidFill>
                          <a:latin typeface="微軟正黑體" pitchFamily="34" charset="-120"/>
                          <a:ea typeface="微軟正黑體" pitchFamily="34" charset="-120"/>
                        </a:rPr>
                        <a:t>Loss</a:t>
                      </a:r>
                      <a:r>
                        <a:rPr lang="en-US" sz="1200" b="0" i="0" u="none" strike="noStrike" dirty="0" smtClean="0">
                          <a:solidFill>
                            <a:srgbClr val="000000"/>
                          </a:solidFill>
                          <a:latin typeface="微軟正黑體" pitchFamily="34" charset="-120"/>
                          <a:ea typeface="微軟正黑體" pitchFamily="34" charset="-120"/>
                        </a:rPr>
                        <a:t> </a:t>
                      </a:r>
                      <a:endParaRPr lang="en-US" sz="1200" b="0" i="0" u="none" strike="noStrike" dirty="0">
                        <a:solidFill>
                          <a:srgbClr val="000000"/>
                        </a:solidFill>
                        <a:latin typeface="微軟正黑體" pitchFamily="34" charset="-120"/>
                        <a:ea typeface="微軟正黑體" pitchFamily="34" charset="-120"/>
                      </a:endParaRPr>
                    </a:p>
                  </a:txBody>
                  <a:tcPr marL="6619" marR="6619" marT="6619" marB="0" anchor="ctr">
                    <a:lnL>
                      <a:noFill/>
                    </a:lnL>
                    <a:lnR>
                      <a:noFill/>
                    </a:lnR>
                    <a:lnT>
                      <a:noFill/>
                    </a:lnT>
                    <a:lnB>
                      <a:noFill/>
                    </a:lnB>
                    <a:no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20,219 </a:t>
                      </a:r>
                      <a:endParaRPr lang="en-US" altLang="zh-TW"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sz="1200" b="0" i="0" u="none" strike="noStrike" dirty="0" smtClean="0">
                          <a:solidFill>
                            <a:srgbClr val="000000"/>
                          </a:solidFill>
                          <a:latin typeface="微軟正黑體" pitchFamily="34" charset="-120"/>
                          <a:ea typeface="微軟正黑體" pitchFamily="34" charset="-120"/>
                        </a:rPr>
                        <a:t>0.4</a:t>
                      </a:r>
                      <a:endParaRPr 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13,918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0.3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102,833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2.3 </a:t>
                      </a:r>
                    </a:p>
                  </a:txBody>
                  <a:tcPr marL="7034" marR="7034" marT="7034"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45.3 </a:t>
                      </a: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(80.3)</a:t>
                      </a:r>
                    </a:p>
                  </a:txBody>
                  <a:tcPr marL="9525" marR="9525" marT="9525"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r>
              <a:tr h="305397">
                <a:tc>
                  <a:txBody>
                    <a:bodyPr/>
                    <a:lstStyle/>
                    <a:p>
                      <a:pPr algn="l" rtl="0" fontAlgn="ctr"/>
                      <a:r>
                        <a:rPr lang="en-US" sz="1200" b="0" i="0" u="none" strike="noStrike" dirty="0">
                          <a:solidFill>
                            <a:srgbClr val="000000"/>
                          </a:solidFill>
                          <a:latin typeface="微軟正黑體" pitchFamily="34" charset="-120"/>
                          <a:ea typeface="微軟正黑體" pitchFamily="34" charset="-120"/>
                        </a:rPr>
                        <a:t>Non-Operational </a:t>
                      </a:r>
                      <a:r>
                        <a:rPr lang="en-US" sz="1200" b="0" i="0" u="none" strike="noStrike" dirty="0" smtClean="0">
                          <a:solidFill>
                            <a:srgbClr val="000000"/>
                          </a:solidFill>
                          <a:latin typeface="微軟正黑體" pitchFamily="34" charset="-120"/>
                          <a:ea typeface="微軟正黑體" pitchFamily="34" charset="-120"/>
                        </a:rPr>
                        <a:t>Income</a:t>
                      </a:r>
                    </a:p>
                    <a:p>
                      <a:pPr algn="l" rtl="0" fontAlgn="ctr"/>
                      <a:r>
                        <a:rPr lang="en-US" altLang="zh-TW" sz="1200" b="0" i="0" u="none" strike="noStrike" dirty="0" smtClean="0">
                          <a:solidFill>
                            <a:srgbClr val="000000"/>
                          </a:solidFill>
                          <a:latin typeface="微軟正黑體" pitchFamily="34" charset="-120"/>
                          <a:ea typeface="微軟正黑體" pitchFamily="34" charset="-120"/>
                        </a:rPr>
                        <a:t>(Expenditure)</a:t>
                      </a:r>
                      <a:endParaRPr lang="en-US" sz="1200" b="0" i="0" u="none" strike="noStrike" dirty="0">
                        <a:solidFill>
                          <a:srgbClr val="000000"/>
                        </a:solidFill>
                        <a:latin typeface="微軟正黑體" pitchFamily="34" charset="-120"/>
                        <a:ea typeface="微軟正黑體" pitchFamily="34" charset="-120"/>
                      </a:endParaRPr>
                    </a:p>
                  </a:txBody>
                  <a:tcPr marL="6619" marR="6619" marT="6619" marB="0" anchor="ctr">
                    <a:lnL>
                      <a:noFill/>
                    </a:lnL>
                    <a:lnR>
                      <a:noFill/>
                    </a:lnR>
                    <a:lnT>
                      <a:noFill/>
                    </a:lnT>
                    <a:lnB>
                      <a:noFill/>
                    </a:lnB>
                  </a:tcPr>
                </a:tc>
                <a:tc>
                  <a:txBody>
                    <a:bodyPr/>
                    <a:lstStyle/>
                    <a:p>
                      <a:pPr algn="r" rtl="0" fontAlgn="ctr"/>
                      <a:r>
                        <a:rPr lang="en-US" altLang="zh-TW" sz="1200" b="0" i="0" u="none" strike="noStrike" dirty="0" smtClean="0">
                          <a:solidFill>
                            <a:schemeClr val="tx1"/>
                          </a:solidFill>
                          <a:latin typeface="微軟正黑體" pitchFamily="34" charset="-120"/>
                          <a:ea typeface="微軟正黑體" pitchFamily="34" charset="-120"/>
                        </a:rPr>
                        <a:t>179,909</a:t>
                      </a:r>
                      <a:r>
                        <a:rPr lang="zh-TW" altLang="en-US" sz="1200" b="0" i="0" u="none" strike="noStrike" dirty="0">
                          <a:solidFill>
                            <a:schemeClr val="tx1"/>
                          </a:solidFill>
                          <a:latin typeface="微軟正黑體" pitchFamily="34" charset="-120"/>
                          <a:ea typeface="微軟正黑體" pitchFamily="34" charset="-120"/>
                        </a:rPr>
                        <a:t>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sz="1200" b="0" i="0" u="none" strike="noStrike" dirty="0" smtClean="0">
                          <a:solidFill>
                            <a:schemeClr val="tx1"/>
                          </a:solidFill>
                          <a:latin typeface="微軟正黑體" pitchFamily="34" charset="-120"/>
                          <a:ea typeface="微軟正黑體" pitchFamily="34" charset="-120"/>
                        </a:rPr>
                        <a:t>3.9</a:t>
                      </a:r>
                      <a:endParaRPr lang="en-US" sz="1200" b="0" i="0" u="none" strike="noStrike" dirty="0">
                        <a:solidFill>
                          <a:schemeClr val="tx1"/>
                        </a:solidFill>
                        <a:latin typeface="微軟正黑體" pitchFamily="34" charset="-120"/>
                        <a:ea typeface="微軟正黑體" pitchFamily="34" charset="-120"/>
                      </a:endParaRP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chemeClr val="tx1"/>
                          </a:solidFill>
                          <a:latin typeface="微軟正黑體" pitchFamily="34" charset="-120"/>
                          <a:ea typeface="微軟正黑體" pitchFamily="34" charset="-120"/>
                        </a:rPr>
                        <a:t>2,590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0.1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34,687 </a:t>
                      </a:r>
                    </a:p>
                  </a:txBody>
                  <a:tcPr marL="7034" marR="7034" marT="7034"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0.8 </a:t>
                      </a:r>
                    </a:p>
                  </a:txBody>
                  <a:tcPr marL="7034" marR="7034" marT="7034"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smtClean="0">
                          <a:solidFill>
                            <a:schemeClr val="tx1"/>
                          </a:solidFill>
                          <a:latin typeface="微軟正黑體" pitchFamily="34" charset="-120"/>
                          <a:ea typeface="微軟正黑體" pitchFamily="34" charset="-120"/>
                        </a:rPr>
                        <a:t>6,846.3</a:t>
                      </a:r>
                      <a:endParaRPr lang="en-US" altLang="zh-TW" sz="1200" b="0" i="0" u="none" strike="noStrike" dirty="0">
                        <a:solidFill>
                          <a:schemeClr val="tx1"/>
                        </a:solidFill>
                        <a:latin typeface="微軟正黑體" pitchFamily="34" charset="-120"/>
                        <a:ea typeface="微軟正黑體" pitchFamily="34" charset="-120"/>
                      </a:endParaRP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noFill/>
                  </a:tcPr>
                </a:tc>
                <a:tc>
                  <a:txBody>
                    <a:bodyPr/>
                    <a:lstStyle/>
                    <a:p>
                      <a:pPr algn="r" rtl="0" fontAlgn="ctr"/>
                      <a:r>
                        <a:rPr lang="en-US" altLang="zh-TW" sz="1200" b="0" i="0" u="none" strike="noStrike" dirty="0">
                          <a:solidFill>
                            <a:schemeClr val="tx1"/>
                          </a:solidFill>
                          <a:latin typeface="微軟正黑體" pitchFamily="34" charset="-120"/>
                          <a:ea typeface="微軟正黑體" pitchFamily="34" charset="-120"/>
                        </a:rPr>
                        <a:t>418.7 </a:t>
                      </a:r>
                    </a:p>
                  </a:txBody>
                  <a:tcPr marL="9525" marR="9525" marT="9525" marB="0" anchor="b">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noFill/>
                  </a:tcPr>
                </a:tc>
              </a:tr>
              <a:tr h="54334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微軟正黑體" pitchFamily="34" charset="-120"/>
                          <a:ea typeface="微軟正黑體" pitchFamily="34" charset="-120"/>
                        </a:rPr>
                        <a:t> </a:t>
                      </a:r>
                      <a:r>
                        <a:rPr lang="en-US" altLang="zh-TW" sz="1200" b="0" i="0" u="none" strike="noStrike" dirty="0" smtClean="0">
                          <a:solidFill>
                            <a:srgbClr val="000000"/>
                          </a:solidFill>
                          <a:latin typeface="微軟正黑體" pitchFamily="34" charset="-120"/>
                          <a:ea typeface="微軟正黑體" pitchFamily="34" charset="-120"/>
                        </a:rPr>
                        <a:t>Net Profit After Tax </a:t>
                      </a:r>
                    </a:p>
                  </a:txBody>
                  <a:tcPr marL="6619" marR="6619" marT="6619" marB="0" anchor="ctr">
                    <a:lnL>
                      <a:noFill/>
                    </a:lnL>
                    <a:lnR>
                      <a:noFill/>
                    </a:lnR>
                    <a:lnT>
                      <a:noFill/>
                    </a:lnT>
                    <a:lnB>
                      <a:noFill/>
                    </a:lnB>
                    <a:no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121,190</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sz="1200" b="0" i="0" u="none" strike="noStrike" dirty="0" smtClean="0">
                          <a:solidFill>
                            <a:srgbClr val="000000"/>
                          </a:solidFill>
                          <a:latin typeface="微軟正黑體" pitchFamily="34" charset="-120"/>
                          <a:ea typeface="微軟正黑體" pitchFamily="34" charset="-120"/>
                        </a:rPr>
                        <a:t>2.6</a:t>
                      </a:r>
                      <a:endParaRPr 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32,901 </a:t>
                      </a:r>
                    </a:p>
                  </a:txBody>
                  <a:tcPr marL="7034" marR="7034" marT="7034"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0.7 </a:t>
                      </a:r>
                    </a:p>
                  </a:txBody>
                  <a:tcPr marL="7034" marR="7034" marT="703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95,591 </a:t>
                      </a:r>
                    </a:p>
                  </a:txBody>
                  <a:tcPr marL="7034" marR="7034" marT="7034"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2.1 </a:t>
                      </a:r>
                    </a:p>
                  </a:txBody>
                  <a:tcPr marL="7034" marR="7034" marT="7034"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268.3 </a:t>
                      </a: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26.8 </a:t>
                      </a:r>
                    </a:p>
                  </a:txBody>
                  <a:tcPr marL="9525" marR="9525" marT="9525"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01446">
                <a:tc>
                  <a:txBody>
                    <a:bodyPr/>
                    <a:lstStyle/>
                    <a:p>
                      <a:pPr algn="l" rtl="0" fontAlgn="ctr"/>
                      <a:r>
                        <a:rPr lang="en-US" sz="1200" b="0" i="0" u="none" strike="noStrike" dirty="0" smtClean="0">
                          <a:solidFill>
                            <a:srgbClr val="000000"/>
                          </a:solidFill>
                          <a:latin typeface="微軟正黑體" pitchFamily="34" charset="-120"/>
                          <a:ea typeface="微軟正黑體" pitchFamily="34" charset="-120"/>
                        </a:rPr>
                        <a:t>EPS</a:t>
                      </a:r>
                      <a:endParaRPr lang="en-US" sz="1200" b="0" i="0" u="none" strike="noStrike" dirty="0">
                        <a:solidFill>
                          <a:srgbClr val="000000"/>
                        </a:solidFill>
                        <a:latin typeface="微軟正黑體" pitchFamily="34" charset="-120"/>
                        <a:ea typeface="微軟正黑體" pitchFamily="34" charset="-120"/>
                      </a:endParaRPr>
                    </a:p>
                  </a:txBody>
                  <a:tcPr marL="6619" marR="6619" marT="6619" marB="0" anchor="ctr">
                    <a:lnL>
                      <a:noFill/>
                    </a:lnL>
                    <a:lnR>
                      <a:noFill/>
                    </a:lnR>
                    <a:lnT>
                      <a:noFill/>
                    </a:lnT>
                    <a:lnB w="19050" cap="flat" cmpd="sng" algn="ctr">
                      <a:solidFill>
                        <a:srgbClr val="000000"/>
                      </a:solidFill>
                      <a:prstDash val="solid"/>
                      <a:round/>
                      <a:headEnd type="none" w="med" len="med"/>
                      <a:tailEnd type="none" w="med" len="med"/>
                    </a:lnB>
                    <a:solidFill>
                      <a:srgbClr val="FFEBE1">
                        <a:alpha val="50196"/>
                      </a:srgbClr>
                    </a:solidFill>
                  </a:tcPr>
                </a:tc>
                <a:tc gridSpan="2">
                  <a:txBody>
                    <a:bodyPr/>
                    <a:lstStyle/>
                    <a:p>
                      <a:pPr algn="ctr" rtl="0" fontAlgn="ctr"/>
                      <a:r>
                        <a:rPr lang="en-US" altLang="zh-TW" sz="1200" b="0" i="0" u="none" strike="noStrike" dirty="0" smtClean="0">
                          <a:solidFill>
                            <a:srgbClr val="000000"/>
                          </a:solidFill>
                          <a:latin typeface="微軟正黑體" pitchFamily="34" charset="-120"/>
                          <a:ea typeface="微軟正黑體" pitchFamily="34" charset="-120"/>
                        </a:rPr>
                        <a:t>0.21</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a:noFill/>
                    </a:lnT>
                    <a:lnB w="1905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rtl="0" fontAlgn="ctr"/>
                      <a:r>
                        <a:rPr lang="en-US" altLang="zh-TW" sz="1200" b="0" i="0" u="none" strike="noStrike" dirty="0" smtClean="0">
                          <a:solidFill>
                            <a:srgbClr val="000000"/>
                          </a:solidFill>
                          <a:latin typeface="微軟正黑體" pitchFamily="34" charset="-120"/>
                          <a:ea typeface="微軟正黑體" pitchFamily="34" charset="-120"/>
                        </a:rPr>
                        <a:t>0.06 </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a:noFill/>
                    </a:lnR>
                    <a:lnT>
                      <a:noFill/>
                    </a:lnT>
                    <a:lnB w="1905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rtl="0" fontAlgn="ctr"/>
                      <a:r>
                        <a:rPr lang="en-US" altLang="zh-TW" sz="1200" b="0" i="0" u="none" strike="noStrike" dirty="0">
                          <a:solidFill>
                            <a:srgbClr val="000000"/>
                          </a:solidFill>
                          <a:latin typeface="微軟正黑體" pitchFamily="34" charset="-120"/>
                          <a:ea typeface="微軟正黑體" pitchFamily="34" charset="-120"/>
                        </a:rPr>
                        <a:t>0.17 </a:t>
                      </a:r>
                      <a:r>
                        <a:rPr lang="zh-TW" altLang="en-US" sz="1200" b="0" i="0" u="none" strike="noStrike" dirty="0">
                          <a:solidFill>
                            <a:srgbClr val="000000"/>
                          </a:solidFill>
                          <a:latin typeface="微軟正黑體" pitchFamily="34" charset="-120"/>
                          <a:ea typeface="微軟正黑體" pitchFamily="34" charset="-120"/>
                        </a:rPr>
                        <a:t>　</a:t>
                      </a:r>
                    </a:p>
                  </a:txBody>
                  <a:tcPr marL="7034" marR="7034" marT="7034" marB="0" anchor="b">
                    <a:lnL>
                      <a:noFill/>
                    </a:lnL>
                    <a:lnR w="1905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w="19050" cap="flat" cmpd="sng" algn="ctr">
                      <a:solidFill>
                        <a:schemeClr val="tx1"/>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250</a:t>
                      </a:r>
                      <a:endParaRPr lang="en-US" altLang="zh-TW" sz="1200" b="0" i="0" u="none" strike="noStrike" dirty="0">
                        <a:solidFill>
                          <a:srgbClr val="000000"/>
                        </a:solidFill>
                        <a:latin typeface="微軟正黑體" pitchFamily="34" charset="-120"/>
                        <a:ea typeface="微軟正黑體" pitchFamily="34" charset="-120"/>
                      </a:endParaRPr>
                    </a:p>
                  </a:txBody>
                  <a:tcPr marL="7034" marR="7034" marT="7034"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BE1">
                        <a:alpha val="50196"/>
                      </a:srgbClr>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23.5</a:t>
                      </a:r>
                      <a:endParaRPr lang="en-US" altLang="zh-TW" sz="1200" b="0" i="0" u="none" strike="noStrike" dirty="0">
                        <a:solidFill>
                          <a:srgbClr val="000000"/>
                        </a:solidFill>
                        <a:latin typeface="微軟正黑體" pitchFamily="34" charset="-120"/>
                        <a:ea typeface="微軟正黑體" pitchFamily="34" charset="-120"/>
                      </a:endParaRPr>
                    </a:p>
                  </a:txBody>
                  <a:tcPr marL="7034" marR="7034" marT="7034"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BE1">
                        <a:alpha val="50196"/>
                      </a:srgbClr>
                    </a:solidFill>
                  </a:tcPr>
                </a:tc>
              </a:tr>
            </a:tbl>
          </a:graphicData>
        </a:graphic>
      </p:graphicFrame>
      <p:grpSp>
        <p:nvGrpSpPr>
          <p:cNvPr id="57" name="群組 56"/>
          <p:cNvGrpSpPr/>
          <p:nvPr/>
        </p:nvGrpSpPr>
        <p:grpSpPr>
          <a:xfrm>
            <a:off x="8244408" y="188642"/>
            <a:ext cx="504057" cy="352839"/>
            <a:chOff x="4355976" y="3147038"/>
            <a:chExt cx="2304258" cy="1993675"/>
          </a:xfrm>
        </p:grpSpPr>
        <p:sp>
          <p:nvSpPr>
            <p:cNvPr id="58"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9" name="圓角化同側角落矩形 58"/>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60" name="群組 13"/>
            <p:cNvGrpSpPr/>
            <p:nvPr/>
          </p:nvGrpSpPr>
          <p:grpSpPr>
            <a:xfrm>
              <a:off x="4355976" y="3147038"/>
              <a:ext cx="461551" cy="926569"/>
              <a:chOff x="1" y="-71582"/>
              <a:chExt cx="461551" cy="926569"/>
            </a:xfrm>
          </p:grpSpPr>
          <p:sp>
            <p:nvSpPr>
              <p:cNvPr id="68" name="＞形箭號 67"/>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9"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61" name="圓角化同側角落矩形 60"/>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2"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63" name="群組 22"/>
            <p:cNvGrpSpPr/>
            <p:nvPr/>
          </p:nvGrpSpPr>
          <p:grpSpPr>
            <a:xfrm>
              <a:off x="4355976" y="4379855"/>
              <a:ext cx="461550" cy="760858"/>
              <a:chOff x="1" y="1082962"/>
              <a:chExt cx="461550" cy="760858"/>
            </a:xfrm>
          </p:grpSpPr>
          <p:sp>
            <p:nvSpPr>
              <p:cNvPr id="66" name="＞形箭號 65"/>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7"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64" name="＞形箭號 63"/>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5" name="圓角化同側角落矩形 64"/>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17</a:t>
            </a:fld>
            <a:endParaRPr lang="zh-TW" altLang="en-US"/>
          </a:p>
        </p:txBody>
      </p:sp>
      <p:grpSp>
        <p:nvGrpSpPr>
          <p:cNvPr id="38" name="群組 37"/>
          <p:cNvGrpSpPr/>
          <p:nvPr/>
        </p:nvGrpSpPr>
        <p:grpSpPr>
          <a:xfrm>
            <a:off x="323528" y="476671"/>
            <a:ext cx="5760640" cy="936106"/>
            <a:chOff x="323528" y="476671"/>
            <a:chExt cx="5760640" cy="936106"/>
          </a:xfrm>
        </p:grpSpPr>
        <p:grpSp>
          <p:nvGrpSpPr>
            <p:cNvPr id="39" name="群組 49"/>
            <p:cNvGrpSpPr/>
            <p:nvPr/>
          </p:nvGrpSpPr>
          <p:grpSpPr>
            <a:xfrm>
              <a:off x="323528" y="476671"/>
              <a:ext cx="5760640" cy="936106"/>
              <a:chOff x="971600" y="471528"/>
              <a:chExt cx="4015168" cy="869243"/>
            </a:xfrm>
          </p:grpSpPr>
          <p:grpSp>
            <p:nvGrpSpPr>
              <p:cNvPr id="41" name="群組 42"/>
              <p:cNvGrpSpPr/>
              <p:nvPr/>
            </p:nvGrpSpPr>
            <p:grpSpPr>
              <a:xfrm>
                <a:off x="1706082" y="471528"/>
                <a:ext cx="3280686" cy="735512"/>
                <a:chOff x="670818" y="1201082"/>
                <a:chExt cx="3432184" cy="836758"/>
              </a:xfrm>
            </p:grpSpPr>
            <p:sp>
              <p:nvSpPr>
                <p:cNvPr id="45" name="圓角化同側角落矩形 44"/>
                <p:cNvSpPr/>
                <p:nvPr/>
              </p:nvSpPr>
              <p:spPr>
                <a:xfrm rot="5400000">
                  <a:off x="2006567" y="-134661"/>
                  <a:ext cx="760685" cy="3432184"/>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圓角化同側角落矩形 4"/>
                <p:cNvSpPr/>
                <p:nvPr/>
              </p:nvSpPr>
              <p:spPr>
                <a:xfrm>
                  <a:off x="670819" y="1201082"/>
                  <a:ext cx="3227277"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grpSp>
            <p:nvGrpSpPr>
              <p:cNvPr id="42" name="群組 45"/>
              <p:cNvGrpSpPr/>
              <p:nvPr/>
            </p:nvGrpSpPr>
            <p:grpSpPr>
              <a:xfrm>
                <a:off x="971600" y="471534"/>
                <a:ext cx="881752" cy="869237"/>
                <a:chOff x="1" y="1183486"/>
                <a:chExt cx="881752" cy="869237"/>
              </a:xfrm>
            </p:grpSpPr>
            <p:sp>
              <p:nvSpPr>
                <p:cNvPr id="43" name="＞形箭號 42"/>
                <p:cNvSpPr/>
                <p:nvPr/>
              </p:nvSpPr>
              <p:spPr>
                <a:xfrm rot="5400000">
                  <a:off x="-18411" y="1348795"/>
                  <a:ext cx="869237"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4"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p:txBody>
            </p:sp>
          </p:grpSp>
        </p:grpSp>
        <p:pic>
          <p:nvPicPr>
            <p:cNvPr id="40" name="圖片 39"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sp>
        <p:nvSpPr>
          <p:cNvPr id="31" name="矩形 30"/>
          <p:cNvSpPr/>
          <p:nvPr/>
        </p:nvSpPr>
        <p:spPr>
          <a:xfrm>
            <a:off x="611560" y="1412776"/>
            <a:ext cx="7560840" cy="338554"/>
          </a:xfrm>
          <a:prstGeom prst="rect">
            <a:avLst/>
          </a:prstGeom>
        </p:spPr>
        <p:txBody>
          <a:bodyPr wrap="square">
            <a:spAutoFit/>
          </a:bodyPr>
          <a:lstStyle/>
          <a:p>
            <a:pPr eaLnBrk="1" hangingPunct="1">
              <a:buFont typeface="Arial" pitchFamily="34" charset="0"/>
              <a:buChar char="•"/>
            </a:pPr>
            <a:r>
              <a:rPr lang="en-US" altLang="zh-TW" sz="1600" dirty="0" smtClean="0">
                <a:latin typeface="微軟正黑體" pitchFamily="34" charset="-120"/>
                <a:ea typeface="微軟正黑體" pitchFamily="34" charset="-120"/>
              </a:rPr>
              <a:t> Consolidated Statements of Income : July, 2019 ~ September, 2019.</a:t>
            </a:r>
            <a:endParaRPr lang="zh-TW" altLang="en-US" sz="1600" dirty="0" smtClean="0">
              <a:latin typeface="微軟正黑體" pitchFamily="34" charset="-120"/>
              <a:ea typeface="微軟正黑體" pitchFamily="34" charset="-120"/>
            </a:endParaRPr>
          </a:p>
        </p:txBody>
      </p:sp>
      <p:sp>
        <p:nvSpPr>
          <p:cNvPr id="32" name="文字方塊 1"/>
          <p:cNvSpPr txBox="1">
            <a:spLocks noChangeArrowheads="1"/>
          </p:cNvSpPr>
          <p:nvPr/>
        </p:nvSpPr>
        <p:spPr bwMode="auto">
          <a:xfrm>
            <a:off x="4716016" y="1772816"/>
            <a:ext cx="4032250" cy="263525"/>
          </a:xfrm>
          <a:prstGeom prst="rect">
            <a:avLst/>
          </a:prstGeom>
          <a:noFill/>
          <a:ln w="9525">
            <a:noFill/>
            <a:miter lim="800000"/>
            <a:headEnd/>
            <a:tailEnd/>
          </a:ln>
        </p:spPr>
        <p:txBody>
          <a:bodyPr/>
          <a:lstStyle/>
          <a:p>
            <a:pPr eaLnBrk="1" hangingPunct="1"/>
            <a:r>
              <a:rPr lang="en-US" altLang="zh-TW" sz="1400" dirty="0">
                <a:latin typeface="微軟正黑體" pitchFamily="34" charset="-120"/>
                <a:ea typeface="微軟正黑體" pitchFamily="34" charset="-120"/>
              </a:rPr>
              <a:t>Unit: Thousand of NTD, except  for EPS in NTD</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文字版面配置區 3"/>
          <p:cNvSpPr>
            <a:spLocks noGrp="1"/>
          </p:cNvSpPr>
          <p:nvPr>
            <p:ph type="body" sz="quarter" idx="13"/>
          </p:nvPr>
        </p:nvSpPr>
        <p:spPr>
          <a:xfrm>
            <a:off x="1115616" y="1556792"/>
            <a:ext cx="6840760" cy="432048"/>
          </a:xfrm>
        </p:spPr>
        <p:txBody>
          <a:bodyPr>
            <a:noAutofit/>
          </a:bodyPr>
          <a:lstStyle/>
          <a:p>
            <a:pPr eaLnBrk="1" hangingPunct="1">
              <a:buFont typeface="Arial" pitchFamily="34" charset="0"/>
              <a:buChar char="•"/>
            </a:pPr>
            <a:r>
              <a:rPr lang="en-US" altLang="zh-TW" b="1" dirty="0" smtClean="0"/>
              <a:t> Annual Operating Performance</a:t>
            </a:r>
            <a:endParaRPr lang="zh-TW" altLang="en-US" b="1" dirty="0" smtClean="0"/>
          </a:p>
        </p:txBody>
      </p:sp>
      <p:grpSp>
        <p:nvGrpSpPr>
          <p:cNvPr id="51" name="群組 50"/>
          <p:cNvGrpSpPr/>
          <p:nvPr/>
        </p:nvGrpSpPr>
        <p:grpSpPr>
          <a:xfrm>
            <a:off x="8244408" y="188642"/>
            <a:ext cx="504057" cy="352839"/>
            <a:chOff x="4355976" y="3147038"/>
            <a:chExt cx="2304258" cy="1993675"/>
          </a:xfrm>
        </p:grpSpPr>
        <p:sp>
          <p:nvSpPr>
            <p:cNvPr id="52"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3" name="圓角化同側角落矩形 52"/>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4" name="群組 13"/>
            <p:cNvGrpSpPr/>
            <p:nvPr/>
          </p:nvGrpSpPr>
          <p:grpSpPr>
            <a:xfrm>
              <a:off x="4355976" y="3147038"/>
              <a:ext cx="461551" cy="926569"/>
              <a:chOff x="1" y="-71582"/>
              <a:chExt cx="461551" cy="926569"/>
            </a:xfrm>
          </p:grpSpPr>
          <p:sp>
            <p:nvSpPr>
              <p:cNvPr id="62" name="＞形箭號 61"/>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3"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5" name="圓角化同側角落矩形 54"/>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7" name="群組 22"/>
            <p:cNvGrpSpPr/>
            <p:nvPr/>
          </p:nvGrpSpPr>
          <p:grpSpPr>
            <a:xfrm>
              <a:off x="4355976" y="4379855"/>
              <a:ext cx="461550" cy="760858"/>
              <a:chOff x="1" y="1082962"/>
              <a:chExt cx="461550" cy="760858"/>
            </a:xfrm>
          </p:grpSpPr>
          <p:sp>
            <p:nvSpPr>
              <p:cNvPr id="60" name="＞形箭號 59"/>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1"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8" name="＞形箭號 57"/>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9" name="圓角化同側角落矩形 58"/>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18</a:t>
            </a:fld>
            <a:endParaRPr lang="zh-TW" altLang="en-US"/>
          </a:p>
        </p:txBody>
      </p:sp>
      <p:grpSp>
        <p:nvGrpSpPr>
          <p:cNvPr id="43" name="群組 42"/>
          <p:cNvGrpSpPr/>
          <p:nvPr/>
        </p:nvGrpSpPr>
        <p:grpSpPr>
          <a:xfrm>
            <a:off x="323528" y="476671"/>
            <a:ext cx="5760640" cy="936106"/>
            <a:chOff x="323528" y="476671"/>
            <a:chExt cx="5760640" cy="936106"/>
          </a:xfrm>
        </p:grpSpPr>
        <p:grpSp>
          <p:nvGrpSpPr>
            <p:cNvPr id="44" name="群組 49"/>
            <p:cNvGrpSpPr/>
            <p:nvPr/>
          </p:nvGrpSpPr>
          <p:grpSpPr>
            <a:xfrm>
              <a:off x="323528" y="476671"/>
              <a:ext cx="5760640" cy="936106"/>
              <a:chOff x="971600" y="471528"/>
              <a:chExt cx="4015168" cy="869243"/>
            </a:xfrm>
          </p:grpSpPr>
          <p:grpSp>
            <p:nvGrpSpPr>
              <p:cNvPr id="46" name="群組 42"/>
              <p:cNvGrpSpPr/>
              <p:nvPr/>
            </p:nvGrpSpPr>
            <p:grpSpPr>
              <a:xfrm>
                <a:off x="1706082" y="471528"/>
                <a:ext cx="3280686" cy="735512"/>
                <a:chOff x="670818" y="1201082"/>
                <a:chExt cx="3432184" cy="836758"/>
              </a:xfrm>
            </p:grpSpPr>
            <p:sp>
              <p:nvSpPr>
                <p:cNvPr id="50" name="圓角化同側角落矩形 49"/>
                <p:cNvSpPr/>
                <p:nvPr/>
              </p:nvSpPr>
              <p:spPr>
                <a:xfrm rot="5400000">
                  <a:off x="2006567" y="-134661"/>
                  <a:ext cx="760685" cy="3432184"/>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圓角化同側角落矩形 4"/>
                <p:cNvSpPr/>
                <p:nvPr/>
              </p:nvSpPr>
              <p:spPr>
                <a:xfrm>
                  <a:off x="670819" y="1201082"/>
                  <a:ext cx="3227277"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grpSp>
            <p:nvGrpSpPr>
              <p:cNvPr id="47" name="群組 45"/>
              <p:cNvGrpSpPr/>
              <p:nvPr/>
            </p:nvGrpSpPr>
            <p:grpSpPr>
              <a:xfrm>
                <a:off x="971600" y="471534"/>
                <a:ext cx="881752" cy="869237"/>
                <a:chOff x="1" y="1183486"/>
                <a:chExt cx="881752" cy="869237"/>
              </a:xfrm>
            </p:grpSpPr>
            <p:sp>
              <p:nvSpPr>
                <p:cNvPr id="48" name="＞形箭號 47"/>
                <p:cNvSpPr/>
                <p:nvPr/>
              </p:nvSpPr>
              <p:spPr>
                <a:xfrm rot="5400000">
                  <a:off x="-18411" y="1348795"/>
                  <a:ext cx="869237"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9"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p:txBody>
            </p:sp>
          </p:grpSp>
        </p:grpSp>
        <p:pic>
          <p:nvPicPr>
            <p:cNvPr id="45" name="圖片 44"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graphicFrame>
        <p:nvGraphicFramePr>
          <p:cNvPr id="27" name="圖表 26"/>
          <p:cNvGraphicFramePr/>
          <p:nvPr/>
        </p:nvGraphicFramePr>
        <p:xfrm>
          <a:off x="323528" y="1988840"/>
          <a:ext cx="8640960" cy="4536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nvGraphicFramePr>
        <p:xfrm>
          <a:off x="467546" y="2204864"/>
          <a:ext cx="8136902" cy="3339371"/>
        </p:xfrm>
        <a:graphic>
          <a:graphicData uri="http://schemas.openxmlformats.org/drawingml/2006/table">
            <a:tbl>
              <a:tblPr firstRow="1" bandRow="1">
                <a:tableStyleId>{85BE263C-DBD7-4A20-BB59-AAB30ACAA65A}</a:tableStyleId>
              </a:tblPr>
              <a:tblGrid>
                <a:gridCol w="2224936"/>
                <a:gridCol w="940828"/>
                <a:gridCol w="966259"/>
                <a:gridCol w="940828"/>
                <a:gridCol w="940828"/>
                <a:gridCol w="940828"/>
                <a:gridCol w="1182395"/>
              </a:tblGrid>
              <a:tr h="477053">
                <a:tc>
                  <a:txBody>
                    <a:bodyPr/>
                    <a:lstStyle/>
                    <a:p>
                      <a:pPr algn="l" fontAlgn="ctr"/>
                      <a:r>
                        <a:rPr lang="en-US" altLang="zh-TW" sz="1400" b="1" i="0" u="none" strike="noStrike" dirty="0" smtClean="0">
                          <a:solidFill>
                            <a:schemeClr val="bg1"/>
                          </a:solidFill>
                          <a:latin typeface="微軟正黑體" pitchFamily="34" charset="-120"/>
                          <a:ea typeface="微軟正黑體" pitchFamily="34" charset="-120"/>
                        </a:rPr>
                        <a:t>Item</a:t>
                      </a:r>
                      <a:r>
                        <a:rPr lang="en-US" altLang="zh-TW" sz="1400" b="1" i="0" u="none" strike="noStrike" baseline="0" dirty="0" smtClean="0">
                          <a:solidFill>
                            <a:schemeClr val="bg1"/>
                          </a:solidFill>
                          <a:latin typeface="微軟正黑體" pitchFamily="34" charset="-120"/>
                          <a:ea typeface="微軟正黑體" pitchFamily="34" charset="-120"/>
                        </a:rPr>
                        <a:t> / Year</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1" i="0" u="none" strike="noStrike" dirty="0" smtClean="0">
                          <a:solidFill>
                            <a:schemeClr val="bg1"/>
                          </a:solidFill>
                          <a:latin typeface="微軟正黑體" pitchFamily="34" charset="-120"/>
                          <a:ea typeface="微軟正黑體" pitchFamily="34" charset="-120"/>
                        </a:rPr>
                        <a:t>2014</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1" i="0" u="none" strike="noStrike" dirty="0" smtClean="0">
                          <a:solidFill>
                            <a:schemeClr val="bg1"/>
                          </a:solidFill>
                          <a:latin typeface="微軟正黑體" pitchFamily="34" charset="-120"/>
                          <a:ea typeface="微軟正黑體" pitchFamily="34" charset="-120"/>
                        </a:rPr>
                        <a:t>2015</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1" i="0" u="none" strike="noStrike" dirty="0" smtClean="0">
                          <a:solidFill>
                            <a:schemeClr val="bg1"/>
                          </a:solidFill>
                          <a:latin typeface="微軟正黑體" pitchFamily="34" charset="-120"/>
                          <a:ea typeface="微軟正黑體" pitchFamily="34" charset="-120"/>
                        </a:rPr>
                        <a:t>2016</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1" i="0" u="none" strike="noStrike" dirty="0" smtClean="0">
                          <a:solidFill>
                            <a:schemeClr val="bg1"/>
                          </a:solidFill>
                          <a:latin typeface="微軟正黑體" pitchFamily="34" charset="-120"/>
                          <a:ea typeface="微軟正黑體" pitchFamily="34" charset="-120"/>
                        </a:rPr>
                        <a:t>2017</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1" i="0" u="none" strike="noStrike" dirty="0" smtClean="0">
                          <a:solidFill>
                            <a:schemeClr val="bg1"/>
                          </a:solidFill>
                          <a:latin typeface="微軟正黑體" pitchFamily="34" charset="-120"/>
                          <a:ea typeface="微軟正黑體" pitchFamily="34" charset="-120"/>
                        </a:rPr>
                        <a:t>2018</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u="none" strike="noStrike" dirty="0" smtClean="0">
                          <a:solidFill>
                            <a:schemeClr val="bg1"/>
                          </a:solidFill>
                          <a:latin typeface="微軟正黑體" pitchFamily="34" charset="-120"/>
                          <a:ea typeface="微軟正黑體" pitchFamily="34" charset="-120"/>
                        </a:rPr>
                        <a:t>2019Q3</a:t>
                      </a:r>
                      <a:endParaRPr 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r>
              <a:tr h="477053">
                <a:tc>
                  <a:txBody>
                    <a:bodyPr/>
                    <a:lstStyle/>
                    <a:p>
                      <a:pPr algn="l" fontAlgn="ctr"/>
                      <a:r>
                        <a:rPr lang="en-US" altLang="zh-TW" sz="1400" u="none" strike="noStrike" dirty="0" smtClean="0">
                          <a:latin typeface="微軟正黑體" pitchFamily="34" charset="-120"/>
                          <a:ea typeface="微軟正黑體" pitchFamily="34" charset="-120"/>
                        </a:rPr>
                        <a:t>Earnings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tabLst>
                          <a:tab pos="361950" algn="l"/>
                        </a:tabLst>
                      </a:pPr>
                      <a:r>
                        <a:rPr lang="zh-TW" altLang="en-US" sz="1400" u="none" strike="noStrike" dirty="0">
                          <a:latin typeface="微軟正黑體" pitchFamily="34" charset="-120"/>
                          <a:ea typeface="微軟正黑體" pitchFamily="34" charset="-120"/>
                        </a:rPr>
                        <a:t> </a:t>
                      </a:r>
                      <a:r>
                        <a:rPr lang="en-US" altLang="zh-TW" sz="1400" u="none" strike="noStrike" dirty="0" smtClean="0">
                          <a:latin typeface="微軟正黑體" pitchFamily="34" charset="-120"/>
                          <a:ea typeface="微軟正黑體" pitchFamily="34" charset="-120"/>
                        </a:rPr>
                        <a:t>0.04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400" u="none" strike="noStrike" dirty="0" smtClean="0">
                          <a:solidFill>
                            <a:srgbClr val="FF0000"/>
                          </a:solidFill>
                          <a:latin typeface="微軟正黑體" pitchFamily="34" charset="-120"/>
                          <a:ea typeface="微軟正黑體" pitchFamily="34" charset="-120"/>
                        </a:rPr>
                        <a:t>(0.93) </a:t>
                      </a:r>
                      <a:endParaRPr lang="en-US" altLang="zh-TW" sz="1400" b="0" i="0" u="none" strike="noStrike" dirty="0">
                        <a:solidFill>
                          <a:srgbClr val="FF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0.05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smtClean="0">
                          <a:latin typeface="微軟正黑體" pitchFamily="34" charset="-120"/>
                          <a:ea typeface="微軟正黑體" pitchFamily="34" charset="-120"/>
                        </a:rPr>
                        <a:t>0.80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smtClean="0">
                          <a:latin typeface="微軟正黑體" pitchFamily="34" charset="-120"/>
                          <a:ea typeface="微軟正黑體" pitchFamily="34" charset="-120"/>
                        </a:rPr>
                        <a:t>0.80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1400" u="none" strike="noStrike" kern="1200" dirty="0">
                          <a:solidFill>
                            <a:schemeClr val="dk1"/>
                          </a:solidFill>
                          <a:latin typeface="微軟正黑體" pitchFamily="34" charset="-120"/>
                          <a:ea typeface="微軟正黑體" pitchFamily="34" charset="-120"/>
                          <a:cs typeface="+mn-cs"/>
                        </a:rPr>
                        <a:t>0.56 </a:t>
                      </a: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53">
                <a:tc>
                  <a:txBody>
                    <a:bodyPr/>
                    <a:lstStyle/>
                    <a:p>
                      <a:pPr algn="l" fontAlgn="ctr"/>
                      <a:r>
                        <a:rPr lang="en-US" altLang="zh-TW" sz="1400" u="none" strike="noStrike" dirty="0" smtClean="0">
                          <a:latin typeface="微軟正黑體" pitchFamily="34" charset="-120"/>
                          <a:ea typeface="微軟正黑體" pitchFamily="34" charset="-120"/>
                        </a:rPr>
                        <a:t>Cash Dividend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0.35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0.30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r>
              <a:tr h="477053">
                <a:tc>
                  <a:txBody>
                    <a:bodyPr/>
                    <a:lstStyle/>
                    <a:p>
                      <a:pPr algn="l" fontAlgn="ctr"/>
                      <a:r>
                        <a:rPr lang="en-US" altLang="zh-TW" sz="1400" b="0" i="0" u="none" strike="noStrike" dirty="0" smtClean="0">
                          <a:solidFill>
                            <a:srgbClr val="000000"/>
                          </a:solidFill>
                          <a:latin typeface="微軟正黑體" pitchFamily="34" charset="-120"/>
                          <a:ea typeface="微軟正黑體" pitchFamily="34" charset="-120"/>
                        </a:rPr>
                        <a:t>Stock Dividend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485" marR="9485" marT="948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0.40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zh-TW" altLang="en-US" sz="1400" u="none" strike="noStrike" kern="1200" dirty="0">
                          <a:solidFill>
                            <a:schemeClr val="dk1"/>
                          </a:solidFill>
                          <a:latin typeface="微軟正黑體" pitchFamily="34" charset="-120"/>
                          <a:ea typeface="微軟正黑體" pitchFamily="34" charset="-120"/>
                          <a:cs typeface="+mn-cs"/>
                        </a:rPr>
                        <a:t>　</a:t>
                      </a:r>
                      <a:r>
                        <a:rPr lang="en-US" altLang="zh-TW" sz="1400" u="none" strike="noStrike" kern="1200" dirty="0" smtClean="0">
                          <a:solidFill>
                            <a:schemeClr val="dk1"/>
                          </a:solidFill>
                          <a:latin typeface="微軟正黑體" pitchFamily="34" charset="-120"/>
                          <a:ea typeface="微軟正黑體" pitchFamily="34" charset="-120"/>
                          <a:cs typeface="+mn-cs"/>
                        </a:rPr>
                        <a:t>-</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r>
              <a:tr h="477053">
                <a:tc>
                  <a:txBody>
                    <a:bodyPr/>
                    <a:lstStyle/>
                    <a:p>
                      <a:pPr algn="l" fontAlgn="ctr"/>
                      <a:r>
                        <a:rPr lang="en-US" altLang="zh-TW" sz="1400" b="0" i="0" u="none" strike="noStrike" dirty="0" smtClean="0">
                          <a:solidFill>
                            <a:srgbClr val="000000"/>
                          </a:solidFill>
                          <a:latin typeface="微軟正黑體" pitchFamily="34" charset="-120"/>
                          <a:ea typeface="微軟正黑體" pitchFamily="34" charset="-120"/>
                        </a:rPr>
                        <a:t>Return on Equity</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lvl="0" algn="ctr" fontAlgn="ctr"/>
                      <a:r>
                        <a:rPr lang="en-US" altLang="zh-TW" sz="1400" u="none" strike="noStrike" dirty="0">
                          <a:latin typeface="微軟正黑體" pitchFamily="34" charset="-120"/>
                          <a:ea typeface="微軟正黑體" pitchFamily="34" charset="-120"/>
                        </a:rPr>
                        <a:t>0.29%</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lvl="0" algn="ctr" fontAlgn="ctr"/>
                      <a:r>
                        <a:rPr lang="en-US" altLang="zh-TW" sz="1400" u="none" strike="noStrike" dirty="0">
                          <a:solidFill>
                            <a:srgbClr val="FF0000"/>
                          </a:solidFill>
                          <a:latin typeface="微軟正黑體" pitchFamily="34" charset="-120"/>
                          <a:ea typeface="微軟正黑體" pitchFamily="34" charset="-120"/>
                        </a:rPr>
                        <a:t>(</a:t>
                      </a:r>
                      <a:r>
                        <a:rPr lang="en-US" altLang="zh-TW" sz="1400" u="none" strike="noStrike" dirty="0" smtClean="0">
                          <a:solidFill>
                            <a:srgbClr val="FF0000"/>
                          </a:solidFill>
                          <a:latin typeface="微軟正黑體" pitchFamily="34" charset="-120"/>
                          <a:ea typeface="微軟正黑體" pitchFamily="34" charset="-120"/>
                        </a:rPr>
                        <a:t>7.97%)</a:t>
                      </a:r>
                      <a:endParaRPr lang="en-US" altLang="zh-TW" sz="1400" b="0" i="0" u="none" strike="noStrike" dirty="0">
                        <a:solidFill>
                          <a:srgbClr val="FF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lvl="0" algn="ctr" fontAlgn="ctr"/>
                      <a:r>
                        <a:rPr lang="en-US" altLang="zh-TW" sz="1400" u="none" strike="noStrike" dirty="0">
                          <a:latin typeface="微軟正黑體" pitchFamily="34" charset="-120"/>
                          <a:ea typeface="微軟正黑體" pitchFamily="34" charset="-120"/>
                        </a:rPr>
                        <a:t>0.44%</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lvl="0" algn="ctr" fontAlgn="ctr"/>
                      <a:r>
                        <a:rPr lang="en-US" altLang="zh-TW" sz="1400" u="none" strike="noStrike" dirty="0">
                          <a:latin typeface="微軟正黑體" pitchFamily="34" charset="-120"/>
                          <a:ea typeface="微軟正黑體" pitchFamily="34" charset="-120"/>
                        </a:rPr>
                        <a:t>7.15%</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lvl="0" algn="ctr" fontAlgn="ctr"/>
                      <a:r>
                        <a:rPr lang="en-US" altLang="zh-TW" sz="1400" u="none" strike="noStrike" dirty="0" smtClean="0">
                          <a:latin typeface="微軟正黑體" pitchFamily="34" charset="-120"/>
                          <a:ea typeface="微軟正黑體" pitchFamily="34" charset="-120"/>
                        </a:rPr>
                        <a:t>7.15%</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r>
                        <a:rPr lang="en-US" altLang="zh-TW" sz="1400" u="none" strike="noStrike" kern="1200" dirty="0">
                          <a:solidFill>
                            <a:schemeClr val="dk1"/>
                          </a:solidFill>
                          <a:latin typeface="微軟正黑體" pitchFamily="34" charset="-120"/>
                          <a:ea typeface="微軟正黑體" pitchFamily="34" charset="-120"/>
                          <a:cs typeface="+mn-cs"/>
                        </a:rPr>
                        <a:t>4.42%</a:t>
                      </a:r>
                    </a:p>
                  </a:txBody>
                  <a:tcPr marL="9525" marR="9525" marT="9525" marB="0" anchor="ctr">
                    <a:lnT w="12700" cap="flat" cmpd="sng" algn="ctr">
                      <a:solidFill>
                        <a:schemeClr val="tx1"/>
                      </a:solidFill>
                      <a:prstDash val="solid"/>
                      <a:round/>
                      <a:headEnd type="none" w="med" len="med"/>
                      <a:tailEnd type="none" w="med" len="med"/>
                    </a:lnT>
                    <a:noFill/>
                  </a:tcPr>
                </a:tc>
              </a:tr>
              <a:tr h="477053">
                <a:tc>
                  <a:txBody>
                    <a:bodyPr/>
                    <a:lstStyle/>
                    <a:p>
                      <a:pPr algn="l" fontAlgn="ctr"/>
                      <a:r>
                        <a:rPr lang="en-US" altLang="zh-TW" sz="1400" u="none" strike="noStrike" dirty="0" smtClean="0">
                          <a:latin typeface="微軟正黑體" pitchFamily="34" charset="-120"/>
                          <a:ea typeface="微軟正黑體" pitchFamily="34" charset="-120"/>
                        </a:rPr>
                        <a:t>Net Value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12.28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11.34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11.17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11.27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11.11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marL="0" algn="ctr" defTabSz="914400" rtl="0" eaLnBrk="1" fontAlgn="ctr" latinLnBrk="0" hangingPunct="1"/>
                      <a:r>
                        <a:rPr lang="en-US" altLang="zh-TW" sz="1400" u="none" strike="noStrike" kern="1200" dirty="0">
                          <a:solidFill>
                            <a:schemeClr val="dk1"/>
                          </a:solidFill>
                          <a:latin typeface="微軟正黑體" pitchFamily="34" charset="-120"/>
                          <a:ea typeface="微軟正黑體" pitchFamily="34" charset="-120"/>
                          <a:cs typeface="+mn-cs"/>
                        </a:rPr>
                        <a:t>13.80 </a:t>
                      </a:r>
                    </a:p>
                  </a:txBody>
                  <a:tcPr marL="9525" marR="9525" marT="9525" marB="0" anchor="ctr">
                    <a:solidFill>
                      <a:schemeClr val="accent2">
                        <a:lumMod val="20000"/>
                        <a:lumOff val="80000"/>
                      </a:schemeClr>
                    </a:solidFill>
                  </a:tcPr>
                </a:tc>
              </a:tr>
              <a:tr h="477053">
                <a:tc>
                  <a:txBody>
                    <a:bodyPr/>
                    <a:lstStyle/>
                    <a:p>
                      <a:pPr algn="l" fontAlgn="ctr"/>
                      <a:r>
                        <a:rPr lang="en-US" altLang="zh-TW" sz="1400" b="0" i="0" u="none" strike="noStrike" dirty="0" smtClean="0">
                          <a:solidFill>
                            <a:srgbClr val="000000"/>
                          </a:solidFill>
                          <a:latin typeface="微軟正黑體" pitchFamily="34" charset="-120"/>
                          <a:ea typeface="微軟正黑體" pitchFamily="34" charset="-120"/>
                        </a:rPr>
                        <a:t>Operating Cash Flow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noFill/>
                  </a:tcPr>
                </a:tc>
                <a:tc>
                  <a:txBody>
                    <a:bodyPr/>
                    <a:lstStyle/>
                    <a:p>
                      <a:pPr algn="ctr" fontAlgn="ctr"/>
                      <a:r>
                        <a:rPr lang="zh-TW" altLang="en-US" sz="1400" u="none" strike="noStrike" dirty="0">
                          <a:solidFill>
                            <a:srgbClr val="FF0000"/>
                          </a:solidFill>
                          <a:latin typeface="微軟正黑體" pitchFamily="34" charset="-120"/>
                          <a:ea typeface="微軟正黑體" pitchFamily="34" charset="-120"/>
                        </a:rPr>
                        <a:t> </a:t>
                      </a:r>
                      <a:r>
                        <a:rPr lang="en-US" altLang="zh-TW" sz="1400" u="none" strike="noStrike" dirty="0" smtClean="0">
                          <a:solidFill>
                            <a:srgbClr val="FF0000"/>
                          </a:solidFill>
                          <a:latin typeface="微軟正黑體" pitchFamily="34" charset="-120"/>
                          <a:ea typeface="微軟正黑體" pitchFamily="34" charset="-120"/>
                        </a:rPr>
                        <a:t>(0.79) </a:t>
                      </a:r>
                      <a:endParaRPr lang="en-US" altLang="zh-TW" sz="1400" b="0" i="0" u="none" strike="noStrike" dirty="0">
                        <a:solidFill>
                          <a:srgbClr val="FF0000"/>
                        </a:solidFill>
                        <a:latin typeface="微軟正黑體" pitchFamily="34" charset="-120"/>
                        <a:ea typeface="微軟正黑體" pitchFamily="34" charset="-120"/>
                      </a:endParaRPr>
                    </a:p>
                  </a:txBody>
                  <a:tcPr marL="9485" marR="9485" marT="9485" marB="0" anchor="ctr">
                    <a:no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0.95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no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0.19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noFill/>
                  </a:tcPr>
                </a:tc>
                <a:tc>
                  <a:txBody>
                    <a:bodyPr/>
                    <a:lstStyle/>
                    <a:p>
                      <a:pPr algn="ctr" fontAlgn="ctr"/>
                      <a:r>
                        <a:rPr lang="en-US" altLang="zh-TW" sz="1400" u="none" strike="noStrike" dirty="0" smtClean="0">
                          <a:solidFill>
                            <a:srgbClr val="FF0000"/>
                          </a:solidFill>
                          <a:latin typeface="微軟正黑體" pitchFamily="34" charset="-120"/>
                          <a:ea typeface="微軟正黑體" pitchFamily="34" charset="-120"/>
                        </a:rPr>
                        <a:t>(0.33) </a:t>
                      </a:r>
                      <a:endParaRPr lang="en-US" altLang="zh-TW" sz="1400" b="0" i="0" u="none" strike="noStrike" dirty="0">
                        <a:solidFill>
                          <a:srgbClr val="FF0000"/>
                        </a:solidFill>
                        <a:latin typeface="微軟正黑體" pitchFamily="34" charset="-120"/>
                        <a:ea typeface="微軟正黑體" pitchFamily="34" charset="-120"/>
                      </a:endParaRPr>
                    </a:p>
                  </a:txBody>
                  <a:tcPr marL="9485" marR="9485" marT="9485" marB="0" anchor="ctr">
                    <a:noFill/>
                  </a:tcPr>
                </a:tc>
                <a:tc>
                  <a:txBody>
                    <a:bodyPr/>
                    <a:lstStyle/>
                    <a:p>
                      <a:pPr algn="ctr" fontAlgn="ctr"/>
                      <a:r>
                        <a:rPr lang="zh-TW" altLang="en-US" sz="1400" u="none" strike="noStrike" dirty="0">
                          <a:latin typeface="微軟正黑體" pitchFamily="34" charset="-120"/>
                          <a:ea typeface="微軟正黑體" pitchFamily="34" charset="-120"/>
                        </a:rPr>
                        <a:t> </a:t>
                      </a:r>
                      <a:r>
                        <a:rPr lang="en-US" altLang="zh-TW" sz="1400" u="none" strike="noStrike" dirty="0">
                          <a:latin typeface="微軟正黑體" pitchFamily="34" charset="-120"/>
                          <a:ea typeface="微軟正黑體" pitchFamily="34" charset="-120"/>
                        </a:rPr>
                        <a:t>0.75 </a:t>
                      </a:r>
                      <a:endParaRPr lang="en-US" altLang="zh-TW" sz="1400" b="0" i="0" u="none" strike="noStrike" dirty="0">
                        <a:solidFill>
                          <a:srgbClr val="000000"/>
                        </a:solidFill>
                        <a:latin typeface="微軟正黑體" pitchFamily="34" charset="-120"/>
                        <a:ea typeface="微軟正黑體" pitchFamily="34" charset="-120"/>
                      </a:endParaRPr>
                    </a:p>
                  </a:txBody>
                  <a:tcPr marL="9485" marR="9485" marT="9485" marB="0" anchor="ctr">
                    <a:noFill/>
                  </a:tcPr>
                </a:tc>
                <a:tc>
                  <a:txBody>
                    <a:bodyPr/>
                    <a:lstStyle/>
                    <a:p>
                      <a:pPr marL="0" algn="ctr" defTabSz="914400" rtl="0" eaLnBrk="1" fontAlgn="ctr" latinLnBrk="0" hangingPunct="1"/>
                      <a:r>
                        <a:rPr lang="en-US" altLang="zh-TW" sz="1400" u="none" strike="noStrike" kern="1200" dirty="0">
                          <a:solidFill>
                            <a:schemeClr val="dk1"/>
                          </a:solidFill>
                          <a:latin typeface="微軟正黑體" pitchFamily="34" charset="-120"/>
                          <a:ea typeface="微軟正黑體" pitchFamily="34" charset="-120"/>
                          <a:cs typeface="+mn-cs"/>
                        </a:rPr>
                        <a:t>0.44 </a:t>
                      </a:r>
                    </a:p>
                  </a:txBody>
                  <a:tcPr marL="9525" marR="9525" marT="9525" marB="0" anchor="ctr">
                    <a:noFill/>
                  </a:tcPr>
                </a:tc>
              </a:tr>
            </a:tbl>
          </a:graphicData>
        </a:graphic>
      </p:graphicFrame>
      <p:sp>
        <p:nvSpPr>
          <p:cNvPr id="15" name="文字方塊 14"/>
          <p:cNvSpPr txBox="1"/>
          <p:nvPr/>
        </p:nvSpPr>
        <p:spPr>
          <a:xfrm>
            <a:off x="755576" y="1691516"/>
            <a:ext cx="5112568" cy="338554"/>
          </a:xfrm>
          <a:prstGeom prst="rect">
            <a:avLst/>
          </a:prstGeom>
          <a:noFill/>
        </p:spPr>
        <p:txBody>
          <a:bodyPr wrap="square" rtlCol="0">
            <a:spAutoFit/>
          </a:bodyPr>
          <a:lstStyle/>
          <a:p>
            <a:pPr fontAlgn="ctr">
              <a:buFont typeface="Arial" pitchFamily="34" charset="0"/>
              <a:buChar char="•"/>
            </a:pPr>
            <a:r>
              <a:rPr lang="en-US" altLang="zh-TW" sz="1600" b="1" dirty="0" smtClean="0">
                <a:latin typeface="微軟正黑體" pitchFamily="34" charset="-120"/>
                <a:ea typeface="微軟正黑體" pitchFamily="34" charset="-120"/>
              </a:rPr>
              <a:t> Operating Performance Per Share</a:t>
            </a:r>
            <a:endParaRPr lang="zh-TW" altLang="en-US" sz="1600" b="1" dirty="0">
              <a:latin typeface="微軟正黑體" pitchFamily="34" charset="-120"/>
              <a:ea typeface="微軟正黑體" pitchFamily="34" charset="-120"/>
            </a:endParaRPr>
          </a:p>
        </p:txBody>
      </p:sp>
      <p:grpSp>
        <p:nvGrpSpPr>
          <p:cNvPr id="52" name="群組 51"/>
          <p:cNvGrpSpPr/>
          <p:nvPr/>
        </p:nvGrpSpPr>
        <p:grpSpPr>
          <a:xfrm>
            <a:off x="8244408" y="188642"/>
            <a:ext cx="504057" cy="352839"/>
            <a:chOff x="4355976" y="3147038"/>
            <a:chExt cx="2304258" cy="1993675"/>
          </a:xfrm>
        </p:grpSpPr>
        <p:sp>
          <p:nvSpPr>
            <p:cNvPr id="53"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4" name="圓角化同側角落矩形 53"/>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5" name="群組 13"/>
            <p:cNvGrpSpPr/>
            <p:nvPr/>
          </p:nvGrpSpPr>
          <p:grpSpPr>
            <a:xfrm>
              <a:off x="4355976" y="3147038"/>
              <a:ext cx="461551" cy="926569"/>
              <a:chOff x="1" y="-71582"/>
              <a:chExt cx="461551" cy="926569"/>
            </a:xfrm>
          </p:grpSpPr>
          <p:sp>
            <p:nvSpPr>
              <p:cNvPr id="63" name="＞形箭號 62"/>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4"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6" name="圓角化同側角落矩形 55"/>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7"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8" name="群組 22"/>
            <p:cNvGrpSpPr/>
            <p:nvPr/>
          </p:nvGrpSpPr>
          <p:grpSpPr>
            <a:xfrm>
              <a:off x="4355976" y="4379855"/>
              <a:ext cx="461550" cy="760858"/>
              <a:chOff x="1" y="1082962"/>
              <a:chExt cx="461550" cy="760858"/>
            </a:xfrm>
          </p:grpSpPr>
          <p:sp>
            <p:nvSpPr>
              <p:cNvPr id="61" name="＞形箭號 60"/>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2"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9" name="＞形箭號 58"/>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0" name="圓角化同側角落矩形 59"/>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19</a:t>
            </a:fld>
            <a:endParaRPr lang="zh-TW" altLang="en-US"/>
          </a:p>
        </p:txBody>
      </p:sp>
      <p:grpSp>
        <p:nvGrpSpPr>
          <p:cNvPr id="43" name="群組 42"/>
          <p:cNvGrpSpPr/>
          <p:nvPr/>
        </p:nvGrpSpPr>
        <p:grpSpPr>
          <a:xfrm>
            <a:off x="323528" y="476671"/>
            <a:ext cx="5760640" cy="936106"/>
            <a:chOff x="323528" y="476671"/>
            <a:chExt cx="5760640" cy="936106"/>
          </a:xfrm>
        </p:grpSpPr>
        <p:grpSp>
          <p:nvGrpSpPr>
            <p:cNvPr id="44" name="群組 49"/>
            <p:cNvGrpSpPr/>
            <p:nvPr/>
          </p:nvGrpSpPr>
          <p:grpSpPr>
            <a:xfrm>
              <a:off x="323528" y="476671"/>
              <a:ext cx="5760640" cy="936106"/>
              <a:chOff x="971600" y="471528"/>
              <a:chExt cx="4015168" cy="869243"/>
            </a:xfrm>
          </p:grpSpPr>
          <p:grpSp>
            <p:nvGrpSpPr>
              <p:cNvPr id="46" name="群組 42"/>
              <p:cNvGrpSpPr/>
              <p:nvPr/>
            </p:nvGrpSpPr>
            <p:grpSpPr>
              <a:xfrm>
                <a:off x="1706082" y="471528"/>
                <a:ext cx="3280686" cy="735512"/>
                <a:chOff x="670818" y="1201082"/>
                <a:chExt cx="3432184" cy="836758"/>
              </a:xfrm>
            </p:grpSpPr>
            <p:sp>
              <p:nvSpPr>
                <p:cNvPr id="50" name="圓角化同側角落矩形 49"/>
                <p:cNvSpPr/>
                <p:nvPr/>
              </p:nvSpPr>
              <p:spPr>
                <a:xfrm rot="5400000">
                  <a:off x="2006567" y="-134661"/>
                  <a:ext cx="760685" cy="3432184"/>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圓角化同側角落矩形 4"/>
                <p:cNvSpPr/>
                <p:nvPr/>
              </p:nvSpPr>
              <p:spPr>
                <a:xfrm>
                  <a:off x="670819" y="1201082"/>
                  <a:ext cx="3227277"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grpSp>
            <p:nvGrpSpPr>
              <p:cNvPr id="47" name="群組 45"/>
              <p:cNvGrpSpPr/>
              <p:nvPr/>
            </p:nvGrpSpPr>
            <p:grpSpPr>
              <a:xfrm>
                <a:off x="971600" y="471534"/>
                <a:ext cx="881752" cy="869237"/>
                <a:chOff x="1" y="1183486"/>
                <a:chExt cx="881752" cy="869237"/>
              </a:xfrm>
            </p:grpSpPr>
            <p:sp>
              <p:nvSpPr>
                <p:cNvPr id="48" name="＞形箭號 47"/>
                <p:cNvSpPr/>
                <p:nvPr/>
              </p:nvSpPr>
              <p:spPr>
                <a:xfrm rot="5400000">
                  <a:off x="-18411" y="1348795"/>
                  <a:ext cx="869237"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9"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p:txBody>
            </p:sp>
          </p:grpSp>
        </p:grpSp>
        <p:pic>
          <p:nvPicPr>
            <p:cNvPr id="45" name="圖片 44"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sp>
        <p:nvSpPr>
          <p:cNvPr id="29" name="文字方塊 1"/>
          <p:cNvSpPr txBox="1">
            <a:spLocks noChangeArrowheads="1"/>
          </p:cNvSpPr>
          <p:nvPr/>
        </p:nvSpPr>
        <p:spPr bwMode="auto">
          <a:xfrm>
            <a:off x="7164288" y="1916832"/>
            <a:ext cx="1295946" cy="216024"/>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1022350" y="1931988"/>
            <a:ext cx="8229600" cy="488950"/>
          </a:xfrm>
        </p:spPr>
        <p:txBody>
          <a:bodyPr/>
          <a:lstStyle/>
          <a:p>
            <a:pPr eaLnBrk="1" hangingPunct="1"/>
            <a:r>
              <a:rPr lang="en-US" altLang="zh-TW" smtClean="0"/>
              <a:t>DISCLAIMER</a:t>
            </a:r>
            <a:endParaRPr lang="zh-TW" altLang="en-US" smtClean="0"/>
          </a:p>
        </p:txBody>
      </p:sp>
      <p:sp>
        <p:nvSpPr>
          <p:cNvPr id="5" name="內容版面配置區 2"/>
          <p:cNvSpPr>
            <a:spLocks noGrp="1"/>
          </p:cNvSpPr>
          <p:nvPr>
            <p:ph idx="1"/>
          </p:nvPr>
        </p:nvSpPr>
        <p:spPr>
          <a:xfrm>
            <a:off x="971550" y="2565400"/>
            <a:ext cx="7942263" cy="3340100"/>
          </a:xfrm>
        </p:spPr>
        <p:txBody>
          <a:bodyPr rtlCol="0" anchor="ctr">
            <a:normAutofit lnSpcReduction="10000"/>
          </a:bodyPr>
          <a:lstStyle/>
          <a:p>
            <a:pPr marL="342900" indent="-342900" eaLnBrk="1" fontAlgn="auto" hangingPunct="1">
              <a:lnSpc>
                <a:spcPct val="200000"/>
              </a:lnSpc>
              <a:spcAft>
                <a:spcPts val="0"/>
              </a:spcAft>
              <a:buFont typeface="Arial" charset="0"/>
              <a:buChar char="•"/>
              <a:defRPr/>
            </a:pPr>
            <a:r>
              <a:rPr lang="en-US" altLang="zh-TW" dirty="0" smtClean="0">
                <a:cs typeface="Times New Roman" pitchFamily="18" charset="0"/>
              </a:rPr>
              <a:t>The purpose of the briefing is to provide information, therefore will not be updated under any circumstances. </a:t>
            </a:r>
            <a:endParaRPr lang="en-US" altLang="zh-TW" b="1" dirty="0" smtClean="0">
              <a:cs typeface="Times New Roman" pitchFamily="18" charset="0"/>
            </a:endParaRPr>
          </a:p>
          <a:p>
            <a:pPr marL="342900" indent="-342900" eaLnBrk="1" fontAlgn="auto" hangingPunct="1">
              <a:lnSpc>
                <a:spcPct val="200000"/>
              </a:lnSpc>
              <a:spcAft>
                <a:spcPts val="0"/>
              </a:spcAft>
              <a:buFont typeface="Arial" charset="0"/>
              <a:buChar char="•"/>
              <a:defRPr/>
            </a:pPr>
            <a:r>
              <a:rPr lang="en-US" altLang="zh-TW" dirty="0" smtClean="0">
                <a:cs typeface="Times New Roman" pitchFamily="18" charset="0"/>
              </a:rPr>
              <a:t>TA YA Group does not have any responsibility to update or correct any information in this presentation.</a:t>
            </a:r>
            <a:endParaRPr lang="zh-TW" altLang="en-US" b="1" dirty="0" smtClean="0">
              <a:cs typeface="Times New Roman" pitchFamily="18" charset="0"/>
            </a:endParaRPr>
          </a:p>
          <a:p>
            <a:pPr marL="342900" indent="-342900" eaLnBrk="1" fontAlgn="auto" hangingPunct="1">
              <a:lnSpc>
                <a:spcPct val="200000"/>
              </a:lnSpc>
              <a:spcAft>
                <a:spcPts val="0"/>
              </a:spcAft>
              <a:buFont typeface="Arial" charset="0"/>
              <a:buChar char="•"/>
              <a:defRPr/>
            </a:pPr>
            <a:r>
              <a:rPr lang="en-US" altLang="zh-TW" dirty="0" smtClean="0">
                <a:cs typeface="Times New Roman" pitchFamily="18" charset="0"/>
              </a:rPr>
              <a:t>The information within the presentation does not hint future decisions or promise any solid validity.</a:t>
            </a:r>
            <a:endParaRPr lang="zh-TW" altLang="en-US" b="1" dirty="0" smtClean="0">
              <a:cs typeface="Times New Roman" pitchFamily="18" charset="0"/>
            </a:endParaRPr>
          </a:p>
          <a:p>
            <a:pPr marL="324000" eaLnBrk="1" fontAlgn="auto" hangingPunct="1">
              <a:spcAft>
                <a:spcPts val="0"/>
              </a:spcAft>
              <a:buFont typeface="Arial" panose="020B0604020202020204" pitchFamily="34" charset="0"/>
              <a:buNone/>
              <a:defRPr/>
            </a:pP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nvGraphicFramePr>
        <p:xfrm>
          <a:off x="755576" y="2060848"/>
          <a:ext cx="7920880" cy="4293295"/>
        </p:xfrm>
        <a:graphic>
          <a:graphicData uri="http://schemas.openxmlformats.org/drawingml/2006/table">
            <a:tbl>
              <a:tblPr firstRow="1" lastRow="1">
                <a:tableStyleId>{85BE263C-DBD7-4A20-BB59-AAB30ACAA65A}</a:tableStyleId>
              </a:tblPr>
              <a:tblGrid>
                <a:gridCol w="270897"/>
                <a:gridCol w="321690"/>
                <a:gridCol w="2532165"/>
                <a:gridCol w="1017361"/>
                <a:gridCol w="726686"/>
                <a:gridCol w="1037296"/>
                <a:gridCol w="728032"/>
                <a:gridCol w="854705"/>
                <a:gridCol w="432048"/>
              </a:tblGrid>
              <a:tr h="384898">
                <a:tc gridSpan="2">
                  <a:txBody>
                    <a:bodyPr/>
                    <a:lstStyle/>
                    <a:p>
                      <a:pPr algn="ctr" fontAlgn="ctr"/>
                      <a:r>
                        <a:rPr lang="en-US" altLang="zh-TW" sz="1200" b="1" i="0" u="none" strike="noStrike" dirty="0" smtClean="0">
                          <a:solidFill>
                            <a:schemeClr val="lt1"/>
                          </a:solidFill>
                          <a:latin typeface="微軟正黑體" pitchFamily="34" charset="-120"/>
                          <a:ea typeface="微軟正黑體" pitchFamily="34" charset="-120"/>
                        </a:rPr>
                        <a:t>Period</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a:txBody>
                    <a:bodyPr/>
                    <a:lstStyle/>
                    <a:p>
                      <a:pPr marL="0" algn="ctr" defTabSz="914400" rtl="0" eaLnBrk="1" fontAlgn="ctr" latinLnBrk="0" hangingPunct="1"/>
                      <a:r>
                        <a:rPr lang="en-US" altLang="zh-TW" sz="1200" b="1" u="none" strike="noStrike" kern="1200" dirty="0" smtClean="0">
                          <a:solidFill>
                            <a:schemeClr val="lt1"/>
                          </a:solidFill>
                          <a:latin typeface="微軟正黑體" pitchFamily="34" charset="-120"/>
                          <a:ea typeface="微軟正黑體" pitchFamily="34" charset="-120"/>
                          <a:cs typeface="+mn-cs"/>
                        </a:rPr>
                        <a:t>Assets</a:t>
                      </a:r>
                      <a:endParaRPr lang="zh-TW" altLang="en-US" sz="1200" b="1" u="none" strike="noStrike" kern="1200" dirty="0">
                        <a:solidFill>
                          <a:schemeClr val="lt1"/>
                        </a:solidFill>
                        <a:latin typeface="微軟正黑體" pitchFamily="34" charset="-120"/>
                        <a:ea typeface="微軟正黑體" pitchFamily="34" charset="-120"/>
                        <a:cs typeface="+mn-cs"/>
                      </a:endParaRPr>
                    </a:p>
                  </a:txBody>
                  <a:tcPr marL="9525" marR="9525" marT="9525" marB="0" anchor="ctr"/>
                </a:tc>
                <a:tc gridSpan="2">
                  <a:txBody>
                    <a:bodyPr/>
                    <a:lstStyle/>
                    <a:p>
                      <a:pPr algn="ctr" fontAlgn="ctr"/>
                      <a:r>
                        <a:rPr lang="en-US" altLang="zh-TW" sz="1200" b="1" u="none" strike="noStrike" dirty="0" smtClean="0">
                          <a:latin typeface="微軟正黑體" pitchFamily="34" charset="-120"/>
                          <a:ea typeface="微軟正黑體" pitchFamily="34" charset="-120"/>
                        </a:rPr>
                        <a:t>Sep. 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2019</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Sep. 30, 2018</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Dec. 31, 2018</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285563">
                <a:tc gridSpan="2">
                  <a:txBody>
                    <a:bodyPr/>
                    <a:lstStyle/>
                    <a:p>
                      <a:pPr algn="l" fontAlgn="ctr"/>
                      <a:r>
                        <a:rPr lang="en-US" altLang="zh-TW" sz="1200" b="1" i="0" u="none" strike="noStrike" dirty="0" smtClean="0">
                          <a:solidFill>
                            <a:schemeClr val="tx1"/>
                          </a:solidFill>
                          <a:latin typeface="微軟正黑體" pitchFamily="34" charset="-120"/>
                          <a:ea typeface="微軟正黑體" pitchFamily="34" charset="-120"/>
                        </a:rPr>
                        <a:t>Assets</a:t>
                      </a:r>
                      <a:endParaRPr lang="zh-TW" altLang="en-US" sz="1200" b="1" i="0" u="none" strike="noStrike" dirty="0">
                        <a:solidFill>
                          <a:schemeClr val="tx1"/>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r>
              <a:tr h="285563">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1" u="none" strike="noStrike" dirty="0" smtClean="0">
                          <a:solidFill>
                            <a:schemeClr val="tx1"/>
                          </a:solidFill>
                          <a:latin typeface="微軟正黑體" pitchFamily="34" charset="-120"/>
                          <a:ea typeface="微軟正黑體" pitchFamily="34" charset="-120"/>
                        </a:rPr>
                        <a:t>Current</a:t>
                      </a:r>
                      <a:r>
                        <a:rPr lang="en-US" altLang="zh-TW" sz="1200" b="1" u="none" strike="noStrike" baseline="0" dirty="0" smtClean="0">
                          <a:solidFill>
                            <a:schemeClr val="tx1"/>
                          </a:solidFill>
                          <a:latin typeface="微軟正黑體" pitchFamily="34" charset="-120"/>
                          <a:ea typeface="微軟正黑體" pitchFamily="34" charset="-120"/>
                        </a:rPr>
                        <a:t> Assets</a:t>
                      </a:r>
                      <a:endParaRPr lang="zh-TW" altLang="en-US" sz="1200" b="1" i="0" u="none" strike="noStrike" dirty="0">
                        <a:solidFill>
                          <a:schemeClr val="tx1"/>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ctr" fontAlgn="ctr"/>
                      <a:r>
                        <a:rPr lang="zh-TW" altLang="en-US" sz="1200" u="none" strike="noStrike" dirty="0" smtClean="0">
                          <a:latin typeface="微軟正黑體" pitchFamily="34" charset="-120"/>
                          <a:ea typeface="微軟正黑體" pitchFamily="34" charset="-120"/>
                        </a:rPr>
                        <a:t> </a:t>
                      </a:r>
                      <a:r>
                        <a:rPr lang="en-US" altLang="zh-TW" sz="1200" u="none" strike="noStrike" dirty="0" smtClean="0">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l" fontAlgn="ctr"/>
                      <a:r>
                        <a:rPr lang="en-US" altLang="zh-TW" sz="1200" u="none" strike="noStrike" dirty="0" smtClean="0">
                          <a:latin typeface="微軟正黑體" pitchFamily="34" charset="-120"/>
                          <a:ea typeface="微軟正黑體" pitchFamily="34" charset="-120"/>
                        </a:rPr>
                        <a:t>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  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333709">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Cash and Cash Equivalents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2,656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0" i="0" u="none" strike="noStrike" dirty="0">
                          <a:solidFill>
                            <a:srgbClr val="000000"/>
                          </a:solidFill>
                          <a:latin typeface="微軟正黑體"/>
                        </a:rPr>
                        <a:t>12.8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a:latin typeface="微軟正黑體" pitchFamily="34" charset="-120"/>
                          <a:ea typeface="微軟正黑體" pitchFamily="34" charset="-120"/>
                        </a:rPr>
                        <a:t>3,015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15.2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2,868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smtClean="0">
                          <a:latin typeface="微軟正黑體" pitchFamily="34" charset="-120"/>
                          <a:ea typeface="微軟正黑體" pitchFamily="34" charset="-120"/>
                        </a:rPr>
                        <a:t>14.0</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r>
              <a:tr h="49745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fontAlgn="ctr"/>
                      <a:r>
                        <a:rPr lang="en-US" altLang="zh-TW" sz="1200" b="0" i="0" kern="1200" smtClean="0">
                          <a:solidFill>
                            <a:schemeClr val="dk1"/>
                          </a:solidFill>
                          <a:latin typeface="微軟正黑體" pitchFamily="34" charset="-120"/>
                          <a:ea typeface="微軟正黑體" pitchFamily="34" charset="-120"/>
                          <a:cs typeface="+mn-cs"/>
                        </a:rPr>
                        <a:t>Financial </a:t>
                      </a:r>
                      <a:r>
                        <a:rPr lang="en-US" altLang="zh-TW" sz="1200" b="0" i="0" kern="1200" dirty="0" smtClean="0">
                          <a:solidFill>
                            <a:schemeClr val="dk1"/>
                          </a:solidFill>
                          <a:latin typeface="微軟正黑體" pitchFamily="34" charset="-120"/>
                          <a:ea typeface="微軟正黑體" pitchFamily="34" charset="-120"/>
                          <a:cs typeface="+mn-cs"/>
                        </a:rPr>
                        <a:t>Assets at Fair Value through Profit </a:t>
                      </a:r>
                      <a:r>
                        <a:rPr lang="en-US" altLang="zh-TW" sz="1200" b="0" i="0" kern="1200" smtClean="0">
                          <a:solidFill>
                            <a:schemeClr val="dk1"/>
                          </a:solidFill>
                          <a:latin typeface="微軟正黑體" pitchFamily="34" charset="-120"/>
                          <a:ea typeface="微軟正黑體" pitchFamily="34" charset="-120"/>
                          <a:cs typeface="+mn-cs"/>
                        </a:rPr>
                        <a:t>or Loss - Current</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502 </a:t>
                      </a:r>
                    </a:p>
                  </a:txBody>
                  <a:tcPr marL="9525" marR="9525" marT="9525" marB="0" anchor="b"/>
                </a:tc>
                <a:tc>
                  <a:txBody>
                    <a:bodyPr/>
                    <a:lstStyle/>
                    <a:p>
                      <a:pPr algn="r" fontAlgn="ctr"/>
                      <a:r>
                        <a:rPr lang="en-US" altLang="zh-TW" sz="1200" b="0" i="0" u="none" strike="noStrike" dirty="0">
                          <a:solidFill>
                            <a:srgbClr val="000000"/>
                          </a:solidFill>
                          <a:latin typeface="微軟正黑體"/>
                        </a:rPr>
                        <a:t>2.4 </a:t>
                      </a:r>
                    </a:p>
                  </a:txBody>
                  <a:tcPr marL="9525" marR="9525" marT="9525" marB="0" anchor="b"/>
                </a:tc>
                <a:tc>
                  <a:txBody>
                    <a:bodyPr/>
                    <a:lstStyle/>
                    <a:p>
                      <a:pPr algn="r" fontAlgn="ctr"/>
                      <a:r>
                        <a:rPr lang="en-US" altLang="zh-TW" sz="1200" u="none" strike="noStrike" dirty="0" smtClean="0">
                          <a:latin typeface="微軟正黑體" pitchFamily="34" charset="-120"/>
                          <a:ea typeface="微軟正黑體" pitchFamily="34" charset="-120"/>
                        </a:rPr>
                        <a:t>351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361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1.7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561320">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defTabSz="914400" rtl="0" eaLnBrk="1" fontAlgn="ctr" latinLnBrk="0" hangingPunct="1"/>
                      <a:r>
                        <a:rPr lang="en-US" altLang="zh-TW" sz="1200" b="0" i="0" kern="1200" dirty="0" smtClean="0">
                          <a:solidFill>
                            <a:schemeClr val="dk1"/>
                          </a:solidFill>
                          <a:latin typeface="微軟正黑體" pitchFamily="34" charset="-120"/>
                          <a:ea typeface="微軟正黑體" pitchFamily="34" charset="-120"/>
                          <a:cs typeface="+mn-cs"/>
                        </a:rPr>
                        <a:t>Financial Assets at Amortized Cost - Current</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216 </a:t>
                      </a:r>
                    </a:p>
                  </a:txBody>
                  <a:tcPr marL="9525" marR="9525" marT="9525" marB="0" anchor="b"/>
                </a:tc>
                <a:tc>
                  <a:txBody>
                    <a:bodyPr/>
                    <a:lstStyle/>
                    <a:p>
                      <a:pPr algn="r" fontAlgn="ctr"/>
                      <a:r>
                        <a:rPr lang="en-US" altLang="zh-TW" sz="1200" b="0" i="0" u="none" strike="noStrike" dirty="0">
                          <a:solidFill>
                            <a:srgbClr val="000000"/>
                          </a:solidFill>
                          <a:latin typeface="微軟正黑體"/>
                        </a:rPr>
                        <a:t>1.0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328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315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1.5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459803">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dirty="0" smtClean="0">
                          <a:latin typeface="微軟正黑體" pitchFamily="34" charset="-120"/>
                          <a:ea typeface="微軟正黑體" pitchFamily="34" charset="-120"/>
                        </a:rPr>
                        <a:t>Contract</a:t>
                      </a:r>
                      <a:r>
                        <a:rPr lang="en-US" altLang="zh-TW" sz="1200" b="0" baseline="0" dirty="0" smtClean="0">
                          <a:latin typeface="微軟正黑體" pitchFamily="34" charset="-120"/>
                          <a:ea typeface="微軟正黑體" pitchFamily="34" charset="-120"/>
                        </a:rPr>
                        <a:t> Assets</a:t>
                      </a:r>
                      <a:r>
                        <a:rPr lang="en-US" altLang="zh-TW" sz="1200" b="0" dirty="0" smtClean="0">
                          <a:latin typeface="微軟正黑體" pitchFamily="34" charset="-120"/>
                          <a:ea typeface="微軟正黑體" pitchFamily="34" charset="-120"/>
                        </a:rPr>
                        <a:t>-</a:t>
                      </a:r>
                      <a:r>
                        <a:rPr lang="en-US" altLang="zh-TW" sz="1200" b="0" u="none" strike="noStrike" dirty="0" smtClean="0">
                          <a:latin typeface="微軟正黑體" pitchFamily="34" charset="-120"/>
                          <a:ea typeface="微軟正黑體" pitchFamily="34" charset="-120"/>
                        </a:rPr>
                        <a:t>Current</a:t>
                      </a:r>
                      <a:r>
                        <a:rPr lang="en-US" altLang="zh-TW" sz="1200" b="0" u="none" strike="noStrike" baseline="0" dirty="0" smtClean="0">
                          <a:latin typeface="微軟正黑體" pitchFamily="34" charset="-120"/>
                          <a:ea typeface="微軟正黑體" pitchFamily="34" charset="-120"/>
                        </a:rPr>
                        <a:t> </a:t>
                      </a:r>
                      <a:endParaRPr lang="zh-TW" altLang="en-US" sz="1200" b="0" i="0" u="none" strike="noStrike" dirty="0" smtClean="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172 </a:t>
                      </a:r>
                    </a:p>
                  </a:txBody>
                  <a:tcPr marL="9525" marR="9525" marT="9525" marB="0" anchor="b"/>
                </a:tc>
                <a:tc>
                  <a:txBody>
                    <a:bodyPr/>
                    <a:lstStyle/>
                    <a:p>
                      <a:pPr algn="r" fontAlgn="ctr"/>
                      <a:r>
                        <a:rPr lang="en-US" altLang="zh-TW" sz="1200" b="0" i="0" u="none" strike="noStrike" dirty="0">
                          <a:solidFill>
                            <a:srgbClr val="000000"/>
                          </a:solidFill>
                          <a:latin typeface="微軟正黑體"/>
                        </a:rPr>
                        <a:t>0.8 </a:t>
                      </a:r>
                    </a:p>
                  </a:txBody>
                  <a:tcPr marL="9525" marR="9525" marT="9525" marB="0" anchor="b"/>
                </a:tc>
                <a:tc>
                  <a:txBody>
                    <a:bodyPr/>
                    <a:lstStyle/>
                    <a:p>
                      <a:pPr algn="r" fontAlgn="ctr"/>
                      <a:r>
                        <a:rPr lang="en-US" altLang="zh-TW" sz="1200" u="none" strike="noStrike" dirty="0" smtClean="0">
                          <a:latin typeface="微軟正黑體" pitchFamily="34" charset="-120"/>
                          <a:ea typeface="微軟正黑體" pitchFamily="34" charset="-120"/>
                        </a:rPr>
                        <a:t>124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0.6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40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0.2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285563">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defTabSz="914400" rtl="0" eaLnBrk="1" fontAlgn="ctr" latinLnBrk="0" hangingPunct="1"/>
                      <a:r>
                        <a:rPr lang="en-US" altLang="zh-TW" sz="1200" b="0" i="0" kern="1200" dirty="0" smtClean="0">
                          <a:solidFill>
                            <a:schemeClr val="dk1"/>
                          </a:solidFill>
                          <a:latin typeface="微軟正黑體" pitchFamily="34" charset="-120"/>
                          <a:ea typeface="微軟正黑體" pitchFamily="34" charset="-120"/>
                          <a:cs typeface="+mn-cs"/>
                        </a:rPr>
                        <a:t>Net Notes Receivable</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222 </a:t>
                      </a:r>
                    </a:p>
                  </a:txBody>
                  <a:tcPr marL="9525" marR="9525" marT="9525" marB="0" anchor="b"/>
                </a:tc>
                <a:tc>
                  <a:txBody>
                    <a:bodyPr/>
                    <a:lstStyle/>
                    <a:p>
                      <a:pPr algn="r" fontAlgn="ctr"/>
                      <a:r>
                        <a:rPr lang="en-US" altLang="zh-TW" sz="1200" b="0" i="0" u="none" strike="noStrike" dirty="0">
                          <a:solidFill>
                            <a:srgbClr val="000000"/>
                          </a:solidFill>
                          <a:latin typeface="微軟正黑體"/>
                        </a:rPr>
                        <a:t>1.1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286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1.4</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275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1.3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33401">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defTabSz="914400" rtl="0" eaLnBrk="1" fontAlgn="ctr" latinLnBrk="0" hangingPunct="1"/>
                      <a:r>
                        <a:rPr lang="en-US" altLang="zh-TW" sz="1200" b="0" i="0" kern="1200" dirty="0" smtClean="0">
                          <a:solidFill>
                            <a:schemeClr val="dk1"/>
                          </a:solidFill>
                          <a:latin typeface="微軟正黑體" pitchFamily="34" charset="-120"/>
                          <a:ea typeface="微軟正黑體" pitchFamily="34" charset="-120"/>
                          <a:cs typeface="+mn-cs"/>
                        </a:rPr>
                        <a:t>Net Accounts Receivable</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2,973 </a:t>
                      </a:r>
                    </a:p>
                  </a:txBody>
                  <a:tcPr marL="9525" marR="9525" marT="9525" marB="0" anchor="b"/>
                </a:tc>
                <a:tc>
                  <a:txBody>
                    <a:bodyPr/>
                    <a:lstStyle/>
                    <a:p>
                      <a:pPr algn="r" fontAlgn="ctr"/>
                      <a:r>
                        <a:rPr lang="en-US" altLang="zh-TW" sz="1200" b="0" i="0" u="none" strike="noStrike" dirty="0">
                          <a:solidFill>
                            <a:srgbClr val="000000"/>
                          </a:solidFill>
                          <a:latin typeface="微軟正黑體"/>
                        </a:rPr>
                        <a:t>14.3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3,134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15.8</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2,938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14.4</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257111">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defTabSz="914400" rtl="0" eaLnBrk="1" fontAlgn="ctr" latinLnBrk="0" hangingPunct="1"/>
                      <a:r>
                        <a:rPr lang="en-US" altLang="zh-TW" sz="1200" b="0" i="0" kern="1200" dirty="0" smtClean="0">
                          <a:solidFill>
                            <a:schemeClr val="dk1"/>
                          </a:solidFill>
                          <a:latin typeface="微軟正黑體" pitchFamily="34" charset="-120"/>
                          <a:ea typeface="微軟正黑體" pitchFamily="34" charset="-120"/>
                          <a:cs typeface="+mn-cs"/>
                        </a:rPr>
                        <a:t>Inventory</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3,276 </a:t>
                      </a:r>
                    </a:p>
                  </a:txBody>
                  <a:tcPr marL="9525" marR="9525" marT="9525" marB="0" anchor="b"/>
                </a:tc>
                <a:tc>
                  <a:txBody>
                    <a:bodyPr/>
                    <a:lstStyle/>
                    <a:p>
                      <a:pPr algn="r" fontAlgn="ctr"/>
                      <a:r>
                        <a:rPr lang="en-US" altLang="zh-TW" sz="1200" b="0" i="0" u="none" strike="noStrike" dirty="0">
                          <a:solidFill>
                            <a:srgbClr val="000000"/>
                          </a:solidFill>
                          <a:latin typeface="微軟正黑體"/>
                        </a:rPr>
                        <a:t>15.8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3,113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15.6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3,549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17.3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285563">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defTabSz="914400" rtl="0" eaLnBrk="1" fontAlgn="ctr" latinLnBrk="0" hangingPunct="1"/>
                      <a:r>
                        <a:rPr lang="en-US" altLang="zh-TW" sz="1200" b="0" i="0" kern="1200" dirty="0" smtClean="0">
                          <a:solidFill>
                            <a:schemeClr val="dk1"/>
                          </a:solidFill>
                          <a:latin typeface="微軟正黑體" pitchFamily="34" charset="-120"/>
                          <a:ea typeface="微軟正黑體" pitchFamily="34" charset="-120"/>
                          <a:cs typeface="+mn-cs"/>
                        </a:rPr>
                        <a:t>Other</a:t>
                      </a:r>
                      <a:r>
                        <a:rPr lang="en-US" altLang="zh-TW" sz="1200" b="0" i="0" kern="1200" baseline="0" dirty="0" smtClean="0">
                          <a:solidFill>
                            <a:schemeClr val="dk1"/>
                          </a:solidFill>
                          <a:latin typeface="微軟正黑體" pitchFamily="34" charset="-120"/>
                          <a:ea typeface="微軟正黑體" pitchFamily="34" charset="-120"/>
                          <a:cs typeface="+mn-cs"/>
                        </a:rPr>
                        <a:t> Current Assets</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911 </a:t>
                      </a:r>
                    </a:p>
                  </a:txBody>
                  <a:tcPr marL="9525" marR="9525" marT="9525" marB="0" anchor="b"/>
                </a:tc>
                <a:tc>
                  <a:txBody>
                    <a:bodyPr/>
                    <a:lstStyle/>
                    <a:p>
                      <a:pPr algn="r" fontAlgn="ctr"/>
                      <a:r>
                        <a:rPr lang="en-US" altLang="zh-TW" sz="1200" b="0" i="0" u="none" strike="noStrike" dirty="0">
                          <a:solidFill>
                            <a:srgbClr val="000000"/>
                          </a:solidFill>
                          <a:latin typeface="微軟正黑體"/>
                        </a:rPr>
                        <a:t>4.4 </a:t>
                      </a:r>
                    </a:p>
                  </a:txBody>
                  <a:tcPr marL="9525" marR="9525" marT="9525" marB="0" anchor="b"/>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493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2.5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828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4.0</a:t>
                      </a:r>
                    </a:p>
                  </a:txBody>
                  <a:tcPr marL="6504" marR="6504" marT="6504" marB="0" anchor="b"/>
                </a:tc>
              </a:tr>
              <a:tr h="323345">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defTabSz="914400" rtl="0" eaLnBrk="1" fontAlgn="ctr" latinLnBrk="0" hangingPunct="1"/>
                      <a:r>
                        <a:rPr lang="en-US" altLang="zh-TW" sz="1200" b="1" i="0" kern="1200" dirty="0" smtClean="0">
                          <a:solidFill>
                            <a:schemeClr val="dk1"/>
                          </a:solidFill>
                          <a:latin typeface="微軟正黑體" pitchFamily="34" charset="-120"/>
                          <a:ea typeface="微軟正黑體" pitchFamily="34" charset="-120"/>
                          <a:cs typeface="+mn-cs"/>
                        </a:rPr>
                        <a:t>Total</a:t>
                      </a:r>
                      <a:r>
                        <a:rPr lang="en-US" altLang="zh-TW" sz="1200" b="1" i="0" kern="1200" baseline="0" dirty="0" smtClean="0">
                          <a:solidFill>
                            <a:schemeClr val="dk1"/>
                          </a:solidFill>
                          <a:latin typeface="微軟正黑體" pitchFamily="34" charset="-120"/>
                          <a:ea typeface="微軟正黑體" pitchFamily="34" charset="-120"/>
                          <a:cs typeface="+mn-cs"/>
                        </a:rPr>
                        <a:t> Current Assets</a:t>
                      </a:r>
                      <a:endParaRPr lang="zh-TW" altLang="en-US" sz="1200" b="1"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pitchFamily="34" charset="-120"/>
                          <a:ea typeface="微軟正黑體" pitchFamily="34" charset="-120"/>
                        </a:rPr>
                        <a:t>          </a:t>
                      </a:r>
                      <a:r>
                        <a:rPr lang="en-US" altLang="zh-TW" sz="1200" b="1" i="0" u="none" strike="noStrike" dirty="0">
                          <a:solidFill>
                            <a:srgbClr val="000000"/>
                          </a:solidFill>
                          <a:latin typeface="微軟正黑體" pitchFamily="34" charset="-120"/>
                          <a:ea typeface="微軟正黑體" pitchFamily="34" charset="-120"/>
                        </a:rPr>
                        <a:t>10,928 </a:t>
                      </a:r>
                    </a:p>
                  </a:txBody>
                  <a:tcPr marL="9525" marR="9525" marT="9525" marB="0" anchor="b"/>
                </a:tc>
                <a:tc>
                  <a:txBody>
                    <a:bodyPr/>
                    <a:lstStyle/>
                    <a:p>
                      <a:pPr algn="r" fontAlgn="ctr"/>
                      <a:r>
                        <a:rPr lang="en-US" altLang="zh-TW" sz="1200" b="1" i="0" u="none" strike="noStrike" dirty="0">
                          <a:solidFill>
                            <a:srgbClr val="000000"/>
                          </a:solidFill>
                          <a:latin typeface="微軟正黑體" pitchFamily="34" charset="-120"/>
                          <a:ea typeface="微軟正黑體" pitchFamily="34" charset="-120"/>
                        </a:rPr>
                        <a:t>52.6 </a:t>
                      </a:r>
                    </a:p>
                  </a:txBody>
                  <a:tcPr marL="9525" marR="9525" marT="9525" marB="0" anchor="b"/>
                </a:tc>
                <a:tc>
                  <a:txBody>
                    <a:bodyPr/>
                    <a:lstStyle/>
                    <a:p>
                      <a:pPr algn="r" fontAlgn="ctr"/>
                      <a:r>
                        <a:rPr lang="en-US" altLang="zh-TW" sz="1200" b="1" u="none" strike="noStrike" dirty="0">
                          <a:latin typeface="微軟正黑體" pitchFamily="34" charset="-120"/>
                          <a:ea typeface="微軟正黑體" pitchFamily="34" charset="-120"/>
                        </a:rPr>
                        <a:t>10,844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54.5</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11,174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b="1" u="none" strike="noStrike" dirty="0" smtClean="0">
                          <a:latin typeface="微軟正黑體" pitchFamily="34" charset="-120"/>
                          <a:ea typeface="微軟正黑體" pitchFamily="34" charset="-120"/>
                        </a:rPr>
                        <a:t>54.4</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tc>
              </a:tr>
            </a:tbl>
          </a:graphicData>
        </a:graphic>
      </p:graphicFrame>
      <p:grpSp>
        <p:nvGrpSpPr>
          <p:cNvPr id="38" name="群組 37"/>
          <p:cNvGrpSpPr/>
          <p:nvPr/>
        </p:nvGrpSpPr>
        <p:grpSpPr>
          <a:xfrm>
            <a:off x="8244408" y="188642"/>
            <a:ext cx="504057" cy="352839"/>
            <a:chOff x="4355976" y="3147038"/>
            <a:chExt cx="2304258" cy="1993675"/>
          </a:xfrm>
        </p:grpSpPr>
        <p:sp>
          <p:nvSpPr>
            <p:cNvPr id="39"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40" name="圓角化同側角落矩形 39"/>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41" name="群組 13"/>
            <p:cNvGrpSpPr/>
            <p:nvPr/>
          </p:nvGrpSpPr>
          <p:grpSpPr>
            <a:xfrm>
              <a:off x="4355976" y="3147038"/>
              <a:ext cx="461551" cy="926569"/>
              <a:chOff x="1" y="-71582"/>
              <a:chExt cx="461551" cy="926569"/>
            </a:xfrm>
          </p:grpSpPr>
          <p:sp>
            <p:nvSpPr>
              <p:cNvPr id="49" name="＞形箭號 48"/>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0"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42" name="圓角化同側角落矩形 41"/>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44" name="群組 22"/>
            <p:cNvGrpSpPr/>
            <p:nvPr/>
          </p:nvGrpSpPr>
          <p:grpSpPr>
            <a:xfrm>
              <a:off x="4355976" y="4379855"/>
              <a:ext cx="461550" cy="760858"/>
              <a:chOff x="1" y="1082962"/>
              <a:chExt cx="461550" cy="760858"/>
            </a:xfrm>
          </p:grpSpPr>
          <p:sp>
            <p:nvSpPr>
              <p:cNvPr id="47" name="＞形箭號 46"/>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8"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45" name="＞形箭號 44"/>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6" name="圓角化同側角落矩形 45"/>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20</a:t>
            </a:fld>
            <a:endParaRPr lang="zh-TW" altLang="en-US"/>
          </a:p>
        </p:txBody>
      </p:sp>
      <p:grpSp>
        <p:nvGrpSpPr>
          <p:cNvPr id="56" name="群組 55"/>
          <p:cNvGrpSpPr/>
          <p:nvPr/>
        </p:nvGrpSpPr>
        <p:grpSpPr>
          <a:xfrm>
            <a:off x="323528" y="476671"/>
            <a:ext cx="5760640" cy="936106"/>
            <a:chOff x="323528" y="476671"/>
            <a:chExt cx="5760640" cy="936106"/>
          </a:xfrm>
        </p:grpSpPr>
        <p:grpSp>
          <p:nvGrpSpPr>
            <p:cNvPr id="57" name="群組 49"/>
            <p:cNvGrpSpPr/>
            <p:nvPr/>
          </p:nvGrpSpPr>
          <p:grpSpPr>
            <a:xfrm>
              <a:off x="323528" y="476671"/>
              <a:ext cx="5760640" cy="936106"/>
              <a:chOff x="971600" y="471528"/>
              <a:chExt cx="4015168" cy="869243"/>
            </a:xfrm>
          </p:grpSpPr>
          <p:grpSp>
            <p:nvGrpSpPr>
              <p:cNvPr id="59" name="群組 42"/>
              <p:cNvGrpSpPr/>
              <p:nvPr/>
            </p:nvGrpSpPr>
            <p:grpSpPr>
              <a:xfrm>
                <a:off x="1706082" y="471528"/>
                <a:ext cx="3280686" cy="735512"/>
                <a:chOff x="670818" y="1201082"/>
                <a:chExt cx="3432184" cy="836758"/>
              </a:xfrm>
            </p:grpSpPr>
            <p:sp>
              <p:nvSpPr>
                <p:cNvPr id="63" name="圓角化同側角落矩形 62"/>
                <p:cNvSpPr/>
                <p:nvPr/>
              </p:nvSpPr>
              <p:spPr>
                <a:xfrm rot="5400000">
                  <a:off x="2006567" y="-134661"/>
                  <a:ext cx="760685" cy="3432184"/>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圓角化同側角落矩形 4"/>
                <p:cNvSpPr/>
                <p:nvPr/>
              </p:nvSpPr>
              <p:spPr>
                <a:xfrm>
                  <a:off x="670819" y="1201082"/>
                  <a:ext cx="3227277"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grpSp>
            <p:nvGrpSpPr>
              <p:cNvPr id="60" name="群組 45"/>
              <p:cNvGrpSpPr/>
              <p:nvPr/>
            </p:nvGrpSpPr>
            <p:grpSpPr>
              <a:xfrm>
                <a:off x="971600" y="471534"/>
                <a:ext cx="881752" cy="869237"/>
                <a:chOff x="1" y="1183486"/>
                <a:chExt cx="881752" cy="869237"/>
              </a:xfrm>
            </p:grpSpPr>
            <p:sp>
              <p:nvSpPr>
                <p:cNvPr id="61" name="＞形箭號 60"/>
                <p:cNvSpPr/>
                <p:nvPr/>
              </p:nvSpPr>
              <p:spPr>
                <a:xfrm rot="5400000">
                  <a:off x="-18411" y="1348795"/>
                  <a:ext cx="869237"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2"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p:txBody>
            </p:sp>
          </p:grpSp>
        </p:grpSp>
        <p:pic>
          <p:nvPicPr>
            <p:cNvPr id="58" name="圖片 57"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sp>
        <p:nvSpPr>
          <p:cNvPr id="29" name="文字方塊 1"/>
          <p:cNvSpPr txBox="1">
            <a:spLocks noChangeArrowheads="1"/>
          </p:cNvSpPr>
          <p:nvPr/>
        </p:nvSpPr>
        <p:spPr bwMode="auto">
          <a:xfrm>
            <a:off x="4644008" y="1700808"/>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a:t>
            </a:r>
            <a:r>
              <a:rPr lang="en-US" altLang="zh-TW" sz="1400" dirty="0" smtClean="0">
                <a:latin typeface="微軟正黑體" pitchFamily="34" charset="-120"/>
                <a:ea typeface="微軟正黑體" pitchFamily="34" charset="-120"/>
              </a:rPr>
              <a:t>Million </a:t>
            </a:r>
            <a:r>
              <a:rPr lang="en-US" altLang="zh-TW" sz="1400" dirty="0">
                <a:latin typeface="微軟正黑體" pitchFamily="34" charset="-120"/>
                <a:ea typeface="微軟正黑體" pitchFamily="34" charset="-120"/>
              </a:rPr>
              <a:t>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sp>
        <p:nvSpPr>
          <p:cNvPr id="30" name="矩形 29"/>
          <p:cNvSpPr/>
          <p:nvPr/>
        </p:nvSpPr>
        <p:spPr>
          <a:xfrm>
            <a:off x="971600" y="1475492"/>
            <a:ext cx="4784900" cy="338554"/>
          </a:xfrm>
          <a:prstGeom prst="rect">
            <a:avLst/>
          </a:prstGeom>
        </p:spPr>
        <p:txBody>
          <a:bodyPr wrap="none">
            <a:spAutoFit/>
          </a:bodyPr>
          <a:lstStyle/>
          <a:p>
            <a:pPr>
              <a:buFont typeface="Arial" pitchFamily="34" charset="0"/>
              <a:buChar char="•"/>
            </a:pPr>
            <a:r>
              <a:rPr lang="en-US" altLang="zh-TW" sz="1600" dirty="0" smtClean="0">
                <a:latin typeface="微軟正黑體" pitchFamily="34" charset="-120"/>
                <a:ea typeface="微軟正黑體" pitchFamily="34" charset="-120"/>
              </a:rPr>
              <a:t> Consolidated Statements of Financial Position: </a:t>
            </a:r>
            <a:endParaRPr lang="zh-TW" altLang="en-US" sz="16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nvGraphicFramePr>
        <p:xfrm>
          <a:off x="683568" y="2060848"/>
          <a:ext cx="7992888" cy="4392489"/>
        </p:xfrm>
        <a:graphic>
          <a:graphicData uri="http://schemas.openxmlformats.org/drawingml/2006/table">
            <a:tbl>
              <a:tblPr firstRow="1">
                <a:tableStyleId>{85BE263C-DBD7-4A20-BB59-AAB30ACAA65A}</a:tableStyleId>
              </a:tblPr>
              <a:tblGrid>
                <a:gridCol w="148015"/>
                <a:gridCol w="76085"/>
                <a:gridCol w="373500"/>
                <a:gridCol w="2642760"/>
                <a:gridCol w="868134"/>
                <a:gridCol w="746999"/>
                <a:gridCol w="1045798"/>
                <a:gridCol w="672299"/>
                <a:gridCol w="971098"/>
                <a:gridCol w="448200"/>
              </a:tblGrid>
              <a:tr h="305859">
                <a:tc gridSpan="3">
                  <a:txBody>
                    <a:bodyPr/>
                    <a:lstStyle/>
                    <a:p>
                      <a:pPr algn="ctr" fontAlgn="ctr"/>
                      <a:r>
                        <a:rPr lang="en-US" altLang="zh-TW" sz="1200" b="1" i="0" u="none" strike="noStrike" dirty="0" smtClean="0">
                          <a:solidFill>
                            <a:schemeClr val="lt1"/>
                          </a:solidFill>
                          <a:latin typeface="微軟正黑體" pitchFamily="34" charset="-120"/>
                          <a:ea typeface="微軟正黑體" pitchFamily="34" charset="-120"/>
                        </a:rPr>
                        <a:t>Period</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hMerge="1">
                  <a:txBody>
                    <a:bodyPr/>
                    <a:lstStyle/>
                    <a:p>
                      <a:pPr algn="ctr" fontAlgn="ctr"/>
                      <a:endParaRPr lang="zh-TW" altLang="en-US" sz="1200" b="0" i="0" u="none" strike="noStrike" dirty="0">
                        <a:solidFill>
                          <a:schemeClr val="bg1"/>
                        </a:solidFill>
                        <a:latin typeface="微軟正黑體" pitchFamily="34" charset="-120"/>
                        <a:ea typeface="微軟正黑體" pitchFamily="34" charset="-120"/>
                      </a:endParaRPr>
                    </a:p>
                  </a:txBody>
                  <a:tcPr marL="6504" marR="6504" marT="6504" marB="0" anchor="ctr"/>
                </a:tc>
                <a:tc>
                  <a:txBody>
                    <a:bodyPr/>
                    <a:lstStyle/>
                    <a:p>
                      <a:pPr algn="ctr" fontAlgn="ctr"/>
                      <a:r>
                        <a:rPr lang="en-US" altLang="zh-TW" sz="1200" b="1" i="0" u="none" strike="noStrike" dirty="0" smtClean="0">
                          <a:solidFill>
                            <a:schemeClr val="bg1"/>
                          </a:solidFill>
                          <a:latin typeface="微軟正黑體" pitchFamily="34" charset="-120"/>
                          <a:ea typeface="微軟正黑體" pitchFamily="34" charset="-120"/>
                        </a:rPr>
                        <a:t>Assets</a:t>
                      </a:r>
                      <a:endParaRPr lang="zh-TW" altLang="en-US" sz="1200" b="0" i="0" u="none" strike="noStrike" dirty="0">
                        <a:solidFill>
                          <a:schemeClr val="bg1"/>
                        </a:solidFill>
                        <a:latin typeface="微軟正黑體" pitchFamily="34" charset="-120"/>
                        <a:ea typeface="微軟正黑體" pitchFamily="34" charset="-120"/>
                      </a:endParaRPr>
                    </a:p>
                  </a:txBody>
                  <a:tcPr marL="6504" marR="6504" marT="6504" marB="0" anchor="ctr"/>
                </a:tc>
                <a:tc gridSpan="2">
                  <a:txBody>
                    <a:bodyPr/>
                    <a:lstStyle/>
                    <a:p>
                      <a:pPr algn="ctr" fontAlgn="ctr"/>
                      <a:r>
                        <a:rPr lang="en-US" altLang="zh-TW" sz="1200" b="1" u="none" strike="noStrike" dirty="0" smtClean="0">
                          <a:latin typeface="微軟正黑體" pitchFamily="34" charset="-120"/>
                          <a:ea typeface="微軟正黑體" pitchFamily="34" charset="-120"/>
                        </a:rPr>
                        <a:t>Sep. 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2019</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Sep. 30, 2018</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200" b="1" u="none" strike="noStrike" dirty="0" smtClean="0">
                          <a:latin typeface="微軟正黑體" pitchFamily="34" charset="-120"/>
                          <a:ea typeface="微軟正黑體" pitchFamily="34" charset="-120"/>
                        </a:rPr>
                        <a:t>Dec. 31, 2018</a:t>
                      </a:r>
                      <a:endParaRPr lang="zh-TW" altLang="en-US" sz="1200" b="1" i="0" u="none" strike="noStrike" dirty="0" smtClean="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315844">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smtClean="0">
                          <a:solidFill>
                            <a:schemeClr val="tx1"/>
                          </a:solidFill>
                          <a:latin typeface="微軟正黑體" pitchFamily="34" charset="-120"/>
                          <a:ea typeface="微軟正黑體" pitchFamily="34" charset="-120"/>
                        </a:rPr>
                        <a:t>Assets</a:t>
                      </a:r>
                      <a:endParaRPr lang="zh-TW" altLang="en-US" sz="1200" b="0" i="0" u="none" strike="noStrike" dirty="0" smtClean="0">
                        <a:solidFill>
                          <a:schemeClr val="tx1"/>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hMerge="1">
                  <a:txBody>
                    <a:bodyPr/>
                    <a:lstStyle/>
                    <a:p>
                      <a:endParaRPr lang="zh-TW" altLang="en-US" dirty="0">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endParaRPr lang="zh-TW" altLang="en-US" dirty="0"/>
                    </a:p>
                  </a:txBody>
                  <a:tcPr marL="6504" marR="6504" marT="6504" marB="0" anchor="ctr">
                    <a:solidFill>
                      <a:schemeClr val="accent2">
                        <a:lumMod val="20000"/>
                        <a:lumOff val="80000"/>
                      </a:schemeClr>
                    </a:solidFill>
                  </a:tcPr>
                </a:tc>
                <a:tc>
                  <a:txBody>
                    <a:bodyPr/>
                    <a:lstStyle/>
                    <a:p>
                      <a:pPr algn="ctr"/>
                      <a:endParaRPr lang="zh-TW" altLang="en-US">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r>
              <a:tr h="279516">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Non-Current</a:t>
                      </a:r>
                      <a:r>
                        <a:rPr lang="en-US" altLang="zh-TW" sz="1200" b="1" i="0" u="none" strike="noStrike" baseline="0" dirty="0" smtClean="0">
                          <a:solidFill>
                            <a:schemeClr val="dk1"/>
                          </a:solidFill>
                          <a:latin typeface="微軟正黑體" pitchFamily="34" charset="-120"/>
                          <a:ea typeface="微軟正黑體" pitchFamily="34" charset="-120"/>
                        </a:rPr>
                        <a:t> Assets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1200" u="none" strike="noStrike" dirty="0" smtClean="0">
                          <a:latin typeface="微軟正黑體" pitchFamily="34" charset="-120"/>
                          <a:ea typeface="微軟正黑體" pitchFamily="34" charset="-120"/>
                        </a:rPr>
                        <a:t> </a:t>
                      </a:r>
                      <a:r>
                        <a:rPr lang="en-US" altLang="zh-TW" sz="1200" u="none" strike="noStrike" dirty="0" smtClean="0">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l" fontAlgn="ctr"/>
                      <a:r>
                        <a:rPr lang="en-US" altLang="zh-TW" sz="1200" u="none" strike="noStrike" dirty="0" smtClean="0">
                          <a:latin typeface="微軟正黑體" pitchFamily="34" charset="-120"/>
                          <a:ea typeface="微軟正黑體" pitchFamily="34" charset="-120"/>
                        </a:rPr>
                        <a:t>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  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41868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Financial Assets at Fair Value through Profit or Loss - </a:t>
                      </a:r>
                      <a:r>
                        <a:rPr lang="en-US" altLang="zh-TW" sz="1200" b="0" i="0" u="none" strike="noStrike" dirty="0" smtClean="0">
                          <a:solidFill>
                            <a:schemeClr val="dk1"/>
                          </a:solidFill>
                          <a:latin typeface="微軟正黑體" pitchFamily="34" charset="-120"/>
                          <a:ea typeface="微軟正黑體" pitchFamily="34" charset="-120"/>
                        </a:rPr>
                        <a:t>Non-Current</a:t>
                      </a:r>
                      <a:endParaRPr lang="zh-TW" altLang="en-US" sz="1200" b="0" i="0" u="none" strike="noStrike" dirty="0" smtClean="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hMerge="1">
                  <a:txBody>
                    <a:bodyPr/>
                    <a:lstStyle/>
                    <a:p>
                      <a:endParaRPr lang="zh-TW" altLang="en-US"/>
                    </a:p>
                  </a:txBody>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1,247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0" i="0" u="none" strike="noStrike" dirty="0">
                          <a:solidFill>
                            <a:srgbClr val="000000"/>
                          </a:solidFill>
                          <a:latin typeface="微軟正黑體"/>
                        </a:rPr>
                        <a:t>6.0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a:latin typeface="微軟正黑體" pitchFamily="34" charset="-120"/>
                          <a:ea typeface="微軟正黑體" pitchFamily="34" charset="-120"/>
                        </a:rPr>
                        <a:t>937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4.7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1,056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smtClean="0">
                          <a:latin typeface="微軟正黑體" pitchFamily="34" charset="-120"/>
                          <a:ea typeface="微軟正黑體" pitchFamily="34" charset="-120"/>
                        </a:rPr>
                        <a:t>5.3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r>
              <a:tr h="54943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Financial Assets at Fair Value through OCI</a:t>
                      </a:r>
                      <a:r>
                        <a:rPr lang="en-US" altLang="zh-TW" sz="1200" b="0" i="0" kern="1200" baseline="0" dirty="0" smtClean="0">
                          <a:solidFill>
                            <a:schemeClr val="dk1"/>
                          </a:solidFill>
                          <a:latin typeface="微軟正黑體" pitchFamily="34" charset="-120"/>
                          <a:ea typeface="微軟正黑體" pitchFamily="34" charset="-120"/>
                          <a:cs typeface="+mn-cs"/>
                        </a:rPr>
                        <a:t>  </a:t>
                      </a:r>
                      <a:r>
                        <a:rPr lang="en-US" altLang="zh-TW" sz="1200" b="0" i="0" kern="1200" dirty="0" smtClean="0">
                          <a:solidFill>
                            <a:schemeClr val="dk1"/>
                          </a:solidFill>
                          <a:latin typeface="微軟正黑體" pitchFamily="34" charset="-120"/>
                          <a:ea typeface="微軟正黑體" pitchFamily="34" charset="-120"/>
                          <a:cs typeface="+mn-cs"/>
                        </a:rPr>
                        <a:t>- </a:t>
                      </a:r>
                      <a:r>
                        <a:rPr lang="en-US" altLang="zh-TW" sz="1200" b="0" i="0" u="none" strike="noStrike" dirty="0" smtClean="0">
                          <a:solidFill>
                            <a:schemeClr val="dk1"/>
                          </a:solidFill>
                          <a:latin typeface="微軟正黑體" pitchFamily="34" charset="-120"/>
                          <a:ea typeface="微軟正黑體" pitchFamily="34" charset="-120"/>
                        </a:rPr>
                        <a:t>Non-Current</a:t>
                      </a:r>
                      <a:r>
                        <a:rPr lang="en-US" altLang="zh-TW" sz="1200" b="0" i="0" u="none" strike="noStrike" baseline="0" dirty="0" smtClean="0">
                          <a:solidFill>
                            <a:schemeClr val="dk1"/>
                          </a:solidFill>
                          <a:latin typeface="微軟正黑體" pitchFamily="34" charset="-120"/>
                          <a:ea typeface="微軟正黑體" pitchFamily="34" charset="-120"/>
                        </a:rPr>
                        <a:t> </a:t>
                      </a:r>
                      <a:endParaRPr lang="zh-TW" altLang="en-US" sz="1200" b="0" i="0" u="none" strike="noStrike" dirty="0" smtClean="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849 </a:t>
                      </a:r>
                    </a:p>
                  </a:txBody>
                  <a:tcPr marL="9525" marR="9525" marT="9525" marB="0" anchor="b"/>
                </a:tc>
                <a:tc>
                  <a:txBody>
                    <a:bodyPr/>
                    <a:lstStyle/>
                    <a:p>
                      <a:pPr algn="r" fontAlgn="ctr"/>
                      <a:r>
                        <a:rPr lang="en-US" altLang="zh-TW" sz="1200" b="0" i="0" u="none" strike="noStrike">
                          <a:solidFill>
                            <a:srgbClr val="000000"/>
                          </a:solidFill>
                          <a:latin typeface="微軟正黑體"/>
                        </a:rPr>
                        <a:t>4.1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862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4.3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850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4.2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41868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Investments Accounted for Using Equity Method</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783 </a:t>
                      </a:r>
                    </a:p>
                  </a:txBody>
                  <a:tcPr marL="9525" marR="9525" marT="9525" marB="0" anchor="b"/>
                </a:tc>
                <a:tc>
                  <a:txBody>
                    <a:bodyPr/>
                    <a:lstStyle/>
                    <a:p>
                      <a:pPr algn="r" fontAlgn="ctr"/>
                      <a:r>
                        <a:rPr lang="en-US" altLang="zh-TW" sz="1200" b="0" i="0" u="none" strike="noStrike">
                          <a:solidFill>
                            <a:srgbClr val="000000"/>
                          </a:solidFill>
                          <a:latin typeface="微軟正黑體"/>
                        </a:rPr>
                        <a:t>3.8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748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3.8</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732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3.6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58770">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TW" altLang="en-US" sz="1200" b="0" i="0" kern="120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Property, Plant And Equipment</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4,862 </a:t>
                      </a:r>
                    </a:p>
                  </a:txBody>
                  <a:tcPr marL="9525" marR="9525" marT="9525" marB="0" anchor="b"/>
                </a:tc>
                <a:tc>
                  <a:txBody>
                    <a:bodyPr/>
                    <a:lstStyle/>
                    <a:p>
                      <a:pPr algn="r" fontAlgn="ctr"/>
                      <a:r>
                        <a:rPr lang="en-US" altLang="zh-TW" sz="1200" b="0" i="0" u="none" strike="noStrike">
                          <a:solidFill>
                            <a:srgbClr val="000000"/>
                          </a:solidFill>
                          <a:latin typeface="微軟正黑體"/>
                        </a:rPr>
                        <a:t>23.4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4,607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23.2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4,758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23.3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58770">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Right-of-Use Asset</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446 </a:t>
                      </a:r>
                    </a:p>
                  </a:txBody>
                  <a:tcPr marL="9525" marR="9525" marT="9525" marB="0" anchor="b"/>
                </a:tc>
                <a:tc>
                  <a:txBody>
                    <a:bodyPr/>
                    <a:lstStyle/>
                    <a:p>
                      <a:pPr algn="r" fontAlgn="ctr"/>
                      <a:r>
                        <a:rPr lang="en-US" altLang="zh-TW" sz="1200" b="0" i="0" u="none" strike="noStrike" dirty="0">
                          <a:solidFill>
                            <a:srgbClr val="000000"/>
                          </a:solidFill>
                          <a:latin typeface="微軟正黑體"/>
                        </a:rPr>
                        <a:t>2.2 </a:t>
                      </a:r>
                    </a:p>
                  </a:txBody>
                  <a:tcPr marL="9525" marR="9525" marT="9525" marB="0" anchor="b"/>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58770">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kern="1200" dirty="0" smtClean="0">
                          <a:solidFill>
                            <a:schemeClr val="dk1"/>
                          </a:solidFill>
                          <a:latin typeface="微軟正黑體" pitchFamily="34" charset="-120"/>
                          <a:ea typeface="微軟正黑體" pitchFamily="34" charset="-120"/>
                          <a:cs typeface="+mn-cs"/>
                        </a:rPr>
                        <a:t>Investment Property-Net</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1,106 </a:t>
                      </a:r>
                    </a:p>
                  </a:txBody>
                  <a:tcPr marL="9525" marR="9525" marT="9525" marB="0" anchor="b"/>
                </a:tc>
                <a:tc>
                  <a:txBody>
                    <a:bodyPr/>
                    <a:lstStyle/>
                    <a:p>
                      <a:pPr algn="r" fontAlgn="ctr"/>
                      <a:r>
                        <a:rPr lang="en-US" altLang="zh-TW" sz="1200" b="0" i="0" u="none" strike="noStrike" dirty="0">
                          <a:solidFill>
                            <a:srgbClr val="000000"/>
                          </a:solidFill>
                          <a:latin typeface="微軟正黑體"/>
                        </a:rPr>
                        <a:t>5.3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1,107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5.6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1,106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5.4</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58770">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Other</a:t>
                      </a:r>
                      <a:r>
                        <a:rPr lang="en-US" altLang="zh-TW" sz="1200" b="0" i="0" u="none" strike="noStrike" baseline="0" dirty="0" smtClean="0">
                          <a:solidFill>
                            <a:schemeClr val="dk1"/>
                          </a:solidFill>
                          <a:latin typeface="微軟正黑體" pitchFamily="34" charset="-120"/>
                          <a:ea typeface="微軟正黑體" pitchFamily="34" charset="-120"/>
                        </a:rPr>
                        <a:t> Non-Current Assets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r" fontAlgn="ctr"/>
                      <a:r>
                        <a:rPr lang="en-US" altLang="zh-TW" sz="1200" b="0" i="0" u="none" strike="noStrike" dirty="0" smtClean="0">
                          <a:solidFill>
                            <a:srgbClr val="000000"/>
                          </a:solidFill>
                          <a:latin typeface="微軟正黑體"/>
                        </a:rPr>
                        <a:t>536</a:t>
                      </a:r>
                      <a:endParaRPr lang="en-US" altLang="zh-TW" sz="1200" b="0" i="0" u="none" strike="noStrike" dirty="0">
                        <a:solidFill>
                          <a:srgbClr val="000000"/>
                        </a:solidFill>
                        <a:latin typeface="微軟正黑體"/>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a:rPr>
                        <a:t>2.6</a:t>
                      </a:r>
                      <a:endParaRPr lang="en-US" altLang="zh-TW" sz="1200" b="0" i="0" u="none" strike="noStrike" dirty="0">
                        <a:solidFill>
                          <a:srgbClr val="000000"/>
                        </a:solidFill>
                        <a:latin typeface="微軟正黑體"/>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784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3.9</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smtClean="0">
                          <a:solidFill>
                            <a:schemeClr val="tx1"/>
                          </a:solidFill>
                          <a:latin typeface="微軟正黑體" pitchFamily="34" charset="-120"/>
                          <a:ea typeface="微軟正黑體" pitchFamily="34" charset="-120"/>
                        </a:rPr>
                        <a:t>765 </a:t>
                      </a:r>
                      <a:endParaRPr lang="en-US" altLang="zh-TW" sz="1200" b="0" i="0" u="none" strike="noStrike" dirty="0">
                        <a:solidFill>
                          <a:schemeClr val="tx1"/>
                        </a:solidFill>
                        <a:latin typeface="微軟正黑體" pitchFamily="34" charset="-120"/>
                        <a:ea typeface="微軟正黑體" pitchFamily="34" charset="-120"/>
                      </a:endParaRPr>
                    </a:p>
                  </a:txBody>
                  <a:tcPr marL="6504" marR="6504" marT="6504" marB="0" anchor="b">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smtClean="0">
                          <a:solidFill>
                            <a:schemeClr val="tx1"/>
                          </a:solidFill>
                          <a:latin typeface="微軟正黑體" pitchFamily="34" charset="-120"/>
                          <a:ea typeface="微軟正黑體" pitchFamily="34" charset="-120"/>
                        </a:rPr>
                        <a:t>3.8</a:t>
                      </a:r>
                      <a:endParaRPr lang="en-US" altLang="zh-TW" sz="1200" b="0" i="0" u="none" strike="noStrike" dirty="0">
                        <a:solidFill>
                          <a:schemeClr val="tx1"/>
                        </a:solidFill>
                        <a:latin typeface="微軟正黑體" pitchFamily="34" charset="-120"/>
                        <a:ea typeface="微軟正黑體" pitchFamily="34" charset="-120"/>
                      </a:endParaRPr>
                    </a:p>
                  </a:txBody>
                  <a:tcPr marL="6504" marR="6504" marT="6504" marB="0" anchor="b">
                    <a:lnB w="12700" cap="flat" cmpd="sng" algn="ctr">
                      <a:solidFill>
                        <a:schemeClr val="tx1"/>
                      </a:solidFill>
                      <a:prstDash val="solid"/>
                      <a:round/>
                      <a:headEnd type="none" w="med" len="med"/>
                      <a:tailEnd type="none" w="med" len="med"/>
                    </a:lnB>
                  </a:tcPr>
                </a:tc>
              </a:tr>
              <a:tr h="38540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b="0" u="none" strike="noStrike">
                          <a:latin typeface="微軟正黑體" pitchFamily="34" charset="-120"/>
                          <a:ea typeface="微軟正黑體" pitchFamily="34" charset="-120"/>
                        </a:rPr>
                        <a:t>　</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Non-Current Assets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r" fontAlgn="ctr"/>
                      <a:r>
                        <a:rPr lang="zh-TW" altLang="en-US" sz="1200" b="1" i="0" u="none" strike="noStrike" dirty="0">
                          <a:solidFill>
                            <a:srgbClr val="000000"/>
                          </a:solidFill>
                          <a:latin typeface="微軟正黑體"/>
                        </a:rPr>
                        <a:t>            </a:t>
                      </a:r>
                      <a:r>
                        <a:rPr lang="en-US" altLang="zh-TW" sz="1200" b="1" i="0" u="none" strike="noStrike" dirty="0">
                          <a:solidFill>
                            <a:srgbClr val="000000"/>
                          </a:solidFill>
                          <a:latin typeface="微軟正黑體"/>
                        </a:rPr>
                        <a:t>9,829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i="0" u="none" strike="noStrike" dirty="0">
                          <a:solidFill>
                            <a:srgbClr val="000000"/>
                          </a:solidFill>
                          <a:latin typeface="微軟正黑體"/>
                        </a:rPr>
                        <a:t>47.4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a:latin typeface="微軟正黑體" pitchFamily="34" charset="-120"/>
                          <a:ea typeface="微軟正黑體" pitchFamily="34" charset="-120"/>
                        </a:rPr>
                        <a:t>9,045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45.5</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9,267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smtClean="0">
                          <a:latin typeface="微軟正黑體" pitchFamily="34" charset="-120"/>
                          <a:ea typeface="微軟正黑體" pitchFamily="34" charset="-120"/>
                        </a:rPr>
                        <a:t>45.6</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975">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b="0" u="none" strike="noStrike">
                          <a:latin typeface="微軟正黑體" pitchFamily="34" charset="-120"/>
                          <a:ea typeface="微軟正黑體" pitchFamily="34" charset="-120"/>
                        </a:rPr>
                        <a:t>　</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Assets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hMerge="1">
                  <a:txBody>
                    <a:bodyPr/>
                    <a:lstStyle/>
                    <a:p>
                      <a:endParaRPr lang="zh-TW" altLang="en-US"/>
                    </a:p>
                  </a:txBody>
                  <a:tcPr/>
                </a:tc>
                <a:tc>
                  <a:txBody>
                    <a:bodyPr/>
                    <a:lstStyle/>
                    <a:p>
                      <a:pPr algn="r" fontAlgn="ctr"/>
                      <a:r>
                        <a:rPr lang="en-US" altLang="zh-TW" sz="1200" b="1" i="0" u="none" strike="noStrike" dirty="0" smtClean="0">
                          <a:solidFill>
                            <a:srgbClr val="000000"/>
                          </a:solidFill>
                          <a:latin typeface="微軟正黑體"/>
                        </a:rPr>
                        <a:t>20,757</a:t>
                      </a:r>
                      <a:endParaRPr lang="en-US" altLang="zh-TW" sz="1200" b="1" i="0" u="none" strike="noStrike" dirty="0">
                        <a:solidFill>
                          <a:srgbClr val="000000"/>
                        </a:solidFill>
                        <a:latin typeface="微軟正黑體"/>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1" i="0" u="none" strike="noStrike" dirty="0" smtClean="0">
                          <a:solidFill>
                            <a:srgbClr val="000000"/>
                          </a:solidFill>
                          <a:latin typeface="微軟正黑體"/>
                        </a:rPr>
                        <a:t>100.0</a:t>
                      </a:r>
                      <a:endParaRPr lang="en-US" altLang="zh-TW" sz="1200" b="1" i="0" u="none" strike="noStrike" dirty="0">
                        <a:solidFill>
                          <a:srgbClr val="000000"/>
                        </a:solidFill>
                        <a:latin typeface="微軟正黑體"/>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1" u="none" strike="noStrike" dirty="0">
                          <a:latin typeface="微軟正黑體" pitchFamily="34" charset="-120"/>
                          <a:ea typeface="微軟正黑體" pitchFamily="34" charset="-120"/>
                        </a:rPr>
                        <a:t>19,889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100.0</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20,441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1" u="none" strike="noStrike" dirty="0" smtClean="0">
                          <a:latin typeface="微軟正黑體" pitchFamily="34" charset="-120"/>
                          <a:ea typeface="微軟正黑體" pitchFamily="34" charset="-120"/>
                        </a:rPr>
                        <a:t>100.0</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r>
            </a:tbl>
          </a:graphicData>
        </a:graphic>
      </p:graphicFrame>
      <p:grpSp>
        <p:nvGrpSpPr>
          <p:cNvPr id="30" name="群組 29"/>
          <p:cNvGrpSpPr/>
          <p:nvPr/>
        </p:nvGrpSpPr>
        <p:grpSpPr>
          <a:xfrm>
            <a:off x="8244408" y="188642"/>
            <a:ext cx="504057" cy="352839"/>
            <a:chOff x="4355976" y="3147038"/>
            <a:chExt cx="2304258" cy="1993675"/>
          </a:xfrm>
        </p:grpSpPr>
        <p:sp>
          <p:nvSpPr>
            <p:cNvPr id="31"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32" name="圓角化同側角落矩形 31"/>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33" name="群組 13"/>
            <p:cNvGrpSpPr/>
            <p:nvPr/>
          </p:nvGrpSpPr>
          <p:grpSpPr>
            <a:xfrm>
              <a:off x="4355976" y="3147038"/>
              <a:ext cx="461551" cy="926569"/>
              <a:chOff x="1" y="-71582"/>
              <a:chExt cx="461551" cy="926569"/>
            </a:xfrm>
          </p:grpSpPr>
          <p:sp>
            <p:nvSpPr>
              <p:cNvPr id="49" name="＞形箭號 48"/>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0"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4" name="圓角化同側角落矩形 33"/>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44" name="群組 22"/>
            <p:cNvGrpSpPr/>
            <p:nvPr/>
          </p:nvGrpSpPr>
          <p:grpSpPr>
            <a:xfrm>
              <a:off x="4355976" y="4379855"/>
              <a:ext cx="461550" cy="760858"/>
              <a:chOff x="1" y="1082962"/>
              <a:chExt cx="461550" cy="760858"/>
            </a:xfrm>
          </p:grpSpPr>
          <p:sp>
            <p:nvSpPr>
              <p:cNvPr id="47" name="＞形箭號 46"/>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8"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45" name="＞形箭號 44"/>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6" name="圓角化同側角落矩形 45"/>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9" name="投影片編號版面配置區 28"/>
          <p:cNvSpPr>
            <a:spLocks noGrp="1"/>
          </p:cNvSpPr>
          <p:nvPr>
            <p:ph type="sldNum" sz="quarter" idx="16"/>
          </p:nvPr>
        </p:nvSpPr>
        <p:spPr>
          <a:xfrm>
            <a:off x="6758880" y="6453336"/>
            <a:ext cx="2133600" cy="365125"/>
          </a:xfrm>
        </p:spPr>
        <p:txBody>
          <a:bodyPr/>
          <a:lstStyle/>
          <a:p>
            <a:pPr>
              <a:defRPr/>
            </a:pPr>
            <a:fld id="{620B626C-7E9B-45DD-B951-EB10FCB05BC4}" type="slidenum">
              <a:rPr lang="zh-TW" altLang="en-US" smtClean="0"/>
              <a:pPr>
                <a:defRPr/>
              </a:pPr>
              <a:t>21</a:t>
            </a:fld>
            <a:endParaRPr lang="zh-TW" altLang="en-US" dirty="0"/>
          </a:p>
        </p:txBody>
      </p:sp>
      <p:grpSp>
        <p:nvGrpSpPr>
          <p:cNvPr id="58" name="群組 57"/>
          <p:cNvGrpSpPr/>
          <p:nvPr/>
        </p:nvGrpSpPr>
        <p:grpSpPr>
          <a:xfrm>
            <a:off x="323528" y="476671"/>
            <a:ext cx="5760640" cy="936106"/>
            <a:chOff x="323528" y="476671"/>
            <a:chExt cx="5760640" cy="936106"/>
          </a:xfrm>
        </p:grpSpPr>
        <p:grpSp>
          <p:nvGrpSpPr>
            <p:cNvPr id="59" name="群組 49"/>
            <p:cNvGrpSpPr/>
            <p:nvPr/>
          </p:nvGrpSpPr>
          <p:grpSpPr>
            <a:xfrm>
              <a:off x="323528" y="476671"/>
              <a:ext cx="5760640" cy="936106"/>
              <a:chOff x="971600" y="471528"/>
              <a:chExt cx="4015168" cy="869243"/>
            </a:xfrm>
          </p:grpSpPr>
          <p:grpSp>
            <p:nvGrpSpPr>
              <p:cNvPr id="61" name="群組 42"/>
              <p:cNvGrpSpPr/>
              <p:nvPr/>
            </p:nvGrpSpPr>
            <p:grpSpPr>
              <a:xfrm>
                <a:off x="1706082" y="471528"/>
                <a:ext cx="3280686" cy="735512"/>
                <a:chOff x="670818" y="1201082"/>
                <a:chExt cx="3432184" cy="836758"/>
              </a:xfrm>
            </p:grpSpPr>
            <p:sp>
              <p:nvSpPr>
                <p:cNvPr id="65" name="圓角化同側角落矩形 64"/>
                <p:cNvSpPr/>
                <p:nvPr/>
              </p:nvSpPr>
              <p:spPr>
                <a:xfrm rot="5400000">
                  <a:off x="2006567" y="-134661"/>
                  <a:ext cx="760685" cy="3432184"/>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6" name="圓角化同側角落矩形 4"/>
                <p:cNvSpPr/>
                <p:nvPr/>
              </p:nvSpPr>
              <p:spPr>
                <a:xfrm>
                  <a:off x="670819" y="1201082"/>
                  <a:ext cx="3227277"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grpSp>
            <p:nvGrpSpPr>
              <p:cNvPr id="62" name="群組 45"/>
              <p:cNvGrpSpPr/>
              <p:nvPr/>
            </p:nvGrpSpPr>
            <p:grpSpPr>
              <a:xfrm>
                <a:off x="971600" y="471534"/>
                <a:ext cx="881752" cy="869237"/>
                <a:chOff x="1" y="1183486"/>
                <a:chExt cx="881752" cy="869237"/>
              </a:xfrm>
            </p:grpSpPr>
            <p:sp>
              <p:nvSpPr>
                <p:cNvPr id="63" name="＞形箭號 62"/>
                <p:cNvSpPr/>
                <p:nvPr/>
              </p:nvSpPr>
              <p:spPr>
                <a:xfrm rot="5400000">
                  <a:off x="-18411" y="1348795"/>
                  <a:ext cx="869237"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4"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p:txBody>
            </p:sp>
          </p:grpSp>
        </p:grpSp>
        <p:pic>
          <p:nvPicPr>
            <p:cNvPr id="60" name="圖片 59"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sp>
        <p:nvSpPr>
          <p:cNvPr id="36" name="矩形 35"/>
          <p:cNvSpPr/>
          <p:nvPr/>
        </p:nvSpPr>
        <p:spPr>
          <a:xfrm>
            <a:off x="971600" y="1475492"/>
            <a:ext cx="4784900" cy="338554"/>
          </a:xfrm>
          <a:prstGeom prst="rect">
            <a:avLst/>
          </a:prstGeom>
        </p:spPr>
        <p:txBody>
          <a:bodyPr wrap="none">
            <a:spAutoFit/>
          </a:bodyPr>
          <a:lstStyle/>
          <a:p>
            <a:pPr>
              <a:buFont typeface="Arial" pitchFamily="34" charset="0"/>
              <a:buChar char="•"/>
            </a:pPr>
            <a:r>
              <a:rPr lang="en-US" altLang="zh-TW" sz="1600" dirty="0" smtClean="0">
                <a:latin typeface="微軟正黑體" pitchFamily="34" charset="-120"/>
                <a:ea typeface="微軟正黑體" pitchFamily="34" charset="-120"/>
              </a:rPr>
              <a:t> Consolidated Statements of Financial Position: </a:t>
            </a:r>
            <a:endParaRPr lang="zh-TW" altLang="en-US" sz="1600" dirty="0">
              <a:latin typeface="微軟正黑體" pitchFamily="34" charset="-120"/>
              <a:ea typeface="微軟正黑體" pitchFamily="34" charset="-120"/>
            </a:endParaRPr>
          </a:p>
        </p:txBody>
      </p:sp>
      <p:sp>
        <p:nvSpPr>
          <p:cNvPr id="28" name="文字方塊 1"/>
          <p:cNvSpPr txBox="1">
            <a:spLocks noChangeArrowheads="1"/>
          </p:cNvSpPr>
          <p:nvPr/>
        </p:nvSpPr>
        <p:spPr bwMode="auto">
          <a:xfrm>
            <a:off x="4644008" y="1700808"/>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a:t>
            </a:r>
            <a:r>
              <a:rPr lang="en-US" altLang="zh-TW" sz="1400" dirty="0" smtClean="0">
                <a:latin typeface="微軟正黑體" pitchFamily="34" charset="-120"/>
                <a:ea typeface="微軟正黑體" pitchFamily="34" charset="-120"/>
              </a:rPr>
              <a:t>Million </a:t>
            </a:r>
            <a:r>
              <a:rPr lang="en-US" altLang="zh-TW" sz="1400" dirty="0">
                <a:latin typeface="微軟正黑體" pitchFamily="34" charset="-120"/>
                <a:ea typeface="微軟正黑體" pitchFamily="34" charset="-120"/>
              </a:rPr>
              <a:t>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539552" y="2043581"/>
          <a:ext cx="8064896" cy="4341990"/>
        </p:xfrm>
        <a:graphic>
          <a:graphicData uri="http://schemas.openxmlformats.org/drawingml/2006/table">
            <a:tbl>
              <a:tblPr firstRow="1" lastRow="1">
                <a:tableStyleId>{85BE263C-DBD7-4A20-BB59-AAB30ACAA65A}</a:tableStyleId>
              </a:tblPr>
              <a:tblGrid>
                <a:gridCol w="288032"/>
                <a:gridCol w="288032"/>
                <a:gridCol w="283291"/>
                <a:gridCol w="2701644"/>
                <a:gridCol w="936731"/>
                <a:gridCol w="706519"/>
                <a:gridCol w="902792"/>
                <a:gridCol w="639555"/>
                <a:gridCol w="697924"/>
                <a:gridCol w="620376"/>
              </a:tblGrid>
              <a:tr h="399584">
                <a:tc gridSpan="3">
                  <a:txBody>
                    <a:bodyPr/>
                    <a:lstStyle/>
                    <a:p>
                      <a:pPr algn="ctr" fontAlgn="ctr"/>
                      <a:r>
                        <a:rPr lang="en-US" altLang="zh-TW" sz="1200" b="1" i="0" u="none" strike="noStrike" dirty="0" smtClean="0">
                          <a:solidFill>
                            <a:schemeClr val="lt1"/>
                          </a:solidFill>
                          <a:latin typeface="微軟正黑體" pitchFamily="34" charset="-120"/>
                          <a:ea typeface="微軟正黑體" pitchFamily="34" charset="-120"/>
                        </a:rPr>
                        <a:t>Period</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1200" b="0" i="0" u="none" strike="noStrike" dirty="0" smtClean="0">
                          <a:solidFill>
                            <a:schemeClr val="bg1"/>
                          </a:solidFill>
                          <a:latin typeface="微軟正黑體" pitchFamily="34" charset="-120"/>
                          <a:ea typeface="微軟正黑體" pitchFamily="34" charset="-120"/>
                        </a:rPr>
                        <a:t>Liability</a:t>
                      </a:r>
                      <a:endParaRPr lang="zh-TW" altLang="en-US" sz="1200" b="0" i="0" u="none" strike="noStrike" dirty="0">
                        <a:solidFill>
                          <a:schemeClr val="bg1"/>
                        </a:solidFill>
                        <a:latin typeface="微軟正黑體" pitchFamily="34" charset="-120"/>
                        <a:ea typeface="微軟正黑體" pitchFamily="34" charset="-120"/>
                      </a:endParaRPr>
                    </a:p>
                  </a:txBody>
                  <a:tcPr marL="6504" marR="6504" marT="6504" marB="0" anchor="ctr"/>
                </a:tc>
                <a:tc gridSpan="2">
                  <a:txBody>
                    <a:bodyPr/>
                    <a:lstStyle/>
                    <a:p>
                      <a:pPr algn="ctr" fontAlgn="ctr"/>
                      <a:r>
                        <a:rPr lang="en-US" altLang="zh-TW" sz="1200" b="1" u="none" strike="noStrike" dirty="0" smtClean="0">
                          <a:latin typeface="微軟正黑體" pitchFamily="34" charset="-120"/>
                          <a:ea typeface="微軟正黑體" pitchFamily="34" charset="-120"/>
                        </a:rPr>
                        <a:t>Sep. 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2019</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Sep. 30, 2018</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Dec. 31, 2018</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304029">
                <a:tc gridSpan="4">
                  <a:txBody>
                    <a:bodyPr/>
                    <a:lstStyle/>
                    <a:p>
                      <a:pPr algn="ctr" fontAlgn="ctr"/>
                      <a:r>
                        <a:rPr lang="en-US" altLang="zh-TW" sz="1200" b="1" i="0" u="none" strike="noStrike" dirty="0" smtClean="0">
                          <a:solidFill>
                            <a:schemeClr val="tx1"/>
                          </a:solidFill>
                          <a:latin typeface="微軟正黑體" pitchFamily="34" charset="-120"/>
                          <a:ea typeface="微軟正黑體" pitchFamily="34" charset="-120"/>
                        </a:rPr>
                        <a:t>Liability and Equity</a:t>
                      </a:r>
                      <a:endParaRPr lang="zh-TW" altLang="en-US" sz="1200" b="1" i="0" u="none" strike="noStrike" dirty="0">
                        <a:solidFill>
                          <a:schemeClr val="tx1"/>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499">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l" fontAlgn="ctr"/>
                      <a:r>
                        <a:rPr lang="en-US" altLang="zh-TW" sz="1200" b="1" i="0" u="none" strike="noStrike" dirty="0" smtClean="0">
                          <a:solidFill>
                            <a:schemeClr val="tx1"/>
                          </a:solidFill>
                          <a:latin typeface="微軟正黑體" pitchFamily="34" charset="-120"/>
                          <a:ea typeface="微軟正黑體" pitchFamily="34" charset="-120"/>
                        </a:rPr>
                        <a:t>Liability</a:t>
                      </a:r>
                      <a:endParaRPr lang="zh-TW" altLang="en-US" sz="1200" b="1" i="0" u="none" strike="noStrike" dirty="0">
                        <a:solidFill>
                          <a:schemeClr val="tx1"/>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1200" u="none" strike="noStrike" dirty="0" smtClean="0">
                          <a:latin typeface="微軟正黑體" pitchFamily="34" charset="-120"/>
                          <a:ea typeface="微軟正黑體" pitchFamily="34" charset="-120"/>
                        </a:rPr>
                        <a:t> </a:t>
                      </a:r>
                      <a:r>
                        <a:rPr lang="en-US" altLang="zh-TW" sz="1200" u="none" strike="noStrike" dirty="0" smtClean="0">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l" fontAlgn="ctr"/>
                      <a:r>
                        <a:rPr lang="en-US" altLang="zh-TW" sz="1200" u="none" strike="noStrike" dirty="0" smtClean="0">
                          <a:latin typeface="微軟正黑體" pitchFamily="34" charset="-120"/>
                          <a:ea typeface="微軟正黑體" pitchFamily="34" charset="-120"/>
                        </a:rPr>
                        <a:t>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gridSpan="2">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Current</a:t>
                      </a:r>
                      <a:r>
                        <a:rPr lang="en-US" altLang="zh-TW" sz="1200" b="0" i="0" u="none" strike="noStrike" baseline="0" dirty="0" smtClean="0">
                          <a:solidFill>
                            <a:schemeClr val="dk1"/>
                          </a:solidFill>
                          <a:latin typeface="微軟正黑體" pitchFamily="34" charset="-120"/>
                          <a:ea typeface="微軟正黑體" pitchFamily="34" charset="-120"/>
                        </a:rPr>
                        <a:t> Liability</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ct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Short-term Debt</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3,721 </a:t>
                      </a:r>
                    </a:p>
                  </a:txBody>
                  <a:tcPr marL="9525" marR="9525" marT="9525" marB="0" anchor="ctr"/>
                </a:tc>
                <a:tc>
                  <a:txBody>
                    <a:bodyPr/>
                    <a:lstStyle/>
                    <a:p>
                      <a:pPr algn="r" fontAlgn="ctr"/>
                      <a:r>
                        <a:rPr lang="en-US" altLang="zh-TW" sz="1200" b="0" i="0" u="none" strike="noStrike">
                          <a:solidFill>
                            <a:srgbClr val="000000"/>
                          </a:solidFill>
                          <a:latin typeface="微軟正黑體"/>
                        </a:rPr>
                        <a:t>17.9 </a:t>
                      </a:r>
                    </a:p>
                  </a:txBody>
                  <a:tcPr marL="9525" marR="9525" marT="9525" marB="0" anchor="ctr"/>
                </a:tc>
                <a:tc>
                  <a:txBody>
                    <a:bodyPr/>
                    <a:lstStyle/>
                    <a:p>
                      <a:pPr algn="r" fontAlgn="ctr"/>
                      <a:r>
                        <a:rPr lang="en-US" altLang="zh-TW" sz="1200" u="none" strike="noStrike" dirty="0">
                          <a:latin typeface="微軟正黑體" pitchFamily="34" charset="-120"/>
                          <a:ea typeface="微軟正黑體" pitchFamily="34" charset="-120"/>
                        </a:rPr>
                        <a:t>2,823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14.2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3,159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15.5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Short-term Notes And Bills Payable</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765 </a:t>
                      </a:r>
                    </a:p>
                  </a:txBody>
                  <a:tcPr marL="9525" marR="9525" marT="9525" marB="0" anchor="ctr"/>
                </a:tc>
                <a:tc>
                  <a:txBody>
                    <a:bodyPr/>
                    <a:lstStyle/>
                    <a:p>
                      <a:pPr algn="r" fontAlgn="ctr"/>
                      <a:r>
                        <a:rPr lang="en-US" altLang="zh-TW" sz="1200" b="0" i="0" u="none" strike="noStrike" dirty="0">
                          <a:solidFill>
                            <a:srgbClr val="000000"/>
                          </a:solidFill>
                          <a:latin typeface="微軟正黑體"/>
                        </a:rPr>
                        <a:t>3.7 </a:t>
                      </a:r>
                    </a:p>
                  </a:txBody>
                  <a:tcPr marL="9525" marR="9525" marT="9525" marB="0" anchor="ctr"/>
                </a:tc>
                <a:tc>
                  <a:txBody>
                    <a:bodyPr/>
                    <a:lstStyle/>
                    <a:p>
                      <a:pPr algn="r" fontAlgn="ctr"/>
                      <a:r>
                        <a:rPr lang="en-US" altLang="zh-TW" sz="1200" u="none" strike="noStrike" dirty="0">
                          <a:latin typeface="微軟正黑體" pitchFamily="34" charset="-120"/>
                          <a:ea typeface="微軟正黑體" pitchFamily="34" charset="-120"/>
                        </a:rPr>
                        <a:t>760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3.8</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760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3.7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59761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Financial Liabilities At Fair Value Through Profit Or Loss - </a:t>
                      </a:r>
                      <a:r>
                        <a:rPr lang="en-US" altLang="zh-TW" sz="1200" b="0" i="0" u="none" strike="noStrike" dirty="0" smtClean="0">
                          <a:solidFill>
                            <a:schemeClr val="dk1"/>
                          </a:solidFill>
                          <a:latin typeface="微軟正黑體" pitchFamily="34" charset="-120"/>
                          <a:ea typeface="微軟正黑體" pitchFamily="34" charset="-120"/>
                        </a:rPr>
                        <a:t>Current</a:t>
                      </a:r>
                      <a:endParaRPr lang="zh-TW" altLang="en-US" sz="1200" b="0" i="0" u="none" strike="noStrike" dirty="0" smtClean="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1 </a:t>
                      </a:r>
                    </a:p>
                  </a:txBody>
                  <a:tcPr marL="9525" marR="9525" marT="9525" marB="0" anchor="ctr"/>
                </a:tc>
                <a:tc>
                  <a:txBody>
                    <a:bodyPr/>
                    <a:lstStyle/>
                    <a:p>
                      <a:pPr algn="r" fontAlgn="ctr"/>
                      <a:r>
                        <a:rPr lang="en-US" altLang="zh-TW" sz="1200" b="0" i="0" u="none" strike="noStrike">
                          <a:solidFill>
                            <a:srgbClr val="000000"/>
                          </a:solidFill>
                          <a:latin typeface="微軟正黑體"/>
                        </a:rPr>
                        <a:t>-</a:t>
                      </a:r>
                    </a:p>
                  </a:txBody>
                  <a:tcPr marL="9525" marR="9525" marT="9525" marB="0" anchor="ctr"/>
                </a:tc>
                <a:tc>
                  <a:txBody>
                    <a:bodyPr/>
                    <a:lstStyle/>
                    <a:p>
                      <a:pPr algn="r" fontAlgn="ctr"/>
                      <a:r>
                        <a:rPr lang="en-US" altLang="zh-TW" sz="1200" u="none" strike="noStrike">
                          <a:latin typeface="微軟正黑體" pitchFamily="34" charset="-120"/>
                          <a:ea typeface="微軟正黑體" pitchFamily="34" charset="-120"/>
                        </a:rPr>
                        <a:t>64 </a:t>
                      </a:r>
                      <a:endParaRPr lang="en-US" altLang="zh-TW"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0.3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7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Contract Liability-current</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170 </a:t>
                      </a:r>
                    </a:p>
                  </a:txBody>
                  <a:tcPr marL="9525" marR="9525" marT="9525" marB="0" anchor="ctr"/>
                </a:tc>
                <a:tc>
                  <a:txBody>
                    <a:bodyPr/>
                    <a:lstStyle/>
                    <a:p>
                      <a:pPr algn="r" fontAlgn="ctr"/>
                      <a:r>
                        <a:rPr lang="en-US" altLang="zh-TW" sz="1200" b="0" i="0" u="none" strike="noStrike">
                          <a:solidFill>
                            <a:srgbClr val="000000"/>
                          </a:solidFill>
                          <a:latin typeface="微軟正黑體"/>
                        </a:rPr>
                        <a:t>0.8 </a:t>
                      </a:r>
                    </a:p>
                  </a:txBody>
                  <a:tcPr marL="9525" marR="9525" marT="9525" marB="0" anchor="ctr"/>
                </a:tc>
                <a:tc>
                  <a:txBody>
                    <a:bodyPr/>
                    <a:lstStyle/>
                    <a:p>
                      <a:pPr algn="r" fontAlgn="ctr"/>
                      <a:r>
                        <a:rPr lang="en-US" altLang="zh-TW" sz="1200" u="none" strike="noStrike" dirty="0" smtClean="0">
                          <a:latin typeface="微軟正黑體" pitchFamily="34" charset="-120"/>
                          <a:ea typeface="微軟正黑體" pitchFamily="34" charset="-120"/>
                        </a:rPr>
                        <a:t>164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0.8</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95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0.5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Notes</a:t>
                      </a:r>
                      <a:r>
                        <a:rPr lang="en-US" altLang="zh-TW" sz="1200" b="0" i="0" u="none" strike="noStrike" baseline="0" dirty="0" smtClean="0">
                          <a:solidFill>
                            <a:schemeClr val="dk1"/>
                          </a:solidFill>
                          <a:latin typeface="微軟正黑體" pitchFamily="34" charset="-120"/>
                          <a:ea typeface="微軟正黑體" pitchFamily="34" charset="-120"/>
                        </a:rPr>
                        <a:t> Payable</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46 </a:t>
                      </a:r>
                    </a:p>
                  </a:txBody>
                  <a:tcPr marL="9525" marR="9525" marT="9525" marB="0" anchor="ctr"/>
                </a:tc>
                <a:tc>
                  <a:txBody>
                    <a:bodyPr/>
                    <a:lstStyle/>
                    <a:p>
                      <a:pPr algn="r" fontAlgn="ctr"/>
                      <a:r>
                        <a:rPr lang="en-US" altLang="zh-TW" sz="1200" b="0" i="0" u="none" strike="noStrike">
                          <a:solidFill>
                            <a:srgbClr val="000000"/>
                          </a:solidFill>
                          <a:latin typeface="微軟正黑體"/>
                        </a:rPr>
                        <a:t>0.2 </a:t>
                      </a:r>
                    </a:p>
                  </a:txBody>
                  <a:tcPr marL="9525" marR="9525" marT="9525" marB="0" anchor="ctr"/>
                </a:tc>
                <a:tc>
                  <a:txBody>
                    <a:bodyPr/>
                    <a:lstStyle/>
                    <a:p>
                      <a:pPr algn="r" fontAlgn="ctr"/>
                      <a:r>
                        <a:rPr lang="en-US" altLang="zh-TW" sz="1200" u="none" strike="noStrike" dirty="0">
                          <a:latin typeface="微軟正黑體" pitchFamily="34" charset="-120"/>
                          <a:ea typeface="微軟正黑體" pitchFamily="34" charset="-120"/>
                        </a:rPr>
                        <a:t>74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0.4</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64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0.3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Accounts</a:t>
                      </a:r>
                      <a:r>
                        <a:rPr lang="en-US" altLang="zh-TW" sz="1200" b="0" i="0" u="none" strike="noStrike" baseline="0" dirty="0" smtClean="0">
                          <a:solidFill>
                            <a:schemeClr val="dk1"/>
                          </a:solidFill>
                          <a:latin typeface="微軟正黑體" pitchFamily="34" charset="-120"/>
                          <a:ea typeface="微軟正黑體" pitchFamily="34" charset="-120"/>
                        </a:rPr>
                        <a:t> Payable</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507 </a:t>
                      </a:r>
                    </a:p>
                  </a:txBody>
                  <a:tcPr marL="9525" marR="9525" marT="9525" marB="0" anchor="ctr"/>
                </a:tc>
                <a:tc>
                  <a:txBody>
                    <a:bodyPr/>
                    <a:lstStyle/>
                    <a:p>
                      <a:pPr algn="r" fontAlgn="ctr"/>
                      <a:r>
                        <a:rPr lang="en-US" altLang="zh-TW" sz="1200" b="0" i="0" u="none" strike="noStrike">
                          <a:solidFill>
                            <a:srgbClr val="000000"/>
                          </a:solidFill>
                          <a:latin typeface="微軟正黑體"/>
                        </a:rPr>
                        <a:t>2.4 </a:t>
                      </a:r>
                    </a:p>
                  </a:txBody>
                  <a:tcPr marL="9525" marR="9525" marT="9525" marB="0" anchor="ctr"/>
                </a:tc>
                <a:tc>
                  <a:txBody>
                    <a:bodyPr/>
                    <a:lstStyle/>
                    <a:p>
                      <a:pPr algn="r" fontAlgn="ctr"/>
                      <a:r>
                        <a:rPr lang="en-US" altLang="zh-TW" sz="1200" u="none" strike="noStrike" dirty="0">
                          <a:latin typeface="微軟正黑體" pitchFamily="34" charset="-120"/>
                          <a:ea typeface="微軟正黑體" pitchFamily="34" charset="-120"/>
                        </a:rPr>
                        <a:t>517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661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3.2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u="none" strike="noStrike" dirty="0" smtClean="0">
                          <a:solidFill>
                            <a:srgbClr val="000000"/>
                          </a:solidFill>
                          <a:latin typeface="微軟正黑體" pitchFamily="34" charset="-120"/>
                          <a:ea typeface="微軟正黑體" pitchFamily="34" charset="-120"/>
                        </a:rPr>
                        <a:t>Leased</a:t>
                      </a:r>
                      <a:r>
                        <a:rPr lang="en-US" altLang="zh-TW" sz="1200" b="0" i="0" u="none" strike="noStrike" baseline="0" dirty="0" smtClean="0">
                          <a:solidFill>
                            <a:srgbClr val="000000"/>
                          </a:solidFill>
                          <a:latin typeface="微軟正黑體" pitchFamily="34" charset="-120"/>
                          <a:ea typeface="微軟正黑體" pitchFamily="34" charset="-120"/>
                        </a:rPr>
                        <a:t> Liability</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20 </a:t>
                      </a:r>
                    </a:p>
                  </a:txBody>
                  <a:tcPr marL="9525" marR="9525" marT="9525" marB="0" anchor="ctr"/>
                </a:tc>
                <a:tc>
                  <a:txBody>
                    <a:bodyPr/>
                    <a:lstStyle/>
                    <a:p>
                      <a:pPr algn="r" fontAlgn="ctr"/>
                      <a:r>
                        <a:rPr lang="en-US" altLang="zh-TW" sz="1200" b="0" i="0" u="none" strike="noStrike">
                          <a:solidFill>
                            <a:srgbClr val="000000"/>
                          </a:solidFill>
                          <a:latin typeface="微軟正黑體"/>
                        </a:rPr>
                        <a:t>0.1 </a:t>
                      </a:r>
                    </a:p>
                  </a:txBody>
                  <a:tcPr marL="9525" marR="9525" marT="9525" marB="0" anchor="ct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Other</a:t>
                      </a:r>
                      <a:r>
                        <a:rPr lang="en-US" altLang="zh-TW" sz="1200" b="0" i="0" u="none" strike="noStrike" baseline="0" dirty="0" smtClean="0">
                          <a:solidFill>
                            <a:schemeClr val="dk1"/>
                          </a:solidFill>
                          <a:latin typeface="微軟正黑體" pitchFamily="34" charset="-120"/>
                          <a:ea typeface="微軟正黑體" pitchFamily="34" charset="-120"/>
                        </a:rPr>
                        <a:t> Current Liabilities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2,483 </a:t>
                      </a:r>
                    </a:p>
                  </a:txBody>
                  <a:tcPr marL="9525" marR="9525" marT="9525" marB="0" anchor="ctr"/>
                </a:tc>
                <a:tc>
                  <a:txBody>
                    <a:bodyPr/>
                    <a:lstStyle/>
                    <a:p>
                      <a:pPr algn="r" fontAlgn="ctr"/>
                      <a:r>
                        <a:rPr lang="en-US" altLang="zh-TW" sz="1200" b="0" i="0" u="none" strike="noStrike" dirty="0">
                          <a:solidFill>
                            <a:srgbClr val="000000"/>
                          </a:solidFill>
                          <a:latin typeface="微軟正黑體"/>
                        </a:rPr>
                        <a:t>12.0 </a:t>
                      </a:r>
                    </a:p>
                  </a:txBody>
                  <a:tcPr marL="9525" marR="9525" marT="9525" marB="0" anchor="ct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1,744</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8.9</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1,419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7.0</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30402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Current Liabilities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a:rPr>
                        <a:t>           </a:t>
                      </a:r>
                      <a:r>
                        <a:rPr lang="en-US" altLang="zh-TW" sz="1200" b="1" i="0" u="none" strike="noStrike" dirty="0" smtClean="0">
                          <a:solidFill>
                            <a:srgbClr val="000000"/>
                          </a:solidFill>
                          <a:latin typeface="微軟正黑體"/>
                        </a:rPr>
                        <a:t>7,713 </a:t>
                      </a:r>
                      <a:endParaRPr lang="en-US" altLang="zh-TW" sz="1200" b="1" i="0" u="none" strike="noStrike" dirty="0">
                        <a:solidFill>
                          <a:srgbClr val="000000"/>
                        </a:solidFill>
                        <a:latin typeface="微軟正黑體"/>
                      </a:endParaRPr>
                    </a:p>
                  </a:txBody>
                  <a:tcPr marL="9525" marR="9525" marT="9525" marB="0" anchor="ctr"/>
                </a:tc>
                <a:tc>
                  <a:txBody>
                    <a:bodyPr/>
                    <a:lstStyle/>
                    <a:p>
                      <a:pPr algn="r" fontAlgn="ctr"/>
                      <a:r>
                        <a:rPr lang="en-US" altLang="zh-TW" sz="1200" b="1" i="0" u="none" strike="noStrike" dirty="0">
                          <a:solidFill>
                            <a:srgbClr val="000000"/>
                          </a:solidFill>
                          <a:latin typeface="微軟正黑體"/>
                        </a:rPr>
                        <a:t>37.1 </a:t>
                      </a:r>
                    </a:p>
                  </a:txBody>
                  <a:tcPr marL="9525" marR="9525" marT="9525" marB="0" anchor="ctr"/>
                </a:tc>
                <a:tc>
                  <a:txBody>
                    <a:bodyPr/>
                    <a:lstStyle/>
                    <a:p>
                      <a:pPr algn="r" fontAlgn="ctr"/>
                      <a:r>
                        <a:rPr lang="en-US" altLang="zh-TW" sz="1200" b="1" u="none" strike="noStrike" dirty="0" smtClean="0">
                          <a:latin typeface="微軟正黑體" pitchFamily="34" charset="-120"/>
                          <a:ea typeface="微軟正黑體" pitchFamily="34" charset="-120"/>
                        </a:rPr>
                        <a:t>6,146</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31.0</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6,165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b="1" u="none" strike="noStrike" dirty="0" smtClean="0">
                          <a:latin typeface="微軟正黑體" pitchFamily="34" charset="-120"/>
                          <a:ea typeface="微軟正黑體" pitchFamily="34" charset="-120"/>
                        </a:rPr>
                        <a:t>30.2</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tc>
              </a:tr>
            </a:tbl>
          </a:graphicData>
        </a:graphic>
      </p:graphicFrame>
      <p:grpSp>
        <p:nvGrpSpPr>
          <p:cNvPr id="52" name="群組 51"/>
          <p:cNvGrpSpPr/>
          <p:nvPr/>
        </p:nvGrpSpPr>
        <p:grpSpPr>
          <a:xfrm>
            <a:off x="8244408" y="188642"/>
            <a:ext cx="504057" cy="352839"/>
            <a:chOff x="4355976" y="3147038"/>
            <a:chExt cx="2304258" cy="1993675"/>
          </a:xfrm>
        </p:grpSpPr>
        <p:sp>
          <p:nvSpPr>
            <p:cNvPr id="53"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4" name="圓角化同側角落矩形 53"/>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5" name="群組 13"/>
            <p:cNvGrpSpPr/>
            <p:nvPr/>
          </p:nvGrpSpPr>
          <p:grpSpPr>
            <a:xfrm>
              <a:off x="4355976" y="3147038"/>
              <a:ext cx="461551" cy="926569"/>
              <a:chOff x="1" y="-71582"/>
              <a:chExt cx="461551" cy="926569"/>
            </a:xfrm>
          </p:grpSpPr>
          <p:sp>
            <p:nvSpPr>
              <p:cNvPr id="63" name="＞形箭號 62"/>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4"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6" name="圓角化同側角落矩形 55"/>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7"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8" name="群組 22"/>
            <p:cNvGrpSpPr/>
            <p:nvPr/>
          </p:nvGrpSpPr>
          <p:grpSpPr>
            <a:xfrm>
              <a:off x="4355976" y="4379855"/>
              <a:ext cx="461550" cy="760858"/>
              <a:chOff x="1" y="1082962"/>
              <a:chExt cx="461550" cy="760858"/>
            </a:xfrm>
          </p:grpSpPr>
          <p:sp>
            <p:nvSpPr>
              <p:cNvPr id="61" name="＞形箭號 60"/>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2"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9" name="＞形箭號 58"/>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0" name="圓角化同側角落矩形 59"/>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22</a:t>
            </a:fld>
            <a:endParaRPr lang="zh-TW" altLang="en-US"/>
          </a:p>
        </p:txBody>
      </p:sp>
      <p:grpSp>
        <p:nvGrpSpPr>
          <p:cNvPr id="43" name="群組 42"/>
          <p:cNvGrpSpPr/>
          <p:nvPr/>
        </p:nvGrpSpPr>
        <p:grpSpPr>
          <a:xfrm>
            <a:off x="323528" y="476671"/>
            <a:ext cx="5760640" cy="936106"/>
            <a:chOff x="323528" y="476671"/>
            <a:chExt cx="5760640" cy="936106"/>
          </a:xfrm>
        </p:grpSpPr>
        <p:grpSp>
          <p:nvGrpSpPr>
            <p:cNvPr id="44" name="群組 49"/>
            <p:cNvGrpSpPr/>
            <p:nvPr/>
          </p:nvGrpSpPr>
          <p:grpSpPr>
            <a:xfrm>
              <a:off x="323528" y="476671"/>
              <a:ext cx="5760640" cy="936106"/>
              <a:chOff x="971600" y="471528"/>
              <a:chExt cx="4015168" cy="869243"/>
            </a:xfrm>
          </p:grpSpPr>
          <p:grpSp>
            <p:nvGrpSpPr>
              <p:cNvPr id="46" name="群組 42"/>
              <p:cNvGrpSpPr/>
              <p:nvPr/>
            </p:nvGrpSpPr>
            <p:grpSpPr>
              <a:xfrm>
                <a:off x="1706082" y="471528"/>
                <a:ext cx="3280686" cy="735512"/>
                <a:chOff x="670818" y="1201082"/>
                <a:chExt cx="3432184" cy="836758"/>
              </a:xfrm>
            </p:grpSpPr>
            <p:sp>
              <p:nvSpPr>
                <p:cNvPr id="50" name="圓角化同側角落矩形 49"/>
                <p:cNvSpPr/>
                <p:nvPr/>
              </p:nvSpPr>
              <p:spPr>
                <a:xfrm rot="5400000">
                  <a:off x="2006567" y="-134661"/>
                  <a:ext cx="760685" cy="3432184"/>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圓角化同側角落矩形 4"/>
                <p:cNvSpPr/>
                <p:nvPr/>
              </p:nvSpPr>
              <p:spPr>
                <a:xfrm>
                  <a:off x="670819" y="1201082"/>
                  <a:ext cx="3227277"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grpSp>
            <p:nvGrpSpPr>
              <p:cNvPr id="47" name="群組 45"/>
              <p:cNvGrpSpPr/>
              <p:nvPr/>
            </p:nvGrpSpPr>
            <p:grpSpPr>
              <a:xfrm>
                <a:off x="971600" y="471534"/>
                <a:ext cx="881752" cy="869237"/>
                <a:chOff x="1" y="1183486"/>
                <a:chExt cx="881752" cy="869237"/>
              </a:xfrm>
            </p:grpSpPr>
            <p:sp>
              <p:nvSpPr>
                <p:cNvPr id="48" name="＞形箭號 47"/>
                <p:cNvSpPr/>
                <p:nvPr/>
              </p:nvSpPr>
              <p:spPr>
                <a:xfrm rot="5400000">
                  <a:off x="-18411" y="1348795"/>
                  <a:ext cx="869237"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9"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p:txBody>
            </p:sp>
          </p:grpSp>
        </p:grpSp>
        <p:pic>
          <p:nvPicPr>
            <p:cNvPr id="45" name="圖片 44"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sp>
        <p:nvSpPr>
          <p:cNvPr id="29" name="矩形 28"/>
          <p:cNvSpPr/>
          <p:nvPr/>
        </p:nvSpPr>
        <p:spPr>
          <a:xfrm>
            <a:off x="971600" y="1475492"/>
            <a:ext cx="4784900" cy="338554"/>
          </a:xfrm>
          <a:prstGeom prst="rect">
            <a:avLst/>
          </a:prstGeom>
        </p:spPr>
        <p:txBody>
          <a:bodyPr wrap="none">
            <a:spAutoFit/>
          </a:bodyPr>
          <a:lstStyle/>
          <a:p>
            <a:pPr>
              <a:buFont typeface="Arial" pitchFamily="34" charset="0"/>
              <a:buChar char="•"/>
            </a:pPr>
            <a:r>
              <a:rPr lang="en-US" altLang="zh-TW" sz="1600" dirty="0" smtClean="0">
                <a:latin typeface="微軟正黑體" pitchFamily="34" charset="-120"/>
                <a:ea typeface="微軟正黑體" pitchFamily="34" charset="-120"/>
              </a:rPr>
              <a:t> Consolidated Statements of Financial Position: </a:t>
            </a:r>
            <a:endParaRPr lang="zh-TW" altLang="en-US" sz="1600" dirty="0">
              <a:latin typeface="微軟正黑體" pitchFamily="34" charset="-120"/>
              <a:ea typeface="微軟正黑體" pitchFamily="34" charset="-120"/>
            </a:endParaRPr>
          </a:p>
        </p:txBody>
      </p:sp>
      <p:sp>
        <p:nvSpPr>
          <p:cNvPr id="28" name="文字方塊 1"/>
          <p:cNvSpPr txBox="1">
            <a:spLocks noChangeArrowheads="1"/>
          </p:cNvSpPr>
          <p:nvPr/>
        </p:nvSpPr>
        <p:spPr bwMode="auto">
          <a:xfrm>
            <a:off x="4644008" y="1700808"/>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a:t>
            </a:r>
            <a:r>
              <a:rPr lang="en-US" altLang="zh-TW" sz="1400" dirty="0" smtClean="0">
                <a:latin typeface="微軟正黑體" pitchFamily="34" charset="-120"/>
                <a:ea typeface="微軟正黑體" pitchFamily="34" charset="-120"/>
              </a:rPr>
              <a:t>Million </a:t>
            </a:r>
            <a:r>
              <a:rPr lang="en-US" altLang="zh-TW" sz="1400" dirty="0">
                <a:latin typeface="微軟正黑體" pitchFamily="34" charset="-120"/>
                <a:ea typeface="微軟正黑體" pitchFamily="34" charset="-120"/>
              </a:rPr>
              <a:t>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611559" y="2060848"/>
          <a:ext cx="8136906" cy="4104456"/>
        </p:xfrm>
        <a:graphic>
          <a:graphicData uri="http://schemas.openxmlformats.org/drawingml/2006/table">
            <a:tbl>
              <a:tblPr firstRow="1" lastRow="1">
                <a:tableStyleId>{85BE263C-DBD7-4A20-BB59-AAB30ACAA65A}</a:tableStyleId>
              </a:tblPr>
              <a:tblGrid>
                <a:gridCol w="55504"/>
                <a:gridCol w="530939"/>
                <a:gridCol w="2272469"/>
                <a:gridCol w="757490"/>
                <a:gridCol w="1075146"/>
                <a:gridCol w="1109763"/>
                <a:gridCol w="796179"/>
                <a:gridCol w="823983"/>
                <a:gridCol w="715433"/>
              </a:tblGrid>
              <a:tr h="633224">
                <a:tc gridSpan="2">
                  <a:txBody>
                    <a:bodyPr/>
                    <a:lstStyle/>
                    <a:p>
                      <a:pPr algn="ctr" fontAlgn="ctr"/>
                      <a:r>
                        <a:rPr lang="en-US" altLang="zh-TW" sz="1200" b="1" i="0" u="none" strike="noStrike" dirty="0" smtClean="0">
                          <a:solidFill>
                            <a:schemeClr val="lt1"/>
                          </a:solidFill>
                          <a:latin typeface="微軟正黑體" pitchFamily="34" charset="-120"/>
                          <a:ea typeface="微軟正黑體" pitchFamily="34" charset="-120"/>
                        </a:rPr>
                        <a:t>Period</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a:txBody>
                    <a:bodyPr/>
                    <a:lstStyle/>
                    <a:p>
                      <a:pPr algn="ctr" fontAlgn="ctr"/>
                      <a:r>
                        <a:rPr lang="en-US" altLang="zh-TW" sz="1200" b="0" i="0" u="none" strike="noStrike" dirty="0" smtClean="0">
                          <a:solidFill>
                            <a:schemeClr val="bg1"/>
                          </a:solidFill>
                          <a:latin typeface="微軟正黑體" pitchFamily="34" charset="-120"/>
                          <a:ea typeface="微軟正黑體" pitchFamily="34" charset="-120"/>
                        </a:rPr>
                        <a:t>Liability</a:t>
                      </a:r>
                      <a:endParaRPr lang="zh-TW" altLang="en-US" sz="1200" b="0" i="0" u="none" strike="noStrike" dirty="0">
                        <a:solidFill>
                          <a:schemeClr val="bg1"/>
                        </a:solidFill>
                        <a:latin typeface="微軟正黑體" pitchFamily="34" charset="-120"/>
                        <a:ea typeface="微軟正黑體" pitchFamily="34" charset="-120"/>
                      </a:endParaRPr>
                    </a:p>
                  </a:txBody>
                  <a:tcPr marL="6504" marR="6504" marT="6504" marB="0" anchor="ctr"/>
                </a:tc>
                <a:tc gridSpan="2">
                  <a:txBody>
                    <a:bodyPr/>
                    <a:lstStyle/>
                    <a:p>
                      <a:pPr algn="ctr" fontAlgn="ctr"/>
                      <a:r>
                        <a:rPr lang="en-US" altLang="zh-TW" sz="1200" b="1" u="none" strike="noStrike" dirty="0" smtClean="0">
                          <a:latin typeface="微軟正黑體" pitchFamily="34" charset="-120"/>
                          <a:ea typeface="微軟正黑體" pitchFamily="34" charset="-120"/>
                        </a:rPr>
                        <a:t>Sep. 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2019</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Sep. 30, 2018</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Dec. 31, 2018</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456610">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en-US" altLang="zh-TW" sz="1200" b="0" i="0" u="none" strike="noStrike" baseline="0" dirty="0" smtClean="0">
                          <a:solidFill>
                            <a:schemeClr val="dk1"/>
                          </a:solidFill>
                          <a:latin typeface="微軟正黑體" pitchFamily="34" charset="-120"/>
                          <a:ea typeface="微軟正黑體" pitchFamily="34" charset="-120"/>
                        </a:rPr>
                        <a:t> </a:t>
                      </a:r>
                      <a:r>
                        <a:rPr lang="en-US" altLang="zh-TW" sz="1200" b="1" i="0" u="none" strike="noStrike" baseline="0" dirty="0" smtClean="0">
                          <a:solidFill>
                            <a:schemeClr val="dk1"/>
                          </a:solidFill>
                          <a:latin typeface="微軟正黑體" pitchFamily="34" charset="-120"/>
                          <a:ea typeface="微軟正黑體" pitchFamily="34" charset="-120"/>
                        </a:rPr>
                        <a:t>Non-Current Liabilities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dirty="0" smtClean="0">
                          <a:latin typeface="微軟正黑體" pitchFamily="34" charset="-120"/>
                          <a:ea typeface="微軟正黑體" pitchFamily="34" charset="-120"/>
                        </a:rPr>
                        <a:t> </a:t>
                      </a:r>
                      <a:r>
                        <a:rPr lang="en-US" altLang="zh-TW" sz="1200" u="none" strike="noStrike" dirty="0" smtClean="0">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l" fontAlgn="ctr"/>
                      <a:r>
                        <a:rPr lang="en-US" altLang="zh-TW" sz="1200" u="none" strike="noStrike" dirty="0" smtClean="0">
                          <a:latin typeface="微軟正黑體" pitchFamily="34" charset="-120"/>
                          <a:ea typeface="微軟正黑體" pitchFamily="34" charset="-120"/>
                        </a:rPr>
                        <a:t>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680348">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Financial Liabilities at Fair Value through Profit or Loss – </a:t>
                      </a:r>
                      <a:r>
                        <a:rPr lang="en-US" altLang="zh-TW" sz="1200" b="0" i="0" u="none" strike="noStrike" kern="1200" dirty="0" smtClean="0">
                          <a:solidFill>
                            <a:schemeClr val="dk1"/>
                          </a:solidFill>
                          <a:latin typeface="微軟正黑體" pitchFamily="34" charset="-120"/>
                          <a:ea typeface="微軟正黑體" pitchFamily="34" charset="-120"/>
                          <a:cs typeface="+mn-cs"/>
                        </a:rPr>
                        <a:t>N</a:t>
                      </a:r>
                      <a:r>
                        <a:rPr lang="en-US" altLang="zh-TW" sz="1200" b="0" i="0" u="none" strike="noStrike" dirty="0" smtClean="0">
                          <a:solidFill>
                            <a:schemeClr val="dk1"/>
                          </a:solidFill>
                          <a:latin typeface="微軟正黑體" pitchFamily="34" charset="-120"/>
                          <a:ea typeface="微軟正黑體" pitchFamily="34" charset="-120"/>
                        </a:rPr>
                        <a:t>on-Current</a:t>
                      </a:r>
                      <a:endParaRPr lang="zh-TW" altLang="en-US" sz="1200" b="0" i="0" u="none" strike="noStrike" dirty="0" smtClean="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1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0" i="0" u="none" strike="noStrike" dirty="0">
                          <a:solidFill>
                            <a:srgbClr val="000000"/>
                          </a:solidFill>
                          <a:latin typeface="微軟正黑體"/>
                        </a:rPr>
                        <a:t>-</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9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smtClean="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r>
              <a:tr h="411343">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Bonds Payable</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500 </a:t>
                      </a:r>
                    </a:p>
                  </a:txBody>
                  <a:tcPr marL="9525" marR="9525" marT="9525" marB="0" anchor="b"/>
                </a:tc>
                <a:tc>
                  <a:txBody>
                    <a:bodyPr/>
                    <a:lstStyle/>
                    <a:p>
                      <a:pPr algn="r" fontAlgn="ctr"/>
                      <a:r>
                        <a:rPr lang="en-US" altLang="zh-TW" sz="1200" b="0" i="0" u="none" strike="noStrike" dirty="0">
                          <a:solidFill>
                            <a:srgbClr val="000000"/>
                          </a:solidFill>
                          <a:latin typeface="微軟正黑體"/>
                        </a:rPr>
                        <a:t>2.4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500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500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2.5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40839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Long-Term Loans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3,645 </a:t>
                      </a:r>
                    </a:p>
                  </a:txBody>
                  <a:tcPr marL="9525" marR="9525" marT="9525" marB="0" anchor="b"/>
                </a:tc>
                <a:tc>
                  <a:txBody>
                    <a:bodyPr/>
                    <a:lstStyle/>
                    <a:p>
                      <a:pPr algn="r" fontAlgn="ctr"/>
                      <a:r>
                        <a:rPr lang="en-US" altLang="zh-TW" sz="1200" b="0" i="0" u="none" strike="noStrike" dirty="0">
                          <a:solidFill>
                            <a:srgbClr val="000000"/>
                          </a:solidFill>
                          <a:latin typeface="微軟正黑體"/>
                        </a:rPr>
                        <a:t>17.5 </a:t>
                      </a:r>
                    </a:p>
                  </a:txBody>
                  <a:tcPr marL="9525" marR="9525" marT="9525" marB="0" anchor="b"/>
                </a:tc>
                <a:tc>
                  <a:txBody>
                    <a:bodyPr/>
                    <a:lstStyle/>
                    <a:p>
                      <a:pPr algn="r" fontAlgn="ctr"/>
                      <a:r>
                        <a:rPr lang="en-US" altLang="zh-TW" sz="1200" u="none" strike="noStrike" dirty="0">
                          <a:latin typeface="微軟正黑體" pitchFamily="34" charset="-120"/>
                          <a:ea typeface="微軟正黑體" pitchFamily="34" charset="-120"/>
                        </a:rPr>
                        <a:t>4,689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23.5</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5,113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u="none" strike="noStrike" dirty="0" smtClean="0">
                          <a:latin typeface="微軟正黑體" pitchFamily="34" charset="-120"/>
                          <a:ea typeface="微軟正黑體" pitchFamily="34" charset="-120"/>
                        </a:rPr>
                        <a:t>25.0</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tc>
              </a:tr>
              <a:tr h="351638">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en-US" altLang="zh-TW" sz="1200" b="0" i="0" u="none" strike="noStrike" dirty="0" smtClean="0">
                          <a:solidFill>
                            <a:srgbClr val="000000"/>
                          </a:solidFill>
                          <a:latin typeface="微軟正黑體" pitchFamily="34" charset="-120"/>
                          <a:ea typeface="微軟正黑體" pitchFamily="34" charset="-120"/>
                        </a:rPr>
                        <a:t>Leased</a:t>
                      </a:r>
                      <a:r>
                        <a:rPr lang="en-US" altLang="zh-TW" sz="1200" b="0" i="0" u="none" strike="noStrike" baseline="0" dirty="0" smtClean="0">
                          <a:solidFill>
                            <a:srgbClr val="000000"/>
                          </a:solidFill>
                          <a:latin typeface="微軟正黑體" pitchFamily="34" charset="-120"/>
                          <a:ea typeface="微軟正黑體" pitchFamily="34" charset="-120"/>
                        </a:rPr>
                        <a:t> Liabilities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no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a:rPr>
                        <a:t>201</a:t>
                      </a:r>
                      <a:endParaRPr lang="en-US" altLang="zh-TW" sz="1200" b="0" i="0" u="none" strike="noStrike" dirty="0">
                        <a:solidFill>
                          <a:srgbClr val="000000"/>
                        </a:solidFill>
                        <a:latin typeface="微軟正黑體"/>
                      </a:endParaRPr>
                    </a:p>
                  </a:txBody>
                  <a:tcPr marL="9525" marR="9525" marT="9525" marB="0" anchor="b">
                    <a:lnB w="12700" cap="flat" cmpd="sng" algn="ctr">
                      <a:solidFill>
                        <a:schemeClr val="bg1"/>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a:rPr>
                        <a:t>1.0</a:t>
                      </a:r>
                      <a:endParaRPr lang="en-US" altLang="zh-TW" sz="1200" b="0" i="0" u="none" strike="noStrike" dirty="0">
                        <a:solidFill>
                          <a:srgbClr val="000000"/>
                        </a:solidFill>
                        <a:latin typeface="微軟正黑體"/>
                      </a:endParaRPr>
                    </a:p>
                  </a:txBody>
                  <a:tcPr marL="9525" marR="9525" marT="9525" marB="0" anchor="b">
                    <a:lnB w="12700" cap="flat" cmpd="sng" algn="ctr">
                      <a:solidFill>
                        <a:schemeClr val="bg1"/>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solidFill>
                        <a:schemeClr val="accent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solidFill>
                        <a:schemeClr val="accent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solidFill>
                        <a:schemeClr val="bg1"/>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solidFill>
                        <a:schemeClr val="bg1"/>
                      </a:solidFill>
                      <a:prstDash val="solid"/>
                      <a:round/>
                      <a:headEnd type="none" w="med" len="med"/>
                      <a:tailEnd type="none" w="med" len="med"/>
                    </a:lnB>
                  </a:tcPr>
                </a:tc>
              </a:tr>
              <a:tr h="40839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Other</a:t>
                      </a:r>
                      <a:r>
                        <a:rPr lang="en-US" altLang="zh-TW" sz="1200" b="0" i="0" u="none" strike="noStrike" baseline="0" dirty="0" smtClean="0">
                          <a:solidFill>
                            <a:schemeClr val="dk1"/>
                          </a:solidFill>
                          <a:latin typeface="微軟正黑體" pitchFamily="34" charset="-120"/>
                          <a:ea typeface="微軟正黑體" pitchFamily="34" charset="-120"/>
                        </a:rPr>
                        <a:t> Non-Current Liabilities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smtClean="0">
                          <a:solidFill>
                            <a:srgbClr val="000000"/>
                          </a:solidFill>
                          <a:latin typeface="微軟正黑體"/>
                        </a:rPr>
                        <a:t>482 </a:t>
                      </a:r>
                      <a:endParaRPr lang="en-US" altLang="zh-TW" sz="1200" b="0" i="0" u="none" strike="noStrike" dirty="0">
                        <a:solidFill>
                          <a:srgbClr val="000000"/>
                        </a:solidFill>
                        <a:latin typeface="微軟正黑體"/>
                      </a:endParaRP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a:rPr>
                        <a:t>2.4 </a:t>
                      </a:r>
                      <a:endParaRPr lang="en-US" altLang="zh-TW" sz="1200" b="0" i="0" u="none" strike="noStrike" dirty="0">
                        <a:solidFill>
                          <a:srgbClr val="000000"/>
                        </a:solidFill>
                        <a:latin typeface="微軟正黑體"/>
                      </a:endParaRP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527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accent2">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accent2">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552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smtClean="0">
                          <a:latin typeface="微軟正黑體" pitchFamily="34" charset="-120"/>
                          <a:ea typeface="微軟正黑體" pitchFamily="34" charset="-120"/>
                        </a:rPr>
                        <a:t>2.7</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39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Non-Current Liabilities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a:rPr>
                        <a:t>            </a:t>
                      </a:r>
                      <a:r>
                        <a:rPr lang="en-US" altLang="zh-TW" sz="1200" b="1" i="0" u="none" strike="noStrike" dirty="0">
                          <a:solidFill>
                            <a:srgbClr val="000000"/>
                          </a:solidFill>
                          <a:latin typeface="微軟正黑體"/>
                        </a:rPr>
                        <a:t>4,829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1" i="0" u="none" strike="noStrike" dirty="0">
                          <a:solidFill>
                            <a:srgbClr val="000000"/>
                          </a:solidFill>
                          <a:latin typeface="微軟正黑體"/>
                        </a:rPr>
                        <a:t>23.3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1" u="none" strike="noStrike" dirty="0">
                          <a:latin typeface="微軟正黑體" pitchFamily="34" charset="-120"/>
                          <a:ea typeface="微軟正黑體" pitchFamily="34" charset="-120"/>
                        </a:rPr>
                        <a:t>5,716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28.7</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6,174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c>
                  <a:txBody>
                    <a:bodyPr/>
                    <a:lstStyle/>
                    <a:p>
                      <a:pPr algn="r" fontAlgn="ctr"/>
                      <a:r>
                        <a:rPr lang="en-US" altLang="zh-TW" sz="1200" b="1" u="none" strike="noStrike" dirty="0" smtClean="0">
                          <a:latin typeface="微軟正黑體" pitchFamily="34" charset="-120"/>
                          <a:ea typeface="微軟正黑體" pitchFamily="34" charset="-120"/>
                        </a:rPr>
                        <a:t>30.2</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r>
              <a:tr h="34611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Liabilities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12,542</a:t>
                      </a:r>
                      <a:r>
                        <a:rPr lang="zh-TW" altLang="en-US" sz="1200" b="1" u="none" strike="noStrike" dirty="0">
                          <a:latin typeface="微軟正黑體" pitchFamily="34" charset="-120"/>
                          <a:ea typeface="微軟正黑體" pitchFamily="34" charset="-120"/>
                        </a:rPr>
                        <a:t>　</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b="1" u="none" strike="noStrike" dirty="0" smtClean="0">
                          <a:latin typeface="微軟正黑體" pitchFamily="34" charset="-120"/>
                          <a:ea typeface="微軟正黑體" pitchFamily="34" charset="-120"/>
                        </a:rPr>
                        <a:t>60.4</a:t>
                      </a:r>
                      <a:r>
                        <a:rPr lang="zh-TW" altLang="en-US" sz="1200" b="1" u="none" strike="noStrike" dirty="0">
                          <a:latin typeface="微軟正黑體" pitchFamily="34" charset="-120"/>
                          <a:ea typeface="微軟正黑體" pitchFamily="34" charset="-120"/>
                        </a:rPr>
                        <a:t>　</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b="1" u="none" strike="noStrike" dirty="0" smtClean="0">
                          <a:latin typeface="微軟正黑體" pitchFamily="34" charset="-120"/>
                          <a:ea typeface="微軟正黑體" pitchFamily="34" charset="-120"/>
                        </a:rPr>
                        <a:t>11,862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59.7</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12,339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tc>
                <a:tc>
                  <a:txBody>
                    <a:bodyPr/>
                    <a:lstStyle/>
                    <a:p>
                      <a:pPr algn="r" fontAlgn="ctr"/>
                      <a:r>
                        <a:rPr lang="en-US" altLang="zh-TW" sz="1200" b="1" u="none" strike="noStrike" dirty="0" smtClean="0">
                          <a:latin typeface="微軟正黑體" pitchFamily="34" charset="-120"/>
                          <a:ea typeface="微軟正黑體" pitchFamily="34" charset="-120"/>
                        </a:rPr>
                        <a:t>60.4</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b"/>
                </a:tc>
              </a:tr>
            </a:tbl>
          </a:graphicData>
        </a:graphic>
      </p:graphicFrame>
      <p:grpSp>
        <p:nvGrpSpPr>
          <p:cNvPr id="51" name="群組 50"/>
          <p:cNvGrpSpPr/>
          <p:nvPr/>
        </p:nvGrpSpPr>
        <p:grpSpPr>
          <a:xfrm>
            <a:off x="8244408" y="188642"/>
            <a:ext cx="504057" cy="352839"/>
            <a:chOff x="4355976" y="3147038"/>
            <a:chExt cx="2304258" cy="1993675"/>
          </a:xfrm>
        </p:grpSpPr>
        <p:sp>
          <p:nvSpPr>
            <p:cNvPr id="52"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3" name="圓角化同側角落矩形 52"/>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4" name="群組 13"/>
            <p:cNvGrpSpPr/>
            <p:nvPr/>
          </p:nvGrpSpPr>
          <p:grpSpPr>
            <a:xfrm>
              <a:off x="4355976" y="3147038"/>
              <a:ext cx="461551" cy="926569"/>
              <a:chOff x="1" y="-71582"/>
              <a:chExt cx="461551" cy="926569"/>
            </a:xfrm>
          </p:grpSpPr>
          <p:sp>
            <p:nvSpPr>
              <p:cNvPr id="62" name="＞形箭號 61"/>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3"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5" name="圓角化同側角落矩形 54"/>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7" name="群組 22"/>
            <p:cNvGrpSpPr/>
            <p:nvPr/>
          </p:nvGrpSpPr>
          <p:grpSpPr>
            <a:xfrm>
              <a:off x="4355976" y="4379855"/>
              <a:ext cx="461550" cy="760858"/>
              <a:chOff x="1" y="1082962"/>
              <a:chExt cx="461550" cy="760858"/>
            </a:xfrm>
          </p:grpSpPr>
          <p:sp>
            <p:nvSpPr>
              <p:cNvPr id="60" name="＞形箭號 59"/>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1"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8" name="＞形箭號 57"/>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9" name="圓角化同側角落矩形 58"/>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9" name="投影片編號版面配置區 28"/>
          <p:cNvSpPr>
            <a:spLocks noGrp="1"/>
          </p:cNvSpPr>
          <p:nvPr>
            <p:ph type="sldNum" sz="quarter" idx="16"/>
          </p:nvPr>
        </p:nvSpPr>
        <p:spPr/>
        <p:txBody>
          <a:bodyPr/>
          <a:lstStyle/>
          <a:p>
            <a:pPr>
              <a:defRPr/>
            </a:pPr>
            <a:fld id="{620B626C-7E9B-45DD-B951-EB10FCB05BC4}" type="slidenum">
              <a:rPr lang="zh-TW" altLang="en-US" smtClean="0"/>
              <a:pPr>
                <a:defRPr/>
              </a:pPr>
              <a:t>23</a:t>
            </a:fld>
            <a:endParaRPr lang="zh-TW" altLang="en-US"/>
          </a:p>
        </p:txBody>
      </p:sp>
      <p:grpSp>
        <p:nvGrpSpPr>
          <p:cNvPr id="30" name="群組 29"/>
          <p:cNvGrpSpPr/>
          <p:nvPr/>
        </p:nvGrpSpPr>
        <p:grpSpPr>
          <a:xfrm>
            <a:off x="323528" y="476671"/>
            <a:ext cx="5760640" cy="936106"/>
            <a:chOff x="323528" y="476671"/>
            <a:chExt cx="5760640" cy="936106"/>
          </a:xfrm>
        </p:grpSpPr>
        <p:grpSp>
          <p:nvGrpSpPr>
            <p:cNvPr id="31" name="群組 49"/>
            <p:cNvGrpSpPr/>
            <p:nvPr/>
          </p:nvGrpSpPr>
          <p:grpSpPr>
            <a:xfrm>
              <a:off x="323528" y="476671"/>
              <a:ext cx="5760640" cy="936106"/>
              <a:chOff x="971600" y="471528"/>
              <a:chExt cx="4015168" cy="869243"/>
            </a:xfrm>
          </p:grpSpPr>
          <p:grpSp>
            <p:nvGrpSpPr>
              <p:cNvPr id="33" name="群組 42"/>
              <p:cNvGrpSpPr/>
              <p:nvPr/>
            </p:nvGrpSpPr>
            <p:grpSpPr>
              <a:xfrm>
                <a:off x="1706082" y="471528"/>
                <a:ext cx="3280686" cy="735512"/>
                <a:chOff x="670818" y="1201082"/>
                <a:chExt cx="3432184" cy="836758"/>
              </a:xfrm>
            </p:grpSpPr>
            <p:sp>
              <p:nvSpPr>
                <p:cNvPr id="37" name="圓角化同側角落矩形 36"/>
                <p:cNvSpPr/>
                <p:nvPr/>
              </p:nvSpPr>
              <p:spPr>
                <a:xfrm rot="5400000">
                  <a:off x="2006567" y="-134661"/>
                  <a:ext cx="760685" cy="3432184"/>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圓角化同側角落矩形 4"/>
                <p:cNvSpPr/>
                <p:nvPr/>
              </p:nvSpPr>
              <p:spPr>
                <a:xfrm>
                  <a:off x="670819" y="1201082"/>
                  <a:ext cx="3227277"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grpSp>
            <p:nvGrpSpPr>
              <p:cNvPr id="34" name="群組 45"/>
              <p:cNvGrpSpPr/>
              <p:nvPr/>
            </p:nvGrpSpPr>
            <p:grpSpPr>
              <a:xfrm>
                <a:off x="971600" y="471534"/>
                <a:ext cx="881752" cy="869237"/>
                <a:chOff x="1" y="1183486"/>
                <a:chExt cx="881752" cy="869237"/>
              </a:xfrm>
            </p:grpSpPr>
            <p:sp>
              <p:nvSpPr>
                <p:cNvPr id="35" name="＞形箭號 34"/>
                <p:cNvSpPr/>
                <p:nvPr/>
              </p:nvSpPr>
              <p:spPr>
                <a:xfrm rot="5400000">
                  <a:off x="-18411" y="1348795"/>
                  <a:ext cx="869237"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6"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p:txBody>
            </p:sp>
          </p:grpSp>
        </p:grpSp>
        <p:pic>
          <p:nvPicPr>
            <p:cNvPr id="32" name="圖片 31"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sp>
        <p:nvSpPr>
          <p:cNvPr id="39" name="矩形 38"/>
          <p:cNvSpPr/>
          <p:nvPr/>
        </p:nvSpPr>
        <p:spPr>
          <a:xfrm>
            <a:off x="971600" y="1475492"/>
            <a:ext cx="4760086" cy="369332"/>
          </a:xfrm>
          <a:prstGeom prst="rect">
            <a:avLst/>
          </a:prstGeom>
        </p:spPr>
        <p:txBody>
          <a:bodyPr wrap="none">
            <a:spAutoFit/>
          </a:bodyPr>
          <a:lstStyle/>
          <a:p>
            <a:pPr>
              <a:buFont typeface="Arial" pitchFamily="34" charset="0"/>
              <a:buChar char="•"/>
            </a:pPr>
            <a:r>
              <a:rPr lang="en-US" altLang="zh-TW" dirty="0" smtClean="0"/>
              <a:t> Consolidated Statements of Financial Position: </a:t>
            </a:r>
            <a:endParaRPr lang="zh-TW" altLang="en-US" dirty="0"/>
          </a:p>
        </p:txBody>
      </p:sp>
      <p:sp>
        <p:nvSpPr>
          <p:cNvPr id="28" name="文字方塊 1"/>
          <p:cNvSpPr txBox="1">
            <a:spLocks noChangeArrowheads="1"/>
          </p:cNvSpPr>
          <p:nvPr/>
        </p:nvSpPr>
        <p:spPr bwMode="auto">
          <a:xfrm>
            <a:off x="4644008" y="1700808"/>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a:t>
            </a:r>
            <a:r>
              <a:rPr lang="en-US" altLang="zh-TW" sz="1400" dirty="0" smtClean="0">
                <a:latin typeface="微軟正黑體" pitchFamily="34" charset="-120"/>
                <a:ea typeface="微軟正黑體" pitchFamily="34" charset="-120"/>
              </a:rPr>
              <a:t>Million </a:t>
            </a:r>
            <a:r>
              <a:rPr lang="en-US" altLang="zh-TW" sz="1400" dirty="0">
                <a:latin typeface="微軟正黑體" pitchFamily="34" charset="-120"/>
                <a:ea typeface="微軟正黑體" pitchFamily="34" charset="-120"/>
              </a:rPr>
              <a:t>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611560" y="1844824"/>
          <a:ext cx="8064895" cy="4464497"/>
        </p:xfrm>
        <a:graphic>
          <a:graphicData uri="http://schemas.openxmlformats.org/drawingml/2006/table">
            <a:tbl>
              <a:tblPr firstRow="1" lastRow="1">
                <a:tableStyleId>{85BE263C-DBD7-4A20-BB59-AAB30ACAA65A}</a:tableStyleId>
              </a:tblPr>
              <a:tblGrid>
                <a:gridCol w="275821"/>
                <a:gridCol w="327538"/>
                <a:gridCol w="2287831"/>
                <a:gridCol w="1141258"/>
                <a:gridCol w="684755"/>
                <a:gridCol w="1065175"/>
                <a:gridCol w="760839"/>
                <a:gridCol w="832126"/>
                <a:gridCol w="689552"/>
              </a:tblGrid>
              <a:tr h="469284">
                <a:tc gridSpan="2">
                  <a:txBody>
                    <a:bodyPr/>
                    <a:lstStyle/>
                    <a:p>
                      <a:pPr marL="0" algn="ctr" defTabSz="914400" rtl="0" eaLnBrk="1" fontAlgn="ctr" latinLnBrk="0" hangingPunct="1"/>
                      <a:r>
                        <a:rPr lang="en-US" altLang="zh-TW" sz="1200" b="1" u="none" strike="noStrike" kern="1200" dirty="0" smtClean="0">
                          <a:solidFill>
                            <a:schemeClr val="lt1"/>
                          </a:solidFill>
                          <a:latin typeface="微軟正黑體" pitchFamily="34" charset="-120"/>
                          <a:ea typeface="微軟正黑體" pitchFamily="34" charset="-120"/>
                          <a:cs typeface="+mn-cs"/>
                        </a:rPr>
                        <a:t>Period</a:t>
                      </a:r>
                      <a:endParaRPr lang="zh-TW" altLang="en-US" sz="1200" b="1" u="none" strike="noStrike" kern="1200" dirty="0">
                        <a:solidFill>
                          <a:schemeClr val="lt1"/>
                        </a:solidFill>
                        <a:latin typeface="微軟正黑體" pitchFamily="34" charset="-120"/>
                        <a:ea typeface="微軟正黑體" pitchFamily="34" charset="-120"/>
                        <a:cs typeface="+mn-cs"/>
                      </a:endParaRPr>
                    </a:p>
                  </a:txBody>
                  <a:tcPr marL="6504" marR="6504" marT="6504" marB="0" anchor="ctr"/>
                </a:tc>
                <a:tc hMerge="1">
                  <a:txBody>
                    <a:bodyPr/>
                    <a:lstStyle/>
                    <a:p>
                      <a:endParaRPr lang="zh-TW" altLang="en-US"/>
                    </a:p>
                  </a:txBody>
                  <a:tcPr/>
                </a:tc>
                <a:tc>
                  <a:txBody>
                    <a:bodyPr/>
                    <a:lstStyle/>
                    <a:p>
                      <a:pPr marL="0" algn="ctr" defTabSz="914400" rtl="0" eaLnBrk="1" fontAlgn="ctr" latinLnBrk="0" hangingPunct="1"/>
                      <a:r>
                        <a:rPr lang="en-US" altLang="zh-TW" sz="1200" b="1" u="none" strike="noStrike" kern="1200" dirty="0" smtClean="0">
                          <a:solidFill>
                            <a:schemeClr val="lt1"/>
                          </a:solidFill>
                          <a:latin typeface="微軟正黑體" pitchFamily="34" charset="-120"/>
                          <a:ea typeface="微軟正黑體" pitchFamily="34" charset="-120"/>
                          <a:cs typeface="+mn-cs"/>
                        </a:rPr>
                        <a:t>Equity</a:t>
                      </a:r>
                      <a:endParaRPr lang="zh-TW" altLang="en-US" sz="1200" b="1" u="none" strike="noStrike" kern="1200" dirty="0">
                        <a:solidFill>
                          <a:schemeClr val="lt1"/>
                        </a:solidFill>
                        <a:latin typeface="微軟正黑體" pitchFamily="34" charset="-120"/>
                        <a:ea typeface="微軟正黑體" pitchFamily="34" charset="-120"/>
                        <a:cs typeface="+mn-cs"/>
                      </a:endParaRPr>
                    </a:p>
                  </a:txBody>
                  <a:tcPr marL="6504" marR="6504" marT="6504" marB="0" anchor="ctr"/>
                </a:tc>
                <a:tc gridSpan="2">
                  <a:txBody>
                    <a:bodyPr/>
                    <a:lstStyle/>
                    <a:p>
                      <a:pPr algn="ctr" fontAlgn="ctr"/>
                      <a:r>
                        <a:rPr lang="en-US" altLang="zh-TW" sz="1200" b="1" u="none" strike="noStrike" dirty="0" smtClean="0">
                          <a:latin typeface="微軟正黑體" pitchFamily="34" charset="-120"/>
                          <a:ea typeface="微軟正黑體" pitchFamily="34" charset="-120"/>
                        </a:rPr>
                        <a:t>Sep. 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2019</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Sep. 30, 2018</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Dec. 31, 2018</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238742">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Equity</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ctr" fontAlgn="ctr"/>
                      <a:r>
                        <a:rPr lang="zh-TW" altLang="en-US" sz="1200" u="none" strike="noStrike" dirty="0" smtClean="0">
                          <a:latin typeface="微軟正黑體" pitchFamily="34" charset="-120"/>
                          <a:ea typeface="微軟正黑體" pitchFamily="34" charset="-120"/>
                        </a:rPr>
                        <a:t> </a:t>
                      </a:r>
                      <a:r>
                        <a:rPr lang="en-US" altLang="zh-TW" sz="1200" u="none" strike="noStrike" dirty="0" smtClean="0">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l" fontAlgn="ctr"/>
                      <a:r>
                        <a:rPr lang="en-US" altLang="zh-TW" sz="1200" u="none" strike="noStrike" dirty="0" smtClean="0">
                          <a:latin typeface="微軟正黑體" pitchFamily="34" charset="-120"/>
                          <a:ea typeface="微軟正黑體" pitchFamily="34" charset="-120"/>
                        </a:rPr>
                        <a:t>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236008">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en-US" altLang="zh-TW" sz="1200" b="0" dirty="0" smtClean="0">
                          <a:latin typeface="微軟正黑體" pitchFamily="34" charset="-120"/>
                          <a:ea typeface="微軟正黑體" pitchFamily="34" charset="-120"/>
                        </a:rPr>
                        <a:t>Common Share Capital</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a:solidFill>
                            <a:srgbClr val="000000"/>
                          </a:solidFill>
                          <a:latin typeface="微軟正黑體"/>
                        </a:rPr>
                        <a:t>5,951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zh-TW" sz="1200" b="0" i="0" u="none" strike="noStrike" dirty="0">
                          <a:solidFill>
                            <a:srgbClr val="000000"/>
                          </a:solidFill>
                          <a:latin typeface="微軟正黑體"/>
                        </a:rPr>
                        <a:t>28.7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a:latin typeface="微軟正黑體" pitchFamily="34" charset="-120"/>
                          <a:ea typeface="微軟正黑體" pitchFamily="34" charset="-120"/>
                        </a:rPr>
                        <a:t>5,722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28.8</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5,722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c>
                  <a:txBody>
                    <a:bodyPr/>
                    <a:lstStyle/>
                    <a:p>
                      <a:pPr algn="r" fontAlgn="ctr"/>
                      <a:r>
                        <a:rPr lang="en-US" altLang="zh-TW" sz="1200" u="none" strike="noStrike" dirty="0" smtClean="0">
                          <a:latin typeface="微軟正黑體" pitchFamily="34" charset="-120"/>
                          <a:ea typeface="微軟正黑體" pitchFamily="34" charset="-120"/>
                        </a:rPr>
                        <a:t>28.0</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r>
              <a:tr h="236008">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Total Additional Paid In Capital</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a:solidFill>
                            <a:srgbClr val="000000"/>
                          </a:solidFill>
                          <a:latin typeface="微軟正黑體"/>
                        </a:rPr>
                        <a:t>               </a:t>
                      </a:r>
                      <a:r>
                        <a:rPr lang="en-US" altLang="zh-TW" sz="1200" b="0" i="0" u="none" strike="noStrike">
                          <a:solidFill>
                            <a:srgbClr val="000000"/>
                          </a:solidFill>
                          <a:latin typeface="微軟正黑體"/>
                        </a:rPr>
                        <a:t>529 </a:t>
                      </a:r>
                    </a:p>
                  </a:txBody>
                  <a:tcPr marL="9525" marR="9525" marT="9525" marB="0" anchor="ctr"/>
                </a:tc>
                <a:tc>
                  <a:txBody>
                    <a:bodyPr/>
                    <a:lstStyle/>
                    <a:p>
                      <a:pPr algn="r" fontAlgn="ctr"/>
                      <a:r>
                        <a:rPr lang="en-US" altLang="zh-TW" sz="1200" b="0" i="0" u="none" strike="noStrike">
                          <a:solidFill>
                            <a:srgbClr val="000000"/>
                          </a:solidFill>
                          <a:latin typeface="微軟正黑體"/>
                        </a:rPr>
                        <a:t>2.5 </a:t>
                      </a:r>
                    </a:p>
                  </a:txBody>
                  <a:tcPr marL="9525" marR="9525" marT="9525" marB="0" anchor="ctr"/>
                </a:tc>
                <a:tc>
                  <a:txBody>
                    <a:bodyPr/>
                    <a:lstStyle/>
                    <a:p>
                      <a:pPr algn="r" fontAlgn="ctr"/>
                      <a:r>
                        <a:rPr lang="en-US" altLang="zh-TW" sz="1200" u="none" strike="noStrike" dirty="0">
                          <a:latin typeface="微軟正黑體" pitchFamily="34" charset="-120"/>
                          <a:ea typeface="微軟正黑體" pitchFamily="34" charset="-120"/>
                        </a:rPr>
                        <a:t>526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smtClean="0">
                          <a:latin typeface="微軟正黑體" pitchFamily="34" charset="-120"/>
                          <a:ea typeface="微軟正黑體" pitchFamily="34" charset="-120"/>
                        </a:rPr>
                        <a:t>2.6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a:latin typeface="微軟正黑體" pitchFamily="34" charset="-120"/>
                          <a:ea typeface="微軟正黑體" pitchFamily="34" charset="-120"/>
                        </a:rPr>
                        <a:t>525 </a:t>
                      </a:r>
                      <a:endParaRPr lang="en-US" altLang="zh-TW"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2.6</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236008">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Total</a:t>
                      </a:r>
                      <a:r>
                        <a:rPr lang="en-US" altLang="zh-TW" sz="1200" b="0" i="0" u="none" strike="noStrike" baseline="0" dirty="0" smtClean="0">
                          <a:solidFill>
                            <a:schemeClr val="dk1"/>
                          </a:solidFill>
                          <a:latin typeface="微軟正黑體" pitchFamily="34" charset="-120"/>
                          <a:ea typeface="微軟正黑體" pitchFamily="34" charset="-120"/>
                        </a:rPr>
                        <a:t> Retained Earnings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zh-TW" altLang="en-US" sz="1200" b="0" i="0" u="none" strike="noStrike" dirty="0">
                          <a:solidFill>
                            <a:srgbClr val="000000"/>
                          </a:solidFill>
                          <a:latin typeface="微軟正黑體"/>
                        </a:rPr>
                        <a:t>               </a:t>
                      </a:r>
                      <a:r>
                        <a:rPr lang="en-US" altLang="zh-TW" sz="1200" b="0" i="0" u="none" strike="noStrike" dirty="0" smtClean="0">
                          <a:solidFill>
                            <a:srgbClr val="000000"/>
                          </a:solidFill>
                          <a:latin typeface="微軟正黑體"/>
                        </a:rPr>
                        <a:t>628 </a:t>
                      </a:r>
                      <a:endParaRPr lang="en-US" altLang="zh-TW" sz="1200" b="0" i="0" u="none" strike="noStrike" dirty="0">
                        <a:solidFill>
                          <a:srgbClr val="000000"/>
                        </a:solidFill>
                        <a:latin typeface="微軟正黑體"/>
                      </a:endParaRPr>
                    </a:p>
                  </a:txBody>
                  <a:tcPr marL="9525" marR="9525" marT="9525" marB="0" anchor="ctr"/>
                </a:tc>
                <a:tc>
                  <a:txBody>
                    <a:bodyPr/>
                    <a:lstStyle/>
                    <a:p>
                      <a:pPr algn="r" fontAlgn="ctr"/>
                      <a:r>
                        <a:rPr lang="en-US" altLang="zh-TW" sz="1200" b="0" i="0" u="none" strike="noStrike">
                          <a:solidFill>
                            <a:srgbClr val="000000"/>
                          </a:solidFill>
                          <a:latin typeface="微軟正黑體"/>
                        </a:rPr>
                        <a:t>3.0 </a:t>
                      </a:r>
                    </a:p>
                  </a:txBody>
                  <a:tcPr marL="9525" marR="9525" marT="9525" marB="0" anchor="ctr"/>
                </a:tc>
                <a:tc>
                  <a:txBody>
                    <a:bodyPr/>
                    <a:lstStyle/>
                    <a:p>
                      <a:pPr algn="r" fontAlgn="ctr"/>
                      <a:r>
                        <a:rPr lang="en-US" altLang="zh-TW" sz="1200" u="none" strike="noStrike" dirty="0">
                          <a:latin typeface="微軟正黑體" pitchFamily="34" charset="-120"/>
                          <a:ea typeface="微軟正黑體" pitchFamily="34" charset="-120"/>
                        </a:rPr>
                        <a:t>650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smtClean="0">
                          <a:latin typeface="微軟正黑體" pitchFamily="34" charset="-120"/>
                          <a:ea typeface="微軟正黑體" pitchFamily="34" charset="-120"/>
                        </a:rPr>
                        <a:t>3.2</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690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smtClean="0">
                          <a:latin typeface="微軟正黑體" pitchFamily="34" charset="-120"/>
                          <a:ea typeface="微軟正黑體" pitchFamily="34" charset="-120"/>
                        </a:rPr>
                        <a:t>3.3</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tc>
              </a:tr>
              <a:tr h="23874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Total</a:t>
                      </a:r>
                      <a:r>
                        <a:rPr lang="en-US" altLang="zh-TW" sz="1200" b="0" i="0" u="none" strike="noStrike" baseline="0" dirty="0" smtClean="0">
                          <a:solidFill>
                            <a:schemeClr val="dk1"/>
                          </a:solidFill>
                          <a:latin typeface="微軟正黑體" pitchFamily="34" charset="-120"/>
                          <a:ea typeface="微軟正黑體" pitchFamily="34" charset="-120"/>
                        </a:rPr>
                        <a:t> Other Equity</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b="0" i="0" u="none" strike="noStrike" dirty="0">
                          <a:solidFill>
                            <a:srgbClr val="FF0000"/>
                          </a:solidFill>
                          <a:latin typeface="微軟正黑體"/>
                        </a:rPr>
                        <a:t>(120)</a:t>
                      </a:r>
                    </a:p>
                  </a:txBody>
                  <a:tcPr marL="9525" marR="9525" marT="9525" marB="0" anchor="ctr"/>
                </a:tc>
                <a:tc>
                  <a:txBody>
                    <a:bodyPr/>
                    <a:lstStyle/>
                    <a:p>
                      <a:pPr algn="r" fontAlgn="ctr"/>
                      <a:r>
                        <a:rPr lang="en-US" altLang="zh-TW" sz="1200" b="0" i="0" u="none" strike="noStrike" dirty="0">
                          <a:solidFill>
                            <a:srgbClr val="FF0000"/>
                          </a:solidFill>
                          <a:latin typeface="微軟正黑體"/>
                        </a:rPr>
                        <a:t>(0.6)</a:t>
                      </a:r>
                    </a:p>
                  </a:txBody>
                  <a:tcPr marL="9525" marR="9525" marT="9525" marB="0" anchor="ct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(113)</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a:t>
                      </a:r>
                      <a:r>
                        <a:rPr lang="en-US" altLang="zh-TW" sz="1200" u="none" strike="noStrike" dirty="0" smtClean="0">
                          <a:solidFill>
                            <a:srgbClr val="FF0000"/>
                          </a:solidFill>
                          <a:latin typeface="微軟正黑體" pitchFamily="34" charset="-120"/>
                          <a:ea typeface="微軟正黑體" pitchFamily="34" charset="-120"/>
                        </a:rPr>
                        <a:t>0.6)</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(118)</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a:t>
                      </a:r>
                      <a:r>
                        <a:rPr lang="en-US" altLang="zh-TW" sz="1200" u="none" strike="noStrike" dirty="0" smtClean="0">
                          <a:solidFill>
                            <a:srgbClr val="FF0000"/>
                          </a:solidFill>
                          <a:latin typeface="微軟正黑體" pitchFamily="34" charset="-120"/>
                          <a:ea typeface="微軟正黑體" pitchFamily="34" charset="-120"/>
                        </a:rPr>
                        <a:t>0.6)</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tc>
              </a:tr>
              <a:tr h="23874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Treasury</a:t>
                      </a:r>
                      <a:r>
                        <a:rPr lang="en-US" altLang="zh-TW" sz="1200" b="0" i="0" u="none" strike="noStrike" baseline="0" dirty="0" smtClean="0">
                          <a:solidFill>
                            <a:schemeClr val="dk1"/>
                          </a:solidFill>
                          <a:latin typeface="微軟正黑體" pitchFamily="34" charset="-120"/>
                          <a:ea typeface="微軟正黑體" pitchFamily="34" charset="-120"/>
                        </a:rPr>
                        <a:t> Shares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0" i="0" u="none" strike="noStrike" dirty="0" smtClean="0">
                          <a:solidFill>
                            <a:srgbClr val="FF0000"/>
                          </a:solidFill>
                          <a:latin typeface="微軟正黑體"/>
                        </a:rPr>
                        <a:t>(31)</a:t>
                      </a:r>
                      <a:endParaRPr lang="en-US" altLang="zh-TW" sz="1200" b="0" i="0" u="none" strike="noStrike" dirty="0">
                        <a:solidFill>
                          <a:srgbClr val="FF0000"/>
                        </a:solidFill>
                        <a:latin typeface="微軟正黑體"/>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b="0" i="0" u="none" strike="noStrike" dirty="0">
                          <a:solidFill>
                            <a:srgbClr val="FF0000"/>
                          </a:solidFill>
                          <a:latin typeface="微軟正黑體"/>
                        </a:rPr>
                        <a:t>(0.1)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a:solidFill>
                            <a:srgbClr val="FF0000"/>
                          </a:solidFill>
                          <a:latin typeface="微軟正黑體" pitchFamily="34" charset="-120"/>
                          <a:ea typeface="微軟正黑體" pitchFamily="34" charset="-120"/>
                        </a:rPr>
                        <a:t>(21)</a:t>
                      </a:r>
                      <a:endParaRPr lang="en-US" altLang="zh-TW" sz="1200" b="0" i="0" u="none" strike="noStrike">
                        <a:solidFill>
                          <a:srgbClr val="FF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a:t>
                      </a:r>
                      <a:r>
                        <a:rPr lang="en-US" altLang="zh-TW" sz="1200" u="none" strike="noStrike" dirty="0" smtClean="0">
                          <a:solidFill>
                            <a:srgbClr val="FF0000"/>
                          </a:solidFill>
                          <a:latin typeface="微軟正黑體" pitchFamily="34" charset="-120"/>
                          <a:ea typeface="微軟正黑體" pitchFamily="34" charset="-120"/>
                        </a:rPr>
                        <a:t>0.1)</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(21)</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solidFill>
                            <a:srgbClr val="FF0000"/>
                          </a:solidFill>
                          <a:latin typeface="微軟正黑體" pitchFamily="34" charset="-120"/>
                          <a:ea typeface="微軟正黑體" pitchFamily="34" charset="-120"/>
                        </a:rPr>
                        <a:t>(</a:t>
                      </a:r>
                      <a:r>
                        <a:rPr lang="en-US" altLang="zh-TW" sz="1200" u="none" strike="noStrike" dirty="0" smtClean="0">
                          <a:solidFill>
                            <a:srgbClr val="FF0000"/>
                          </a:solidFill>
                          <a:latin typeface="微軟正黑體" pitchFamily="34" charset="-120"/>
                          <a:ea typeface="微軟正黑體" pitchFamily="34" charset="-120"/>
                        </a:rPr>
                        <a:t>0.1)</a:t>
                      </a:r>
                      <a:endParaRPr lang="en-US" altLang="zh-TW" sz="1200" b="0" i="0" u="none" strike="noStrike" dirty="0">
                        <a:solidFill>
                          <a:srgbClr val="FF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69929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b="0" dirty="0">
                          <a:latin typeface="微軟正黑體" pitchFamily="34" charset="-120"/>
                          <a:ea typeface="微軟正黑體" pitchFamily="34" charset="-120"/>
                        </a:rPr>
                        <a:t>Consolidated Net Income Attributed to Stockholders of the Company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a:rPr>
                        <a:t>            </a:t>
                      </a:r>
                      <a:r>
                        <a:rPr lang="en-US" altLang="zh-TW" sz="1200" b="1" i="0" u="none" strike="noStrike" dirty="0">
                          <a:solidFill>
                            <a:srgbClr val="000000"/>
                          </a:solidFill>
                          <a:latin typeface="微軟正黑體"/>
                        </a:rPr>
                        <a:t>6,957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i="0" u="none" strike="noStrike" dirty="0">
                          <a:solidFill>
                            <a:srgbClr val="000000"/>
                          </a:solidFill>
                          <a:latin typeface="微軟正黑體"/>
                        </a:rPr>
                        <a:t>33.5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a:latin typeface="微軟正黑體" pitchFamily="34" charset="-120"/>
                          <a:ea typeface="微軟正黑體" pitchFamily="34" charset="-120"/>
                        </a:rPr>
                        <a:t>6,764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33.9</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6,798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smtClean="0">
                          <a:latin typeface="微軟正黑體" pitchFamily="34" charset="-120"/>
                          <a:ea typeface="微軟正黑體" pitchFamily="34" charset="-120"/>
                        </a:rPr>
                        <a:t>33.2</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381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b="0" dirty="0" smtClean="0">
                          <a:latin typeface="微軟正黑體" pitchFamily="34" charset="-120"/>
                          <a:ea typeface="微軟正黑體" pitchFamily="34" charset="-120"/>
                        </a:rPr>
                        <a:t>Non-controlling </a:t>
                      </a:r>
                      <a:r>
                        <a:rPr lang="en-US" sz="1200" b="0" dirty="0">
                          <a:latin typeface="微軟正黑體" pitchFamily="34" charset="-120"/>
                          <a:ea typeface="微軟正黑體" pitchFamily="34" charset="-120"/>
                        </a:rPr>
                        <a:t>Interest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zh-TW" altLang="en-US" sz="1200" b="1" i="0" u="none" strike="noStrike">
                          <a:solidFill>
                            <a:srgbClr val="000000"/>
                          </a:solidFill>
                          <a:latin typeface="微軟正黑體"/>
                        </a:rPr>
                        <a:t>            </a:t>
                      </a:r>
                      <a:r>
                        <a:rPr lang="en-US" altLang="zh-TW" sz="1200" b="1" i="0" u="none" strike="noStrike">
                          <a:solidFill>
                            <a:srgbClr val="000000"/>
                          </a:solidFill>
                          <a:latin typeface="微軟正黑體"/>
                        </a:rPr>
                        <a:t>1,258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i="0" u="none" strike="noStrike">
                          <a:solidFill>
                            <a:srgbClr val="000000"/>
                          </a:solidFill>
                          <a:latin typeface="微軟正黑體"/>
                        </a:rPr>
                        <a:t>6.1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a:latin typeface="微軟正黑體" pitchFamily="34" charset="-120"/>
                          <a:ea typeface="微軟正黑體" pitchFamily="34" charset="-120"/>
                        </a:rPr>
                        <a:t>1,263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6.4</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1,304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smtClean="0">
                          <a:latin typeface="微軟正黑體" pitchFamily="34" charset="-120"/>
                          <a:ea typeface="微軟正黑體" pitchFamily="34" charset="-120"/>
                        </a:rPr>
                        <a:t>6.4</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28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Equity</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a:rPr>
                        <a:t>            </a:t>
                      </a:r>
                      <a:r>
                        <a:rPr lang="en-US" altLang="zh-TW" sz="1200" b="1" i="0" u="none" strike="noStrike" dirty="0">
                          <a:solidFill>
                            <a:srgbClr val="000000"/>
                          </a:solidFill>
                          <a:latin typeface="微軟正黑體"/>
                        </a:rPr>
                        <a:t>8,215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i="0" u="none" strike="noStrike" dirty="0">
                          <a:solidFill>
                            <a:srgbClr val="000000"/>
                          </a:solidFill>
                          <a:latin typeface="微軟正黑體"/>
                        </a:rPr>
                        <a:t>39.6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a:latin typeface="微軟正黑體" pitchFamily="34" charset="-120"/>
                          <a:ea typeface="微軟正黑體" pitchFamily="34" charset="-120"/>
                        </a:rPr>
                        <a:t>8,027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40.3</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b="1" u="none" strike="noStrike">
                          <a:latin typeface="微軟正黑體" pitchFamily="34" charset="-120"/>
                          <a:ea typeface="微軟正黑體" pitchFamily="34" charset="-120"/>
                        </a:rPr>
                        <a:t>8,102 </a:t>
                      </a:r>
                      <a:endParaRPr lang="en-US" altLang="zh-TW" sz="1200" b="1"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200" b="1" u="none" strike="noStrike" dirty="0" smtClean="0">
                          <a:latin typeface="微軟正黑體" pitchFamily="34" charset="-120"/>
                          <a:ea typeface="微軟正黑體" pitchFamily="34" charset="-120"/>
                        </a:rPr>
                        <a:t>39.6</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28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Liabilities and Equity</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zh-TW" altLang="en-US" sz="1200" b="1" i="0" u="none" strike="noStrike" dirty="0">
                          <a:solidFill>
                            <a:srgbClr val="000000"/>
                          </a:solidFill>
                          <a:latin typeface="微軟正黑體"/>
                        </a:rPr>
                        <a:t>          </a:t>
                      </a:r>
                      <a:r>
                        <a:rPr lang="en-US" altLang="zh-TW" sz="1200" b="1" i="0" u="none" strike="noStrike" dirty="0">
                          <a:solidFill>
                            <a:srgbClr val="000000"/>
                          </a:solidFill>
                          <a:latin typeface="微軟正黑體"/>
                        </a:rPr>
                        <a:t>20,757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zh-TW" sz="1200" b="1" i="0" u="none" strike="noStrike" dirty="0">
                          <a:solidFill>
                            <a:srgbClr val="000000"/>
                          </a:solidFill>
                          <a:latin typeface="微軟正黑體"/>
                        </a:rPr>
                        <a:t>100.0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zh-TW" sz="1200" b="1" u="none" strike="noStrike" dirty="0">
                          <a:latin typeface="微軟正黑體" pitchFamily="34" charset="-120"/>
                          <a:ea typeface="微軟正黑體" pitchFamily="34" charset="-120"/>
                        </a:rPr>
                        <a:t>19,889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u="none" strike="noStrike" dirty="0" smtClean="0">
                          <a:latin typeface="微軟正黑體" pitchFamily="34" charset="-120"/>
                          <a:ea typeface="微軟正黑體" pitchFamily="34" charset="-120"/>
                        </a:rPr>
                        <a:t>100.0</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200" b="1" u="none" strike="noStrike" dirty="0">
                          <a:latin typeface="微軟正黑體" pitchFamily="34" charset="-120"/>
                          <a:ea typeface="微軟正黑體" pitchFamily="34" charset="-120"/>
                        </a:rPr>
                        <a:t>20,441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c>
                  <a:txBody>
                    <a:bodyPr/>
                    <a:lstStyle/>
                    <a:p>
                      <a:pPr algn="r" fontAlgn="ctr"/>
                      <a:r>
                        <a:rPr lang="en-US" altLang="zh-TW" sz="1200" b="1" u="none" strike="noStrike" dirty="0" smtClean="0">
                          <a:latin typeface="微軟正黑體" pitchFamily="34" charset="-120"/>
                          <a:ea typeface="微軟正黑體" pitchFamily="34" charset="-120"/>
                        </a:rPr>
                        <a:t>100.0</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r>
              <a:tr h="469284">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a:txBody>
                    <a:bodyPr/>
                    <a:lstStyle/>
                    <a:p>
                      <a:pPr algn="l" fontAlgn="ctr"/>
                      <a:r>
                        <a:rPr lang="en-US" altLang="zh-TW" sz="1200" b="1" dirty="0" smtClean="0">
                          <a:latin typeface="微軟正黑體" pitchFamily="34" charset="-120"/>
                          <a:ea typeface="微軟正黑體" pitchFamily="34" charset="-120"/>
                        </a:rPr>
                        <a:t>Number of Shares (Unit: Share)</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gridSpan="2">
                  <a:txBody>
                    <a:bodyPr/>
                    <a:lstStyle/>
                    <a:p>
                      <a:pPr algn="ctr" fontAlgn="ctr"/>
                      <a:r>
                        <a:rPr lang="en-US" altLang="zh-TW" sz="1200" b="1" i="0" u="none" strike="noStrike" dirty="0" smtClean="0">
                          <a:solidFill>
                            <a:srgbClr val="000000"/>
                          </a:solidFill>
                          <a:latin typeface="微軟正黑體"/>
                        </a:rPr>
                        <a:t>595,068,022 </a:t>
                      </a:r>
                      <a:endParaRPr lang="en-US" altLang="zh-TW" sz="1200" b="1" i="0" u="none" strike="noStrike" dirty="0">
                        <a:solidFill>
                          <a:srgbClr val="000000"/>
                        </a:solidFill>
                        <a:latin typeface="微軟正黑體"/>
                      </a:endParaRPr>
                    </a:p>
                  </a:txBody>
                  <a:tcPr marL="9525" marR="9525" marT="9525" marB="0" anchor="ctr">
                    <a:solidFill>
                      <a:schemeClr val="accent6">
                        <a:lumMod val="20000"/>
                        <a:lumOff val="80000"/>
                      </a:schemeClr>
                    </a:solidFill>
                  </a:tcPr>
                </a:tc>
                <a:tc hMerge="1">
                  <a:txBody>
                    <a:bodyPr/>
                    <a:lstStyle/>
                    <a:p>
                      <a:endParaRPr lang="zh-TW" altLang="en-US"/>
                    </a:p>
                  </a:txBody>
                  <a:tcPr>
                    <a:solidFill>
                      <a:schemeClr val="accent6">
                        <a:lumMod val="20000"/>
                        <a:lumOff val="80000"/>
                      </a:schemeClr>
                    </a:solidFill>
                  </a:tcPr>
                </a:tc>
                <a:tc gridSpan="2">
                  <a:txBody>
                    <a:bodyPr/>
                    <a:lstStyle/>
                    <a:p>
                      <a:pPr algn="ctr" fontAlgn="ctr"/>
                      <a:r>
                        <a:rPr lang="en-US" altLang="zh-TW" sz="1200" b="1" u="none" strike="noStrike" dirty="0" smtClean="0">
                          <a:latin typeface="微軟正黑體" pitchFamily="34" charset="-120"/>
                          <a:ea typeface="微軟正黑體" pitchFamily="34" charset="-120"/>
                        </a:rPr>
                        <a:t>572,180,791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572,180,791 </a:t>
                      </a:r>
                      <a:endParaRPr lang="en-US" altLang="zh-TW"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hMerge="1">
                  <a:txBody>
                    <a:bodyPr/>
                    <a:lstStyle/>
                    <a:p>
                      <a:endParaRPr lang="zh-TW" altLang="en-US"/>
                    </a:p>
                  </a:txBody>
                  <a:tcPr/>
                </a:tc>
              </a:tr>
            </a:tbl>
          </a:graphicData>
        </a:graphic>
      </p:graphicFrame>
      <p:grpSp>
        <p:nvGrpSpPr>
          <p:cNvPr id="51" name="群組 50"/>
          <p:cNvGrpSpPr/>
          <p:nvPr/>
        </p:nvGrpSpPr>
        <p:grpSpPr>
          <a:xfrm>
            <a:off x="8244408" y="188642"/>
            <a:ext cx="504057" cy="352839"/>
            <a:chOff x="4355976" y="3147038"/>
            <a:chExt cx="2304258" cy="1993675"/>
          </a:xfrm>
        </p:grpSpPr>
        <p:sp>
          <p:nvSpPr>
            <p:cNvPr id="52"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3" name="圓角化同側角落矩形 52"/>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4" name="群組 13"/>
            <p:cNvGrpSpPr/>
            <p:nvPr/>
          </p:nvGrpSpPr>
          <p:grpSpPr>
            <a:xfrm>
              <a:off x="4355976" y="3147038"/>
              <a:ext cx="461551" cy="926569"/>
              <a:chOff x="1" y="-71582"/>
              <a:chExt cx="461551" cy="926569"/>
            </a:xfrm>
          </p:grpSpPr>
          <p:sp>
            <p:nvSpPr>
              <p:cNvPr id="62" name="＞形箭號 61"/>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3"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5" name="圓角化同側角落矩形 54"/>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7" name="群組 22"/>
            <p:cNvGrpSpPr/>
            <p:nvPr/>
          </p:nvGrpSpPr>
          <p:grpSpPr>
            <a:xfrm>
              <a:off x="4355976" y="4379855"/>
              <a:ext cx="461550" cy="760858"/>
              <a:chOff x="1" y="1082962"/>
              <a:chExt cx="461550" cy="760858"/>
            </a:xfrm>
          </p:grpSpPr>
          <p:sp>
            <p:nvSpPr>
              <p:cNvPr id="60" name="＞形箭號 59"/>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1"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8" name="＞形箭號 57"/>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9" name="圓角化同側角落矩形 58"/>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9" name="投影片編號版面配置區 28"/>
          <p:cNvSpPr>
            <a:spLocks noGrp="1"/>
          </p:cNvSpPr>
          <p:nvPr>
            <p:ph type="sldNum" sz="quarter" idx="16"/>
          </p:nvPr>
        </p:nvSpPr>
        <p:spPr/>
        <p:txBody>
          <a:bodyPr/>
          <a:lstStyle/>
          <a:p>
            <a:pPr>
              <a:defRPr/>
            </a:pPr>
            <a:fld id="{620B626C-7E9B-45DD-B951-EB10FCB05BC4}" type="slidenum">
              <a:rPr lang="zh-TW" altLang="en-US" smtClean="0"/>
              <a:pPr>
                <a:defRPr/>
              </a:pPr>
              <a:t>24</a:t>
            </a:fld>
            <a:endParaRPr lang="zh-TW" altLang="en-US"/>
          </a:p>
        </p:txBody>
      </p:sp>
      <p:grpSp>
        <p:nvGrpSpPr>
          <p:cNvPr id="30" name="群組 29"/>
          <p:cNvGrpSpPr/>
          <p:nvPr/>
        </p:nvGrpSpPr>
        <p:grpSpPr>
          <a:xfrm>
            <a:off x="323528" y="476671"/>
            <a:ext cx="5760640" cy="936106"/>
            <a:chOff x="323528" y="476671"/>
            <a:chExt cx="5760640" cy="936106"/>
          </a:xfrm>
        </p:grpSpPr>
        <p:grpSp>
          <p:nvGrpSpPr>
            <p:cNvPr id="31" name="群組 49"/>
            <p:cNvGrpSpPr/>
            <p:nvPr/>
          </p:nvGrpSpPr>
          <p:grpSpPr>
            <a:xfrm>
              <a:off x="323528" y="476671"/>
              <a:ext cx="5760640" cy="936106"/>
              <a:chOff x="971600" y="471528"/>
              <a:chExt cx="4015168" cy="869243"/>
            </a:xfrm>
          </p:grpSpPr>
          <p:grpSp>
            <p:nvGrpSpPr>
              <p:cNvPr id="33" name="群組 42"/>
              <p:cNvGrpSpPr/>
              <p:nvPr/>
            </p:nvGrpSpPr>
            <p:grpSpPr>
              <a:xfrm>
                <a:off x="1706082" y="471528"/>
                <a:ext cx="3280686" cy="735512"/>
                <a:chOff x="670818" y="1201082"/>
                <a:chExt cx="3432184" cy="836758"/>
              </a:xfrm>
            </p:grpSpPr>
            <p:sp>
              <p:nvSpPr>
                <p:cNvPr id="37" name="圓角化同側角落矩形 36"/>
                <p:cNvSpPr/>
                <p:nvPr/>
              </p:nvSpPr>
              <p:spPr>
                <a:xfrm rot="5400000">
                  <a:off x="2006567" y="-134661"/>
                  <a:ext cx="760685" cy="3432184"/>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圓角化同側角落矩形 4"/>
                <p:cNvSpPr/>
                <p:nvPr/>
              </p:nvSpPr>
              <p:spPr>
                <a:xfrm>
                  <a:off x="670819" y="1201082"/>
                  <a:ext cx="3227277"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grpSp>
            <p:nvGrpSpPr>
              <p:cNvPr id="34" name="群組 45"/>
              <p:cNvGrpSpPr/>
              <p:nvPr/>
            </p:nvGrpSpPr>
            <p:grpSpPr>
              <a:xfrm>
                <a:off x="971600" y="471534"/>
                <a:ext cx="881752" cy="869237"/>
                <a:chOff x="1" y="1183486"/>
                <a:chExt cx="881752" cy="869237"/>
              </a:xfrm>
            </p:grpSpPr>
            <p:sp>
              <p:nvSpPr>
                <p:cNvPr id="35" name="＞形箭號 34"/>
                <p:cNvSpPr/>
                <p:nvPr/>
              </p:nvSpPr>
              <p:spPr>
                <a:xfrm rot="5400000">
                  <a:off x="-18411" y="1348795"/>
                  <a:ext cx="869237"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6"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p:txBody>
            </p:sp>
          </p:grpSp>
        </p:grpSp>
        <p:pic>
          <p:nvPicPr>
            <p:cNvPr id="32" name="圖片 31"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sp>
        <p:nvSpPr>
          <p:cNvPr id="39" name="矩形 38"/>
          <p:cNvSpPr/>
          <p:nvPr/>
        </p:nvSpPr>
        <p:spPr>
          <a:xfrm>
            <a:off x="971600" y="1340768"/>
            <a:ext cx="4760086" cy="369332"/>
          </a:xfrm>
          <a:prstGeom prst="rect">
            <a:avLst/>
          </a:prstGeom>
        </p:spPr>
        <p:txBody>
          <a:bodyPr wrap="none">
            <a:spAutoFit/>
          </a:bodyPr>
          <a:lstStyle/>
          <a:p>
            <a:pPr>
              <a:buFont typeface="Arial" pitchFamily="34" charset="0"/>
              <a:buChar char="•"/>
            </a:pPr>
            <a:r>
              <a:rPr lang="en-US" altLang="zh-TW" dirty="0" smtClean="0"/>
              <a:t> Consolidated Statements of Financial Position: </a:t>
            </a:r>
            <a:endParaRPr lang="zh-TW" altLang="en-US" dirty="0"/>
          </a:p>
        </p:txBody>
      </p:sp>
      <p:sp>
        <p:nvSpPr>
          <p:cNvPr id="28" name="文字方塊 1"/>
          <p:cNvSpPr txBox="1">
            <a:spLocks noChangeArrowheads="1"/>
          </p:cNvSpPr>
          <p:nvPr/>
        </p:nvSpPr>
        <p:spPr bwMode="auto">
          <a:xfrm>
            <a:off x="4644008" y="1412776"/>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a:t>
            </a:r>
            <a:r>
              <a:rPr lang="en-US" altLang="zh-TW" sz="1400" dirty="0" smtClean="0">
                <a:latin typeface="微軟正黑體" pitchFamily="34" charset="-120"/>
                <a:ea typeface="微軟正黑體" pitchFamily="34" charset="-120"/>
              </a:rPr>
              <a:t>Million </a:t>
            </a:r>
            <a:r>
              <a:rPr lang="en-US" altLang="zh-TW" sz="1400" dirty="0">
                <a:latin typeface="微軟正黑體" pitchFamily="34" charset="-120"/>
                <a:ea typeface="微軟正黑體" pitchFamily="34" charset="-120"/>
              </a:rPr>
              <a:t>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827584" y="1556792"/>
            <a:ext cx="5112568" cy="369332"/>
          </a:xfrm>
          <a:prstGeom prst="rect">
            <a:avLst/>
          </a:prstGeom>
          <a:noFill/>
        </p:spPr>
        <p:txBody>
          <a:bodyPr wrap="square" rtlCol="0">
            <a:spAutoFit/>
          </a:bodyPr>
          <a:lstStyle/>
          <a:p>
            <a:pPr>
              <a:buFont typeface="Arial" pitchFamily="34" charset="0"/>
              <a:buChar char="•"/>
            </a:pPr>
            <a:r>
              <a:rPr lang="en-US" altLang="zh-TW" dirty="0" smtClean="0"/>
              <a:t> Sales Volume Of Various Products: </a:t>
            </a:r>
            <a:endParaRPr lang="zh-TW" altLang="en-US" b="1" dirty="0">
              <a:latin typeface="微軟正黑體" pitchFamily="34" charset="-120"/>
              <a:ea typeface="微軟正黑體" pitchFamily="34" charset="-120"/>
            </a:endParaRPr>
          </a:p>
        </p:txBody>
      </p:sp>
      <p:grpSp>
        <p:nvGrpSpPr>
          <p:cNvPr id="50" name="群組 49"/>
          <p:cNvGrpSpPr/>
          <p:nvPr/>
        </p:nvGrpSpPr>
        <p:grpSpPr>
          <a:xfrm>
            <a:off x="8244408" y="188642"/>
            <a:ext cx="504057" cy="352839"/>
            <a:chOff x="4355976" y="3147038"/>
            <a:chExt cx="2304258" cy="1993675"/>
          </a:xfrm>
        </p:grpSpPr>
        <p:sp>
          <p:nvSpPr>
            <p:cNvPr id="51"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2" name="圓角化同側角落矩形 51"/>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3" name="群組 13"/>
            <p:cNvGrpSpPr/>
            <p:nvPr/>
          </p:nvGrpSpPr>
          <p:grpSpPr>
            <a:xfrm>
              <a:off x="4355976" y="3147038"/>
              <a:ext cx="461551" cy="926569"/>
              <a:chOff x="1" y="-71582"/>
              <a:chExt cx="461551" cy="926569"/>
            </a:xfrm>
          </p:grpSpPr>
          <p:sp>
            <p:nvSpPr>
              <p:cNvPr id="61" name="＞形箭號 60"/>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2"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4" name="圓角化同側角落矩形 53"/>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6" name="群組 22"/>
            <p:cNvGrpSpPr/>
            <p:nvPr/>
          </p:nvGrpSpPr>
          <p:grpSpPr>
            <a:xfrm>
              <a:off x="4355976" y="4379855"/>
              <a:ext cx="461550" cy="760858"/>
              <a:chOff x="1" y="1082962"/>
              <a:chExt cx="461550" cy="760858"/>
            </a:xfrm>
          </p:grpSpPr>
          <p:sp>
            <p:nvSpPr>
              <p:cNvPr id="59" name="＞形箭號 58"/>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0"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7" name="＞形箭號 56"/>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8" name="圓角化同側角落矩形 57"/>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25</a:t>
            </a:fld>
            <a:endParaRPr lang="zh-TW" altLang="en-US"/>
          </a:p>
        </p:txBody>
      </p:sp>
      <p:grpSp>
        <p:nvGrpSpPr>
          <p:cNvPr id="29" name="群組 28"/>
          <p:cNvGrpSpPr/>
          <p:nvPr/>
        </p:nvGrpSpPr>
        <p:grpSpPr>
          <a:xfrm>
            <a:off x="323528" y="476671"/>
            <a:ext cx="5760640" cy="936106"/>
            <a:chOff x="323528" y="476671"/>
            <a:chExt cx="5760640" cy="936106"/>
          </a:xfrm>
        </p:grpSpPr>
        <p:grpSp>
          <p:nvGrpSpPr>
            <p:cNvPr id="30" name="群組 49"/>
            <p:cNvGrpSpPr/>
            <p:nvPr/>
          </p:nvGrpSpPr>
          <p:grpSpPr>
            <a:xfrm>
              <a:off x="323528" y="476671"/>
              <a:ext cx="5760640" cy="936106"/>
              <a:chOff x="971600" y="471528"/>
              <a:chExt cx="4015168" cy="869243"/>
            </a:xfrm>
          </p:grpSpPr>
          <p:grpSp>
            <p:nvGrpSpPr>
              <p:cNvPr id="32" name="群組 42"/>
              <p:cNvGrpSpPr/>
              <p:nvPr/>
            </p:nvGrpSpPr>
            <p:grpSpPr>
              <a:xfrm>
                <a:off x="1706082" y="471528"/>
                <a:ext cx="3280686" cy="735512"/>
                <a:chOff x="670818" y="1201082"/>
                <a:chExt cx="3432184" cy="836758"/>
              </a:xfrm>
            </p:grpSpPr>
            <p:sp>
              <p:nvSpPr>
                <p:cNvPr id="36" name="圓角化同側角落矩形 35"/>
                <p:cNvSpPr/>
                <p:nvPr/>
              </p:nvSpPr>
              <p:spPr>
                <a:xfrm rot="5400000">
                  <a:off x="2006567" y="-134661"/>
                  <a:ext cx="760685" cy="3432184"/>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圓角化同側角落矩形 4"/>
                <p:cNvSpPr/>
                <p:nvPr/>
              </p:nvSpPr>
              <p:spPr>
                <a:xfrm>
                  <a:off x="670819" y="1201082"/>
                  <a:ext cx="3227277"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grpSp>
            <p:nvGrpSpPr>
              <p:cNvPr id="33" name="群組 45"/>
              <p:cNvGrpSpPr/>
              <p:nvPr/>
            </p:nvGrpSpPr>
            <p:grpSpPr>
              <a:xfrm>
                <a:off x="971600" y="471534"/>
                <a:ext cx="881752" cy="869237"/>
                <a:chOff x="1" y="1183486"/>
                <a:chExt cx="881752" cy="869237"/>
              </a:xfrm>
            </p:grpSpPr>
            <p:sp>
              <p:nvSpPr>
                <p:cNvPr id="34" name="＞形箭號 33"/>
                <p:cNvSpPr/>
                <p:nvPr/>
              </p:nvSpPr>
              <p:spPr>
                <a:xfrm rot="5400000">
                  <a:off x="-18411" y="1348795"/>
                  <a:ext cx="869237"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p:txBody>
            </p:sp>
          </p:grpSp>
        </p:grpSp>
        <p:pic>
          <p:nvPicPr>
            <p:cNvPr id="31" name="圖片 30"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graphicFrame>
        <p:nvGraphicFramePr>
          <p:cNvPr id="38" name="圖表 37"/>
          <p:cNvGraphicFramePr/>
          <p:nvPr/>
        </p:nvGraphicFramePr>
        <p:xfrm>
          <a:off x="539552" y="2060848"/>
          <a:ext cx="8280920" cy="4032447"/>
        </p:xfrm>
        <a:graphic>
          <a:graphicData uri="http://schemas.openxmlformats.org/drawingml/2006/chart">
            <c:chart xmlns:c="http://schemas.openxmlformats.org/drawingml/2006/chart" xmlns:r="http://schemas.openxmlformats.org/officeDocument/2006/relationships" r:id="rId3"/>
          </a:graphicData>
        </a:graphic>
      </p:graphicFrame>
      <p:sp>
        <p:nvSpPr>
          <p:cNvPr id="15" name="文字方塊 14"/>
          <p:cNvSpPr txBox="1"/>
          <p:nvPr/>
        </p:nvSpPr>
        <p:spPr>
          <a:xfrm rot="16200000">
            <a:off x="786934" y="5404574"/>
            <a:ext cx="369332" cy="1296144"/>
          </a:xfrm>
          <a:prstGeom prst="rect">
            <a:avLst/>
          </a:prstGeom>
          <a:noFill/>
        </p:spPr>
        <p:txBody>
          <a:bodyPr vert="eaVert" wrap="square" rtlCol="0">
            <a:spAutoFit/>
          </a:bodyPr>
          <a:lstStyle/>
          <a:p>
            <a:r>
              <a:rPr lang="en-US" altLang="zh-TW" sz="1200" b="1" dirty="0" smtClean="0">
                <a:latin typeface="微軟正黑體" pitchFamily="34" charset="-120"/>
                <a:ea typeface="微軟正黑體" pitchFamily="34" charset="-120"/>
              </a:rPr>
              <a:t>Sales Volume : T</a:t>
            </a:r>
            <a:endParaRPr lang="zh-TW" altLang="en-US" sz="1200"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nvGraphicFramePr>
        <p:xfrm>
          <a:off x="1043608" y="1916832"/>
          <a:ext cx="7128792" cy="3954122"/>
        </p:xfrm>
        <a:graphic>
          <a:graphicData uri="http://schemas.openxmlformats.org/drawingml/2006/table">
            <a:tbl>
              <a:tblPr firstRow="1" lastRow="1" bandRow="1">
                <a:tableStyleId>{85BE263C-DBD7-4A20-BB59-AAB30ACAA65A}</a:tableStyleId>
              </a:tblPr>
              <a:tblGrid>
                <a:gridCol w="3057203"/>
                <a:gridCol w="1928463"/>
                <a:gridCol w="2143126"/>
              </a:tblGrid>
              <a:tr h="360040">
                <a:tc>
                  <a:txBody>
                    <a:bodyPr/>
                    <a:lstStyle/>
                    <a:p>
                      <a:pPr algn="l" rtl="0" fontAlgn="t"/>
                      <a:r>
                        <a:rPr kumimoji="0" lang="en-US" altLang="zh-TW" sz="1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Subsidiaries</a:t>
                      </a:r>
                      <a:endParaRPr lang="zh-TW" altLang="en-US" sz="1200" b="1" i="0" u="none" strike="noStrike" dirty="0">
                        <a:solidFill>
                          <a:schemeClr val="bg1"/>
                        </a:solidFill>
                        <a:latin typeface="微軟正黑體" pitchFamily="34" charset="-120"/>
                        <a:ea typeface="微軟正黑體" pitchFamily="34" charset="-120"/>
                      </a:endParaRPr>
                    </a:p>
                  </a:txBody>
                  <a:tcPr marL="6340" marR="6340" marT="6340" marB="0" anchor="b"/>
                </a:tc>
                <a:tc>
                  <a:txBody>
                    <a:bodyPr/>
                    <a:lstStyle/>
                    <a:p>
                      <a:pPr algn="ctr" rtl="0" fontAlgn="t"/>
                      <a:r>
                        <a:rPr lang="en-US" sz="1200" u="none" strike="noStrike" dirty="0" smtClean="0">
                          <a:latin typeface="微軟正黑體" pitchFamily="34" charset="-120"/>
                          <a:ea typeface="微軟正黑體" pitchFamily="34" charset="-120"/>
                        </a:rPr>
                        <a:t>2019Q3 Ne</a:t>
                      </a:r>
                      <a:r>
                        <a:rPr lang="en-US" sz="1200" u="none" strike="noStrike" baseline="0" dirty="0" smtClean="0">
                          <a:latin typeface="微軟正黑體" pitchFamily="34" charset="-120"/>
                          <a:ea typeface="微軟正黑體" pitchFamily="34" charset="-120"/>
                        </a:rPr>
                        <a:t>t Income</a:t>
                      </a:r>
                      <a:endParaRPr lang="en-US" altLang="zh-TW" sz="1200" b="1" i="0" u="none" strike="noStrike" dirty="0">
                        <a:solidFill>
                          <a:srgbClr val="FFFFFF"/>
                        </a:solidFill>
                        <a:latin typeface="微軟正黑體" pitchFamily="34" charset="-120"/>
                        <a:ea typeface="微軟正黑體" pitchFamily="34" charset="-120"/>
                      </a:endParaRPr>
                    </a:p>
                  </a:txBody>
                  <a:tcPr marL="6340" marR="6340" marT="6340" marB="0" anchor="b"/>
                </a:tc>
                <a:tc>
                  <a:txBody>
                    <a:bodyPr/>
                    <a:lstStyle/>
                    <a:p>
                      <a:pPr algn="ctr" rtl="0" fontAlgn="t"/>
                      <a:r>
                        <a:rPr lang="en-US" sz="1200" u="none" strike="noStrike" dirty="0" smtClean="0">
                          <a:latin typeface="微軟正黑體" pitchFamily="34" charset="-120"/>
                          <a:ea typeface="微軟正黑體" pitchFamily="34" charset="-120"/>
                        </a:rPr>
                        <a:t>2018Q3 </a:t>
                      </a:r>
                      <a:r>
                        <a:rPr lang="en-US" altLang="zh-TW" sz="1200" u="none" strike="noStrike" dirty="0" smtClean="0">
                          <a:latin typeface="微軟正黑體" pitchFamily="34" charset="-120"/>
                          <a:ea typeface="微軟正黑體" pitchFamily="34" charset="-120"/>
                        </a:rPr>
                        <a:t>Ne</a:t>
                      </a:r>
                      <a:r>
                        <a:rPr lang="en-US" altLang="zh-TW" sz="1200" u="none" strike="noStrike" baseline="0" dirty="0" smtClean="0">
                          <a:latin typeface="微軟正黑體" pitchFamily="34" charset="-120"/>
                          <a:ea typeface="微軟正黑體" pitchFamily="34" charset="-120"/>
                        </a:rPr>
                        <a:t>t Income</a:t>
                      </a:r>
                      <a:r>
                        <a:rPr lang="en-US" altLang="zh-TW" sz="1200" u="none" strike="noStrike" dirty="0" smtClean="0">
                          <a:latin typeface="微軟正黑體" pitchFamily="34" charset="-120"/>
                          <a:ea typeface="微軟正黑體" pitchFamily="34" charset="-120"/>
                        </a:rPr>
                        <a:t> </a:t>
                      </a:r>
                      <a:endParaRPr lang="en-US" altLang="zh-TW" sz="1200" b="1" i="0" u="none" strike="noStrike" dirty="0">
                        <a:solidFill>
                          <a:srgbClr val="FFFFFF"/>
                        </a:solidFill>
                        <a:latin typeface="微軟正黑體" pitchFamily="34" charset="-120"/>
                        <a:ea typeface="微軟正黑體" pitchFamily="34" charset="-120"/>
                      </a:endParaRPr>
                    </a:p>
                  </a:txBody>
                  <a:tcPr marL="6340" marR="6340" marT="6340" marB="0" anchor="b"/>
                </a:tc>
              </a:tr>
              <a:tr h="322838">
                <a:tc>
                  <a:txBody>
                    <a:bodyPr/>
                    <a:lstStyle/>
                    <a:p>
                      <a:pPr algn="l" rtl="0" fontAlgn="t"/>
                      <a:r>
                        <a:rPr lang="es-ES" sz="1200" u="none" strike="noStrike" dirty="0">
                          <a:latin typeface="微軟正黑體" pitchFamily="34" charset="-120"/>
                          <a:ea typeface="微軟正黑體" pitchFamily="34" charset="-120"/>
                        </a:rPr>
                        <a:t>TA YA (CHINA) HOLDING LTD. </a:t>
                      </a:r>
                      <a:endParaRPr lang="es-ES" sz="12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200" b="0" i="0" u="none" strike="noStrike" dirty="0" smtClean="0">
                          <a:solidFill>
                            <a:srgbClr val="FF0000"/>
                          </a:solidFill>
                          <a:latin typeface="微軟正黑體" pitchFamily="34" charset="-120"/>
                          <a:ea typeface="微軟正黑體" pitchFamily="34" charset="-120"/>
                        </a:rPr>
                        <a:t>(92,113)</a:t>
                      </a:r>
                      <a:endParaRPr lang="en-US" altLang="zh-TW" sz="1200" b="0" i="0" u="none" strike="noStrike" dirty="0">
                        <a:solidFill>
                          <a:srgbClr val="FF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FF0000"/>
                          </a:solidFill>
                          <a:latin typeface="微軟正黑體"/>
                        </a:rPr>
                        <a:t>(59,649)</a:t>
                      </a:r>
                    </a:p>
                  </a:txBody>
                  <a:tcPr marL="9525" marR="9525" marT="9525" marB="0" anchor="b">
                    <a:noFill/>
                  </a:tcPr>
                </a:tc>
              </a:tr>
              <a:tr h="322838">
                <a:tc>
                  <a:txBody>
                    <a:bodyPr/>
                    <a:lstStyle/>
                    <a:p>
                      <a:pPr algn="l" rtl="0" fontAlgn="t"/>
                      <a:r>
                        <a:rPr lang="nb-NO" sz="1200" u="none" strike="noStrike" dirty="0">
                          <a:latin typeface="微軟正黑體" pitchFamily="34" charset="-120"/>
                          <a:ea typeface="微軟正黑體" pitchFamily="34" charset="-120"/>
                        </a:rPr>
                        <a:t>TA YA VENTURE HOLDINGS LTD. </a:t>
                      </a:r>
                      <a:endParaRPr lang="nb-NO" sz="12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200" b="0" i="0" u="none" strike="noStrike" dirty="0" smtClean="0">
                          <a:solidFill>
                            <a:srgbClr val="FF0000"/>
                          </a:solidFill>
                          <a:latin typeface="微軟正黑體" pitchFamily="34" charset="-120"/>
                          <a:ea typeface="微軟正黑體" pitchFamily="34" charset="-120"/>
                        </a:rPr>
                        <a:t>(26,205)</a:t>
                      </a:r>
                      <a:endParaRPr lang="en-US" altLang="zh-TW" sz="1200" b="0" i="0" u="none" strike="noStrike" dirty="0">
                        <a:solidFill>
                          <a:srgbClr val="FF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FF0000"/>
                          </a:solidFill>
                          <a:latin typeface="微軟正黑體"/>
                        </a:rPr>
                        <a:t>(1,059)</a:t>
                      </a:r>
                    </a:p>
                  </a:txBody>
                  <a:tcPr marL="9525" marR="9525" marT="9525" marB="0" anchor="b">
                    <a:noFill/>
                  </a:tcPr>
                </a:tc>
              </a:tr>
              <a:tr h="555149">
                <a:tc>
                  <a:txBody>
                    <a:bodyPr/>
                    <a:lstStyle/>
                    <a:p>
                      <a:pPr algn="l" rtl="0" fontAlgn="t"/>
                      <a:r>
                        <a:rPr lang="en-US" sz="1200" u="none" strike="noStrike" dirty="0">
                          <a:latin typeface="微軟正黑體" pitchFamily="34" charset="-120"/>
                          <a:ea typeface="微軟正黑體" pitchFamily="34" charset="-120"/>
                        </a:rPr>
                        <a:t>TA YA (Vietnam) INVESTMENT HOLDING LTD. </a:t>
                      </a:r>
                      <a:endParaRPr lang="en-US" sz="12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200" b="0" i="0" u="none" strike="noStrike" dirty="0" smtClean="0">
                          <a:solidFill>
                            <a:srgbClr val="000000"/>
                          </a:solidFill>
                          <a:latin typeface="微軟正黑體" pitchFamily="34" charset="-120"/>
                          <a:ea typeface="微軟正黑體" pitchFamily="34" charset="-120"/>
                        </a:rPr>
                        <a:t>54,227</a:t>
                      </a: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000000"/>
                          </a:solidFill>
                          <a:latin typeface="微軟正黑體"/>
                        </a:rPr>
                        <a:t>33,987 </a:t>
                      </a:r>
                    </a:p>
                  </a:txBody>
                  <a:tcPr marL="9525" marR="9525" marT="9525" marB="0" anchor="b">
                    <a:noFill/>
                  </a:tcPr>
                </a:tc>
              </a:tr>
              <a:tr h="53221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ES" altLang="zh-TW" sz="1200" b="0" dirty="0" smtClean="0">
                          <a:solidFill>
                            <a:schemeClr val="tx1"/>
                          </a:solidFill>
                          <a:latin typeface="微軟正黑體" pitchFamily="34" charset="-120"/>
                        </a:rPr>
                        <a:t>TA YA </a:t>
                      </a:r>
                      <a:r>
                        <a:rPr lang="en-US" altLang="zh-TW" sz="1200" b="0" dirty="0" smtClean="0">
                          <a:solidFill>
                            <a:schemeClr val="tx1"/>
                          </a:solidFill>
                          <a:latin typeface="微軟正黑體" pitchFamily="34" charset="-120"/>
                        </a:rPr>
                        <a:t>INNOVATION INVESTMENT </a:t>
                      </a:r>
                      <a:r>
                        <a:rPr lang="es-ES" altLang="zh-TW" sz="1200" b="0" dirty="0" smtClean="0">
                          <a:solidFill>
                            <a:schemeClr val="tx1"/>
                          </a:solidFill>
                          <a:latin typeface="微軟正黑體" pitchFamily="34" charset="-120"/>
                        </a:rPr>
                        <a:t>CO., LTD.</a:t>
                      </a:r>
                    </a:p>
                    <a:p>
                      <a:pPr algn="l" rtl="0" fontAlgn="t"/>
                      <a:r>
                        <a:rPr lang="en-US" altLang="zh-TW" sz="1200" b="0" i="0" u="none" strike="noStrike" dirty="0" smtClean="0">
                          <a:solidFill>
                            <a:schemeClr val="tx1"/>
                          </a:solidFill>
                          <a:latin typeface="微軟正黑體"/>
                        </a:rPr>
                        <a:t>(HUA YA VENTURE CAPITAL</a:t>
                      </a:r>
                      <a:r>
                        <a:rPr lang="zh-TW" altLang="en-US" sz="1200" b="0" i="0" u="none" strike="noStrike" dirty="0" smtClean="0">
                          <a:solidFill>
                            <a:schemeClr val="tx1"/>
                          </a:solidFill>
                          <a:latin typeface="微軟正黑體"/>
                        </a:rPr>
                        <a:t> </a:t>
                      </a:r>
                      <a:r>
                        <a:rPr lang="es-ES" altLang="zh-TW" sz="1200" b="0" u="none" strike="noStrike" dirty="0" smtClean="0">
                          <a:solidFill>
                            <a:schemeClr val="tx1"/>
                          </a:solidFill>
                          <a:latin typeface="微軟正黑體" pitchFamily="34" charset="-120"/>
                          <a:ea typeface="微軟正黑體" pitchFamily="34" charset="-120"/>
                        </a:rPr>
                        <a:t>CO., LTD. </a:t>
                      </a:r>
                      <a:r>
                        <a:rPr lang="en-US" altLang="zh-TW" sz="1200" u="none" strike="noStrike" dirty="0" smtClean="0">
                          <a:solidFill>
                            <a:schemeClr val="tx1"/>
                          </a:solidFill>
                          <a:latin typeface="微軟正黑體" pitchFamily="34" charset="-120"/>
                          <a:ea typeface="微軟正黑體" pitchFamily="34" charset="-120"/>
                        </a:rPr>
                        <a:t>)</a:t>
                      </a:r>
                      <a:endParaRPr lang="en-US" altLang="zh-TW" sz="1200" b="0" i="0" u="none" strike="noStrike" dirty="0">
                        <a:solidFill>
                          <a:schemeClr val="tx1"/>
                        </a:solidFill>
                        <a:latin typeface="微軟正黑體"/>
                      </a:endParaRPr>
                    </a:p>
                  </a:txBody>
                  <a:tcPr marL="6340" marR="6340" marT="6340" marB="0" anchor="b">
                    <a:noFill/>
                  </a:tcPr>
                </a:tc>
                <a:tc>
                  <a:txBody>
                    <a:bodyPr/>
                    <a:lstStyle/>
                    <a:p>
                      <a:pPr algn="r" rtl="0" fontAlgn="t"/>
                      <a:r>
                        <a:rPr lang="en-US" altLang="zh-TW" sz="1200" b="0" i="0" u="none" strike="noStrike" dirty="0" smtClean="0">
                          <a:solidFill>
                            <a:srgbClr val="000000"/>
                          </a:solidFill>
                          <a:latin typeface="微軟正黑體" pitchFamily="34" charset="-120"/>
                          <a:ea typeface="微軟正黑體" pitchFamily="34" charset="-120"/>
                        </a:rPr>
                        <a:t>4,520</a:t>
                      </a: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000000"/>
                          </a:solidFill>
                          <a:latin typeface="微軟正黑體"/>
                        </a:rPr>
                        <a:t>13,413 </a:t>
                      </a:r>
                    </a:p>
                  </a:txBody>
                  <a:tcPr marL="9525" marR="9525" marT="9525" marB="0" anchor="b">
                    <a:noFill/>
                  </a:tcPr>
                </a:tc>
              </a:tr>
              <a:tr h="359209">
                <a:tc>
                  <a:txBody>
                    <a:bodyPr/>
                    <a:lstStyle/>
                    <a:p>
                      <a:pPr algn="l" rtl="0" fontAlgn="t"/>
                      <a:r>
                        <a:rPr lang="en-US" altLang="zh-TW" sz="1200" b="0" i="0" u="none" strike="noStrike" dirty="0" smtClean="0">
                          <a:solidFill>
                            <a:srgbClr val="000000"/>
                          </a:solidFill>
                          <a:latin typeface="微軟正黑體"/>
                        </a:rPr>
                        <a:t>TA YA VENTURE CAPITAL </a:t>
                      </a:r>
                      <a:r>
                        <a:rPr lang="zh-TW" altLang="en-US" sz="1200" b="0" i="0" u="none" strike="noStrike" dirty="0" smtClean="0">
                          <a:solidFill>
                            <a:srgbClr val="000000"/>
                          </a:solidFill>
                          <a:latin typeface="微軟正黑體"/>
                        </a:rPr>
                        <a:t> </a:t>
                      </a:r>
                      <a:r>
                        <a:rPr lang="es-ES" altLang="zh-TW" sz="1200" u="none" strike="noStrike" dirty="0" smtClean="0">
                          <a:latin typeface="微軟正黑體" pitchFamily="34" charset="-120"/>
                          <a:ea typeface="微軟正黑體" pitchFamily="34" charset="-120"/>
                        </a:rPr>
                        <a:t>CO., LTD. </a:t>
                      </a:r>
                      <a:endParaRPr lang="en-US" altLang="zh-TW" sz="1200" b="0" i="0" u="none" strike="noStrike" dirty="0">
                        <a:solidFill>
                          <a:srgbClr val="000000"/>
                        </a:solidFill>
                        <a:latin typeface="微軟正黑體"/>
                      </a:endParaRPr>
                    </a:p>
                  </a:txBody>
                  <a:tcPr marL="9525" marR="9525" marT="9525" marB="0" anchor="b">
                    <a:noFill/>
                  </a:tcPr>
                </a:tc>
                <a:tc>
                  <a:txBody>
                    <a:bodyPr/>
                    <a:lstStyle/>
                    <a:p>
                      <a:pPr algn="r" rtl="0" fontAlgn="t"/>
                      <a:r>
                        <a:rPr lang="en-US" altLang="zh-TW" sz="1200" b="0" i="0" u="none" strike="noStrike" dirty="0" smtClean="0">
                          <a:solidFill>
                            <a:srgbClr val="000000"/>
                          </a:solidFill>
                          <a:latin typeface="微軟正黑體" pitchFamily="34" charset="-120"/>
                          <a:ea typeface="微軟正黑體" pitchFamily="34" charset="-120"/>
                        </a:rPr>
                        <a:t>130,869</a:t>
                      </a: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000000"/>
                          </a:solidFill>
                          <a:latin typeface="微軟正黑體"/>
                        </a:rPr>
                        <a:t>125,367 </a:t>
                      </a:r>
                    </a:p>
                  </a:txBody>
                  <a:tcPr marL="9525" marR="9525" marT="9525" marB="0" anchor="b">
                    <a:noFill/>
                  </a:tcPr>
                </a:tc>
              </a:tr>
              <a:tr h="359209">
                <a:tc>
                  <a:txBody>
                    <a:bodyPr/>
                    <a:lstStyle/>
                    <a:p>
                      <a:pPr algn="l" rtl="0" fontAlgn="t"/>
                      <a:r>
                        <a:rPr lang="en-US" sz="1200" b="0" i="0" u="none" strike="noStrike" dirty="0" smtClean="0">
                          <a:solidFill>
                            <a:srgbClr val="000000"/>
                          </a:solidFill>
                          <a:latin typeface="微軟正黑體"/>
                        </a:rPr>
                        <a:t>TA HENG ELECTRIC WIRE &amp; CABLE CO., LTD.</a:t>
                      </a:r>
                      <a:endParaRPr lang="en-US" sz="1200" b="0" i="0" u="none" strike="noStrike" dirty="0">
                        <a:solidFill>
                          <a:srgbClr val="000000"/>
                        </a:solidFill>
                        <a:latin typeface="微軟正黑體"/>
                      </a:endParaRPr>
                    </a:p>
                  </a:txBody>
                  <a:tcPr marL="9525" marR="9525" marT="9525" marB="0">
                    <a:noFill/>
                  </a:tcPr>
                </a:tc>
                <a:tc>
                  <a:txBody>
                    <a:bodyPr/>
                    <a:lstStyle/>
                    <a:p>
                      <a:pPr algn="r" rtl="0" fontAlgn="t"/>
                      <a:r>
                        <a:rPr lang="en-US" altLang="zh-TW" sz="1200" b="0" i="0" u="none" strike="noStrike" dirty="0" smtClean="0">
                          <a:solidFill>
                            <a:srgbClr val="000000"/>
                          </a:solidFill>
                          <a:latin typeface="微軟正黑體"/>
                        </a:rPr>
                        <a:t>26,599</a:t>
                      </a:r>
                      <a:endParaRPr lang="en-US" altLang="zh-TW" sz="1200" b="0" i="0" u="none" strike="noStrike" dirty="0">
                        <a:solidFill>
                          <a:srgbClr val="000000"/>
                        </a:solidFill>
                        <a:latin typeface="微軟正黑體"/>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000000"/>
                          </a:solidFill>
                          <a:latin typeface="微軟正黑體"/>
                        </a:rPr>
                        <a:t>27,436 </a:t>
                      </a:r>
                    </a:p>
                  </a:txBody>
                  <a:tcPr marL="9525" marR="9525" marT="9525" marB="0" anchor="b">
                    <a:noFill/>
                  </a:tcPr>
                </a:tc>
              </a:tr>
              <a:tr h="281638">
                <a:tc>
                  <a:txBody>
                    <a:bodyPr/>
                    <a:lstStyle/>
                    <a:p>
                      <a:pPr algn="l" rtl="0" fontAlgn="t"/>
                      <a:r>
                        <a:rPr lang="en-US" sz="1200" b="0" i="0" u="none" strike="noStrike" dirty="0" smtClean="0">
                          <a:solidFill>
                            <a:srgbClr val="000000"/>
                          </a:solidFill>
                          <a:latin typeface="微軟正黑體"/>
                        </a:rPr>
                        <a:t>TA HO ENGINEERING </a:t>
                      </a:r>
                      <a:endParaRPr lang="en-US" sz="1200" b="0" i="0" u="none" strike="noStrike" dirty="0">
                        <a:solidFill>
                          <a:srgbClr val="000000"/>
                        </a:solidFill>
                        <a:latin typeface="微軟正黑體"/>
                      </a:endParaRPr>
                    </a:p>
                  </a:txBody>
                  <a:tcPr marL="9525" marR="9525" marT="9525" marB="0">
                    <a:noFill/>
                  </a:tcPr>
                </a:tc>
                <a:tc>
                  <a:txBody>
                    <a:bodyPr/>
                    <a:lstStyle/>
                    <a:p>
                      <a:pPr algn="r" rtl="0" fontAlgn="t"/>
                      <a:r>
                        <a:rPr lang="en-US" altLang="zh-TW" sz="1200" b="0" i="0" u="none" strike="noStrike" dirty="0" smtClean="0">
                          <a:solidFill>
                            <a:srgbClr val="000000"/>
                          </a:solidFill>
                          <a:latin typeface="微軟正黑體" pitchFamily="34" charset="-120"/>
                          <a:ea typeface="微軟正黑體" pitchFamily="34" charset="-120"/>
                        </a:rPr>
                        <a:t>15,233</a:t>
                      </a: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000000"/>
                          </a:solidFill>
                          <a:latin typeface="微軟正黑體"/>
                        </a:rPr>
                        <a:t>20,495 </a:t>
                      </a:r>
                    </a:p>
                  </a:txBody>
                  <a:tcPr marL="9525" marR="9525" marT="9525" marB="0" anchor="b">
                    <a:noFill/>
                  </a:tcPr>
                </a:tc>
              </a:tr>
              <a:tr h="281638">
                <a:tc>
                  <a:txBody>
                    <a:bodyPr/>
                    <a:lstStyle/>
                    <a:p>
                      <a:pPr algn="l" rtl="0" fontAlgn="t"/>
                      <a:r>
                        <a:rPr lang="en-US" sz="1200" b="0" i="0" u="none" strike="noStrike" dirty="0" smtClean="0">
                          <a:solidFill>
                            <a:srgbClr val="000000"/>
                          </a:solidFill>
                          <a:latin typeface="微軟正黑體"/>
                        </a:rPr>
                        <a:t>TA YI PLASTIC </a:t>
                      </a:r>
                      <a:r>
                        <a:rPr lang="zh-TW" altLang="en-US" sz="1200" b="0" i="0" u="none" strike="noStrike" dirty="0" smtClean="0">
                          <a:solidFill>
                            <a:srgbClr val="000000"/>
                          </a:solidFill>
                          <a:latin typeface="微軟正黑體"/>
                        </a:rPr>
                        <a:t> </a:t>
                      </a:r>
                      <a:r>
                        <a:rPr lang="es-ES" altLang="zh-TW" sz="1200" u="none" strike="noStrike" dirty="0" smtClean="0">
                          <a:latin typeface="微軟正黑體" pitchFamily="34" charset="-120"/>
                          <a:ea typeface="微軟正黑體" pitchFamily="34" charset="-120"/>
                        </a:rPr>
                        <a:t>CO., LTD. </a:t>
                      </a:r>
                      <a:endParaRPr lang="en-US" sz="1200" b="0" i="0" u="none" strike="noStrike" dirty="0">
                        <a:solidFill>
                          <a:srgbClr val="000000"/>
                        </a:solidFill>
                        <a:latin typeface="微軟正黑體"/>
                      </a:endParaRPr>
                    </a:p>
                  </a:txBody>
                  <a:tcPr marL="9525" marR="9525" marT="9525" marB="0">
                    <a:noFill/>
                  </a:tcPr>
                </a:tc>
                <a:tc>
                  <a:txBody>
                    <a:bodyPr/>
                    <a:lstStyle/>
                    <a:p>
                      <a:pPr algn="r" rtl="0" fontAlgn="t"/>
                      <a:r>
                        <a:rPr lang="en-US" altLang="zh-TW" sz="1200" b="0" i="0" u="none" strike="noStrike" dirty="0" smtClean="0">
                          <a:solidFill>
                            <a:srgbClr val="000000"/>
                          </a:solidFill>
                          <a:latin typeface="微軟正黑體" pitchFamily="34" charset="-120"/>
                          <a:ea typeface="微軟正黑體" pitchFamily="34" charset="-120"/>
                        </a:rPr>
                        <a:t>4,290</a:t>
                      </a: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000000"/>
                          </a:solidFill>
                          <a:latin typeface="微軟正黑體"/>
                        </a:rPr>
                        <a:t>736 </a:t>
                      </a:r>
                    </a:p>
                  </a:txBody>
                  <a:tcPr marL="9525" marR="9525" marT="9525" marB="0" anchor="b">
                    <a:noFill/>
                  </a:tcPr>
                </a:tc>
              </a:tr>
              <a:tr h="281638">
                <a:tc>
                  <a:txBody>
                    <a:bodyPr/>
                    <a:lstStyle/>
                    <a:p>
                      <a:pPr algn="l" rtl="0" fontAlgn="t"/>
                      <a:r>
                        <a:rPr lang="en-US" sz="1200" b="0" i="0" u="none" strike="noStrike" dirty="0" smtClean="0">
                          <a:solidFill>
                            <a:srgbClr val="000000"/>
                          </a:solidFill>
                          <a:latin typeface="微軟正黑體"/>
                        </a:rPr>
                        <a:t>CUPRIME MATERIAL</a:t>
                      </a:r>
                      <a:r>
                        <a:rPr lang="zh-TW" altLang="en-US" sz="1200" b="0" i="0" u="none" strike="noStrike" dirty="0" smtClean="0">
                          <a:solidFill>
                            <a:srgbClr val="000000"/>
                          </a:solidFill>
                          <a:latin typeface="微軟正黑體"/>
                        </a:rPr>
                        <a:t> </a:t>
                      </a:r>
                      <a:r>
                        <a:rPr lang="es-ES" altLang="zh-TW" sz="1200" u="none" strike="noStrike" dirty="0" smtClean="0">
                          <a:latin typeface="微軟正黑體" pitchFamily="34" charset="-120"/>
                          <a:ea typeface="微軟正黑體" pitchFamily="34" charset="-120"/>
                        </a:rPr>
                        <a:t>CO., LTD. </a:t>
                      </a:r>
                      <a:endParaRPr lang="en-US" sz="1200" b="0" i="0" u="none" strike="noStrike" dirty="0">
                        <a:solidFill>
                          <a:srgbClr val="000000"/>
                        </a:solidFill>
                        <a:latin typeface="微軟正黑體"/>
                      </a:endParaRPr>
                    </a:p>
                  </a:txBody>
                  <a:tcPr marL="9525" marR="9525" marT="9525" marB="0">
                    <a:noFill/>
                  </a:tcPr>
                </a:tc>
                <a:tc>
                  <a:txBody>
                    <a:bodyPr/>
                    <a:lstStyle/>
                    <a:p>
                      <a:pPr algn="r" rtl="0" fontAlgn="t"/>
                      <a:r>
                        <a:rPr lang="en-US" altLang="zh-TW" sz="1200" b="0" i="0" u="none" strike="noStrike" dirty="0" smtClean="0">
                          <a:solidFill>
                            <a:srgbClr val="FF0000"/>
                          </a:solidFill>
                          <a:latin typeface="微軟正黑體" pitchFamily="34" charset="-120"/>
                          <a:ea typeface="微軟正黑體" pitchFamily="34" charset="-120"/>
                        </a:rPr>
                        <a:t>(28,362)</a:t>
                      </a:r>
                      <a:endParaRPr lang="en-US" altLang="zh-TW" sz="1200" b="0" i="0" u="none" strike="noStrike" dirty="0">
                        <a:solidFill>
                          <a:srgbClr val="FF0000"/>
                        </a:solidFill>
                        <a:latin typeface="微軟正黑體" pitchFamily="34" charset="-120"/>
                        <a:ea typeface="微軟正黑體" pitchFamily="34" charset="-120"/>
                      </a:endParaRPr>
                    </a:p>
                  </a:txBody>
                  <a:tcPr marL="9525" marR="9525" marT="9525" marB="0" anchor="ctr">
                    <a:solidFill>
                      <a:schemeClr val="accent2">
                        <a:lumMod val="20000"/>
                        <a:lumOff val="80000"/>
                      </a:schemeClr>
                    </a:solidFill>
                  </a:tcPr>
                </a:tc>
                <a:tc>
                  <a:txBody>
                    <a:bodyPr/>
                    <a:lstStyle/>
                    <a:p>
                      <a:pPr algn="r" rtl="0" fontAlgn="t"/>
                      <a:r>
                        <a:rPr lang="en-US" altLang="zh-TW" sz="1200" b="0" i="0" u="none" strike="noStrike" dirty="0">
                          <a:solidFill>
                            <a:srgbClr val="FF0000"/>
                          </a:solidFill>
                          <a:latin typeface="微軟正黑體"/>
                        </a:rPr>
                        <a:t>(14,487)</a:t>
                      </a:r>
                    </a:p>
                  </a:txBody>
                  <a:tcPr marL="9525" marR="9525" marT="9525" marB="0" anchor="ctr">
                    <a:noFill/>
                  </a:tcPr>
                </a:tc>
              </a:tr>
              <a:tr h="281638">
                <a:tc>
                  <a:txBody>
                    <a:bodyPr/>
                    <a:lstStyle/>
                    <a:p>
                      <a:pPr algn="r" rtl="0" fontAlgn="t"/>
                      <a:r>
                        <a:rPr lang="en-US" altLang="zh-TW" sz="1200" b="1" i="0" u="none" strike="noStrike" dirty="0" smtClean="0">
                          <a:solidFill>
                            <a:srgbClr val="000000"/>
                          </a:solidFill>
                          <a:latin typeface="微軟正黑體"/>
                        </a:rPr>
                        <a:t>Subtotal</a:t>
                      </a:r>
                      <a:endParaRPr lang="zh-TW" altLang="en-US" sz="1200" b="1" i="0" u="none" strike="noStrike" dirty="0">
                        <a:solidFill>
                          <a:srgbClr val="000000"/>
                        </a:solidFill>
                        <a:latin typeface="微軟正黑體"/>
                      </a:endParaRPr>
                    </a:p>
                  </a:txBody>
                  <a:tcPr marL="6340" marR="6340" marT="6340" marB="0" anchor="b">
                    <a:noFill/>
                  </a:tcPr>
                </a:tc>
                <a:tc>
                  <a:txBody>
                    <a:bodyPr/>
                    <a:lstStyle/>
                    <a:p>
                      <a:pPr algn="r" rtl="0" fontAlgn="t"/>
                      <a:r>
                        <a:rPr lang="en-US" altLang="zh-TW" sz="1200" b="1" i="0" u="none" strike="noStrike" dirty="0" smtClean="0">
                          <a:solidFill>
                            <a:srgbClr val="000000"/>
                          </a:solidFill>
                          <a:latin typeface="微軟正黑體" pitchFamily="34" charset="-120"/>
                          <a:ea typeface="微軟正黑體" pitchFamily="34" charset="-120"/>
                        </a:rPr>
                        <a:t>89,058</a:t>
                      </a:r>
                      <a:endParaRPr lang="en-US" altLang="zh-TW" sz="1200" b="1"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1" i="0" u="none" strike="noStrike" dirty="0" smtClean="0">
                          <a:solidFill>
                            <a:srgbClr val="000000"/>
                          </a:solidFill>
                          <a:latin typeface="微軟正黑體" pitchFamily="34" charset="-120"/>
                          <a:ea typeface="微軟正黑體" pitchFamily="34" charset="-120"/>
                        </a:rPr>
                        <a:t>146,239 </a:t>
                      </a:r>
                      <a:endParaRPr lang="en-US" altLang="zh-TW" sz="1200" b="1" i="0" u="none" strike="noStrike" dirty="0">
                        <a:solidFill>
                          <a:srgbClr val="000000"/>
                        </a:solidFill>
                        <a:latin typeface="微軟正黑體" pitchFamily="34" charset="-120"/>
                        <a:ea typeface="微軟正黑體" pitchFamily="34" charset="-120"/>
                      </a:endParaRPr>
                    </a:p>
                  </a:txBody>
                  <a:tcPr marL="9525" marR="9525" marT="9525" marB="0" anchor="b">
                    <a:noFill/>
                  </a:tcPr>
                </a:tc>
              </a:tr>
            </a:tbl>
          </a:graphicData>
        </a:graphic>
      </p:graphicFrame>
      <p:grpSp>
        <p:nvGrpSpPr>
          <p:cNvPr id="65" name="群組 64"/>
          <p:cNvGrpSpPr/>
          <p:nvPr/>
        </p:nvGrpSpPr>
        <p:grpSpPr>
          <a:xfrm>
            <a:off x="8244408" y="188642"/>
            <a:ext cx="504057" cy="352839"/>
            <a:chOff x="4355976" y="3147038"/>
            <a:chExt cx="2304258" cy="1993675"/>
          </a:xfrm>
        </p:grpSpPr>
        <p:sp>
          <p:nvSpPr>
            <p:cNvPr id="66"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67" name="圓角化同側角落矩形 66"/>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68" name="群組 13"/>
            <p:cNvGrpSpPr/>
            <p:nvPr/>
          </p:nvGrpSpPr>
          <p:grpSpPr>
            <a:xfrm>
              <a:off x="4355976" y="3147038"/>
              <a:ext cx="461551" cy="926569"/>
              <a:chOff x="1" y="-71582"/>
              <a:chExt cx="461551" cy="926569"/>
            </a:xfrm>
          </p:grpSpPr>
          <p:sp>
            <p:nvSpPr>
              <p:cNvPr id="76" name="＞形箭號 75"/>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77"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69" name="圓角化同側角落矩形 68"/>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71" name="群組 22"/>
            <p:cNvGrpSpPr/>
            <p:nvPr/>
          </p:nvGrpSpPr>
          <p:grpSpPr>
            <a:xfrm>
              <a:off x="4355976" y="4379855"/>
              <a:ext cx="461550" cy="760858"/>
              <a:chOff x="1" y="1082962"/>
              <a:chExt cx="461550" cy="760858"/>
            </a:xfrm>
          </p:grpSpPr>
          <p:sp>
            <p:nvSpPr>
              <p:cNvPr id="74" name="＞形箭號 73"/>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75"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72" name="＞形箭號 71"/>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73" name="圓角化同側角落矩形 72"/>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26</a:t>
            </a:fld>
            <a:endParaRPr lang="zh-TW" altLang="en-US"/>
          </a:p>
        </p:txBody>
      </p:sp>
      <p:grpSp>
        <p:nvGrpSpPr>
          <p:cNvPr id="29" name="群組 28"/>
          <p:cNvGrpSpPr/>
          <p:nvPr/>
        </p:nvGrpSpPr>
        <p:grpSpPr>
          <a:xfrm>
            <a:off x="323528" y="476671"/>
            <a:ext cx="5760640" cy="936106"/>
            <a:chOff x="323528" y="476671"/>
            <a:chExt cx="5760640" cy="936106"/>
          </a:xfrm>
        </p:grpSpPr>
        <p:grpSp>
          <p:nvGrpSpPr>
            <p:cNvPr id="30" name="群組 49"/>
            <p:cNvGrpSpPr/>
            <p:nvPr/>
          </p:nvGrpSpPr>
          <p:grpSpPr>
            <a:xfrm>
              <a:off x="323528" y="476671"/>
              <a:ext cx="5760640" cy="936106"/>
              <a:chOff x="971600" y="471528"/>
              <a:chExt cx="4015168" cy="869243"/>
            </a:xfrm>
          </p:grpSpPr>
          <p:grpSp>
            <p:nvGrpSpPr>
              <p:cNvPr id="32" name="群組 42"/>
              <p:cNvGrpSpPr/>
              <p:nvPr/>
            </p:nvGrpSpPr>
            <p:grpSpPr>
              <a:xfrm>
                <a:off x="1706082" y="471528"/>
                <a:ext cx="3280686" cy="735512"/>
                <a:chOff x="670818" y="1201082"/>
                <a:chExt cx="3432184" cy="836758"/>
              </a:xfrm>
            </p:grpSpPr>
            <p:sp>
              <p:nvSpPr>
                <p:cNvPr id="36" name="圓角化同側角落矩形 35"/>
                <p:cNvSpPr/>
                <p:nvPr/>
              </p:nvSpPr>
              <p:spPr>
                <a:xfrm rot="5400000">
                  <a:off x="2006567" y="-134661"/>
                  <a:ext cx="760685" cy="3432184"/>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圓角化同側角落矩形 4"/>
                <p:cNvSpPr/>
                <p:nvPr/>
              </p:nvSpPr>
              <p:spPr>
                <a:xfrm>
                  <a:off x="670819" y="1201082"/>
                  <a:ext cx="3227277"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grpSp>
            <p:nvGrpSpPr>
              <p:cNvPr id="33" name="群組 45"/>
              <p:cNvGrpSpPr/>
              <p:nvPr/>
            </p:nvGrpSpPr>
            <p:grpSpPr>
              <a:xfrm>
                <a:off x="971600" y="471534"/>
                <a:ext cx="881752" cy="869237"/>
                <a:chOff x="1" y="1183486"/>
                <a:chExt cx="881752" cy="869237"/>
              </a:xfrm>
            </p:grpSpPr>
            <p:sp>
              <p:nvSpPr>
                <p:cNvPr id="34" name="＞形箭號 33"/>
                <p:cNvSpPr/>
                <p:nvPr/>
              </p:nvSpPr>
              <p:spPr>
                <a:xfrm rot="5400000">
                  <a:off x="-18411" y="1348795"/>
                  <a:ext cx="869237"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p:txBody>
            </p:sp>
          </p:grpSp>
        </p:grpSp>
        <p:pic>
          <p:nvPicPr>
            <p:cNvPr id="31" name="圖片 30"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sp>
        <p:nvSpPr>
          <p:cNvPr id="38" name="文字版面配置區 3"/>
          <p:cNvSpPr txBox="1">
            <a:spLocks/>
          </p:cNvSpPr>
          <p:nvPr/>
        </p:nvSpPr>
        <p:spPr bwMode="auto">
          <a:xfrm>
            <a:off x="971600" y="1484784"/>
            <a:ext cx="7775575" cy="792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zh-TW"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Subsidiaries</a:t>
            </a:r>
            <a:r>
              <a:rPr kumimoji="0" lang="zh-TW" altLang="en-US"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Net Income:</a:t>
            </a:r>
            <a:r>
              <a:rPr kumimoji="0" lang="zh-TW" altLang="en-US"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2018Q3~2019Q3</a:t>
            </a:r>
            <a:endParaRPr kumimoji="0" lang="zh-TW" altLang="en-US"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40" name="文字方塊 1"/>
          <p:cNvSpPr txBox="1">
            <a:spLocks noChangeArrowheads="1"/>
          </p:cNvSpPr>
          <p:nvPr/>
        </p:nvSpPr>
        <p:spPr bwMode="auto">
          <a:xfrm>
            <a:off x="4139952" y="1581299"/>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Thousand 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nvGraphicFramePr>
        <p:xfrm>
          <a:off x="971600" y="1916829"/>
          <a:ext cx="7272808" cy="4392491"/>
        </p:xfrm>
        <a:graphic>
          <a:graphicData uri="http://schemas.openxmlformats.org/drawingml/2006/table">
            <a:tbl>
              <a:tblPr firstRow="1" lastRow="1" bandRow="1">
                <a:tableStyleId>{85BE263C-DBD7-4A20-BB59-AAB30ACAA65A}</a:tableStyleId>
              </a:tblPr>
              <a:tblGrid>
                <a:gridCol w="3241142"/>
                <a:gridCol w="2134411"/>
                <a:gridCol w="1897255"/>
              </a:tblGrid>
              <a:tr h="366042">
                <a:tc>
                  <a:txBody>
                    <a:bodyPr/>
                    <a:lstStyle/>
                    <a:p>
                      <a:pPr algn="l" rtl="0" fontAlgn="t"/>
                      <a:r>
                        <a:rPr kumimoji="0" lang="en-US" altLang="zh-TW" sz="1200" b="1" i="0" u="none" strike="noStrike" kern="1200" cap="none" spc="0" normalizeH="0" baseline="0" noProof="0" dirty="0" smtClean="0">
                          <a:ln>
                            <a:noFill/>
                          </a:ln>
                          <a:solidFill>
                            <a:schemeClr val="bg1"/>
                          </a:solidFill>
                          <a:effectLst/>
                          <a:uLnTx/>
                          <a:uFillTx/>
                          <a:latin typeface="微軟正黑體" pitchFamily="34" charset="-120"/>
                          <a:ea typeface="微軟正黑體" pitchFamily="34" charset="-120"/>
                          <a:cs typeface="+mn-cs"/>
                        </a:rPr>
                        <a:t>Subsidiaries</a:t>
                      </a:r>
                      <a:endParaRPr lang="zh-TW" altLang="en-US" sz="1200" b="1" i="0" u="none" strike="noStrike" dirty="0">
                        <a:solidFill>
                          <a:schemeClr val="bg1"/>
                        </a:solidFill>
                        <a:latin typeface="微軟正黑體" pitchFamily="34" charset="-120"/>
                        <a:ea typeface="微軟正黑體" pitchFamily="34" charset="-120"/>
                      </a:endParaRPr>
                    </a:p>
                  </a:txBody>
                  <a:tcPr marL="6340" marR="6340" marT="6340" marB="0" anchor="b"/>
                </a:tc>
                <a:tc>
                  <a:txBody>
                    <a:bodyPr/>
                    <a:lstStyle/>
                    <a:p>
                      <a:pPr algn="ctr" rtl="0" fontAlgn="t"/>
                      <a:r>
                        <a:rPr lang="en-US" sz="1200" u="none" strike="noStrike" dirty="0" smtClean="0">
                          <a:latin typeface="微軟正黑體" pitchFamily="34" charset="-120"/>
                          <a:ea typeface="微軟正黑體" pitchFamily="34" charset="-120"/>
                        </a:rPr>
                        <a:t>2019Q3 Ne</a:t>
                      </a:r>
                      <a:r>
                        <a:rPr lang="en-US" sz="1200" u="none" strike="noStrike" baseline="0" dirty="0" smtClean="0">
                          <a:latin typeface="微軟正黑體" pitchFamily="34" charset="-120"/>
                          <a:ea typeface="微軟正黑體" pitchFamily="34" charset="-120"/>
                        </a:rPr>
                        <a:t>t Income</a:t>
                      </a:r>
                      <a:endParaRPr lang="en-US" altLang="zh-TW" sz="1200" b="1" i="0" u="none" strike="noStrike" dirty="0">
                        <a:solidFill>
                          <a:srgbClr val="FFFFFF"/>
                        </a:solidFill>
                        <a:latin typeface="微軟正黑體" pitchFamily="34" charset="-120"/>
                        <a:ea typeface="微軟正黑體" pitchFamily="34" charset="-120"/>
                      </a:endParaRPr>
                    </a:p>
                  </a:txBody>
                  <a:tcPr marL="6340" marR="6340" marT="6340" marB="0" anchor="b"/>
                </a:tc>
                <a:tc>
                  <a:txBody>
                    <a:bodyPr/>
                    <a:lstStyle/>
                    <a:p>
                      <a:pPr algn="ctr" rtl="0" fontAlgn="t"/>
                      <a:r>
                        <a:rPr lang="en-US" sz="1200" u="none" strike="noStrike" dirty="0" smtClean="0">
                          <a:latin typeface="微軟正黑體" pitchFamily="34" charset="-120"/>
                          <a:ea typeface="微軟正黑體" pitchFamily="34" charset="-120"/>
                        </a:rPr>
                        <a:t>2018Q3 </a:t>
                      </a:r>
                      <a:r>
                        <a:rPr lang="en-US" altLang="zh-TW" sz="1200" u="none" strike="noStrike" dirty="0" smtClean="0">
                          <a:latin typeface="微軟正黑體" pitchFamily="34" charset="-120"/>
                          <a:ea typeface="微軟正黑體" pitchFamily="34" charset="-120"/>
                        </a:rPr>
                        <a:t>Ne</a:t>
                      </a:r>
                      <a:r>
                        <a:rPr lang="en-US" altLang="zh-TW" sz="1200" u="none" strike="noStrike" baseline="0" dirty="0" smtClean="0">
                          <a:latin typeface="微軟正黑體" pitchFamily="34" charset="-120"/>
                          <a:ea typeface="微軟正黑體" pitchFamily="34" charset="-120"/>
                        </a:rPr>
                        <a:t>t Income</a:t>
                      </a:r>
                      <a:r>
                        <a:rPr lang="en-US" altLang="zh-TW" sz="1200" u="none" strike="noStrike" dirty="0" smtClean="0">
                          <a:latin typeface="微軟正黑體" pitchFamily="34" charset="-120"/>
                          <a:ea typeface="微軟正黑體" pitchFamily="34" charset="-120"/>
                        </a:rPr>
                        <a:t> </a:t>
                      </a:r>
                      <a:endParaRPr lang="en-US" altLang="zh-TW" sz="1200" b="1" i="0" u="none" strike="noStrike" dirty="0">
                        <a:solidFill>
                          <a:srgbClr val="FFFFFF"/>
                        </a:solidFill>
                        <a:latin typeface="微軟正黑體" pitchFamily="34" charset="-120"/>
                        <a:ea typeface="微軟正黑體" pitchFamily="34" charset="-120"/>
                      </a:endParaRPr>
                    </a:p>
                  </a:txBody>
                  <a:tcPr marL="6340" marR="6340" marT="6340" marB="0" anchor="b"/>
                </a:tc>
              </a:tr>
              <a:tr h="295594">
                <a:tc>
                  <a:txBody>
                    <a:bodyPr/>
                    <a:lstStyle/>
                    <a:p>
                      <a:pPr algn="l" rtl="0" fontAlgn="t"/>
                      <a:r>
                        <a:rPr lang="en-US" altLang="zh-TW" sz="1200" b="1" i="0" u="none" strike="noStrike" dirty="0" smtClean="0">
                          <a:solidFill>
                            <a:srgbClr val="000000"/>
                          </a:solidFill>
                          <a:latin typeface="微軟正黑體" pitchFamily="34" charset="-120"/>
                          <a:ea typeface="微軟正黑體" pitchFamily="34" charset="-120"/>
                        </a:rPr>
                        <a:t>Continued from the previous page</a:t>
                      </a:r>
                      <a:endParaRPr lang="en-US" altLang="zh-TW" sz="1200" b="1"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200" b="1" i="0" u="none" strike="noStrike" dirty="0" smtClean="0">
                          <a:solidFill>
                            <a:srgbClr val="000000"/>
                          </a:solidFill>
                          <a:latin typeface="微軟正黑體" pitchFamily="34" charset="-120"/>
                          <a:ea typeface="微軟正黑體" pitchFamily="34" charset="-120"/>
                        </a:rPr>
                        <a:t>89,058</a:t>
                      </a:r>
                      <a:endParaRPr lang="en-US" altLang="zh-TW" sz="1200" b="1"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1" i="0" u="none" strike="noStrike" dirty="0">
                          <a:solidFill>
                            <a:srgbClr val="000000"/>
                          </a:solidFill>
                          <a:latin typeface="微軟正黑體" pitchFamily="34" charset="-120"/>
                          <a:ea typeface="微軟正黑體" pitchFamily="34" charset="-120"/>
                        </a:rPr>
                        <a:t>146,239 </a:t>
                      </a:r>
                    </a:p>
                  </a:txBody>
                  <a:tcPr marL="9525" marR="9525" marT="9525" marB="0" anchor="b">
                    <a:noFill/>
                  </a:tcPr>
                </a:tc>
              </a:tr>
              <a:tr h="295594">
                <a:tc>
                  <a:txBody>
                    <a:bodyPr/>
                    <a:lstStyle/>
                    <a:p>
                      <a:pPr algn="l" rtl="0" fontAlgn="t"/>
                      <a:r>
                        <a:rPr lang="en-US" sz="1200" b="0" i="0" u="none" strike="noStrike" dirty="0">
                          <a:solidFill>
                            <a:srgbClr val="000000"/>
                          </a:solidFill>
                          <a:latin typeface="微軟正黑體" pitchFamily="34" charset="-120"/>
                          <a:ea typeface="微軟正黑體" pitchFamily="34" charset="-120"/>
                        </a:rPr>
                        <a:t>UNITED ELECTRIC </a:t>
                      </a:r>
                      <a:r>
                        <a:rPr lang="zh-TW" altLang="en-US" sz="1200" b="0" i="0" u="none" strike="noStrike" dirty="0" smtClean="0">
                          <a:solidFill>
                            <a:srgbClr val="000000"/>
                          </a:solidFill>
                          <a:latin typeface="微軟正黑體" pitchFamily="34" charset="-120"/>
                          <a:ea typeface="微軟正黑體" pitchFamily="34" charset="-120"/>
                        </a:rPr>
                        <a:t> </a:t>
                      </a:r>
                      <a:r>
                        <a:rPr lang="es-ES" altLang="zh-TW" sz="1200" u="none" strike="noStrike" dirty="0" smtClean="0">
                          <a:latin typeface="微軟正黑體" pitchFamily="34" charset="-120"/>
                          <a:ea typeface="微軟正黑體" pitchFamily="34" charset="-120"/>
                        </a:rPr>
                        <a:t>CO., LTD. </a:t>
                      </a:r>
                      <a:endParaRPr lang="en-US" sz="1200" b="0" i="0" u="none" strike="noStrike" dirty="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200" b="0" i="0" u="none" strike="noStrike" dirty="0" smtClean="0">
                          <a:solidFill>
                            <a:srgbClr val="000000"/>
                          </a:solidFill>
                          <a:latin typeface="微軟正黑體" pitchFamily="34" charset="-120"/>
                          <a:ea typeface="微軟正黑體" pitchFamily="34" charset="-120"/>
                        </a:rPr>
                        <a:t>46,274</a:t>
                      </a: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64,318 </a:t>
                      </a:r>
                    </a:p>
                  </a:txBody>
                  <a:tcPr marL="9525" marR="9525" marT="9525" marB="0" anchor="b">
                    <a:noFill/>
                  </a:tcPr>
                </a:tc>
              </a:tr>
              <a:tr h="443516">
                <a:tc>
                  <a:txBody>
                    <a:bodyPr/>
                    <a:lstStyle/>
                    <a:p>
                      <a:pPr algn="l" rtl="0" fontAlgn="t"/>
                      <a:r>
                        <a:rPr lang="en-US" sz="1200" b="0" i="0" u="none" strike="noStrike" dirty="0">
                          <a:solidFill>
                            <a:srgbClr val="000000"/>
                          </a:solidFill>
                          <a:latin typeface="微軟正黑體" pitchFamily="34" charset="-120"/>
                          <a:ea typeface="微軟正黑體" pitchFamily="34" charset="-120"/>
                        </a:rPr>
                        <a:t>TA YA UNITED </a:t>
                      </a:r>
                      <a:r>
                        <a:rPr lang="en-US" sz="1200" b="0" i="0" u="none" strike="noStrike" dirty="0" smtClean="0">
                          <a:solidFill>
                            <a:srgbClr val="000000"/>
                          </a:solidFill>
                          <a:latin typeface="微軟正黑體" pitchFamily="34" charset="-120"/>
                          <a:ea typeface="微軟正黑體" pitchFamily="34" charset="-120"/>
                        </a:rPr>
                        <a:t>ENGINEERING</a:t>
                      </a:r>
                      <a:r>
                        <a:rPr lang="zh-TW" altLang="en-US" sz="1200" b="0" i="0" u="none" strike="noStrike" dirty="0" smtClean="0">
                          <a:solidFill>
                            <a:srgbClr val="000000"/>
                          </a:solidFill>
                          <a:latin typeface="微軟正黑體" pitchFamily="34" charset="-120"/>
                          <a:ea typeface="微軟正黑體" pitchFamily="34" charset="-120"/>
                        </a:rPr>
                        <a:t>  </a:t>
                      </a:r>
                      <a:r>
                        <a:rPr lang="es-ES" altLang="zh-TW" sz="1200" u="none" strike="noStrike" dirty="0" smtClean="0">
                          <a:latin typeface="微軟正黑體" pitchFamily="34" charset="-120"/>
                          <a:ea typeface="微軟正黑體" pitchFamily="34" charset="-120"/>
                        </a:rPr>
                        <a:t>CO., LTD. </a:t>
                      </a:r>
                      <a:endParaRPr lang="en-US" sz="1200" b="0" i="0" u="none" strike="noStrike" dirty="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200" b="0" i="0" u="none" strike="noStrike" dirty="0" smtClean="0">
                          <a:solidFill>
                            <a:srgbClr val="FF0000"/>
                          </a:solidFill>
                          <a:latin typeface="微軟正黑體" pitchFamily="34" charset="-120"/>
                          <a:ea typeface="微軟正黑體" pitchFamily="34" charset="-120"/>
                        </a:rPr>
                        <a:t>(32,738)</a:t>
                      </a:r>
                      <a:endParaRPr lang="en-US" altLang="zh-TW" sz="1200" b="0" i="0" u="none" strike="noStrike" dirty="0">
                        <a:solidFill>
                          <a:srgbClr val="FF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0 </a:t>
                      </a:r>
                    </a:p>
                  </a:txBody>
                  <a:tcPr marL="9525" marR="9525" marT="9525" marB="0" anchor="b">
                    <a:noFill/>
                  </a:tcPr>
                </a:tc>
              </a:tr>
              <a:tr h="295594">
                <a:tc>
                  <a:txBody>
                    <a:bodyPr/>
                    <a:lstStyle/>
                    <a:p>
                      <a:pPr algn="l" rtl="0" fontAlgn="t"/>
                      <a:r>
                        <a:rPr lang="en-US" sz="1200" b="0" i="0" u="none" strike="noStrike" dirty="0">
                          <a:solidFill>
                            <a:srgbClr val="000000"/>
                          </a:solidFill>
                          <a:latin typeface="微軟正黑體" pitchFamily="34" charset="-120"/>
                          <a:ea typeface="微軟正黑體" pitchFamily="34" charset="-120"/>
                        </a:rPr>
                        <a:t>AD </a:t>
                      </a:r>
                      <a:r>
                        <a:rPr lang="en-US" sz="1200" b="0" i="0" u="none" strike="noStrike" dirty="0" smtClean="0">
                          <a:solidFill>
                            <a:srgbClr val="000000"/>
                          </a:solidFill>
                          <a:latin typeface="微軟正黑體" pitchFamily="34" charset="-120"/>
                          <a:ea typeface="微軟正黑體" pitchFamily="34" charset="-120"/>
                        </a:rPr>
                        <a:t>ENGINEERING</a:t>
                      </a:r>
                      <a:r>
                        <a:rPr lang="zh-TW" altLang="en-US" sz="1200" b="0" i="0" u="none" strike="noStrike" dirty="0" smtClean="0">
                          <a:solidFill>
                            <a:srgbClr val="000000"/>
                          </a:solidFill>
                          <a:latin typeface="微軟正黑體" pitchFamily="34" charset="-120"/>
                          <a:ea typeface="微軟正黑體" pitchFamily="34" charset="-120"/>
                        </a:rPr>
                        <a:t>  </a:t>
                      </a:r>
                      <a:r>
                        <a:rPr lang="es-ES" altLang="zh-TW" sz="1200" u="none" strike="noStrike" dirty="0" smtClean="0">
                          <a:latin typeface="微軟正黑體" pitchFamily="34" charset="-120"/>
                          <a:ea typeface="微軟正黑體" pitchFamily="34" charset="-120"/>
                        </a:rPr>
                        <a:t>CO., LTD. </a:t>
                      </a:r>
                      <a:endParaRPr lang="en-US" sz="1200" b="0" i="0" u="none" strike="noStrike" dirty="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200" b="0" i="0" u="none" strike="noStrike" dirty="0" smtClean="0">
                          <a:solidFill>
                            <a:srgbClr val="000000"/>
                          </a:solidFill>
                          <a:latin typeface="微軟正黑體" pitchFamily="34" charset="-120"/>
                          <a:ea typeface="微軟正黑體" pitchFamily="34" charset="-120"/>
                        </a:rPr>
                        <a:t>22,210</a:t>
                      </a: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30,148 </a:t>
                      </a:r>
                    </a:p>
                  </a:txBody>
                  <a:tcPr marL="9525" marR="9525" marT="9525" marB="0" anchor="b">
                    <a:noFill/>
                  </a:tcPr>
                </a:tc>
              </a:tr>
              <a:tr h="562248">
                <a:tc>
                  <a:txBody>
                    <a:bodyPr/>
                    <a:lstStyle/>
                    <a:p>
                      <a:pPr algn="l" rtl="0" fontAlgn="t"/>
                      <a:r>
                        <a:rPr lang="en-US" sz="1200" u="none" strike="noStrike" dirty="0">
                          <a:latin typeface="微軟正黑體" pitchFamily="34" charset="-120"/>
                          <a:ea typeface="微軟正黑體" pitchFamily="34" charset="-120"/>
                        </a:rPr>
                        <a:t>PLASTIC TECHNOLOGY INVESTMENT HOLDING LTD. </a:t>
                      </a:r>
                      <a:endParaRPr lang="en-US" sz="1200" b="0" i="0" u="none" strike="noStrike" dirty="0">
                        <a:solidFill>
                          <a:srgbClr val="000000"/>
                        </a:solidFill>
                        <a:latin typeface="微軟正黑體" pitchFamily="34" charset="-120"/>
                        <a:ea typeface="微軟正黑體" pitchFamily="34" charset="-120"/>
                      </a:endParaRPr>
                    </a:p>
                  </a:txBody>
                  <a:tcPr marL="9525" marR="9525" marT="9525" marB="0" anchor="b">
                    <a:noFill/>
                  </a:tcPr>
                </a:tc>
                <a:tc>
                  <a:txBody>
                    <a:bodyPr/>
                    <a:lstStyle/>
                    <a:p>
                      <a:pPr algn="r" rtl="0" fontAlgn="t"/>
                      <a:r>
                        <a:rPr lang="en-US" altLang="zh-TW" sz="1200" b="0" i="0" u="none" strike="noStrike" dirty="0" smtClean="0">
                          <a:solidFill>
                            <a:schemeClr val="tx1"/>
                          </a:solidFill>
                          <a:latin typeface="微軟正黑體" pitchFamily="34" charset="-120"/>
                          <a:ea typeface="微軟正黑體" pitchFamily="34" charset="-120"/>
                        </a:rPr>
                        <a:t>15,157</a:t>
                      </a:r>
                      <a:endParaRPr lang="en-US" altLang="zh-TW" sz="1200" b="0" i="0" u="none" strike="noStrike" dirty="0">
                        <a:solidFill>
                          <a:schemeClr val="tx1"/>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9,768 </a:t>
                      </a:r>
                    </a:p>
                  </a:txBody>
                  <a:tcPr marL="9525" marR="9525" marT="9525" marB="0" anchor="b">
                    <a:noFill/>
                  </a:tcPr>
                </a:tc>
              </a:tr>
              <a:tr h="295594">
                <a:tc>
                  <a:txBody>
                    <a:bodyPr/>
                    <a:lstStyle/>
                    <a:p>
                      <a:pPr algn="l" rtl="0" fontAlgn="t"/>
                      <a:r>
                        <a:rPr lang="en-US" sz="1200" b="0" i="0" u="none" strike="noStrike" dirty="0">
                          <a:solidFill>
                            <a:srgbClr val="000000"/>
                          </a:solidFill>
                          <a:latin typeface="微軟正黑體" pitchFamily="34" charset="-120"/>
                          <a:ea typeface="微軟正黑體" pitchFamily="34" charset="-120"/>
                        </a:rPr>
                        <a:t>JUNG SHING </a:t>
                      </a:r>
                      <a:r>
                        <a:rPr lang="en-US" sz="1200" b="0" i="0" u="none" strike="noStrike" dirty="0" smtClean="0">
                          <a:solidFill>
                            <a:srgbClr val="000000"/>
                          </a:solidFill>
                          <a:latin typeface="微軟正黑體" pitchFamily="34" charset="-120"/>
                          <a:ea typeface="微軟正黑體" pitchFamily="34" charset="-120"/>
                        </a:rPr>
                        <a:t>WIRE</a:t>
                      </a:r>
                      <a:r>
                        <a:rPr lang="zh-TW" altLang="en-US" sz="1200" b="0" i="0" u="none" strike="noStrike" dirty="0" smtClean="0">
                          <a:solidFill>
                            <a:srgbClr val="000000"/>
                          </a:solidFill>
                          <a:latin typeface="微軟正黑體" pitchFamily="34" charset="-120"/>
                          <a:ea typeface="微軟正黑體" pitchFamily="34" charset="-120"/>
                        </a:rPr>
                        <a:t>  </a:t>
                      </a:r>
                      <a:r>
                        <a:rPr lang="es-ES" altLang="zh-TW" sz="1200" u="none" strike="noStrike" dirty="0" smtClean="0">
                          <a:latin typeface="微軟正黑體" pitchFamily="34" charset="-120"/>
                          <a:ea typeface="微軟正黑體" pitchFamily="34" charset="-120"/>
                        </a:rPr>
                        <a:t>CO., LTD. </a:t>
                      </a:r>
                      <a:endParaRPr lang="en-US" sz="1200" b="0" i="0" u="none" strike="noStrike" dirty="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200" b="0" i="0" u="none" strike="noStrike" dirty="0" smtClean="0">
                          <a:solidFill>
                            <a:srgbClr val="000000"/>
                          </a:solidFill>
                          <a:latin typeface="微軟正黑體" pitchFamily="34" charset="-120"/>
                          <a:ea typeface="微軟正黑體" pitchFamily="34" charset="-120"/>
                        </a:rPr>
                        <a:t>71,457</a:t>
                      </a: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149,169 </a:t>
                      </a:r>
                    </a:p>
                  </a:txBody>
                  <a:tcPr marL="9525" marR="9525" marT="9525" marB="0" anchor="b">
                    <a:noFill/>
                  </a:tcPr>
                </a:tc>
              </a:tr>
              <a:tr h="443516">
                <a:tc>
                  <a:txBody>
                    <a:bodyPr/>
                    <a:lstStyle/>
                    <a:p>
                      <a:pPr algn="l" rtl="0" fontAlgn="t"/>
                      <a:r>
                        <a:rPr lang="en-US" sz="1200" b="0" i="0" u="none" strike="noStrike" dirty="0" smtClean="0">
                          <a:solidFill>
                            <a:srgbClr val="000000"/>
                          </a:solidFill>
                          <a:latin typeface="微軟正黑體" pitchFamily="34" charset="-120"/>
                          <a:ea typeface="微軟正黑體" pitchFamily="34" charset="-120"/>
                        </a:rPr>
                        <a:t>TA YA GREEN ENERGY TECHNOLOGY</a:t>
                      </a:r>
                      <a:r>
                        <a:rPr lang="zh-TW" altLang="en-US" sz="1200" b="0" i="0" u="none" strike="noStrike" baseline="0" dirty="0" smtClean="0">
                          <a:solidFill>
                            <a:srgbClr val="000000"/>
                          </a:solidFill>
                          <a:latin typeface="微軟正黑體" pitchFamily="34" charset="-120"/>
                          <a:ea typeface="微軟正黑體" pitchFamily="34" charset="-120"/>
                        </a:rPr>
                        <a:t>  </a:t>
                      </a:r>
                      <a:r>
                        <a:rPr lang="es-ES" altLang="zh-TW" sz="1200" u="none" strike="noStrike" dirty="0" smtClean="0">
                          <a:latin typeface="微軟正黑體" pitchFamily="34" charset="-120"/>
                          <a:ea typeface="微軟正黑體" pitchFamily="34" charset="-120"/>
                        </a:rPr>
                        <a:t>CO., LTD. </a:t>
                      </a:r>
                      <a:endParaRPr lang="en-US" sz="1200" b="0" i="0" u="none" strike="noStrike" dirty="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200" b="0" i="0" u="none" strike="noStrike" dirty="0" smtClean="0">
                          <a:solidFill>
                            <a:srgbClr val="000000"/>
                          </a:solidFill>
                          <a:latin typeface="微軟正黑體" pitchFamily="34" charset="-120"/>
                          <a:ea typeface="微軟正黑體" pitchFamily="34" charset="-120"/>
                        </a:rPr>
                        <a:t>19,958</a:t>
                      </a: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a:solidFill>
                            <a:srgbClr val="000000"/>
                          </a:solidFill>
                          <a:latin typeface="微軟正黑體" pitchFamily="34" charset="-120"/>
                          <a:ea typeface="微軟正黑體" pitchFamily="34" charset="-120"/>
                        </a:rPr>
                        <a:t>18,571 </a:t>
                      </a:r>
                    </a:p>
                  </a:txBody>
                  <a:tcPr marL="9525" marR="9525" marT="9525" marB="0" anchor="b">
                    <a:noFill/>
                  </a:tcPr>
                </a:tc>
              </a:tr>
              <a:tr h="29559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altLang="zh-TW" sz="1200" b="0" i="0" u="none" strike="noStrike" dirty="0" smtClean="0">
                          <a:solidFill>
                            <a:srgbClr val="000000"/>
                          </a:solidFill>
                          <a:latin typeface="微軟正黑體" pitchFamily="34" charset="-120"/>
                          <a:ea typeface="微軟正黑體" pitchFamily="34" charset="-120"/>
                        </a:rPr>
                        <a:t>AMIT SYSTEM SERVICE LTD.</a:t>
                      </a:r>
                    </a:p>
                  </a:txBody>
                  <a:tcPr marL="9525" marR="9525" marT="9525" marB="0" anchor="ctr">
                    <a:noFill/>
                  </a:tcPr>
                </a:tc>
                <a:tc>
                  <a:txBody>
                    <a:bodyPr/>
                    <a:lstStyle/>
                    <a:p>
                      <a:pPr algn="r" rtl="0" fontAlgn="t"/>
                      <a:r>
                        <a:rPr lang="en-US" altLang="zh-TW" sz="1200" b="0" i="0" u="none" strike="noStrike" dirty="0" smtClean="0">
                          <a:solidFill>
                            <a:srgbClr val="FF0000"/>
                          </a:solidFill>
                          <a:latin typeface="微軟正黑體" pitchFamily="34" charset="-120"/>
                          <a:ea typeface="微軟正黑體" pitchFamily="34" charset="-120"/>
                        </a:rPr>
                        <a:t>(6,159)</a:t>
                      </a:r>
                      <a:endParaRPr lang="en-US" altLang="zh-TW" sz="1200" b="0" i="0" u="none" strike="noStrike" dirty="0">
                        <a:solidFill>
                          <a:srgbClr val="FF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FF0000"/>
                          </a:solidFill>
                          <a:latin typeface="微軟正黑體" pitchFamily="34" charset="-120"/>
                          <a:ea typeface="微軟正黑體" pitchFamily="34" charset="-120"/>
                        </a:rPr>
                        <a:t>(8,847)</a:t>
                      </a:r>
                    </a:p>
                  </a:txBody>
                  <a:tcPr marL="9525" marR="9525" marT="9525" marB="0" anchor="b">
                    <a:noFill/>
                  </a:tcPr>
                </a:tc>
              </a:tr>
              <a:tr h="50549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altLang="zh-TW" sz="1200" b="0" dirty="0" smtClean="0">
                          <a:solidFill>
                            <a:schemeClr val="tx1"/>
                          </a:solidFill>
                          <a:latin typeface="微軟正黑體" pitchFamily="34" charset="-120"/>
                          <a:ea typeface="微軟正黑體" pitchFamily="34" charset="-120"/>
                        </a:rPr>
                        <a:t>UNION STORAGE ENERGY SYSTEM </a:t>
                      </a:r>
                      <a:r>
                        <a:rPr lang="es-ES" altLang="zh-TW" sz="1200" b="0" dirty="0" smtClean="0">
                          <a:solidFill>
                            <a:schemeClr val="tx1"/>
                          </a:solidFill>
                          <a:latin typeface="微軟正黑體" pitchFamily="34" charset="-120"/>
                          <a:ea typeface="微軟正黑體" pitchFamily="34" charset="-120"/>
                        </a:rPr>
                        <a:t>CO., LTD</a:t>
                      </a:r>
                      <a:r>
                        <a:rPr lang="en-US" altLang="zh-TW" sz="1200" b="0" dirty="0" smtClean="0">
                          <a:solidFill>
                            <a:schemeClr val="tx1"/>
                          </a:solidFill>
                          <a:latin typeface="微軟正黑體" pitchFamily="34" charset="-120"/>
                          <a:ea typeface="微軟正黑體" pitchFamily="34" charset="-120"/>
                        </a:rPr>
                        <a:t>.</a:t>
                      </a:r>
                    </a:p>
                  </a:txBody>
                  <a:tcPr marL="9525" marR="9525" marT="9525" marB="0" anchor="ctr">
                    <a:noFill/>
                  </a:tcPr>
                </a:tc>
                <a:tc>
                  <a:txBody>
                    <a:bodyPr/>
                    <a:lstStyle/>
                    <a:p>
                      <a:pPr algn="r" rtl="0" fontAlgn="t"/>
                      <a:r>
                        <a:rPr lang="en-US" altLang="zh-TW" sz="1200" b="0" i="0" u="none" strike="noStrike" dirty="0" smtClean="0">
                          <a:solidFill>
                            <a:srgbClr val="FF0000"/>
                          </a:solidFill>
                          <a:latin typeface="微軟正黑體" pitchFamily="34" charset="-120"/>
                          <a:ea typeface="微軟正黑體" pitchFamily="34" charset="-120"/>
                        </a:rPr>
                        <a:t>(12,726)</a:t>
                      </a:r>
                      <a:endParaRPr lang="en-US" altLang="zh-TW" sz="1200" b="0" i="0" u="none" strike="noStrike" dirty="0">
                        <a:solidFill>
                          <a:srgbClr val="FF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0" i="0" u="none" strike="noStrike" dirty="0">
                          <a:solidFill>
                            <a:srgbClr val="FF0000"/>
                          </a:solidFill>
                          <a:latin typeface="微軟正黑體" pitchFamily="34" charset="-120"/>
                          <a:ea typeface="微軟正黑體" pitchFamily="34" charset="-120"/>
                        </a:rPr>
                        <a:t>(8,986)</a:t>
                      </a:r>
                    </a:p>
                  </a:txBody>
                  <a:tcPr marL="9525" marR="9525" marT="9525" marB="0" anchor="b">
                    <a:noFill/>
                  </a:tcPr>
                </a:tc>
              </a:tr>
              <a:tr h="29559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altLang="zh-TW" sz="1200" b="0" i="0" u="none" strike="noStrike" dirty="0" smtClean="0">
                          <a:solidFill>
                            <a:srgbClr val="000000"/>
                          </a:solidFill>
                          <a:latin typeface="微軟正黑體" pitchFamily="34" charset="-120"/>
                          <a:ea typeface="微軟正黑體" pitchFamily="34" charset="-120"/>
                        </a:rPr>
                        <a:t>HENGS </a:t>
                      </a:r>
                      <a:r>
                        <a:rPr lang="es-ES" altLang="zh-TW" sz="1200" u="none" strike="noStrike" dirty="0" smtClean="0">
                          <a:latin typeface="微軟正黑體" pitchFamily="34" charset="-120"/>
                          <a:ea typeface="微軟正黑體" pitchFamily="34" charset="-120"/>
                        </a:rPr>
                        <a:t>CO., LTD. </a:t>
                      </a:r>
                      <a:endParaRPr lang="en-US" altLang="zh-TW" sz="1200" b="0" i="0" u="none" strike="noStrike" dirty="0" smtClean="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200" b="0" i="0" u="none" strike="noStrike" dirty="0" smtClean="0">
                          <a:solidFill>
                            <a:schemeClr val="tx1"/>
                          </a:solidFill>
                          <a:latin typeface="微軟正黑體" pitchFamily="34" charset="-120"/>
                          <a:ea typeface="微軟正黑體" pitchFamily="34" charset="-120"/>
                        </a:rPr>
                        <a:t>14,175</a:t>
                      </a:r>
                      <a:endParaRPr lang="en-US" altLang="zh-TW" sz="1200" b="0" i="0" u="none" strike="noStrike" dirty="0">
                        <a:solidFill>
                          <a:schemeClr val="tx1"/>
                        </a:solidFill>
                        <a:latin typeface="微軟正黑體" pitchFamily="34" charset="-120"/>
                        <a:ea typeface="微軟正黑體" pitchFamily="34" charset="-120"/>
                      </a:endParaRPr>
                    </a:p>
                  </a:txBody>
                  <a:tcPr marL="9525" marR="9525" marT="9525" marB="0" anchor="ctr">
                    <a:solidFill>
                      <a:schemeClr val="accent2">
                        <a:lumMod val="20000"/>
                        <a:lumOff val="80000"/>
                      </a:schemeClr>
                    </a:solidFill>
                  </a:tcPr>
                </a:tc>
                <a:tc>
                  <a:txBody>
                    <a:bodyPr/>
                    <a:lstStyle/>
                    <a:p>
                      <a:pPr algn="r" rtl="0" fontAlgn="t"/>
                      <a:r>
                        <a:rPr lang="en-US" altLang="zh-TW" sz="1200" b="0" i="0" u="none" strike="noStrike" dirty="0" smtClean="0">
                          <a:solidFill>
                            <a:schemeClr val="tx1"/>
                          </a:solidFill>
                          <a:latin typeface="微軟正黑體" pitchFamily="34" charset="-120"/>
                          <a:ea typeface="微軟正黑體" pitchFamily="34" charset="-120"/>
                        </a:rPr>
                        <a:t>-</a:t>
                      </a:r>
                      <a:endParaRPr lang="en-US" altLang="zh-TW" sz="1200" b="0" i="0" u="none" strike="noStrike" dirty="0">
                        <a:solidFill>
                          <a:schemeClr val="tx1"/>
                        </a:solidFill>
                        <a:latin typeface="微軟正黑體" pitchFamily="34" charset="-120"/>
                        <a:ea typeface="微軟正黑體" pitchFamily="34" charset="-120"/>
                      </a:endParaRPr>
                    </a:p>
                  </a:txBody>
                  <a:tcPr marL="9525" marR="9525" marT="9525" marB="0" anchor="ctr">
                    <a:noFill/>
                  </a:tcPr>
                </a:tc>
              </a:tr>
              <a:tr h="298113">
                <a:tc>
                  <a:txBody>
                    <a:bodyPr/>
                    <a:lstStyle/>
                    <a:p>
                      <a:pPr algn="l" rtl="0" fontAlgn="t"/>
                      <a:r>
                        <a:rPr lang="en-US" altLang="zh-TW" sz="1200" b="1" i="0" u="none" strike="noStrike" dirty="0" smtClean="0">
                          <a:solidFill>
                            <a:srgbClr val="000000"/>
                          </a:solidFill>
                          <a:latin typeface="微軟正黑體" pitchFamily="34" charset="-120"/>
                          <a:ea typeface="微軟正黑體" pitchFamily="34" charset="-120"/>
                        </a:rPr>
                        <a:t>Subsidiaries Net Income</a:t>
                      </a:r>
                      <a:endParaRPr lang="en-US" altLang="zh-TW" sz="1200" b="1" i="0" u="none" strike="noStrike" dirty="0">
                        <a:solidFill>
                          <a:srgbClr val="000000"/>
                        </a:solidFill>
                        <a:latin typeface="微軟正黑體" pitchFamily="34" charset="-120"/>
                        <a:ea typeface="微軟正黑體" pitchFamily="34" charset="-120"/>
                      </a:endParaRPr>
                    </a:p>
                  </a:txBody>
                  <a:tcPr marL="9525" marR="9525" marT="9525" marB="0" anchor="b">
                    <a:noFill/>
                  </a:tcPr>
                </a:tc>
                <a:tc>
                  <a:txBody>
                    <a:bodyPr/>
                    <a:lstStyle/>
                    <a:p>
                      <a:pPr algn="r" rtl="0" fontAlgn="t"/>
                      <a:r>
                        <a:rPr lang="en-US" altLang="zh-TW" sz="1200" b="1" i="0" u="none" strike="noStrike" dirty="0" smtClean="0">
                          <a:solidFill>
                            <a:srgbClr val="000000"/>
                          </a:solidFill>
                          <a:latin typeface="微軟正黑體" pitchFamily="34" charset="-120"/>
                          <a:ea typeface="微軟正黑體" pitchFamily="34" charset="-120"/>
                        </a:rPr>
                        <a:t>226,666</a:t>
                      </a:r>
                      <a:endParaRPr lang="en-US" altLang="zh-TW" sz="1200" b="1" i="0" u="none" strike="noStrike" dirty="0">
                        <a:solidFill>
                          <a:srgbClr val="000000"/>
                        </a:solidFill>
                        <a:latin typeface="微軟正黑體" pitchFamily="34" charset="-120"/>
                        <a:ea typeface="微軟正黑體" pitchFamily="34" charset="-120"/>
                      </a:endParaRPr>
                    </a:p>
                  </a:txBody>
                  <a:tcPr marL="9525" marR="9525" marT="9525" marB="0" anchor="b">
                    <a:solidFill>
                      <a:schemeClr val="accent2">
                        <a:lumMod val="20000"/>
                        <a:lumOff val="80000"/>
                      </a:schemeClr>
                    </a:solidFill>
                  </a:tcPr>
                </a:tc>
                <a:tc>
                  <a:txBody>
                    <a:bodyPr/>
                    <a:lstStyle/>
                    <a:p>
                      <a:pPr algn="r" rtl="0" fontAlgn="t"/>
                      <a:r>
                        <a:rPr lang="en-US" altLang="zh-TW" sz="1200" b="1" i="0" u="none" strike="noStrike" dirty="0" smtClean="0">
                          <a:solidFill>
                            <a:srgbClr val="000000"/>
                          </a:solidFill>
                          <a:latin typeface="微軟正黑體" pitchFamily="34" charset="-120"/>
                          <a:ea typeface="微軟正黑體" pitchFamily="34" charset="-120"/>
                        </a:rPr>
                        <a:t>400,380</a:t>
                      </a:r>
                      <a:endParaRPr lang="en-US" altLang="zh-TW" sz="1200" b="1" i="0" u="none" strike="noStrike" dirty="0">
                        <a:solidFill>
                          <a:srgbClr val="000000"/>
                        </a:solidFill>
                        <a:latin typeface="微軟正黑體" pitchFamily="34" charset="-120"/>
                        <a:ea typeface="微軟正黑體" pitchFamily="34" charset="-120"/>
                      </a:endParaRPr>
                    </a:p>
                  </a:txBody>
                  <a:tcPr marL="9525" marR="9525" marT="9525" marB="0" anchor="b">
                    <a:noFill/>
                  </a:tcPr>
                </a:tc>
              </a:tr>
            </a:tbl>
          </a:graphicData>
        </a:graphic>
      </p:graphicFrame>
      <p:grpSp>
        <p:nvGrpSpPr>
          <p:cNvPr id="50" name="群組 49"/>
          <p:cNvGrpSpPr/>
          <p:nvPr/>
        </p:nvGrpSpPr>
        <p:grpSpPr>
          <a:xfrm>
            <a:off x="8244408" y="188642"/>
            <a:ext cx="504057" cy="352839"/>
            <a:chOff x="4355976" y="3147038"/>
            <a:chExt cx="2304258" cy="1993675"/>
          </a:xfrm>
        </p:grpSpPr>
        <p:sp>
          <p:nvSpPr>
            <p:cNvPr id="51"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52" name="圓角化同側角落矩形 51"/>
            <p:cNvSpPr/>
            <p:nvPr/>
          </p:nvSpPr>
          <p:spPr>
            <a:xfrm rot="5400000">
              <a:off x="5596598" y="3175176"/>
              <a:ext cx="428582" cy="1698690"/>
            </a:xfrm>
            <a:prstGeom prst="round2SameRect">
              <a:avLst/>
            </a:prstGeom>
          </p:spPr>
          <p:style>
            <a:lnRef idx="1">
              <a:schemeClr val="accent2"/>
            </a:lnRef>
            <a:fillRef idx="3">
              <a:schemeClr val="accent2"/>
            </a:fillRef>
            <a:effectRef idx="2">
              <a:schemeClr val="accent2"/>
            </a:effectRef>
            <a:fontRef idx="minor">
              <a:schemeClr val="lt1"/>
            </a:fontRef>
          </p:style>
        </p:sp>
        <p:grpSp>
          <p:nvGrpSpPr>
            <p:cNvPr id="53" name="群組 13"/>
            <p:cNvGrpSpPr/>
            <p:nvPr/>
          </p:nvGrpSpPr>
          <p:grpSpPr>
            <a:xfrm>
              <a:off x="4355976" y="3147038"/>
              <a:ext cx="461551" cy="926569"/>
              <a:chOff x="1" y="-71582"/>
              <a:chExt cx="461551" cy="926569"/>
            </a:xfrm>
          </p:grpSpPr>
          <p:sp>
            <p:nvSpPr>
              <p:cNvPr id="61" name="＞形箭號 60"/>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62"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4" name="圓角化同側角落矩形 53"/>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56" name="群組 22"/>
            <p:cNvGrpSpPr/>
            <p:nvPr/>
          </p:nvGrpSpPr>
          <p:grpSpPr>
            <a:xfrm>
              <a:off x="4355976" y="4379855"/>
              <a:ext cx="461550" cy="760858"/>
              <a:chOff x="1" y="1082962"/>
              <a:chExt cx="461550" cy="760858"/>
            </a:xfrm>
          </p:grpSpPr>
          <p:sp>
            <p:nvSpPr>
              <p:cNvPr id="59" name="＞形箭號 58"/>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0"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57" name="＞形箭號 56"/>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8" name="圓角化同側角落矩形 57"/>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27</a:t>
            </a:fld>
            <a:endParaRPr lang="zh-TW" altLang="en-US"/>
          </a:p>
        </p:txBody>
      </p:sp>
      <p:grpSp>
        <p:nvGrpSpPr>
          <p:cNvPr id="29" name="群組 28"/>
          <p:cNvGrpSpPr/>
          <p:nvPr/>
        </p:nvGrpSpPr>
        <p:grpSpPr>
          <a:xfrm>
            <a:off x="323528" y="476671"/>
            <a:ext cx="5760640" cy="936106"/>
            <a:chOff x="323528" y="476671"/>
            <a:chExt cx="5760640" cy="936106"/>
          </a:xfrm>
        </p:grpSpPr>
        <p:grpSp>
          <p:nvGrpSpPr>
            <p:cNvPr id="38" name="群組 49"/>
            <p:cNvGrpSpPr/>
            <p:nvPr/>
          </p:nvGrpSpPr>
          <p:grpSpPr>
            <a:xfrm>
              <a:off x="323528" y="476671"/>
              <a:ext cx="5760640" cy="936106"/>
              <a:chOff x="971600" y="471528"/>
              <a:chExt cx="4015168" cy="869243"/>
            </a:xfrm>
          </p:grpSpPr>
          <p:grpSp>
            <p:nvGrpSpPr>
              <p:cNvPr id="40" name="群組 42"/>
              <p:cNvGrpSpPr/>
              <p:nvPr/>
            </p:nvGrpSpPr>
            <p:grpSpPr>
              <a:xfrm>
                <a:off x="1706082" y="471528"/>
                <a:ext cx="3280686" cy="735512"/>
                <a:chOff x="670818" y="1201082"/>
                <a:chExt cx="3432184" cy="836758"/>
              </a:xfrm>
            </p:grpSpPr>
            <p:sp>
              <p:nvSpPr>
                <p:cNvPr id="44" name="圓角化同側角落矩形 43"/>
                <p:cNvSpPr/>
                <p:nvPr/>
              </p:nvSpPr>
              <p:spPr>
                <a:xfrm rot="5400000">
                  <a:off x="2006567" y="-134661"/>
                  <a:ext cx="760685" cy="3432184"/>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圓角化同側角落矩形 4"/>
                <p:cNvSpPr/>
                <p:nvPr/>
              </p:nvSpPr>
              <p:spPr>
                <a:xfrm>
                  <a:off x="670819" y="1201082"/>
                  <a:ext cx="3227277" cy="836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grpSp>
            <p:nvGrpSpPr>
              <p:cNvPr id="41" name="群組 45"/>
              <p:cNvGrpSpPr/>
              <p:nvPr/>
            </p:nvGrpSpPr>
            <p:grpSpPr>
              <a:xfrm>
                <a:off x="971600" y="471534"/>
                <a:ext cx="881752" cy="869237"/>
                <a:chOff x="1" y="1183486"/>
                <a:chExt cx="881752" cy="869237"/>
              </a:xfrm>
            </p:grpSpPr>
            <p:sp>
              <p:nvSpPr>
                <p:cNvPr id="42" name="＞形箭號 41"/>
                <p:cNvSpPr/>
                <p:nvPr/>
              </p:nvSpPr>
              <p:spPr>
                <a:xfrm rot="5400000">
                  <a:off x="-18411" y="1348795"/>
                  <a:ext cx="869237" cy="538620"/>
                </a:xfrm>
                <a:prstGeom prst="chevron">
                  <a:avLst>
                    <a:gd name="adj" fmla="val 29013"/>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3" name="＞形箭號 4"/>
                <p:cNvSpPr/>
                <p:nvPr/>
              </p:nvSpPr>
              <p:spPr>
                <a:xfrm>
                  <a:off x="1" y="1458801"/>
                  <a:ext cx="881752" cy="377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Ⅱ</a:t>
                  </a:r>
                  <a:endParaRPr lang="zh-TW" altLang="en-US" sz="2800" b="1" dirty="0">
                    <a:latin typeface="微軟正黑體" pitchFamily="34" charset="-120"/>
                    <a:ea typeface="微軟正黑體" pitchFamily="34" charset="-120"/>
                  </a:endParaRPr>
                </a:p>
              </p:txBody>
            </p:sp>
          </p:grpSp>
        </p:grpSp>
        <p:pic>
          <p:nvPicPr>
            <p:cNvPr id="39" name="圖片 38" descr="logo網頁用.png"/>
            <p:cNvPicPr>
              <a:picLocks noChangeAspect="1"/>
            </p:cNvPicPr>
            <p:nvPr/>
          </p:nvPicPr>
          <p:blipFill>
            <a:blip r:embed="rId2" cstate="print"/>
            <a:srcRect l="8610" t="18591" r="47111" b="17670"/>
            <a:stretch>
              <a:fillRect/>
            </a:stretch>
          </p:blipFill>
          <p:spPr>
            <a:xfrm>
              <a:off x="1619672" y="548680"/>
              <a:ext cx="1215135" cy="648072"/>
            </a:xfrm>
            <a:prstGeom prst="rect">
              <a:avLst/>
            </a:prstGeom>
          </p:spPr>
        </p:pic>
      </p:grpSp>
      <p:sp>
        <p:nvSpPr>
          <p:cNvPr id="30" name="文字方塊 1"/>
          <p:cNvSpPr txBox="1">
            <a:spLocks noChangeArrowheads="1"/>
          </p:cNvSpPr>
          <p:nvPr/>
        </p:nvSpPr>
        <p:spPr bwMode="auto">
          <a:xfrm>
            <a:off x="4284166" y="1581299"/>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Thousand 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sp>
        <p:nvSpPr>
          <p:cNvPr id="32" name="文字版面配置區 3"/>
          <p:cNvSpPr txBox="1">
            <a:spLocks noGrp="1"/>
          </p:cNvSpPr>
          <p:nvPr>
            <p:ph type="body" sz="quarter" idx="13"/>
          </p:nvPr>
        </p:nvSpPr>
        <p:spPr bwMode="auto">
          <a:xfrm>
            <a:off x="899592" y="1412776"/>
            <a:ext cx="532859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zh-TW"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Subsidiaries</a:t>
            </a:r>
            <a:r>
              <a:rPr kumimoji="0" lang="zh-TW" altLang="en-US"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Net Income:</a:t>
            </a:r>
            <a:r>
              <a:rPr kumimoji="0" lang="zh-TW" altLang="en-US"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2018Q3~2019Q3</a:t>
            </a:r>
            <a:endParaRPr kumimoji="0" lang="zh-TW" altLang="en-US"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群組 29"/>
          <p:cNvGrpSpPr/>
          <p:nvPr/>
        </p:nvGrpSpPr>
        <p:grpSpPr>
          <a:xfrm>
            <a:off x="1619671" y="692696"/>
            <a:ext cx="3888431" cy="936103"/>
            <a:chOff x="1619671" y="692696"/>
            <a:chExt cx="3888431" cy="936103"/>
          </a:xfrm>
        </p:grpSpPr>
        <p:grpSp>
          <p:nvGrpSpPr>
            <p:cNvPr id="19" name="群組 18"/>
            <p:cNvGrpSpPr/>
            <p:nvPr/>
          </p:nvGrpSpPr>
          <p:grpSpPr>
            <a:xfrm>
              <a:off x="1619672" y="692697"/>
              <a:ext cx="3888430" cy="684073"/>
              <a:chOff x="2483768" y="5229198"/>
              <a:chExt cx="3888431" cy="684075"/>
            </a:xfrm>
          </p:grpSpPr>
          <p:grpSp>
            <p:nvGrpSpPr>
              <p:cNvPr id="20" name="群組 7"/>
              <p:cNvGrpSpPr/>
              <p:nvPr/>
            </p:nvGrpSpPr>
            <p:grpSpPr>
              <a:xfrm>
                <a:off x="3419872" y="5229198"/>
                <a:ext cx="2952327" cy="674754"/>
                <a:chOff x="881751" y="974986"/>
                <a:chExt cx="3078687" cy="818770"/>
              </a:xfrm>
            </p:grpSpPr>
            <p:sp>
              <p:nvSpPr>
                <p:cNvPr id="24" name="圓角化同側角落矩形 23"/>
                <p:cNvSpPr/>
                <p:nvPr/>
              </p:nvSpPr>
              <p:spPr>
                <a:xfrm rot="5400000">
                  <a:off x="2011710" y="-154973"/>
                  <a:ext cx="818770" cy="3078687"/>
                </a:xfrm>
                <a:prstGeom prst="round2SameRect">
                  <a:avLst/>
                </a:prstGeom>
                <a:ln>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圓角化同側角落矩形 4"/>
                <p:cNvSpPr/>
                <p:nvPr/>
              </p:nvSpPr>
              <p:spPr>
                <a:xfrm>
                  <a:off x="881751" y="1062362"/>
                  <a:ext cx="3038719" cy="6990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lvl="0">
                    <a:buFont typeface="Arial" pitchFamily="34" charset="0"/>
                    <a:buChar char="•"/>
                  </a:pPr>
                  <a:r>
                    <a:rPr lang="en-US" altLang="zh-TW" sz="2800" dirty="0" smtClean="0">
                      <a:cs typeface="Times New Roman" pitchFamily="18" charset="0"/>
                    </a:rPr>
                    <a:t>  IR Contact</a:t>
                  </a:r>
                  <a:endParaRPr lang="zh-TW" altLang="en-US" sz="2800" b="1" dirty="0">
                    <a:latin typeface="微軟正黑體" pitchFamily="34" charset="-120"/>
                    <a:ea typeface="微軟正黑體" pitchFamily="34" charset="-120"/>
                  </a:endParaRPr>
                </a:p>
              </p:txBody>
            </p:sp>
          </p:grpSp>
          <p:sp>
            <p:nvSpPr>
              <p:cNvPr id="23" name="＞形箭號 4"/>
              <p:cNvSpPr/>
              <p:nvPr/>
            </p:nvSpPr>
            <p:spPr>
              <a:xfrm>
                <a:off x="2483768" y="5589237"/>
                <a:ext cx="881752" cy="324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400" b="1" dirty="0" smtClean="0">
                    <a:latin typeface="微軟正黑體" pitchFamily="34" charset="-120"/>
                    <a:ea typeface="微軟正黑體" pitchFamily="34" charset="-120"/>
                  </a:rPr>
                  <a:t>三</a:t>
                </a:r>
                <a:endParaRPr lang="zh-TW" altLang="en-US" sz="2400" b="1" kern="1200" dirty="0">
                  <a:latin typeface="微軟正黑體" pitchFamily="34" charset="-120"/>
                  <a:ea typeface="微軟正黑體" pitchFamily="34" charset="-120"/>
                </a:endParaRPr>
              </a:p>
            </p:txBody>
          </p:sp>
        </p:grpSp>
        <p:grpSp>
          <p:nvGrpSpPr>
            <p:cNvPr id="27" name="群組 26"/>
            <p:cNvGrpSpPr/>
            <p:nvPr/>
          </p:nvGrpSpPr>
          <p:grpSpPr>
            <a:xfrm>
              <a:off x="1619671" y="692696"/>
              <a:ext cx="881753" cy="936103"/>
              <a:chOff x="0" y="2122632"/>
              <a:chExt cx="881753" cy="1364616"/>
            </a:xfrm>
          </p:grpSpPr>
          <p:sp>
            <p:nvSpPr>
              <p:cNvPr id="28" name="＞形箭號 27"/>
              <p:cNvSpPr/>
              <p:nvPr/>
            </p:nvSpPr>
            <p:spPr>
              <a:xfrm rot="5400000">
                <a:off x="-241432" y="2364064"/>
                <a:ext cx="1364616" cy="881752"/>
              </a:xfrm>
              <a:prstGeom prst="chevron">
                <a:avLst>
                  <a:gd name="adj" fmla="val 30247"/>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29" name="＞形箭號 4"/>
              <p:cNvSpPr/>
              <p:nvPr/>
            </p:nvSpPr>
            <p:spPr>
              <a:xfrm>
                <a:off x="1" y="2689472"/>
                <a:ext cx="881752" cy="3778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a:r>
                  <a:rPr lang="en-US" altLang="zh-TW" sz="2800" b="1" dirty="0" smtClean="0">
                    <a:latin typeface="微軟正黑體" pitchFamily="34" charset="-120"/>
                    <a:ea typeface="微軟正黑體" pitchFamily="34" charset="-120"/>
                  </a:rPr>
                  <a:t>Ⅲ</a:t>
                </a:r>
                <a:endParaRPr lang="zh-TW" altLang="en-US" sz="2800" b="1" dirty="0">
                  <a:latin typeface="微軟正黑體" pitchFamily="34" charset="-120"/>
                  <a:ea typeface="微軟正黑體" pitchFamily="34" charset="-120"/>
                </a:endParaRPr>
              </a:p>
            </p:txBody>
          </p:sp>
        </p:grpSp>
      </p:grpSp>
      <p:grpSp>
        <p:nvGrpSpPr>
          <p:cNvPr id="31" name="群組 30"/>
          <p:cNvGrpSpPr/>
          <p:nvPr/>
        </p:nvGrpSpPr>
        <p:grpSpPr>
          <a:xfrm>
            <a:off x="8244408" y="188640"/>
            <a:ext cx="720081" cy="504056"/>
            <a:chOff x="4355976" y="3147038"/>
            <a:chExt cx="2304258" cy="1993675"/>
          </a:xfrm>
        </p:grpSpPr>
        <p:sp>
          <p:nvSpPr>
            <p:cNvPr id="32"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33" name="圓角化同側角落矩形 32"/>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34" name="群組 13"/>
            <p:cNvGrpSpPr/>
            <p:nvPr/>
          </p:nvGrpSpPr>
          <p:grpSpPr>
            <a:xfrm>
              <a:off x="4355976" y="3147038"/>
              <a:ext cx="461551" cy="926569"/>
              <a:chOff x="1" y="-71582"/>
              <a:chExt cx="461551" cy="926569"/>
            </a:xfrm>
          </p:grpSpPr>
          <p:sp>
            <p:nvSpPr>
              <p:cNvPr id="42" name="＞形箭號 41"/>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3"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5" name="圓角化同側角落矩形 34"/>
            <p:cNvSpPr/>
            <p:nvPr/>
          </p:nvSpPr>
          <p:spPr>
            <a:xfrm rot="5400000">
              <a:off x="5596598" y="2511985"/>
              <a:ext cx="428582" cy="1698690"/>
            </a:xfrm>
            <a:prstGeom prst="round2SameRect">
              <a:avLst/>
            </a:prstGeom>
            <a:no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7" name="群組 22"/>
            <p:cNvGrpSpPr/>
            <p:nvPr/>
          </p:nvGrpSpPr>
          <p:grpSpPr>
            <a:xfrm>
              <a:off x="4355976" y="4379855"/>
              <a:ext cx="461550" cy="760858"/>
              <a:chOff x="1" y="1082962"/>
              <a:chExt cx="461550" cy="760858"/>
            </a:xfrm>
          </p:grpSpPr>
          <p:sp>
            <p:nvSpPr>
              <p:cNvPr id="40" name="＞形箭號 39"/>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1"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8" name="＞形箭號 37"/>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9" name="圓角化同側角落矩形 38"/>
            <p:cNvSpPr/>
            <p:nvPr/>
          </p:nvSpPr>
          <p:spPr>
            <a:xfrm rot="5400000">
              <a:off x="5596595" y="3855558"/>
              <a:ext cx="428582" cy="1698688"/>
            </a:xfrm>
            <a:prstGeom prst="round2SameRect">
              <a:avLst/>
            </a:prstGeom>
            <a:solidFill>
              <a:schemeClr val="accent3">
                <a:lumMod val="60000"/>
                <a:lumOff val="40000"/>
                <a:alpha val="90000"/>
              </a:schemeClr>
            </a:solidFill>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6" name="投影片編號版面配置區 25"/>
          <p:cNvSpPr>
            <a:spLocks noGrp="1"/>
          </p:cNvSpPr>
          <p:nvPr>
            <p:ph type="sldNum" sz="quarter" idx="16"/>
          </p:nvPr>
        </p:nvSpPr>
        <p:spPr/>
        <p:txBody>
          <a:bodyPr/>
          <a:lstStyle/>
          <a:p>
            <a:pPr>
              <a:defRPr/>
            </a:pPr>
            <a:fld id="{620B626C-7E9B-45DD-B951-EB10FCB05BC4}" type="slidenum">
              <a:rPr lang="zh-TW" altLang="en-US" smtClean="0"/>
              <a:pPr>
                <a:defRPr/>
              </a:pPr>
              <a:t>28</a:t>
            </a:fld>
            <a:endParaRPr lang="zh-TW" altLang="en-US"/>
          </a:p>
        </p:txBody>
      </p:sp>
      <p:sp>
        <p:nvSpPr>
          <p:cNvPr id="44" name="文字版面配置區 3"/>
          <p:cNvSpPr txBox="1">
            <a:spLocks/>
          </p:cNvSpPr>
          <p:nvPr/>
        </p:nvSpPr>
        <p:spPr bwMode="auto">
          <a:xfrm>
            <a:off x="1043609" y="1772816"/>
            <a:ext cx="7632848" cy="396081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47500" lnSpcReduction="20000"/>
          </a:bodyPr>
          <a:lstStyle/>
          <a:p>
            <a:pPr marL="914400" marR="0" lvl="1" indent="-457200" algn="l" defTabSz="914400" rtl="0" eaLnBrk="1" fontAlgn="auto" latinLnBrk="0" hangingPunct="1">
              <a:lnSpc>
                <a:spcPct val="200000"/>
              </a:lnSpc>
              <a:spcBef>
                <a:spcPct val="20000"/>
              </a:spcBef>
              <a:spcAft>
                <a:spcPts val="0"/>
              </a:spcAft>
              <a:buClrTx/>
              <a:buSzTx/>
              <a:buFont typeface="Arial" charset="0"/>
              <a:buChar char="•"/>
              <a:tabLst/>
              <a:defRPr/>
            </a:pPr>
            <a:r>
              <a:rPr kumimoji="0" lang="en-US" altLang="zh-TW" sz="4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Spokesman : Kenny Wang</a:t>
            </a:r>
            <a:endParaRPr kumimoji="0" lang="zh-TW" altLang="en-US" sz="4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endParaRPr>
          </a:p>
          <a:p>
            <a:pPr marL="914400" marR="0" lvl="1" indent="-457200" algn="l" defTabSz="914400" rtl="0" eaLnBrk="1" fontAlgn="auto" latinLnBrk="0" hangingPunct="1">
              <a:lnSpc>
                <a:spcPct val="200000"/>
              </a:lnSpc>
              <a:spcBef>
                <a:spcPct val="20000"/>
              </a:spcBef>
              <a:spcAft>
                <a:spcPts val="0"/>
              </a:spcAft>
              <a:buClrTx/>
              <a:buSzTx/>
              <a:buFont typeface="Arial" charset="0"/>
              <a:buChar char="•"/>
              <a:tabLst/>
              <a:defRPr/>
            </a:pPr>
            <a:r>
              <a:rPr kumimoji="0" lang="en-US" altLang="zh-TW" sz="4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Add : </a:t>
            </a:r>
            <a:r>
              <a:rPr kumimoji="0" lang="en-US" altLang="zh-TW" sz="40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No.249, Sec. 2, Chung Shan Rd., </a:t>
            </a:r>
            <a:r>
              <a:rPr kumimoji="0" lang="en-US" altLang="zh-TW" sz="4000" i="0" u="none" strike="noStrike" kern="1200" cap="none" spc="0" normalizeH="0" baseline="0" noProof="0" dirty="0" err="1" smtClean="0">
                <a:ln>
                  <a:noFill/>
                </a:ln>
                <a:solidFill>
                  <a:schemeClr val="tx1"/>
                </a:solidFill>
                <a:effectLst/>
                <a:uLnTx/>
                <a:uFillTx/>
                <a:latin typeface="微軟正黑體" pitchFamily="34" charset="-120"/>
                <a:ea typeface="微軟正黑體" pitchFamily="34" charset="-120"/>
                <a:cs typeface="Times New Roman" pitchFamily="18" charset="0"/>
              </a:rPr>
              <a:t>KuanMiao</a:t>
            </a:r>
            <a:r>
              <a:rPr kumimoji="0" lang="en-US" altLang="zh-TW" sz="40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 Dist, Tainan CITY 71847, Taiwan (R.O.C.)</a:t>
            </a:r>
          </a:p>
          <a:p>
            <a:pPr marL="914400" marR="0" lvl="1" indent="-457200" algn="l" defTabSz="914400" rtl="0" eaLnBrk="1" fontAlgn="auto" latinLnBrk="0" hangingPunct="1">
              <a:lnSpc>
                <a:spcPct val="200000"/>
              </a:lnSpc>
              <a:spcBef>
                <a:spcPct val="20000"/>
              </a:spcBef>
              <a:spcAft>
                <a:spcPts val="0"/>
              </a:spcAft>
              <a:buClrTx/>
              <a:buSzTx/>
              <a:buFont typeface="Arial" charset="0"/>
              <a:buChar char="•"/>
              <a:tabLst/>
              <a:defRPr/>
            </a:pPr>
            <a:r>
              <a:rPr kumimoji="0" lang="en-US" altLang="zh-TW" sz="4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E-mail :  </a:t>
            </a:r>
            <a:r>
              <a:rPr kumimoji="0" lang="en-US" altLang="zh-TW" sz="40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yenn@mail.taya.com.tw</a:t>
            </a:r>
            <a:endParaRPr kumimoji="0" lang="zh-TW" altLang="en-US" sz="40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endParaRPr>
          </a:p>
          <a:p>
            <a:pPr marL="914400" marR="0" lvl="1" indent="-457200" algn="l" defTabSz="914400" rtl="0" eaLnBrk="1" fontAlgn="auto" latinLnBrk="0" hangingPunct="1">
              <a:lnSpc>
                <a:spcPct val="200000"/>
              </a:lnSpc>
              <a:spcBef>
                <a:spcPct val="20000"/>
              </a:spcBef>
              <a:spcAft>
                <a:spcPts val="0"/>
              </a:spcAft>
              <a:buClrTx/>
              <a:buSzTx/>
              <a:buFont typeface="Arial" charset="0"/>
              <a:buChar char="•"/>
              <a:tabLst/>
              <a:defRPr/>
            </a:pPr>
            <a:r>
              <a:rPr kumimoji="0" lang="en-US" altLang="zh-TW" sz="4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TEL :  </a:t>
            </a:r>
            <a:r>
              <a:rPr kumimoji="0" lang="en-US" altLang="zh-TW" sz="40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+886-6-5953131#280</a:t>
            </a:r>
          </a:p>
          <a:p>
            <a:pPr marL="914400" marR="0" lvl="1" indent="-457200" algn="l" defTabSz="914400" rtl="0" eaLnBrk="1" fontAlgn="auto" latinLnBrk="0" hangingPunct="1">
              <a:lnSpc>
                <a:spcPct val="200000"/>
              </a:lnSpc>
              <a:spcBef>
                <a:spcPct val="20000"/>
              </a:spcBef>
              <a:spcAft>
                <a:spcPts val="0"/>
              </a:spcAft>
              <a:buClrTx/>
              <a:buSzTx/>
              <a:buFont typeface="Arial" charset="0"/>
              <a:buChar char="•"/>
              <a:tabLst/>
              <a:defRPr/>
            </a:pPr>
            <a:r>
              <a:rPr kumimoji="0" lang="en-US" altLang="zh-TW" sz="4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FAX :  </a:t>
            </a:r>
            <a:r>
              <a:rPr kumimoji="0" lang="en-US" altLang="zh-TW" sz="40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+886-6-5958190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zh-TW" altLang="en-US" sz="16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BG.jpg"/>
          <p:cNvPicPr>
            <a:picLocks noChangeAspect="1"/>
          </p:cNvPicPr>
          <p:nvPr/>
        </p:nvPicPr>
        <p:blipFill>
          <a:blip r:embed="rId2" cstate="print"/>
          <a:srcRect l="5269" r="15664"/>
          <a:stretch>
            <a:fillRect/>
          </a:stretch>
        </p:blipFill>
        <p:spPr>
          <a:xfrm>
            <a:off x="36512" y="-27384"/>
            <a:ext cx="9107488" cy="4509120"/>
          </a:xfrm>
          <a:prstGeom prst="rect">
            <a:avLst/>
          </a:prstGeom>
          <a:noFill/>
          <a:effectLst/>
        </p:spPr>
      </p:pic>
      <p:sp>
        <p:nvSpPr>
          <p:cNvPr id="2" name="標題 1"/>
          <p:cNvSpPr>
            <a:spLocks noGrp="1"/>
          </p:cNvSpPr>
          <p:nvPr>
            <p:ph type="ctrTitle"/>
          </p:nvPr>
        </p:nvSpPr>
        <p:spPr>
          <a:xfrm>
            <a:off x="1691680" y="548680"/>
            <a:ext cx="6120680" cy="792088"/>
          </a:xfrm>
        </p:spPr>
        <p:txBody>
          <a:bodyPr>
            <a:normAutofit/>
          </a:bodyPr>
          <a:lstStyle/>
          <a:p>
            <a:pPr algn="ctr"/>
            <a:r>
              <a:rPr lang="en-US" altLang="zh-TW" sz="3600" b="1" dirty="0" smtClean="0"/>
              <a:t>AGENDA</a:t>
            </a:r>
            <a:endParaRPr lang="zh-TW" altLang="en-US" sz="3600" b="1" dirty="0"/>
          </a:p>
        </p:txBody>
      </p:sp>
      <p:graphicFrame>
        <p:nvGraphicFramePr>
          <p:cNvPr id="7" name="資料庫圖表 6"/>
          <p:cNvGraphicFramePr/>
          <p:nvPr/>
        </p:nvGraphicFramePr>
        <p:xfrm>
          <a:off x="2699792" y="1628800"/>
          <a:ext cx="4248472"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2987824" y="5589240"/>
            <a:ext cx="3600400" cy="919122"/>
            <a:chOff x="1691680" y="2431050"/>
            <a:chExt cx="6079663" cy="1919653"/>
          </a:xfrm>
        </p:grpSpPr>
        <p:sp>
          <p:nvSpPr>
            <p:cNvPr id="10" name="大亞集團"/>
            <p:cNvSpPr txBox="1"/>
            <p:nvPr/>
          </p:nvSpPr>
          <p:spPr>
            <a:xfrm>
              <a:off x="4612106" y="3409847"/>
              <a:ext cx="2198776" cy="634660"/>
            </a:xfrm>
            <a:prstGeom prst="rect">
              <a:avLst/>
            </a:prstGeom>
            <a:noFill/>
            <a:effectLst/>
          </p:spPr>
          <p:txBody>
            <a:bodyPr wrap="square" lIns="91429" tIns="45715" rIns="91429" bIns="45715" rtlCol="0">
              <a:spAutoFit/>
            </a:bodyPr>
            <a:lstStyle/>
            <a:p>
              <a:r>
                <a:rPr lang="zh-TW" altLang="en-US" sz="2000" b="1" dirty="0" smtClean="0">
                  <a:solidFill>
                    <a:schemeClr val="tx1">
                      <a:lumMod val="65000"/>
                      <a:lumOff val="35000"/>
                    </a:schemeClr>
                  </a:solidFill>
                  <a:latin typeface="微軟正黑體" pitchFamily="34" charset="-120"/>
                  <a:ea typeface="微軟正黑體" pitchFamily="34" charset="-120"/>
                </a:rPr>
                <a:t>大亞集團</a:t>
              </a:r>
              <a:endParaRPr lang="zh-TW" altLang="en-US" sz="2000" b="1" dirty="0">
                <a:solidFill>
                  <a:schemeClr val="tx1">
                    <a:lumMod val="65000"/>
                    <a:lumOff val="35000"/>
                  </a:schemeClr>
                </a:solidFill>
                <a:latin typeface="微軟正黑體" pitchFamily="34" charset="-120"/>
                <a:ea typeface="微軟正黑體" pitchFamily="34" charset="-120"/>
              </a:endParaRPr>
            </a:p>
          </p:txBody>
        </p:sp>
        <p:sp>
          <p:nvSpPr>
            <p:cNvPr id="11" name="TAYA GROUP"/>
            <p:cNvSpPr txBox="1"/>
            <p:nvPr/>
          </p:nvSpPr>
          <p:spPr>
            <a:xfrm>
              <a:off x="4530983" y="2545976"/>
              <a:ext cx="3240360" cy="771356"/>
            </a:xfrm>
            <a:prstGeom prst="rect">
              <a:avLst/>
            </a:prstGeom>
            <a:noFill/>
          </p:spPr>
          <p:txBody>
            <a:bodyPr wrap="square" lIns="91429" tIns="45715" rIns="91429" bIns="45715" rtlCol="0">
              <a:spAutoFit/>
            </a:bodyPr>
            <a:lstStyle/>
            <a:p>
              <a:r>
                <a:rPr lang="en-US" altLang="zh-TW" b="1" dirty="0" smtClean="0">
                  <a:solidFill>
                    <a:schemeClr val="tx1">
                      <a:lumMod val="65000"/>
                      <a:lumOff val="35000"/>
                    </a:schemeClr>
                  </a:solidFill>
                  <a:latin typeface="Arial Black" pitchFamily="34" charset="0"/>
                  <a:ea typeface="微軟正黑體" pitchFamily="34" charset="-120"/>
                </a:rPr>
                <a:t>TAYA</a:t>
              </a:r>
              <a:r>
                <a:rPr lang="zh-TW" altLang="en-US" b="1" dirty="0" smtClean="0">
                  <a:solidFill>
                    <a:schemeClr val="tx1">
                      <a:lumMod val="65000"/>
                      <a:lumOff val="35000"/>
                    </a:schemeClr>
                  </a:solidFill>
                  <a:latin typeface="Arial Black" pitchFamily="34" charset="0"/>
                  <a:ea typeface="微軟正黑體" pitchFamily="34" charset="-120"/>
                </a:rPr>
                <a:t> </a:t>
              </a:r>
              <a:r>
                <a:rPr lang="en-US" altLang="zh-TW" b="1" dirty="0" smtClean="0">
                  <a:solidFill>
                    <a:schemeClr val="tx1">
                      <a:lumMod val="65000"/>
                      <a:lumOff val="35000"/>
                    </a:schemeClr>
                  </a:solidFill>
                  <a:latin typeface="Arial Black" pitchFamily="34" charset="0"/>
                  <a:ea typeface="微軟正黑體" pitchFamily="34" charset="-120"/>
                </a:rPr>
                <a:t>GROUP</a:t>
              </a:r>
              <a:endParaRPr lang="zh-TW" altLang="en-US" b="1" dirty="0">
                <a:solidFill>
                  <a:schemeClr val="tx1">
                    <a:lumMod val="65000"/>
                    <a:lumOff val="35000"/>
                  </a:schemeClr>
                </a:solidFill>
                <a:latin typeface="Arial Black" pitchFamily="34" charset="0"/>
                <a:ea typeface="微軟正黑體" pitchFamily="34" charset="-120"/>
              </a:endParaRPr>
            </a:p>
          </p:txBody>
        </p:sp>
        <p:pic>
          <p:nvPicPr>
            <p:cNvPr id="12" name="圖片 11" descr="logo網頁用.png"/>
            <p:cNvPicPr>
              <a:picLocks noChangeAspect="1"/>
            </p:cNvPicPr>
            <p:nvPr/>
          </p:nvPicPr>
          <p:blipFill>
            <a:blip r:embed="rId8" cstate="print"/>
            <a:srcRect l="8610" t="18591" r="47111" b="17670"/>
            <a:stretch>
              <a:fillRect/>
            </a:stretch>
          </p:blipFill>
          <p:spPr>
            <a:xfrm>
              <a:off x="1691680" y="2431050"/>
              <a:ext cx="2796645" cy="1919653"/>
            </a:xfrm>
            <a:prstGeom prst="rect">
              <a:avLst/>
            </a:prstGeom>
          </p:spPr>
        </p:pic>
      </p:grpSp>
      <p:sp>
        <p:nvSpPr>
          <p:cNvPr id="13" name="投影片編號版面配置區 12"/>
          <p:cNvSpPr>
            <a:spLocks noGrp="1"/>
          </p:cNvSpPr>
          <p:nvPr>
            <p:ph type="sldNum" sz="quarter" idx="16"/>
          </p:nvPr>
        </p:nvSpPr>
        <p:spPr/>
        <p:txBody>
          <a:bodyPr/>
          <a:lstStyle/>
          <a:p>
            <a:pPr>
              <a:defRPr/>
            </a:pPr>
            <a:fld id="{620B626C-7E9B-45DD-B951-EB10FCB05BC4}" type="slidenum">
              <a:rPr lang="zh-TW" altLang="en-US" smtClean="0"/>
              <a:pPr>
                <a:defRPr/>
              </a:pPr>
              <a:t>3</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55576" y="1932240"/>
            <a:ext cx="3816424" cy="488648"/>
          </a:xfrm>
        </p:spPr>
        <p:txBody>
          <a:bodyPr>
            <a:normAutofit fontScale="90000"/>
          </a:bodyPr>
          <a:lstStyle/>
          <a:p>
            <a:r>
              <a:rPr lang="en-US" altLang="zh-TW" b="1" dirty="0" smtClean="0"/>
              <a:t>Ⅰ.</a:t>
            </a:r>
            <a:r>
              <a:rPr lang="zh-TW" altLang="en-US" b="1" dirty="0" smtClean="0"/>
              <a:t> </a:t>
            </a:r>
            <a:r>
              <a:rPr lang="en-US" altLang="zh-TW" dirty="0" smtClean="0">
                <a:cs typeface="Times New Roman" pitchFamily="18" charset="0"/>
              </a:rPr>
              <a:t>TA YA Group Overview</a:t>
            </a:r>
            <a:endParaRPr lang="zh-TW" alt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第二頁"/>
          <p:cNvGrpSpPr/>
          <p:nvPr/>
        </p:nvGrpSpPr>
        <p:grpSpPr>
          <a:xfrm>
            <a:off x="0" y="-27384"/>
            <a:ext cx="10297144" cy="6913508"/>
            <a:chOff x="-235065" y="-69077"/>
            <a:chExt cx="10162826" cy="5761257"/>
          </a:xfrm>
        </p:grpSpPr>
        <p:grpSp>
          <p:nvGrpSpPr>
            <p:cNvPr id="9" name="群組 44"/>
            <p:cNvGrpSpPr/>
            <p:nvPr/>
          </p:nvGrpSpPr>
          <p:grpSpPr>
            <a:xfrm>
              <a:off x="-235065" y="-22820"/>
              <a:ext cx="10162826" cy="5715000"/>
              <a:chOff x="-323949" y="-27384"/>
              <a:chExt cx="14005644" cy="6858000"/>
            </a:xfrm>
          </p:grpSpPr>
          <p:sp>
            <p:nvSpPr>
              <p:cNvPr id="50" name="矩形 49"/>
              <p:cNvSpPr/>
              <p:nvPr/>
            </p:nvSpPr>
            <p:spPr>
              <a:xfrm>
                <a:off x="-323949" y="-27384"/>
                <a:ext cx="12637492"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圓形圖 50"/>
              <p:cNvSpPr/>
              <p:nvPr/>
            </p:nvSpPr>
            <p:spPr>
              <a:xfrm>
                <a:off x="10945391" y="2060848"/>
                <a:ext cx="2736304" cy="2736304"/>
              </a:xfrm>
              <a:prstGeom prst="pie">
                <a:avLst>
                  <a:gd name="adj1" fmla="val 5406602"/>
                  <a:gd name="adj2" fmla="val 16200000"/>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pic>
          <p:nvPicPr>
            <p:cNvPr id="49" name="大亞空拍" descr="全景0531ok.jpg"/>
            <p:cNvPicPr>
              <a:picLocks noChangeAspect="1"/>
            </p:cNvPicPr>
            <p:nvPr/>
          </p:nvPicPr>
          <p:blipFill rotWithShape="1">
            <a:blip r:embed="rId2" cstate="print">
              <a:extLst>
                <a:ext uri="{28A0092B-C50C-407E-A947-70E740481C1C}">
                  <a14:useLocalDpi xmlns:a14="http://schemas.microsoft.com/office/drawing/2010/main" xmlns="" val="0"/>
                </a:ext>
              </a:extLst>
            </a:blip>
            <a:srcRect t="43177" b="21758"/>
            <a:stretch/>
          </p:blipFill>
          <p:spPr bwMode="auto">
            <a:xfrm>
              <a:off x="-235065" y="-69077"/>
              <a:ext cx="9199555" cy="192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3" name="矩形 42"/>
          <p:cNvSpPr/>
          <p:nvPr/>
        </p:nvSpPr>
        <p:spPr>
          <a:xfrm>
            <a:off x="-180528" y="6597352"/>
            <a:ext cx="9324528" cy="26064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TW" altLang="en-US"/>
          </a:p>
        </p:txBody>
      </p:sp>
      <p:grpSp>
        <p:nvGrpSpPr>
          <p:cNvPr id="30" name="群組 29"/>
          <p:cNvGrpSpPr/>
          <p:nvPr/>
        </p:nvGrpSpPr>
        <p:grpSpPr>
          <a:xfrm>
            <a:off x="8244408" y="188640"/>
            <a:ext cx="720081" cy="504056"/>
            <a:chOff x="4355976" y="3147038"/>
            <a:chExt cx="2304258" cy="1993675"/>
          </a:xfrm>
        </p:grpSpPr>
        <p:sp>
          <p:nvSpPr>
            <p:cNvPr id="31"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32" name="圓角化同側角落矩形 31"/>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33" name="群組 13"/>
            <p:cNvGrpSpPr/>
            <p:nvPr/>
          </p:nvGrpSpPr>
          <p:grpSpPr>
            <a:xfrm>
              <a:off x="4355976" y="3147038"/>
              <a:ext cx="461551" cy="926569"/>
              <a:chOff x="1" y="-71582"/>
              <a:chExt cx="461551" cy="926569"/>
            </a:xfrm>
          </p:grpSpPr>
          <p:sp>
            <p:nvSpPr>
              <p:cNvPr id="48" name="＞形箭號 47"/>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4"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4" name="圓角化同側角落矩形 33"/>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9" name="群組 22"/>
            <p:cNvGrpSpPr/>
            <p:nvPr/>
          </p:nvGrpSpPr>
          <p:grpSpPr>
            <a:xfrm>
              <a:off x="4355976" y="4379855"/>
              <a:ext cx="461550" cy="760858"/>
              <a:chOff x="1" y="1082962"/>
              <a:chExt cx="461550" cy="760858"/>
            </a:xfrm>
          </p:grpSpPr>
          <p:sp>
            <p:nvSpPr>
              <p:cNvPr id="46" name="＞形箭號 45"/>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7"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40" name="＞形箭號 39"/>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4" name="圓角化同側角落矩形 43"/>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5</a:t>
            </a:fld>
            <a:endParaRPr lang="zh-TW" altLang="en-US"/>
          </a:p>
        </p:txBody>
      </p:sp>
      <p:sp>
        <p:nvSpPr>
          <p:cNvPr id="24" name="第二頁內文"/>
          <p:cNvSpPr txBox="1">
            <a:spLocks/>
          </p:cNvSpPr>
          <p:nvPr/>
        </p:nvSpPr>
        <p:spPr>
          <a:xfrm>
            <a:off x="1475656" y="3212976"/>
            <a:ext cx="5976664" cy="3384376"/>
          </a:xfrm>
          <a:prstGeom prst="rect">
            <a:avLst/>
          </a:prstGeom>
        </p:spPr>
        <p:txBody>
          <a:bodyPr>
            <a:noAutofit/>
          </a:bodyPr>
          <a:lstStyle/>
          <a:p>
            <a:pPr marR="0" lvl="0" algn="just" defTabSz="914400" rtl="0" eaLnBrk="1" fontAlgn="auto" latinLnBrk="0" hangingPunct="1">
              <a:lnSpc>
                <a:spcPts val="1500"/>
              </a:lnSpc>
              <a:spcAft>
                <a:spcPts val="0"/>
              </a:spcAft>
              <a:buClrTx/>
              <a:buSzTx/>
              <a:tabLst/>
              <a:defRPr/>
            </a:pPr>
            <a:r>
              <a:rPr lang="en-US" altLang="ja-JP" sz="1600" b="1" dirty="0" smtClean="0">
                <a:solidFill>
                  <a:schemeClr val="tx1">
                    <a:lumMod val="85000"/>
                    <a:lumOff val="15000"/>
                  </a:schemeClr>
                </a:solidFill>
                <a:latin typeface="微軟正黑體" pitchFamily="34" charset="-120"/>
                <a:ea typeface="微軟正黑體" pitchFamily="34" charset="-120"/>
              </a:rPr>
              <a:t>Found</a:t>
            </a:r>
            <a:r>
              <a:rPr kumimoji="0" lang="ja-JP"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1955</a:t>
            </a:r>
          </a:p>
          <a:p>
            <a:pPr marR="0" lvl="0" algn="just" defTabSz="914400" rtl="0" eaLnBrk="1" fontAlgn="auto" latinLnBrk="0" hangingPunct="1">
              <a:lnSpc>
                <a:spcPts val="1500"/>
              </a:lnSpc>
              <a:spcAft>
                <a:spcPts val="0"/>
              </a:spcAft>
              <a:buClrTx/>
              <a:buSzTx/>
              <a:tabLst/>
              <a:defRPr/>
            </a:pPr>
            <a:endPar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endParaRPr>
          </a:p>
          <a:p>
            <a:pPr marR="0" lvl="0" algn="just" defTabSz="914400" rtl="0" eaLnBrk="1" fontAlgn="auto" latinLnBrk="0" hangingPunct="1">
              <a:lnSpc>
                <a:spcPts val="1500"/>
              </a:lnSpc>
              <a:spcAft>
                <a:spcPts val="0"/>
              </a:spcAft>
              <a:buClrTx/>
              <a:buSzTx/>
              <a:tabLst/>
              <a:defRPr/>
            </a:pP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Capital</a:t>
            </a: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NTD 5,951 billion</a:t>
            </a:r>
          </a:p>
          <a:p>
            <a:pPr marL="342900" marR="0" lvl="0" indent="-342900" algn="just" defTabSz="914400" rtl="0" eaLnBrk="1" fontAlgn="auto" latinLnBrk="0" hangingPunct="1">
              <a:lnSpc>
                <a:spcPts val="1500"/>
              </a:lnSpc>
              <a:spcAft>
                <a:spcPts val="0"/>
              </a:spcAft>
              <a:buClrTx/>
              <a:buSzTx/>
              <a:buFontTx/>
              <a:buChar char="•"/>
              <a:tabLst/>
              <a:defRPr/>
            </a:pPr>
            <a:endPar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cs typeface="Arial" pitchFamily="34" charset="0"/>
            </a:endParaRPr>
          </a:p>
          <a:p>
            <a:pPr algn="just" fontAlgn="auto">
              <a:lnSpc>
                <a:spcPts val="1500"/>
              </a:lnSpc>
              <a:spcAft>
                <a:spcPts val="0"/>
              </a:spcAft>
              <a:defRPr/>
            </a:pPr>
            <a:r>
              <a:rPr lang="en-US" altLang="ja-JP" sz="1600" b="1" noProof="0" dirty="0" smtClean="0">
                <a:solidFill>
                  <a:schemeClr val="tx1">
                    <a:lumMod val="85000"/>
                    <a:lumOff val="15000"/>
                  </a:schemeClr>
                </a:solidFill>
                <a:latin typeface="微軟正黑體" pitchFamily="34" charset="-120"/>
                <a:ea typeface="微軟正黑體" pitchFamily="34" charset="-120"/>
                <a:cs typeface="Arial" pitchFamily="34" charset="0"/>
              </a:rPr>
              <a:t>Revenue</a:t>
            </a:r>
            <a:r>
              <a:rPr kumimoji="0" lang="ja-JP"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cs typeface="Arial" pitchFamily="34" charset="0"/>
              </a:rPr>
              <a:t>：</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NTD 18.58  billion</a:t>
            </a: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a:t>
            </a:r>
            <a:endPar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endParaRPr>
          </a:p>
          <a:p>
            <a:pPr algn="just" fontAlgn="auto">
              <a:lnSpc>
                <a:spcPts val="1500"/>
              </a:lnSpc>
              <a:spcAft>
                <a:spcPts val="0"/>
              </a:spcAft>
              <a:defRPr/>
            </a:pP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a:r>
            <a:b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b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a:t>
            </a:r>
            <a:r>
              <a:rPr kumimoji="0" lang="en-US" altLang="zh-TW" sz="1600"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( 2018</a:t>
            </a:r>
            <a:r>
              <a:rPr kumimoji="0" lang="zh-TW" altLang="en-US" sz="1600"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a:t>
            </a:r>
            <a:r>
              <a:rPr lang="en-US" altLang="zh-TW" sz="1600" dirty="0" smtClean="0">
                <a:latin typeface="微軟正黑體" pitchFamily="34" charset="-120"/>
                <a:ea typeface="微軟正黑體" pitchFamily="34" charset="-120"/>
              </a:rPr>
              <a:t>Consolidated</a:t>
            </a:r>
            <a:r>
              <a:rPr lang="zh-TW" altLang="en-US" sz="1600" dirty="0" smtClean="0">
                <a:latin typeface="微軟正黑體" pitchFamily="34" charset="-120"/>
                <a:ea typeface="微軟正黑體" pitchFamily="34" charset="-120"/>
              </a:rPr>
              <a:t> </a:t>
            </a:r>
            <a:r>
              <a:rPr lang="en-US" altLang="zh-TW" sz="1600" dirty="0" smtClean="0">
                <a:latin typeface="微軟正黑體" pitchFamily="34" charset="-120"/>
                <a:ea typeface="微軟正黑體" pitchFamily="34" charset="-120"/>
              </a:rPr>
              <a:t>Results</a:t>
            </a:r>
            <a:r>
              <a:rPr kumimoji="0" lang="en-US" altLang="zh-TW" sz="1600"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p>
          <a:p>
            <a:pPr marL="342900" marR="0" lvl="0" indent="-342900" algn="just" defTabSz="914400" rtl="0" eaLnBrk="1" fontAlgn="auto" latinLnBrk="0" hangingPunct="1">
              <a:lnSpc>
                <a:spcPts val="1500"/>
              </a:lnSpc>
              <a:spcAft>
                <a:spcPts val="0"/>
              </a:spcAft>
              <a:buClrTx/>
              <a:buSzTx/>
              <a:buFontTx/>
              <a:buChar char="•"/>
              <a:tabLst/>
              <a:defRPr/>
            </a:pPr>
            <a:endPar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endParaRPr>
          </a:p>
          <a:p>
            <a:pPr marR="0" lvl="0" algn="just" defTabSz="914400" rtl="0" eaLnBrk="1" fontAlgn="auto" latinLnBrk="0" hangingPunct="1">
              <a:lnSpc>
                <a:spcPts val="1500"/>
              </a:lnSpc>
              <a:spcAft>
                <a:spcPts val="0"/>
              </a:spcAft>
              <a:buClrTx/>
              <a:buSzTx/>
              <a:tabLst/>
              <a:defRPr/>
            </a:pPr>
            <a:r>
              <a:rPr lang="en-US" altLang="ja-JP" sz="1600" b="1" noProof="0" dirty="0" smtClean="0">
                <a:solidFill>
                  <a:schemeClr val="tx1">
                    <a:lumMod val="85000"/>
                    <a:lumOff val="15000"/>
                  </a:schemeClr>
                </a:solidFill>
                <a:latin typeface="微軟正黑體" pitchFamily="34" charset="-120"/>
                <a:ea typeface="微軟正黑體" pitchFamily="34" charset="-120"/>
                <a:sym typeface="Wingdings" pitchFamily="2" charset="2"/>
              </a:rPr>
              <a:t>Area</a:t>
            </a:r>
            <a:r>
              <a:rPr kumimoji="0" lang="ja-JP"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sym typeface="Wingdings" pitchFamily="2" charset="2"/>
              </a:rPr>
              <a:t>：</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138,038 </a:t>
            </a:r>
            <a:r>
              <a:rPr kumimoji="0" lang="en-US" altLang="ja-JP"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a:t>
            </a:r>
            <a:endPar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sym typeface="Wingdings" pitchFamily="2" charset="2"/>
            </a:endParaRPr>
          </a:p>
          <a:p>
            <a:pPr marR="0" lvl="0" algn="just" defTabSz="914400" rtl="0" eaLnBrk="1" fontAlgn="auto" latinLnBrk="0" hangingPunct="1">
              <a:lnSpc>
                <a:spcPts val="1500"/>
              </a:lnSpc>
              <a:spcAft>
                <a:spcPts val="0"/>
              </a:spcAft>
              <a:buClrTx/>
              <a:buSzTx/>
              <a:tabLst/>
              <a:defRPr/>
            </a:pPr>
            <a:endPar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endParaRPr>
          </a:p>
          <a:p>
            <a:pPr marR="0" lvl="0" algn="just" defTabSz="914400" rtl="0" eaLnBrk="1" fontAlgn="auto" latinLnBrk="0" hangingPunct="1">
              <a:lnSpc>
                <a:spcPts val="1500"/>
              </a:lnSpc>
              <a:spcAft>
                <a:spcPts val="0"/>
              </a:spcAft>
              <a:buClrTx/>
              <a:buSzTx/>
              <a:tabLst/>
              <a:defRPr/>
            </a:pPr>
            <a:r>
              <a:rPr lang="en-US" altLang="zh-TW" sz="1600" b="1" dirty="0" smtClean="0">
                <a:solidFill>
                  <a:schemeClr val="tx1">
                    <a:lumMod val="85000"/>
                    <a:lumOff val="15000"/>
                  </a:schemeClr>
                </a:solidFill>
                <a:latin typeface="微軟正黑體" pitchFamily="34" charset="-120"/>
                <a:ea typeface="微軟正黑體" pitchFamily="34" charset="-120"/>
              </a:rPr>
              <a:t>Employee</a:t>
            </a: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 </a:t>
            </a:r>
            <a:r>
              <a:rPr lang="en-US" altLang="zh-TW" sz="1600" b="1" dirty="0" smtClean="0">
                <a:solidFill>
                  <a:schemeClr val="tx1">
                    <a:lumMod val="85000"/>
                    <a:lumOff val="15000"/>
                  </a:schemeClr>
                </a:solidFill>
                <a:latin typeface="微軟正黑體" pitchFamily="34" charset="-120"/>
                <a:ea typeface="微軟正黑體" pitchFamily="34" charset="-120"/>
              </a:rPr>
              <a:t>626</a:t>
            </a:r>
          </a:p>
          <a:p>
            <a:pPr marR="0" lvl="0" algn="just" defTabSz="914400" rtl="0" eaLnBrk="1" fontAlgn="auto" latinLnBrk="0" hangingPunct="1">
              <a:lnSpc>
                <a:spcPts val="1500"/>
              </a:lnSpc>
              <a:spcAft>
                <a:spcPts val="0"/>
              </a:spcAft>
              <a:buClrTx/>
              <a:buSzTx/>
              <a:tabLst/>
              <a:defRPr/>
            </a:pPr>
            <a:endParaRPr kumimoji="0" lang="en-US" altLang="zh-TW" sz="1600" b="1" i="0" u="none" strike="noStrike" kern="1200" cap="none" spc="0" normalizeH="0" baseline="0" noProof="0" dirty="0">
              <a:ln>
                <a:noFill/>
              </a:ln>
              <a:solidFill>
                <a:schemeClr val="tx1">
                  <a:lumMod val="85000"/>
                  <a:lumOff val="15000"/>
                </a:schemeClr>
              </a:solidFill>
              <a:effectLst/>
              <a:uLnTx/>
              <a:uFillTx/>
              <a:latin typeface="微軟正黑體" pitchFamily="34" charset="-120"/>
              <a:ea typeface="微軟正黑體" pitchFamily="34" charset="-120"/>
            </a:endParaRPr>
          </a:p>
          <a:p>
            <a:pPr marR="0" lvl="0" algn="just" defTabSz="914400" rtl="0" eaLnBrk="1" fontAlgn="auto" latinLnBrk="0" hangingPunct="1">
              <a:lnSpc>
                <a:spcPts val="1500"/>
              </a:lnSpc>
              <a:spcAft>
                <a:spcPts val="0"/>
              </a:spcAft>
              <a:buClrTx/>
              <a:buSzTx/>
              <a:tabLst/>
              <a:defRPr/>
            </a:pP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Product</a:t>
            </a: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 </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Power Cable </a:t>
            </a:r>
            <a:r>
              <a:rPr kumimoji="0" lang="zh-TW"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Magnet</a:t>
            </a:r>
            <a:r>
              <a:rPr kumimoji="0" lang="en-US" altLang="zh-TW" sz="1600" b="1" i="0" u="none" strike="noStrike" kern="1200" cap="none" spc="0" normalizeH="0" noProof="0" dirty="0" smtClean="0">
                <a:ln>
                  <a:noFill/>
                </a:ln>
                <a:solidFill>
                  <a:schemeClr val="tx1">
                    <a:lumMod val="85000"/>
                    <a:lumOff val="15000"/>
                  </a:schemeClr>
                </a:solidFill>
                <a:effectLst/>
                <a:uLnTx/>
                <a:uFillTx/>
                <a:latin typeface="微軟正黑體" pitchFamily="34" charset="-120"/>
                <a:ea typeface="微軟正黑體" pitchFamily="34" charset="-120"/>
              </a:rPr>
              <a:t> Wire </a:t>
            </a:r>
            <a:r>
              <a:rPr kumimoji="0" lang="zh-TW"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Telecom Cable</a:t>
            </a:r>
            <a:r>
              <a:rPr lang="en-US" altLang="zh-TW" sz="1600" b="1" dirty="0" smtClean="0">
                <a:solidFill>
                  <a:schemeClr val="tx1">
                    <a:lumMod val="85000"/>
                    <a:lumOff val="15000"/>
                  </a:schemeClr>
                </a:solidFill>
                <a:latin typeface="微軟正黑體" pitchFamily="34" charset="-120"/>
                <a:ea typeface="微軟正黑體" pitchFamily="34" charset="-120"/>
              </a:rPr>
              <a:t> / </a:t>
            </a:r>
            <a:br>
              <a:rPr lang="en-US" altLang="zh-TW" sz="1600" b="1" dirty="0" smtClean="0">
                <a:solidFill>
                  <a:schemeClr val="tx1">
                    <a:lumMod val="85000"/>
                    <a:lumOff val="15000"/>
                  </a:schemeClr>
                </a:solidFill>
                <a:latin typeface="微軟正黑體" pitchFamily="34" charset="-120"/>
                <a:ea typeface="微軟正黑體" pitchFamily="34" charset="-120"/>
              </a:rPr>
            </a:br>
            <a:r>
              <a:rPr lang="en-US" altLang="zh-TW" sz="1600" b="1" dirty="0" smtClean="0">
                <a:solidFill>
                  <a:schemeClr val="tx1">
                    <a:lumMod val="85000"/>
                    <a:lumOff val="15000"/>
                  </a:schemeClr>
                </a:solidFill>
                <a:latin typeface="微軟正黑體" pitchFamily="34" charset="-120"/>
                <a:ea typeface="微軟正黑體" pitchFamily="34" charset="-120"/>
              </a:rPr>
              <a:t>                   </a:t>
            </a:r>
            <a:endParaRPr lang="en-US" altLang="zh-TW" sz="1600" b="1" dirty="0">
              <a:solidFill>
                <a:schemeClr val="tx1">
                  <a:lumMod val="85000"/>
                  <a:lumOff val="15000"/>
                </a:schemeClr>
              </a:solidFill>
              <a:latin typeface="微軟正黑體" pitchFamily="34" charset="-120"/>
              <a:ea typeface="微軟正黑體" pitchFamily="34" charset="-120"/>
            </a:endParaRPr>
          </a:p>
          <a:p>
            <a:pPr marR="0" lvl="0" algn="just" defTabSz="914400" rtl="0" eaLnBrk="1" fontAlgn="auto" latinLnBrk="0" hangingPunct="1">
              <a:lnSpc>
                <a:spcPts val="1500"/>
              </a:lnSpc>
              <a:spcAft>
                <a:spcPts val="0"/>
              </a:spcAft>
              <a:buClrTx/>
              <a:buSzTx/>
              <a:tabLst/>
              <a:defRPr/>
            </a:pPr>
            <a:r>
              <a:rPr kumimoji="0" lang="en-US" altLang="zh-TW" sz="1600" b="1" i="0" u="none" strike="noStrike" kern="1200" cap="none" spc="0" normalizeH="0" noProof="0" dirty="0" smtClean="0">
                <a:ln>
                  <a:noFill/>
                </a:ln>
                <a:solidFill>
                  <a:schemeClr val="tx1">
                    <a:lumMod val="85000"/>
                    <a:lumOff val="15000"/>
                  </a:schemeClr>
                </a:solidFill>
                <a:effectLst/>
                <a:uLnTx/>
                <a:uFillTx/>
                <a:latin typeface="微軟正黑體" pitchFamily="34" charset="-120"/>
                <a:ea typeface="微軟正黑體" pitchFamily="34" charset="-120"/>
              </a:rPr>
              <a:t>                  </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Optical Fiber Cable</a:t>
            </a: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r>
              <a:rPr lang="zh-TW" altLang="en-US" sz="1600" b="1" dirty="0" smtClean="0">
                <a:solidFill>
                  <a:schemeClr val="tx1">
                    <a:lumMod val="85000"/>
                    <a:lumOff val="15000"/>
                  </a:schemeClr>
                </a:solidFill>
                <a:latin typeface="微軟正黑體" pitchFamily="34" charset="-120"/>
                <a:ea typeface="微軟正黑體" pitchFamily="34" charset="-120"/>
              </a:rPr>
              <a:t> </a:t>
            </a:r>
            <a:r>
              <a:rPr lang="en-US" altLang="zh-TW" sz="1600" b="1" dirty="0" smtClean="0">
                <a:solidFill>
                  <a:schemeClr val="tx1">
                    <a:lumMod val="85000"/>
                    <a:lumOff val="15000"/>
                  </a:schemeClr>
                </a:solidFill>
                <a:latin typeface="微軟正黑體" pitchFamily="34" charset="-120"/>
                <a:ea typeface="微軟正黑體" pitchFamily="34" charset="-120"/>
              </a:rPr>
              <a:t>Bonding Wire</a:t>
            </a:r>
            <a:endParaRPr kumimoji="0" lang="en-US" altLang="zh-TW" sz="1600" b="1" i="0" u="none" strike="noStrike" kern="1200" cap="none" spc="0" normalizeH="0" baseline="0" noProof="0" dirty="0">
              <a:ln>
                <a:noFill/>
              </a:ln>
              <a:solidFill>
                <a:schemeClr val="tx1">
                  <a:lumMod val="85000"/>
                  <a:lumOff val="15000"/>
                </a:schemeClr>
              </a:solidFill>
              <a:effectLst/>
              <a:uLnTx/>
              <a:uFillTx/>
              <a:latin typeface="微軟正黑體" pitchFamily="34" charset="-120"/>
              <a:ea typeface="微軟正黑體" pitchFamily="34" charset="-120"/>
            </a:endParaRPr>
          </a:p>
        </p:txBody>
      </p:sp>
      <p:sp>
        <p:nvSpPr>
          <p:cNvPr id="25" name="總公司"/>
          <p:cNvSpPr txBox="1">
            <a:spLocks/>
          </p:cNvSpPr>
          <p:nvPr/>
        </p:nvSpPr>
        <p:spPr>
          <a:xfrm>
            <a:off x="1398742" y="2260476"/>
            <a:ext cx="4037354" cy="952500"/>
          </a:xfrm>
          <a:prstGeom prst="rect">
            <a:avLst/>
          </a:prstGeom>
        </p:spPr>
        <p:txBody>
          <a:bodyPr vert="horz" lIns="69805" tIns="34903" rIns="69805" bIns="34903" rtlCol="0" anchor="ctr">
            <a:normAutofit fontScale="92500"/>
          </a:bodyPr>
          <a:lstStyle/>
          <a:p>
            <a:pPr marL="0" marR="0" lvl="0" indent="0" algn="l" defTabSz="698060" rtl="0" eaLnBrk="1" fontAlgn="auto" latinLnBrk="0" hangingPunct="1">
              <a:lnSpc>
                <a:spcPct val="100000"/>
              </a:lnSpc>
              <a:spcBef>
                <a:spcPct val="0"/>
              </a:spcBef>
              <a:spcAft>
                <a:spcPts val="0"/>
              </a:spcAft>
              <a:buClrTx/>
              <a:buSzTx/>
              <a:buFontTx/>
              <a:buNone/>
              <a:tabLst/>
              <a:defRPr/>
            </a:pPr>
            <a:r>
              <a:rPr kumimoji="0" lang="en-US" altLang="zh-TW" sz="3600" b="1" i="0" u="none" strike="noStrike" kern="1200" cap="none" spc="0" normalizeH="0" baseline="0" noProof="0" dirty="0" smtClean="0">
                <a:ln>
                  <a:noFill/>
                </a:ln>
                <a:effectLst/>
                <a:uLnTx/>
                <a:uFillTx/>
                <a:latin typeface="微軟正黑體" pitchFamily="34" charset="-120"/>
                <a:ea typeface="微軟正黑體" pitchFamily="34" charset="-120"/>
                <a:cs typeface="+mj-cs"/>
              </a:rPr>
              <a:t>TA </a:t>
            </a:r>
            <a:r>
              <a:rPr kumimoji="0" lang="en-US" altLang="zh-TW" sz="3600" b="1" i="0" u="none" strike="noStrike" kern="1200" cap="none" spc="0" normalizeH="0" noProof="0" dirty="0" smtClean="0">
                <a:ln>
                  <a:noFill/>
                </a:ln>
                <a:effectLst/>
                <a:uLnTx/>
                <a:uFillTx/>
                <a:latin typeface="微軟正黑體" pitchFamily="34" charset="-120"/>
                <a:ea typeface="微軟正黑體" pitchFamily="34" charset="-120"/>
                <a:cs typeface="+mj-cs"/>
              </a:rPr>
              <a:t>YA Headquarter</a:t>
            </a:r>
            <a:endParaRPr kumimoji="0" lang="zh-TW" altLang="en-US" sz="3600" b="1" i="0" u="none" strike="noStrike" kern="1200" cap="none" spc="0" normalizeH="0" baseline="0" noProof="0" dirty="0">
              <a:ln>
                <a:noFill/>
              </a:ln>
              <a:effectLst/>
              <a:uLnTx/>
              <a:uFillTx/>
              <a:latin typeface="微軟正黑體" pitchFamily="34" charset="-120"/>
              <a:ea typeface="微軟正黑體" pitchFamily="34" charset="-120"/>
              <a:cs typeface="+mj-cs"/>
            </a:endParaRPr>
          </a:p>
        </p:txBody>
      </p:sp>
      <p:sp>
        <p:nvSpPr>
          <p:cNvPr id="26" name="標題矩形"/>
          <p:cNvSpPr/>
          <p:nvPr/>
        </p:nvSpPr>
        <p:spPr>
          <a:xfrm>
            <a:off x="-36512" y="2591193"/>
            <a:ext cx="1363246" cy="45719"/>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28"/>
          <p:cNvGrpSpPr/>
          <p:nvPr/>
        </p:nvGrpSpPr>
        <p:grpSpPr>
          <a:xfrm>
            <a:off x="4932040" y="4581128"/>
            <a:ext cx="3816424" cy="1656184"/>
            <a:chOff x="6300192" y="4279982"/>
            <a:chExt cx="2469443" cy="1872208"/>
          </a:xfrm>
        </p:grpSpPr>
        <p:sp>
          <p:nvSpPr>
            <p:cNvPr id="24" name="圓角矩形 23"/>
            <p:cNvSpPr/>
            <p:nvPr/>
          </p:nvSpPr>
          <p:spPr>
            <a:xfrm>
              <a:off x="6932923" y="4279982"/>
              <a:ext cx="1836712" cy="1872208"/>
            </a:xfrm>
            <a:prstGeom prst="roundRect">
              <a:avLst/>
            </a:prstGeom>
            <a:no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28" name="矩形 27"/>
            <p:cNvSpPr/>
            <p:nvPr/>
          </p:nvSpPr>
          <p:spPr>
            <a:xfrm>
              <a:off x="6300192" y="4427858"/>
              <a:ext cx="1728192" cy="442854"/>
            </a:xfrm>
            <a:prstGeom prst="rect">
              <a:avLst/>
            </a:prstGeom>
          </p:spPr>
          <p:txBody>
            <a:bodyPr wrap="square">
              <a:spAutoFit/>
            </a:bodyPr>
            <a:lstStyle/>
            <a:p>
              <a:pPr algn="ctr">
                <a:lnSpc>
                  <a:spcPct val="150000"/>
                </a:lnSpc>
              </a:pP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grpSp>
      <p:grpSp>
        <p:nvGrpSpPr>
          <p:cNvPr id="3" name="群組 45"/>
          <p:cNvGrpSpPr/>
          <p:nvPr/>
        </p:nvGrpSpPr>
        <p:grpSpPr>
          <a:xfrm>
            <a:off x="179512" y="4751278"/>
            <a:ext cx="2664297" cy="1728192"/>
            <a:chOff x="539552" y="4869160"/>
            <a:chExt cx="2524070" cy="1728192"/>
          </a:xfrm>
        </p:grpSpPr>
        <p:sp>
          <p:nvSpPr>
            <p:cNvPr id="23" name="圓角矩形 22"/>
            <p:cNvSpPr/>
            <p:nvPr/>
          </p:nvSpPr>
          <p:spPr>
            <a:xfrm>
              <a:off x="539552" y="4869160"/>
              <a:ext cx="2448272" cy="172819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45" name="矩形 44"/>
            <p:cNvSpPr/>
            <p:nvPr/>
          </p:nvSpPr>
          <p:spPr>
            <a:xfrm>
              <a:off x="543342" y="4967765"/>
              <a:ext cx="2520280" cy="1531445"/>
            </a:xfrm>
            <a:prstGeom prst="rect">
              <a:avLst/>
            </a:prstGeom>
          </p:spPr>
          <p:txBody>
            <a:bodyPr wrap="square">
              <a:spAutoFit/>
            </a:bodyPr>
            <a:lstStyle/>
            <a:p>
              <a:pPr algn="ctr">
                <a:lnSpc>
                  <a:spcPct val="150000"/>
                </a:lnSpc>
              </a:pPr>
              <a:r>
                <a:rPr lang="en-US" altLang="zh-TW" sz="1600" dirty="0" smtClean="0"/>
                <a:t>Enlightened Employees, Satisfied Customers,</a:t>
              </a:r>
            </a:p>
            <a:p>
              <a:pPr algn="ctr">
                <a:lnSpc>
                  <a:spcPct val="150000"/>
                </a:lnSpc>
              </a:pPr>
              <a:r>
                <a:rPr lang="en-US" altLang="zh-TW" sz="1600" dirty="0" smtClean="0"/>
                <a:t> Positive Shareholders,  Pristine Homeland</a:t>
              </a:r>
              <a:endParaRPr lang="zh-TW" altLang="en-US" sz="1600" dirty="0"/>
            </a:p>
          </p:txBody>
        </p:sp>
      </p:grpSp>
      <p:graphicFrame>
        <p:nvGraphicFramePr>
          <p:cNvPr id="7" name="資料庫圖表 6"/>
          <p:cNvGraphicFramePr/>
          <p:nvPr/>
        </p:nvGraphicFramePr>
        <p:xfrm>
          <a:off x="827584" y="764704"/>
          <a:ext cx="640871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descr="C:\Users\sungmao\Desktop\logo.png"/>
          <p:cNvPicPr>
            <a:picLocks noChangeAspect="1" noChangeArrowheads="1"/>
          </p:cNvPicPr>
          <p:nvPr/>
        </p:nvPicPr>
        <p:blipFill>
          <a:blip r:embed="rId7" cstate="print"/>
          <a:srcRect/>
          <a:stretch>
            <a:fillRect/>
          </a:stretch>
        </p:blipFill>
        <p:spPr bwMode="auto">
          <a:xfrm>
            <a:off x="3491880" y="2780928"/>
            <a:ext cx="1235506" cy="792088"/>
          </a:xfrm>
          <a:prstGeom prst="rect">
            <a:avLst/>
          </a:prstGeom>
          <a:noFill/>
        </p:spPr>
      </p:pic>
      <p:sp>
        <p:nvSpPr>
          <p:cNvPr id="26" name="標題 1"/>
          <p:cNvSpPr txBox="1">
            <a:spLocks/>
          </p:cNvSpPr>
          <p:nvPr/>
        </p:nvSpPr>
        <p:spPr>
          <a:xfrm>
            <a:off x="446856" y="188640"/>
            <a:ext cx="2901008" cy="1296144"/>
          </a:xfrm>
          <a:prstGeom prst="rect">
            <a:avLst/>
          </a:prstGeom>
        </p:spPr>
        <p:txBody>
          <a:bodyPr vert="horz" lIns="91440" tIns="45720" rIns="91440" bIns="45720" rtlCol="0" anchor="ctr">
            <a:normAutofit/>
          </a:bodyPr>
          <a:lstStyle/>
          <a:p>
            <a:pPr>
              <a:lnSpc>
                <a:spcPct val="150000"/>
              </a:lnSpc>
              <a:buFont typeface="Wingdings" pitchFamily="2" charset="2"/>
              <a:buChar char="Ø"/>
              <a:defRPr/>
            </a:pPr>
            <a:r>
              <a:rPr kumimoji="0" lang="zh-TW" altLang="en-US" sz="24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 </a:t>
            </a:r>
            <a:r>
              <a:rPr lang="en-US" altLang="zh-TW" sz="2400" dirty="0" smtClean="0">
                <a:latin typeface="微軟正黑體" pitchFamily="34" charset="-120"/>
                <a:ea typeface="微軟正黑體" pitchFamily="34" charset="-120"/>
              </a:rPr>
              <a:t>Business</a:t>
            </a:r>
          </a:p>
          <a:p>
            <a:pPr>
              <a:lnSpc>
                <a:spcPct val="150000"/>
              </a:lnSpc>
              <a:defRPr/>
            </a:pPr>
            <a:r>
              <a:rPr lang="en-US" altLang="zh-TW" sz="2400" dirty="0" smtClean="0">
                <a:latin typeface="微軟正黑體" pitchFamily="34" charset="-120"/>
                <a:ea typeface="微軟正黑體" pitchFamily="34" charset="-120"/>
              </a:rPr>
              <a:t>            Philosophy</a:t>
            </a:r>
            <a:endParaRPr lang="zh-TW" altLang="zh-TW" sz="2400" dirty="0" smtClean="0">
              <a:latin typeface="微軟正黑體" pitchFamily="34" charset="-120"/>
              <a:ea typeface="微軟正黑體" pitchFamily="34" charset="-120"/>
            </a:endParaRPr>
          </a:p>
        </p:txBody>
      </p:sp>
      <p:grpSp>
        <p:nvGrpSpPr>
          <p:cNvPr id="4" name="群組 26"/>
          <p:cNvGrpSpPr/>
          <p:nvPr/>
        </p:nvGrpSpPr>
        <p:grpSpPr>
          <a:xfrm>
            <a:off x="8244408" y="188640"/>
            <a:ext cx="720081" cy="504056"/>
            <a:chOff x="4355976" y="3147038"/>
            <a:chExt cx="2304258" cy="1993675"/>
          </a:xfrm>
        </p:grpSpPr>
        <p:sp>
          <p:nvSpPr>
            <p:cNvPr id="30"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31" name="圓角化同側角落矩形 30"/>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5" name="群組 13"/>
            <p:cNvGrpSpPr/>
            <p:nvPr/>
          </p:nvGrpSpPr>
          <p:grpSpPr>
            <a:xfrm>
              <a:off x="4355976" y="3147038"/>
              <a:ext cx="461551" cy="926569"/>
              <a:chOff x="1" y="-71582"/>
              <a:chExt cx="461551" cy="926569"/>
            </a:xfrm>
          </p:grpSpPr>
          <p:sp>
            <p:nvSpPr>
              <p:cNvPr id="40" name="＞形箭號 39"/>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1"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3" name="圓角化同側角落矩形 32"/>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6" name="群組 22"/>
            <p:cNvGrpSpPr/>
            <p:nvPr/>
          </p:nvGrpSpPr>
          <p:grpSpPr>
            <a:xfrm>
              <a:off x="4355976" y="4379855"/>
              <a:ext cx="461550" cy="760858"/>
              <a:chOff x="1" y="1082962"/>
              <a:chExt cx="461550" cy="760858"/>
            </a:xfrm>
          </p:grpSpPr>
          <p:sp>
            <p:nvSpPr>
              <p:cNvPr id="38" name="＞形箭號 37"/>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39"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6" name="＞形箭號 35"/>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7" name="圓角化同側角落矩形 36"/>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42" name="投影片編號版面配置區 41"/>
          <p:cNvSpPr>
            <a:spLocks noGrp="1"/>
          </p:cNvSpPr>
          <p:nvPr>
            <p:ph type="sldNum" sz="quarter" idx="16"/>
          </p:nvPr>
        </p:nvSpPr>
        <p:spPr/>
        <p:txBody>
          <a:bodyPr/>
          <a:lstStyle/>
          <a:p>
            <a:pPr>
              <a:defRPr/>
            </a:pPr>
            <a:fld id="{620B626C-7E9B-45DD-B951-EB10FCB05BC4}" type="slidenum">
              <a:rPr lang="zh-TW" altLang="en-US" smtClean="0"/>
              <a:pPr>
                <a:defRPr/>
              </a:pPr>
              <a:t>6</a:t>
            </a:fld>
            <a:endParaRPr lang="zh-TW" altLang="en-US" dirty="0"/>
          </a:p>
        </p:txBody>
      </p:sp>
      <p:sp>
        <p:nvSpPr>
          <p:cNvPr id="25" name="圓角矩形 24"/>
          <p:cNvSpPr/>
          <p:nvPr/>
        </p:nvSpPr>
        <p:spPr>
          <a:xfrm>
            <a:off x="5412545" y="980728"/>
            <a:ext cx="3479935" cy="208823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indent="540000" eaLnBrk="1" fontAlgn="auto" hangingPunct="1">
              <a:lnSpc>
                <a:spcPct val="150000"/>
              </a:lnSpc>
              <a:spcBef>
                <a:spcPts val="0"/>
              </a:spcBef>
              <a:spcAft>
                <a:spcPts val="0"/>
              </a:spcAft>
              <a:defRPr/>
            </a:pPr>
            <a:endParaRPr lang="en-US" altLang="zh-TW" sz="1200" dirty="0" smtClean="0">
              <a:solidFill>
                <a:schemeClr val="tx1"/>
              </a:solidFill>
              <a:latin typeface="微軟正黑體" panose="020B0604030504040204" pitchFamily="34" charset="-120"/>
              <a:ea typeface="微軟正黑體" panose="020B0604030504040204" pitchFamily="34" charset="-120"/>
            </a:endParaRPr>
          </a:p>
        </p:txBody>
      </p:sp>
      <p:sp>
        <p:nvSpPr>
          <p:cNvPr id="24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FFFF"/>
                </a:solidFill>
                <a:effectLst/>
                <a:latin typeface="Calibri" pitchFamily="34" charset="0"/>
                <a:ea typeface="inherit"/>
                <a:cs typeface="新細明體" pitchFamily="18" charset="-120"/>
              </a:rPr>
              <a:t>Continuous improvements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4580" name="Rectangle 4"/>
          <p:cNvSpPr>
            <a:spLocks noChangeArrowheads="1"/>
          </p:cNvSpPr>
          <p:nvPr/>
        </p:nvSpPr>
        <p:spPr bwMode="auto">
          <a:xfrm>
            <a:off x="5940152" y="4710611"/>
            <a:ext cx="28803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Continuous Improvements,</a:t>
            </a:r>
          </a:p>
          <a:p>
            <a:pPr marL="0" marR="0" lvl="0" indent="0" algn="ctr" defTabSz="914400" rtl="0" eaLnBrk="0" fontAlgn="base" latinLnBrk="0" hangingPunct="0">
              <a:lnSpc>
                <a:spcPct val="15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Mutual Benefits,</a:t>
            </a:r>
          </a:p>
          <a:p>
            <a:pPr marL="0" marR="0" lvl="0" indent="0" algn="ctr" defTabSz="914400" rtl="0" eaLnBrk="0" fontAlgn="base" latinLnBrk="0" hangingPunct="0">
              <a:lnSpc>
                <a:spcPct val="15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Pragmatism,</a:t>
            </a:r>
          </a:p>
          <a:p>
            <a:pPr marL="0" marR="0" lvl="0" indent="0" algn="ctr" defTabSz="914400" rtl="0" eaLnBrk="0" fontAlgn="base" latinLnBrk="0" hangingPunct="0">
              <a:lnSpc>
                <a:spcPct val="15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Innovation &amp; Changes.</a:t>
            </a:r>
          </a:p>
        </p:txBody>
      </p:sp>
      <p:sp>
        <p:nvSpPr>
          <p:cNvPr id="24582" name="Rectangle 6"/>
          <p:cNvSpPr>
            <a:spLocks noChangeArrowheads="1"/>
          </p:cNvSpPr>
          <p:nvPr/>
        </p:nvSpPr>
        <p:spPr bwMode="auto">
          <a:xfrm>
            <a:off x="5508104" y="1092632"/>
            <a:ext cx="3456384" cy="17204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457200" algn="l"/>
              </a:tabLst>
            </a:pPr>
            <a:r>
              <a:rPr kumimoji="1" lang="en-US" altLang="zh-TW" sz="1200" b="0"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To become</a:t>
            </a:r>
            <a:endPar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1" lang="zh-TW" altLang="en-US" sz="1200" b="0" i="0" u="none" strike="noStrike" cap="none" normalizeH="0" baseline="0" dirty="0" smtClean="0">
                <a:ln>
                  <a:noFill/>
                </a:ln>
                <a:solidFill>
                  <a:srgbClr val="333333"/>
                </a:solidFill>
                <a:effectLst/>
                <a:latin typeface="微軟正黑體" pitchFamily="34" charset="-120"/>
                <a:ea typeface="微軟正黑體" pitchFamily="34" charset="-120"/>
                <a:cs typeface="新細明體" pitchFamily="18" charset="-120"/>
              </a:rPr>
              <a:t>  </a:t>
            </a:r>
            <a:r>
              <a:rPr kumimoji="1" lang="en-US" altLang="zh-TW" sz="1200" b="0" i="0" u="none" strike="noStrike" cap="none" normalizeH="0" baseline="0" dirty="0" smtClean="0">
                <a:ln>
                  <a:noFill/>
                </a:ln>
                <a:solidFill>
                  <a:srgbClr val="333333"/>
                </a:solidFill>
                <a:effectLst/>
                <a:latin typeface="微軟正黑體" pitchFamily="34" charset="-120"/>
                <a:ea typeface="微軟正黑體" pitchFamily="34" charset="-120"/>
                <a:cs typeface="新細明體" pitchFamily="18" charset="-120"/>
              </a:rPr>
              <a:t>A leading brand in energy connection</a:t>
            </a:r>
            <a:endPar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1" lang="zh-TW" altLang="en-US" sz="1200" b="0" i="0" u="none" strike="noStrike" cap="none" normalizeH="0" baseline="0" dirty="0" smtClean="0">
                <a:ln>
                  <a:noFill/>
                </a:ln>
                <a:solidFill>
                  <a:srgbClr val="333333"/>
                </a:solidFill>
                <a:effectLst/>
                <a:latin typeface="微軟正黑體" pitchFamily="34" charset="-120"/>
                <a:ea typeface="微軟正黑體" pitchFamily="34" charset="-120"/>
                <a:cs typeface="新細明體" pitchFamily="18" charset="-120"/>
              </a:rPr>
              <a:t>  </a:t>
            </a:r>
            <a:r>
              <a:rPr kumimoji="1" lang="en-US" altLang="zh-TW" sz="1200" b="0" i="0" u="none" strike="noStrike" cap="none" normalizeH="0" baseline="0" dirty="0" smtClean="0">
                <a:ln>
                  <a:noFill/>
                </a:ln>
                <a:solidFill>
                  <a:srgbClr val="333333"/>
                </a:solidFill>
                <a:effectLst/>
                <a:latin typeface="微軟正黑體" pitchFamily="34" charset="-120"/>
                <a:ea typeface="微軟正黑體" pitchFamily="34" charset="-120"/>
                <a:cs typeface="新細明體" pitchFamily="18" charset="-120"/>
              </a:rPr>
              <a:t>A creator of harmonious environment and pristine homeland</a:t>
            </a:r>
            <a:endPar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1" lang="zh-TW" altLang="en-US" sz="1200" b="0" i="0" u="none" strike="noStrike" cap="none" normalizeH="0" baseline="0" dirty="0" smtClean="0">
                <a:ln>
                  <a:noFill/>
                </a:ln>
                <a:solidFill>
                  <a:srgbClr val="333333"/>
                </a:solidFill>
                <a:effectLst/>
                <a:latin typeface="微軟正黑體" pitchFamily="34" charset="-120"/>
                <a:ea typeface="微軟正黑體" pitchFamily="34" charset="-120"/>
                <a:cs typeface="新細明體" pitchFamily="18" charset="-120"/>
              </a:rPr>
              <a:t>  </a:t>
            </a:r>
            <a:r>
              <a:rPr kumimoji="1" lang="en-US" altLang="zh-TW" sz="1200" b="0" i="0" u="none" strike="noStrike" cap="none" normalizeH="0" baseline="0" dirty="0" smtClean="0">
                <a:ln>
                  <a:noFill/>
                </a:ln>
                <a:solidFill>
                  <a:srgbClr val="333333"/>
                </a:solidFill>
                <a:effectLst/>
                <a:latin typeface="微軟正黑體" pitchFamily="34" charset="-120"/>
                <a:ea typeface="微軟正黑體" pitchFamily="34" charset="-120"/>
                <a:cs typeface="新細明體" pitchFamily="18" charset="-120"/>
              </a:rPr>
              <a:t>A business trusted by employees, customers, shareholders, and society</a:t>
            </a:r>
            <a:endPar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標題 1"/>
          <p:cNvSpPr txBox="1">
            <a:spLocks/>
          </p:cNvSpPr>
          <p:nvPr/>
        </p:nvSpPr>
        <p:spPr>
          <a:xfrm>
            <a:off x="446856" y="360016"/>
            <a:ext cx="3693096" cy="620712"/>
          </a:xfrm>
          <a:prstGeom prst="rect">
            <a:avLst/>
          </a:prstGeom>
        </p:spPr>
        <p:txBody>
          <a:bodyPr vert="horz" lIns="91440" tIns="45720" rIns="91440" bIns="45720" rtlCol="0" anchor="ctr">
            <a:normAutofit/>
          </a:bodyPr>
          <a:lstStyle/>
          <a:p>
            <a:pPr>
              <a:buFont typeface="Wingdings" pitchFamily="2" charset="2"/>
              <a:buChar char="Ø"/>
              <a:defRPr/>
            </a:pPr>
            <a:r>
              <a:rPr kumimoji="0" lang="zh-TW" altLang="en-US" sz="30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j-cs"/>
              </a:rPr>
              <a:t> </a:t>
            </a:r>
            <a:r>
              <a:rPr lang="en-US" altLang="zh-TW" sz="3200" dirty="0" smtClean="0">
                <a:latin typeface="微軟正黑體" panose="020B0604030504040204" pitchFamily="34" charset="-120"/>
                <a:ea typeface="微軟正黑體" panose="020B0604030504040204" pitchFamily="34" charset="-120"/>
              </a:rPr>
              <a:t>Milestones</a:t>
            </a:r>
          </a:p>
        </p:txBody>
      </p:sp>
      <p:grpSp>
        <p:nvGrpSpPr>
          <p:cNvPr id="211" name="群組 210"/>
          <p:cNvGrpSpPr/>
          <p:nvPr/>
        </p:nvGrpSpPr>
        <p:grpSpPr>
          <a:xfrm>
            <a:off x="251520" y="1124744"/>
            <a:ext cx="8639992" cy="4104456"/>
            <a:chOff x="389649" y="1484784"/>
            <a:chExt cx="7933599" cy="4104456"/>
          </a:xfrm>
        </p:grpSpPr>
        <p:sp>
          <p:nvSpPr>
            <p:cNvPr id="54" name="圓角矩形 53"/>
            <p:cNvSpPr/>
            <p:nvPr/>
          </p:nvSpPr>
          <p:spPr>
            <a:xfrm>
              <a:off x="5148064" y="4221088"/>
              <a:ext cx="2514865" cy="1152128"/>
            </a:xfrm>
            <a:prstGeom prst="roundRect">
              <a:avLst/>
            </a:prstGeom>
            <a:noFill/>
            <a:ln w="28575">
              <a:solidFill>
                <a:srgbClr val="ED945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141" name="圓角矩形 140"/>
            <p:cNvSpPr/>
            <p:nvPr/>
          </p:nvSpPr>
          <p:spPr>
            <a:xfrm>
              <a:off x="3635896" y="1484784"/>
              <a:ext cx="2448272" cy="1728192"/>
            </a:xfrm>
            <a:prstGeom prst="round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zh-TW" altLang="en-US" sz="1400" b="1" dirty="0"/>
            </a:p>
          </p:txBody>
        </p:sp>
        <p:grpSp>
          <p:nvGrpSpPr>
            <p:cNvPr id="116" name="群組 115"/>
            <p:cNvGrpSpPr/>
            <p:nvPr/>
          </p:nvGrpSpPr>
          <p:grpSpPr>
            <a:xfrm>
              <a:off x="389649" y="2708920"/>
              <a:ext cx="1388535" cy="648072"/>
              <a:chOff x="245633" y="2708920"/>
              <a:chExt cx="1388535" cy="648072"/>
            </a:xfrm>
          </p:grpSpPr>
          <p:sp>
            <p:nvSpPr>
              <p:cNvPr id="175" name="圓角矩形 174"/>
              <p:cNvSpPr/>
              <p:nvPr/>
            </p:nvSpPr>
            <p:spPr>
              <a:xfrm>
                <a:off x="266016" y="2708920"/>
                <a:ext cx="1368152" cy="648072"/>
              </a:xfrm>
              <a:prstGeom prst="roundRect">
                <a:avLst/>
              </a:prstGeom>
              <a:noFill/>
              <a:ln w="19050">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58" name="文字方塊 57"/>
              <p:cNvSpPr txBox="1"/>
              <p:nvPr/>
            </p:nvSpPr>
            <p:spPr>
              <a:xfrm>
                <a:off x="245633" y="2772217"/>
                <a:ext cx="1368152" cy="584775"/>
              </a:xfrm>
              <a:prstGeom prst="rect">
                <a:avLst/>
              </a:prstGeom>
              <a:noFill/>
            </p:spPr>
            <p:txBody>
              <a:bodyPr wrap="square" rtlCol="0">
                <a:spAutoFit/>
              </a:bodyPr>
              <a:lstStyle/>
              <a:p>
                <a:pPr lvl="0" algn="ctr"/>
                <a:r>
                  <a:rPr lang="en-US" altLang="zh-TW" sz="1600" dirty="0" smtClean="0">
                    <a:latin typeface="微軟正黑體" panose="020B0604030504040204" pitchFamily="34" charset="-120"/>
                    <a:ea typeface="微軟正黑體" panose="020B0604030504040204" pitchFamily="34" charset="-120"/>
                  </a:rPr>
                  <a:t>founded at Tainan</a:t>
                </a:r>
                <a:r>
                  <a:rPr lang="zh-TW" altLang="en-US" sz="1600" dirty="0" smtClean="0">
                    <a:latin typeface="微軟正黑體" pitchFamily="34" charset="-120"/>
                    <a:ea typeface="微軟正黑體" pitchFamily="34" charset="-120"/>
                  </a:rPr>
                  <a:t> </a:t>
                </a:r>
                <a:endParaRPr lang="zh-TW" altLang="en-US" sz="1600" dirty="0"/>
              </a:p>
            </p:txBody>
          </p:sp>
        </p:grpSp>
        <p:cxnSp>
          <p:nvCxnSpPr>
            <p:cNvPr id="80" name="直線接點 79"/>
            <p:cNvCxnSpPr>
              <a:endCxn id="95" idx="0"/>
            </p:cNvCxnSpPr>
            <p:nvPr/>
          </p:nvCxnSpPr>
          <p:spPr>
            <a:xfrm>
              <a:off x="3995936" y="3933056"/>
              <a:ext cx="36004" cy="504056"/>
            </a:xfrm>
            <a:prstGeom prst="line">
              <a:avLst/>
            </a:prstGeom>
            <a:ln w="19050">
              <a:solidFill>
                <a:srgbClr val="9999FF"/>
              </a:solidFill>
            </a:ln>
          </p:spPr>
          <p:style>
            <a:lnRef idx="1">
              <a:schemeClr val="accent1"/>
            </a:lnRef>
            <a:fillRef idx="0">
              <a:schemeClr val="accent1"/>
            </a:fillRef>
            <a:effectRef idx="0">
              <a:schemeClr val="accent1"/>
            </a:effectRef>
            <a:fontRef idx="minor">
              <a:schemeClr val="tx1"/>
            </a:fontRef>
          </p:style>
        </p:cxnSp>
        <p:grpSp>
          <p:nvGrpSpPr>
            <p:cNvPr id="115" name="群組 114"/>
            <p:cNvGrpSpPr/>
            <p:nvPr/>
          </p:nvGrpSpPr>
          <p:grpSpPr>
            <a:xfrm>
              <a:off x="2273187" y="2420888"/>
              <a:ext cx="1224136" cy="792088"/>
              <a:chOff x="2849251" y="1052736"/>
              <a:chExt cx="1224136" cy="792088"/>
            </a:xfrm>
          </p:grpSpPr>
          <p:sp>
            <p:nvSpPr>
              <p:cNvPr id="133" name="圓角矩形 132"/>
              <p:cNvSpPr/>
              <p:nvPr/>
            </p:nvSpPr>
            <p:spPr>
              <a:xfrm>
                <a:off x="2849251" y="1052736"/>
                <a:ext cx="1224136" cy="792088"/>
              </a:xfrm>
              <a:prstGeom prst="roundRect">
                <a:avLst/>
              </a:prstGeom>
              <a:noFill/>
              <a:ln w="19050">
                <a:solidFill>
                  <a:srgbClr val="F616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82" name="文字方塊 81"/>
              <p:cNvSpPr txBox="1"/>
              <p:nvPr/>
            </p:nvSpPr>
            <p:spPr>
              <a:xfrm>
                <a:off x="2875994" y="1126485"/>
                <a:ext cx="1197393" cy="646331"/>
              </a:xfrm>
              <a:prstGeom prst="rect">
                <a:avLst/>
              </a:prstGeom>
              <a:noFill/>
            </p:spPr>
            <p:txBody>
              <a:bodyPr wrap="square" rtlCol="0">
                <a:spAutoFit/>
              </a:bodyPr>
              <a:lstStyle/>
              <a:p>
                <a:pPr lvl="0" algn="ctr"/>
                <a:r>
                  <a:rPr lang="en-US" altLang="zh-TW" dirty="0" smtClean="0">
                    <a:latin typeface="微軟正黑體" pitchFamily="34" charset="-120"/>
                    <a:ea typeface="微軟正黑體" pitchFamily="34" charset="-120"/>
                  </a:rPr>
                  <a:t>listed on the TWSE</a:t>
                </a:r>
                <a:endParaRPr lang="zh-TW" altLang="en-US" dirty="0">
                  <a:latin typeface="微軟正黑體" pitchFamily="34" charset="-120"/>
                  <a:ea typeface="微軟正黑體" pitchFamily="34" charset="-120"/>
                </a:endParaRPr>
              </a:p>
            </p:txBody>
          </p:sp>
        </p:grpSp>
        <p:sp>
          <p:nvSpPr>
            <p:cNvPr id="90" name="圓角矩形 89"/>
            <p:cNvSpPr/>
            <p:nvPr/>
          </p:nvSpPr>
          <p:spPr>
            <a:xfrm>
              <a:off x="1050856" y="4365104"/>
              <a:ext cx="1588258" cy="1224136"/>
            </a:xfrm>
            <a:prstGeom prst="roundRect">
              <a:avLst/>
            </a:prstGeom>
            <a:noFill/>
            <a:ln w="28575">
              <a:solidFill>
                <a:srgbClr val="F3C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91" name="文字方塊 90"/>
            <p:cNvSpPr txBox="1"/>
            <p:nvPr/>
          </p:nvSpPr>
          <p:spPr>
            <a:xfrm>
              <a:off x="1259633" y="4428400"/>
              <a:ext cx="1296143" cy="1077218"/>
            </a:xfrm>
            <a:prstGeom prst="rect">
              <a:avLst/>
            </a:prstGeom>
            <a:noFill/>
            <a:ln>
              <a:noFill/>
            </a:ln>
          </p:spPr>
          <p:txBody>
            <a:bodyPr wrap="square" rtlCol="0">
              <a:spAutoFit/>
            </a:bodyPr>
            <a:lstStyle/>
            <a:p>
              <a:r>
                <a:rPr lang="en-US" altLang="zh-TW" sz="1600" dirty="0" smtClean="0">
                  <a:latin typeface="微軟正黑體" panose="020B0604030504040204" pitchFamily="34" charset="-120"/>
                  <a:ea typeface="微軟正黑體" panose="020B0604030504040204" pitchFamily="34" charset="-120"/>
                </a:rPr>
                <a:t>relocated headquarter to </a:t>
              </a:r>
              <a:r>
                <a:rPr lang="en-US" altLang="zh-TW" sz="1600" dirty="0" err="1" smtClean="0">
                  <a:latin typeface="微軟正黑體" panose="020B0604030504040204" pitchFamily="34" charset="-120"/>
                  <a:ea typeface="微軟正黑體" panose="020B0604030504040204" pitchFamily="34" charset="-120"/>
                </a:rPr>
                <a:t>Guanmiao</a:t>
              </a:r>
              <a:endParaRPr lang="zh-TW" altLang="en-US" sz="1600" dirty="0">
                <a:latin typeface="微軟正黑體" pitchFamily="34" charset="-120"/>
                <a:ea typeface="微軟正黑體" pitchFamily="34" charset="-120"/>
              </a:endParaRPr>
            </a:p>
          </p:txBody>
        </p:sp>
        <p:sp>
          <p:nvSpPr>
            <p:cNvPr id="95" name="圓角矩形 94"/>
            <p:cNvSpPr/>
            <p:nvPr/>
          </p:nvSpPr>
          <p:spPr>
            <a:xfrm>
              <a:off x="3059832" y="4437112"/>
              <a:ext cx="1944216" cy="1008112"/>
            </a:xfrm>
            <a:prstGeom prst="roundRect">
              <a:avLst/>
            </a:prstGeom>
            <a:noFill/>
            <a:ln w="28575">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cxnSp>
          <p:nvCxnSpPr>
            <p:cNvPr id="130" name="直線接點 129"/>
            <p:cNvCxnSpPr/>
            <p:nvPr/>
          </p:nvCxnSpPr>
          <p:spPr>
            <a:xfrm>
              <a:off x="3034478" y="3212976"/>
              <a:ext cx="0" cy="576064"/>
            </a:xfrm>
            <a:prstGeom prst="line">
              <a:avLst/>
            </a:prstGeom>
            <a:ln w="19050">
              <a:solidFill>
                <a:srgbClr val="F6166B"/>
              </a:solidFill>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a:xfrm>
              <a:off x="4753617" y="3212976"/>
              <a:ext cx="34407" cy="57606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a:off x="7092280" y="3284984"/>
              <a:ext cx="0" cy="4678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7" name="圓角矩形 156"/>
            <p:cNvSpPr/>
            <p:nvPr/>
          </p:nvSpPr>
          <p:spPr>
            <a:xfrm>
              <a:off x="6300192" y="1988840"/>
              <a:ext cx="2023056" cy="1296144"/>
            </a:xfrm>
            <a:prstGeom prst="round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cxnSp>
          <p:nvCxnSpPr>
            <p:cNvPr id="78" name="直線接點 77"/>
            <p:cNvCxnSpPr/>
            <p:nvPr/>
          </p:nvCxnSpPr>
          <p:spPr>
            <a:xfrm>
              <a:off x="1844305" y="3857566"/>
              <a:ext cx="0" cy="507538"/>
            </a:xfrm>
            <a:prstGeom prst="line">
              <a:avLst/>
            </a:prstGeom>
            <a:ln w="19050">
              <a:solidFill>
                <a:srgbClr val="F3C919"/>
              </a:solidFill>
            </a:ln>
          </p:spPr>
          <p:style>
            <a:lnRef idx="1">
              <a:schemeClr val="accent1"/>
            </a:lnRef>
            <a:fillRef idx="0">
              <a:schemeClr val="accent1"/>
            </a:fillRef>
            <a:effectRef idx="0">
              <a:schemeClr val="accent1"/>
            </a:effectRef>
            <a:fontRef idx="minor">
              <a:schemeClr val="tx1"/>
            </a:fontRef>
          </p:style>
        </p:cxnSp>
        <p:sp>
          <p:nvSpPr>
            <p:cNvPr id="160" name="文字方塊 159"/>
            <p:cNvSpPr txBox="1"/>
            <p:nvPr/>
          </p:nvSpPr>
          <p:spPr>
            <a:xfrm>
              <a:off x="5724128" y="366651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2012</a:t>
              </a:r>
              <a:endParaRPr lang="zh-TW" altLang="en-US" sz="1600" b="1" dirty="0">
                <a:solidFill>
                  <a:schemeClr val="bg1"/>
                </a:solidFill>
                <a:latin typeface="微軟正黑體" pitchFamily="34" charset="-120"/>
                <a:ea typeface="微軟正黑體" pitchFamily="34" charset="-120"/>
              </a:endParaRPr>
            </a:p>
          </p:txBody>
        </p:sp>
        <p:cxnSp>
          <p:nvCxnSpPr>
            <p:cNvPr id="170" name="直線接點 169"/>
            <p:cNvCxnSpPr/>
            <p:nvPr/>
          </p:nvCxnSpPr>
          <p:spPr>
            <a:xfrm>
              <a:off x="1050856" y="3357032"/>
              <a:ext cx="0" cy="360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9" name="矩形 128"/>
            <p:cNvSpPr/>
            <p:nvPr/>
          </p:nvSpPr>
          <p:spPr>
            <a:xfrm>
              <a:off x="3157666" y="4599419"/>
              <a:ext cx="1728192" cy="703911"/>
            </a:xfrm>
            <a:prstGeom prst="rect">
              <a:avLst/>
            </a:prstGeom>
          </p:spPr>
          <p:txBody>
            <a:bodyPr wrap="square">
              <a:spAutoFit/>
            </a:bodyPr>
            <a:lstStyle/>
            <a:p>
              <a:pPr algn="ctr">
                <a:lnSpc>
                  <a:spcPct val="150000"/>
                </a:lnSpc>
              </a:pPr>
              <a:r>
                <a:rPr lang="en-US" altLang="zh-TW" sz="1400" dirty="0" smtClean="0">
                  <a:latin typeface="微軟正黑體" panose="020B0604030504040204" pitchFamily="34" charset="-120"/>
                  <a:ea typeface="微軟正黑體" panose="020B0604030504040204" pitchFamily="34" charset="-120"/>
                </a:rPr>
                <a:t>161kV power cables passed tests by TPC</a:t>
              </a:r>
              <a:endParaRPr lang="zh-TW" altLang="en-US" sz="1400" dirty="0"/>
            </a:p>
          </p:txBody>
        </p:sp>
        <p:grpSp>
          <p:nvGrpSpPr>
            <p:cNvPr id="185" name="群組 110"/>
            <p:cNvGrpSpPr/>
            <p:nvPr/>
          </p:nvGrpSpPr>
          <p:grpSpPr>
            <a:xfrm>
              <a:off x="539552" y="3693433"/>
              <a:ext cx="7075916" cy="527655"/>
              <a:chOff x="1115616" y="3042570"/>
              <a:chExt cx="6696744" cy="527655"/>
            </a:xfrm>
          </p:grpSpPr>
          <p:sp>
            <p:nvSpPr>
              <p:cNvPr id="187" name="＞形箭號 186"/>
              <p:cNvSpPr/>
              <p:nvPr/>
            </p:nvSpPr>
            <p:spPr>
              <a:xfrm>
                <a:off x="6732360" y="3068960"/>
                <a:ext cx="1080000" cy="288000"/>
              </a:xfrm>
              <a:prstGeom prst="chevr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88" name="＞形箭號 187"/>
              <p:cNvSpPr/>
              <p:nvPr/>
            </p:nvSpPr>
            <p:spPr>
              <a:xfrm>
                <a:off x="5796136" y="3068960"/>
                <a:ext cx="1080000" cy="288000"/>
              </a:xfrm>
              <a:prstGeom prst="chevron">
                <a:avLst/>
              </a:prstGeom>
              <a:solidFill>
                <a:srgbClr val="ED9451"/>
              </a:solidFill>
              <a:ln>
                <a:solidFill>
                  <a:srgbClr val="ED9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89" name="＞形箭號 9"/>
              <p:cNvSpPr/>
              <p:nvPr/>
            </p:nvSpPr>
            <p:spPr>
              <a:xfrm>
                <a:off x="2987824" y="3068960"/>
                <a:ext cx="1080000" cy="288000"/>
              </a:xfrm>
              <a:prstGeom prst="chevron">
                <a:avLst/>
              </a:prstGeom>
              <a:solidFill>
                <a:srgbClr val="F6166B"/>
              </a:solidFill>
              <a:ln>
                <a:solidFill>
                  <a:srgbClr val="F616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0" name="＞形箭號 7"/>
              <p:cNvSpPr/>
              <p:nvPr/>
            </p:nvSpPr>
            <p:spPr>
              <a:xfrm>
                <a:off x="4863831" y="3068960"/>
                <a:ext cx="1080000" cy="288000"/>
              </a:xfrm>
              <a:prstGeom prst="chevron">
                <a:avLst/>
              </a:prstGeom>
              <a:solidFill>
                <a:schemeClr val="bg2">
                  <a:lumMod val="50000"/>
                </a:schemeClr>
              </a:solidFill>
              <a:ln>
                <a:solidFill>
                  <a:srgbClr val="7D92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1" name="＞形箭號 190"/>
              <p:cNvSpPr/>
              <p:nvPr/>
            </p:nvSpPr>
            <p:spPr>
              <a:xfrm>
                <a:off x="3923928" y="3068960"/>
                <a:ext cx="1080000" cy="288000"/>
              </a:xfrm>
              <a:prstGeom prst="chevron">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2" name="＞形箭號 191"/>
              <p:cNvSpPr/>
              <p:nvPr/>
            </p:nvSpPr>
            <p:spPr>
              <a:xfrm>
                <a:off x="1115616" y="3068960"/>
                <a:ext cx="1080000" cy="288000"/>
              </a:xfrm>
              <a:prstGeom prst="chevron">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solidFill>
                    <a:schemeClr val="tx1"/>
                  </a:solidFill>
                  <a:latin typeface="微軟正黑體" pitchFamily="34" charset="-120"/>
                  <a:ea typeface="微軟正黑體" pitchFamily="34" charset="-120"/>
                </a:endParaRPr>
              </a:p>
            </p:txBody>
          </p:sp>
          <p:sp>
            <p:nvSpPr>
              <p:cNvPr id="193" name="＞形箭號 192"/>
              <p:cNvSpPr/>
              <p:nvPr/>
            </p:nvSpPr>
            <p:spPr>
              <a:xfrm>
                <a:off x="2051720" y="3068960"/>
                <a:ext cx="1080000" cy="288000"/>
              </a:xfrm>
              <a:prstGeom prst="chevron">
                <a:avLst/>
              </a:prstGeom>
              <a:solidFill>
                <a:srgbClr val="F3C919"/>
              </a:solidFill>
              <a:ln>
                <a:solidFill>
                  <a:srgbClr val="F3C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4" name="文字方塊 193"/>
              <p:cNvSpPr txBox="1"/>
              <p:nvPr/>
            </p:nvSpPr>
            <p:spPr>
              <a:xfrm>
                <a:off x="1259632" y="3042570"/>
                <a:ext cx="671979" cy="338554"/>
              </a:xfrm>
              <a:prstGeom prst="rect">
                <a:avLst/>
              </a:prstGeom>
              <a:noFill/>
            </p:spPr>
            <p:txBody>
              <a:bodyPr wrap="none" rtlCol="0" anchor="ctr">
                <a:spAutoFit/>
              </a:bodyPr>
              <a:lstStyle/>
              <a:p>
                <a:r>
                  <a:rPr lang="en-US" altLang="zh-TW" sz="1600" b="1" dirty="0" smtClean="0">
                    <a:solidFill>
                      <a:schemeClr val="bg1"/>
                    </a:solidFill>
                    <a:latin typeface="微軟正黑體" pitchFamily="34" charset="-120"/>
                    <a:ea typeface="微軟正黑體" pitchFamily="34" charset="-120"/>
                  </a:rPr>
                  <a:t>1955</a:t>
                </a:r>
                <a:endParaRPr lang="zh-TW" altLang="en-US" sz="1600" b="1" dirty="0">
                  <a:solidFill>
                    <a:schemeClr val="bg1"/>
                  </a:solidFill>
                  <a:latin typeface="微軟正黑體" pitchFamily="34" charset="-120"/>
                  <a:ea typeface="微軟正黑體" pitchFamily="34" charset="-120"/>
                </a:endParaRPr>
              </a:p>
            </p:txBody>
          </p:sp>
          <p:sp>
            <p:nvSpPr>
              <p:cNvPr id="195" name="文字方塊 194"/>
              <p:cNvSpPr txBox="1"/>
              <p:nvPr/>
            </p:nvSpPr>
            <p:spPr>
              <a:xfrm>
                <a:off x="2267744"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1986</a:t>
                </a:r>
                <a:endParaRPr lang="zh-TW" altLang="en-US" sz="1600" b="1" dirty="0">
                  <a:solidFill>
                    <a:schemeClr val="bg1"/>
                  </a:solidFill>
                  <a:latin typeface="微軟正黑體" pitchFamily="34" charset="-120"/>
                  <a:ea typeface="微軟正黑體" pitchFamily="34" charset="-120"/>
                </a:endParaRPr>
              </a:p>
            </p:txBody>
          </p:sp>
          <p:sp>
            <p:nvSpPr>
              <p:cNvPr id="196" name="文字方塊 195"/>
              <p:cNvSpPr txBox="1"/>
              <p:nvPr/>
            </p:nvSpPr>
            <p:spPr>
              <a:xfrm>
                <a:off x="4139952"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1995</a:t>
                </a:r>
                <a:endParaRPr lang="zh-TW" altLang="en-US" sz="1600" b="1" dirty="0">
                  <a:solidFill>
                    <a:schemeClr val="bg1"/>
                  </a:solidFill>
                  <a:latin typeface="微軟正黑體" pitchFamily="34" charset="-120"/>
                  <a:ea typeface="微軟正黑體" pitchFamily="34" charset="-120"/>
                </a:endParaRPr>
              </a:p>
            </p:txBody>
          </p:sp>
          <p:sp>
            <p:nvSpPr>
              <p:cNvPr id="197" name="文字方塊 196"/>
              <p:cNvSpPr txBox="1"/>
              <p:nvPr/>
            </p:nvSpPr>
            <p:spPr>
              <a:xfrm>
                <a:off x="5076056"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2008</a:t>
                </a:r>
                <a:endParaRPr lang="zh-TW" altLang="en-US" sz="1600" b="1" dirty="0">
                  <a:solidFill>
                    <a:schemeClr val="bg1"/>
                  </a:solidFill>
                  <a:latin typeface="微軟正黑體" pitchFamily="34" charset="-120"/>
                  <a:ea typeface="微軟正黑體" pitchFamily="34" charset="-120"/>
                </a:endParaRPr>
              </a:p>
            </p:txBody>
          </p:sp>
          <p:cxnSp>
            <p:nvCxnSpPr>
              <p:cNvPr id="198" name="直線接點 197"/>
              <p:cNvCxnSpPr/>
              <p:nvPr/>
            </p:nvCxnSpPr>
            <p:spPr>
              <a:xfrm>
                <a:off x="6294967" y="3354201"/>
                <a:ext cx="0" cy="216024"/>
              </a:xfrm>
              <a:prstGeom prst="line">
                <a:avLst/>
              </a:prstGeom>
              <a:ln w="19050">
                <a:solidFill>
                  <a:srgbClr val="ED9451"/>
                </a:solidFill>
              </a:ln>
            </p:spPr>
            <p:style>
              <a:lnRef idx="1">
                <a:schemeClr val="accent1"/>
              </a:lnRef>
              <a:fillRef idx="0">
                <a:schemeClr val="accent1"/>
              </a:fillRef>
              <a:effectRef idx="0">
                <a:schemeClr val="accent1"/>
              </a:effectRef>
              <a:fontRef idx="minor">
                <a:schemeClr val="tx1"/>
              </a:fontRef>
            </p:style>
          </p:cxnSp>
          <p:sp>
            <p:nvSpPr>
              <p:cNvPr id="199" name="文字方塊 198"/>
              <p:cNvSpPr txBox="1"/>
              <p:nvPr/>
            </p:nvSpPr>
            <p:spPr>
              <a:xfrm>
                <a:off x="6924357"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2014</a:t>
                </a:r>
                <a:endParaRPr lang="zh-TW" altLang="en-US" sz="1600" b="1" dirty="0">
                  <a:solidFill>
                    <a:schemeClr val="bg1"/>
                  </a:solidFill>
                  <a:latin typeface="微軟正黑體" pitchFamily="34" charset="-120"/>
                  <a:ea typeface="微軟正黑體" pitchFamily="34" charset="-120"/>
                </a:endParaRPr>
              </a:p>
            </p:txBody>
          </p:sp>
          <p:sp>
            <p:nvSpPr>
              <p:cNvPr id="200" name="文字方塊 199"/>
              <p:cNvSpPr txBox="1"/>
              <p:nvPr/>
            </p:nvSpPr>
            <p:spPr>
              <a:xfrm>
                <a:off x="3179941"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1988</a:t>
                </a:r>
                <a:endParaRPr lang="zh-TW" altLang="en-US" sz="1600" b="1" dirty="0">
                  <a:solidFill>
                    <a:schemeClr val="bg1"/>
                  </a:solidFill>
                  <a:latin typeface="微軟正黑體" pitchFamily="34" charset="-120"/>
                  <a:ea typeface="微軟正黑體" pitchFamily="34" charset="-120"/>
                </a:endParaRPr>
              </a:p>
            </p:txBody>
          </p:sp>
          <p:sp>
            <p:nvSpPr>
              <p:cNvPr id="201" name="文字方塊 200"/>
              <p:cNvSpPr txBox="1"/>
              <p:nvPr/>
            </p:nvSpPr>
            <p:spPr>
              <a:xfrm>
                <a:off x="6012160"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2012</a:t>
                </a:r>
                <a:endParaRPr lang="zh-TW" altLang="en-US" sz="1600" b="1" dirty="0">
                  <a:solidFill>
                    <a:schemeClr val="bg1"/>
                  </a:solidFill>
                  <a:latin typeface="微軟正黑體" pitchFamily="34" charset="-120"/>
                  <a:ea typeface="微軟正黑體" pitchFamily="34" charset="-120"/>
                </a:endParaRPr>
              </a:p>
            </p:txBody>
          </p:sp>
        </p:grpSp>
        <p:sp>
          <p:nvSpPr>
            <p:cNvPr id="204" name="矩形 203"/>
            <p:cNvSpPr/>
            <p:nvPr/>
          </p:nvSpPr>
          <p:spPr>
            <a:xfrm>
              <a:off x="6406636" y="2052402"/>
              <a:ext cx="1785260" cy="1200329"/>
            </a:xfrm>
            <a:prstGeom prst="rect">
              <a:avLst/>
            </a:prstGeom>
          </p:spPr>
          <p:txBody>
            <a:bodyPr wrap="square">
              <a:spAutoFit/>
            </a:bodyPr>
            <a:lstStyle/>
            <a:p>
              <a:pPr>
                <a:lnSpc>
                  <a:spcPct val="150000"/>
                </a:lnSpc>
              </a:pPr>
              <a:r>
                <a:rPr lang="en-US" altLang="zh-TW" sz="1600" dirty="0" smtClean="0">
                  <a:latin typeface="微軟正黑體" panose="020B0604030504040204" pitchFamily="34" charset="-120"/>
                  <a:ea typeface="微軟正黑體" panose="020B0604030504040204" pitchFamily="34" charset="-120"/>
                </a:rPr>
                <a:t>entered into the renewable energy business</a:t>
              </a:r>
              <a:endParaRPr lang="zh-TW" altLang="en-US" sz="1600" dirty="0"/>
            </a:p>
          </p:txBody>
        </p:sp>
      </p:grpSp>
      <p:grpSp>
        <p:nvGrpSpPr>
          <p:cNvPr id="68" name="群組 67"/>
          <p:cNvGrpSpPr/>
          <p:nvPr/>
        </p:nvGrpSpPr>
        <p:grpSpPr>
          <a:xfrm>
            <a:off x="8244408" y="188640"/>
            <a:ext cx="720081" cy="504056"/>
            <a:chOff x="4355976" y="3147038"/>
            <a:chExt cx="2304258" cy="1993675"/>
          </a:xfrm>
        </p:grpSpPr>
        <p:sp>
          <p:nvSpPr>
            <p:cNvPr id="70"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71" name="圓角化同側角落矩形 70"/>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72" name="群組 13"/>
            <p:cNvGrpSpPr/>
            <p:nvPr/>
          </p:nvGrpSpPr>
          <p:grpSpPr>
            <a:xfrm>
              <a:off x="4355976" y="3147038"/>
              <a:ext cx="461551" cy="926569"/>
              <a:chOff x="1" y="-71582"/>
              <a:chExt cx="461551" cy="926569"/>
            </a:xfrm>
          </p:grpSpPr>
          <p:sp>
            <p:nvSpPr>
              <p:cNvPr id="84" name="＞形箭號 83"/>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85"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73" name="圓角化同側角落矩形 72"/>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4"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75" name="群組 22"/>
            <p:cNvGrpSpPr/>
            <p:nvPr/>
          </p:nvGrpSpPr>
          <p:grpSpPr>
            <a:xfrm>
              <a:off x="4355976" y="4379855"/>
              <a:ext cx="461550" cy="760858"/>
              <a:chOff x="1" y="1082962"/>
              <a:chExt cx="461550" cy="760858"/>
            </a:xfrm>
          </p:grpSpPr>
          <p:sp>
            <p:nvSpPr>
              <p:cNvPr id="81" name="＞形箭號 80"/>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83"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77" name="＞形箭號 76"/>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79" name="圓角化同側角落矩形 78"/>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59" name="投影片編號版面配置區 58"/>
          <p:cNvSpPr>
            <a:spLocks noGrp="1"/>
          </p:cNvSpPr>
          <p:nvPr>
            <p:ph type="sldNum" sz="quarter" idx="12"/>
          </p:nvPr>
        </p:nvSpPr>
        <p:spPr/>
        <p:txBody>
          <a:bodyPr/>
          <a:lstStyle/>
          <a:p>
            <a:fld id="{58C89DEB-3A96-4859-9A12-208015B5559B}" type="slidenum">
              <a:rPr lang="zh-TW" altLang="en-US" smtClean="0"/>
              <a:pPr/>
              <a:t>7</a:t>
            </a:fld>
            <a:endParaRPr lang="zh-TW" altLang="en-US"/>
          </a:p>
        </p:txBody>
      </p:sp>
      <p:sp>
        <p:nvSpPr>
          <p:cNvPr id="60" name="矩形 59"/>
          <p:cNvSpPr/>
          <p:nvPr/>
        </p:nvSpPr>
        <p:spPr>
          <a:xfrm>
            <a:off x="3923928" y="1313473"/>
            <a:ext cx="2448272" cy="1323439"/>
          </a:xfrm>
          <a:prstGeom prst="rect">
            <a:avLst/>
          </a:prstGeom>
        </p:spPr>
        <p:txBody>
          <a:bodyPr wrap="square">
            <a:spAutoFit/>
          </a:bodyPr>
          <a:lstStyle/>
          <a:p>
            <a:r>
              <a:rPr lang="en-US" altLang="zh-TW" sz="1600" dirty="0" smtClean="0">
                <a:latin typeface="微軟正黑體" panose="020B0604030504040204" pitchFamily="34" charset="-120"/>
                <a:ea typeface="微軟正黑體" panose="020B0604030504040204" pitchFamily="34" charset="-120"/>
              </a:rPr>
              <a:t>345kV power cables passed tests by TPC; environmental-friendly power cables were certified by EPA</a:t>
            </a:r>
            <a:endParaRPr lang="zh-TW" altLang="en-US" sz="1600" dirty="0"/>
          </a:p>
        </p:txBody>
      </p:sp>
      <p:sp>
        <p:nvSpPr>
          <p:cNvPr id="61" name="矩形 60"/>
          <p:cNvSpPr/>
          <p:nvPr/>
        </p:nvSpPr>
        <p:spPr>
          <a:xfrm>
            <a:off x="5508104" y="3861048"/>
            <a:ext cx="2592288" cy="1006686"/>
          </a:xfrm>
          <a:prstGeom prst="rect">
            <a:avLst/>
          </a:prstGeom>
        </p:spPr>
        <p:txBody>
          <a:bodyPr wrap="square">
            <a:spAutoFit/>
          </a:bodyPr>
          <a:lstStyle/>
          <a:p>
            <a:pPr>
              <a:lnSpc>
                <a:spcPct val="200000"/>
              </a:lnSpc>
            </a:pPr>
            <a:r>
              <a:rPr lang="en-US" altLang="zh-TW" sz="1600" dirty="0" smtClean="0">
                <a:latin typeface="微軟正黑體" panose="020B0604030504040204" pitchFamily="34" charset="-120"/>
                <a:ea typeface="微軟正黑體" panose="020B0604030504040204" pitchFamily="34" charset="-120"/>
              </a:rPr>
              <a:t>established Ta </a:t>
            </a:r>
            <a:r>
              <a:rPr lang="en-US" altLang="zh-TW" sz="1600" dirty="0" err="1" smtClean="0">
                <a:latin typeface="微軟正黑體" panose="020B0604030504040204" pitchFamily="34" charset="-120"/>
                <a:ea typeface="微軟正黑體" panose="020B0604030504040204" pitchFamily="34" charset="-120"/>
              </a:rPr>
              <a:t>Ya</a:t>
            </a:r>
            <a:r>
              <a:rPr lang="en-US" altLang="zh-TW" sz="1600" dirty="0" smtClean="0">
                <a:latin typeface="微軟正黑體" panose="020B0604030504040204" pitchFamily="34" charset="-120"/>
                <a:ea typeface="微軟正黑體" panose="020B0604030504040204" pitchFamily="34" charset="-120"/>
              </a:rPr>
              <a:t> Pristine Homeland Foundation</a:t>
            </a:r>
            <a:endParaRPr lang="zh-TW" altLang="en-US" sz="1600" dirty="0"/>
          </a:p>
        </p:txBody>
      </p:sp>
    </p:spTree>
    <p:extLst>
      <p:ext uri="{BB962C8B-B14F-4D97-AF65-F5344CB8AC3E}">
        <p14:creationId xmlns:p14="http://schemas.microsoft.com/office/powerpoint/2010/main" xmlns="" val="3020926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ctrTitle"/>
          </p:nvPr>
        </p:nvSpPr>
        <p:spPr>
          <a:xfrm>
            <a:off x="903288" y="692150"/>
            <a:ext cx="7772400" cy="792163"/>
          </a:xfrm>
        </p:spPr>
        <p:txBody>
          <a:bodyPr/>
          <a:lstStyle/>
          <a:p>
            <a:pPr eaLnBrk="1" hangingPunct="1"/>
            <a:r>
              <a:rPr lang="en-US" altLang="zh-TW" smtClean="0"/>
              <a:t>TA YA Group Overview</a:t>
            </a:r>
            <a:endParaRPr lang="zh-TW" altLang="en-US" smtClean="0"/>
          </a:p>
        </p:txBody>
      </p:sp>
      <p:sp>
        <p:nvSpPr>
          <p:cNvPr id="4" name="文字版面配置區 3"/>
          <p:cNvSpPr>
            <a:spLocks noGrp="1"/>
          </p:cNvSpPr>
          <p:nvPr>
            <p:ph type="body" sz="quarter" idx="13"/>
          </p:nvPr>
        </p:nvSpPr>
        <p:spPr>
          <a:xfrm>
            <a:off x="900113" y="1484313"/>
            <a:ext cx="7775575" cy="649287"/>
          </a:xfrm>
        </p:spPr>
        <p:txBody>
          <a:bodyPr rtlCol="0">
            <a:normAutofit fontScale="92500" lnSpcReduction="10000"/>
          </a:bodyPr>
          <a:lstStyle/>
          <a:p>
            <a:pPr indent="540000" eaLnBrk="1" fontAlgn="auto" hangingPunct="1">
              <a:lnSpc>
                <a:spcPct val="250000"/>
              </a:lnSpc>
              <a:spcAft>
                <a:spcPts val="0"/>
              </a:spcAft>
              <a:buFont typeface="Wingdings" pitchFamily="2" charset="2"/>
              <a:buChar char="Ø"/>
              <a:defRPr/>
            </a:pPr>
            <a:r>
              <a:rPr lang="en-US" altLang="zh-TW" dirty="0" smtClean="0"/>
              <a:t>OVERVIEW OF GROUP</a:t>
            </a:r>
            <a:endParaRPr lang="zh-TW" altLang="en-US" dirty="0"/>
          </a:p>
        </p:txBody>
      </p:sp>
      <p:grpSp>
        <p:nvGrpSpPr>
          <p:cNvPr id="2" name="群組 4"/>
          <p:cNvGrpSpPr>
            <a:grpSpLocks/>
          </p:cNvGrpSpPr>
          <p:nvPr/>
        </p:nvGrpSpPr>
        <p:grpSpPr bwMode="auto">
          <a:xfrm>
            <a:off x="2047875" y="2052638"/>
            <a:ext cx="6053138" cy="4640262"/>
            <a:chOff x="1996290" y="2052995"/>
            <a:chExt cx="6053548" cy="4639377"/>
          </a:xfrm>
        </p:grpSpPr>
        <p:pic>
          <p:nvPicPr>
            <p:cNvPr id="12299" name="圖片 38"/>
            <p:cNvPicPr>
              <a:picLocks noChangeAspect="1"/>
            </p:cNvPicPr>
            <p:nvPr/>
          </p:nvPicPr>
          <p:blipFill>
            <a:blip r:embed="rId2" cstate="print"/>
            <a:srcRect/>
            <a:stretch>
              <a:fillRect/>
            </a:stretch>
          </p:blipFill>
          <p:spPr bwMode="auto">
            <a:xfrm>
              <a:off x="2355830" y="2052995"/>
              <a:ext cx="4471086" cy="4639377"/>
            </a:xfrm>
            <a:prstGeom prst="rect">
              <a:avLst/>
            </a:prstGeom>
            <a:noFill/>
            <a:ln w="9525">
              <a:noFill/>
              <a:miter lim="800000"/>
              <a:headEnd/>
              <a:tailEnd/>
            </a:ln>
          </p:spPr>
        </p:pic>
        <p:sp>
          <p:nvSpPr>
            <p:cNvPr id="7" name="矩形 6"/>
            <p:cNvSpPr/>
            <p:nvPr/>
          </p:nvSpPr>
          <p:spPr bwMode="auto">
            <a:xfrm>
              <a:off x="2167752" y="5830548"/>
              <a:ext cx="2108343" cy="406322"/>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ctr" hangingPunct="1">
                <a:spcBef>
                  <a:spcPts val="0"/>
                </a:spcBef>
                <a:spcAft>
                  <a:spcPts val="0"/>
                </a:spcAft>
                <a:defRPr/>
              </a:pPr>
              <a:r>
                <a:rPr lang="en-US" altLang="zh-TW" sz="1200" b="1" dirty="0">
                  <a:solidFill>
                    <a:schemeClr val="tx1"/>
                  </a:solidFill>
                  <a:latin typeface="微軟正黑體" pitchFamily="34" charset="-120"/>
                </a:rPr>
                <a:t>Ta </a:t>
              </a:r>
              <a:r>
                <a:rPr lang="en-US" altLang="zh-TW" sz="1200" b="1" dirty="0" err="1">
                  <a:solidFill>
                    <a:schemeClr val="tx1"/>
                  </a:solidFill>
                  <a:latin typeface="微軟正黑體" pitchFamily="34" charset="-120"/>
                </a:rPr>
                <a:t>Ya</a:t>
              </a:r>
              <a:r>
                <a:rPr lang="en-US" altLang="zh-TW" sz="1200" b="1" dirty="0">
                  <a:solidFill>
                    <a:schemeClr val="tx1"/>
                  </a:solidFill>
                  <a:latin typeface="微軟正黑體" pitchFamily="34" charset="-120"/>
                </a:rPr>
                <a:t> (Vietnam) Electric Wire &amp; Cable Co., Ltd. </a:t>
              </a:r>
              <a:endParaRPr lang="zh-TW" altLang="zh-TW" sz="1200" b="1" dirty="0">
                <a:solidFill>
                  <a:schemeClr val="tx1"/>
                </a:solidFill>
                <a:latin typeface="微軟正黑體" pitchFamily="34" charset="-120"/>
              </a:endParaRPr>
            </a:p>
          </p:txBody>
        </p:sp>
        <p:sp>
          <p:nvSpPr>
            <p:cNvPr id="8" name="矩形 7"/>
            <p:cNvSpPr/>
            <p:nvPr/>
          </p:nvSpPr>
          <p:spPr bwMode="auto">
            <a:xfrm>
              <a:off x="1996290" y="4586162"/>
              <a:ext cx="2270279" cy="61107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ctr" hangingPunct="1">
                <a:spcBef>
                  <a:spcPts val="0"/>
                </a:spcBef>
                <a:spcAft>
                  <a:spcPts val="0"/>
                </a:spcAft>
                <a:defRPr/>
              </a:pPr>
              <a:r>
                <a:rPr lang="en-US" altLang="zh-TW" sz="1200" b="1" dirty="0">
                  <a:solidFill>
                    <a:schemeClr val="tx1"/>
                  </a:solidFill>
                  <a:latin typeface="微軟正黑體" pitchFamily="34" charset="-120"/>
                </a:rPr>
                <a:t>Ta </a:t>
              </a:r>
              <a:r>
                <a:rPr lang="en-US" altLang="zh-TW" sz="1200" b="1" dirty="0" err="1">
                  <a:solidFill>
                    <a:schemeClr val="tx1"/>
                  </a:solidFill>
                  <a:latin typeface="微軟正黑體" pitchFamily="34" charset="-120"/>
                </a:rPr>
                <a:t>Ya</a:t>
              </a:r>
              <a:r>
                <a:rPr lang="en-US" altLang="zh-TW" sz="1200" b="1" dirty="0">
                  <a:solidFill>
                    <a:schemeClr val="tx1"/>
                  </a:solidFill>
                  <a:latin typeface="微軟正黑體" pitchFamily="34" charset="-120"/>
                </a:rPr>
                <a:t> (Vietnam) Electric Wire &amp; Cable Co., Ltd. </a:t>
              </a:r>
            </a:p>
            <a:p>
              <a:pPr algn="ctr" eaLnBrk="1" fontAlgn="ctr" hangingPunct="1">
                <a:spcBef>
                  <a:spcPts val="0"/>
                </a:spcBef>
                <a:spcAft>
                  <a:spcPts val="0"/>
                </a:spcAft>
                <a:defRPr/>
              </a:pPr>
              <a:r>
                <a:rPr lang="en-US" altLang="zh-TW" sz="1200" b="1" dirty="0" err="1">
                  <a:solidFill>
                    <a:schemeClr val="tx1"/>
                  </a:solidFill>
                  <a:latin typeface="微軟正黑體" pitchFamily="34" charset="-120"/>
                </a:rPr>
                <a:t>Hai</a:t>
              </a:r>
              <a:r>
                <a:rPr lang="en-US" altLang="zh-TW" sz="1200" b="1" dirty="0">
                  <a:solidFill>
                    <a:schemeClr val="tx1"/>
                  </a:solidFill>
                  <a:latin typeface="微軟正黑體" pitchFamily="34" charset="-120"/>
                </a:rPr>
                <a:t> </a:t>
              </a:r>
              <a:r>
                <a:rPr lang="en-US" altLang="zh-TW" sz="1200" b="1" dirty="0" err="1">
                  <a:solidFill>
                    <a:schemeClr val="tx1"/>
                  </a:solidFill>
                  <a:latin typeface="微軟正黑體" pitchFamily="34" charset="-120"/>
                </a:rPr>
                <a:t>Doung</a:t>
              </a:r>
              <a:r>
                <a:rPr lang="en-US" altLang="zh-TW" sz="1200" b="1" dirty="0">
                  <a:solidFill>
                    <a:schemeClr val="tx1"/>
                  </a:solidFill>
                  <a:latin typeface="微軟正黑體" pitchFamily="34" charset="-120"/>
                </a:rPr>
                <a:t> Branch</a:t>
              </a:r>
            </a:p>
          </p:txBody>
        </p:sp>
        <p:sp>
          <p:nvSpPr>
            <p:cNvPr id="9" name="矩形 8"/>
            <p:cNvSpPr/>
            <p:nvPr/>
          </p:nvSpPr>
          <p:spPr bwMode="auto">
            <a:xfrm>
              <a:off x="3348932" y="2133942"/>
              <a:ext cx="1582845" cy="385689"/>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ctr" hangingPunct="1">
                <a:spcBef>
                  <a:spcPts val="0"/>
                </a:spcBef>
                <a:spcAft>
                  <a:spcPts val="0"/>
                </a:spcAft>
                <a:defRPr/>
              </a:pPr>
              <a:r>
                <a:rPr lang="es-ES" altLang="zh-TW" sz="1200" b="1" dirty="0">
                  <a:solidFill>
                    <a:schemeClr val="tx1"/>
                  </a:solidFill>
                  <a:latin typeface="微軟正黑體" pitchFamily="34" charset="-120"/>
                </a:rPr>
                <a:t>HENG YA Electric (Kunshan) Ltd.</a:t>
              </a:r>
            </a:p>
          </p:txBody>
        </p:sp>
        <p:sp>
          <p:nvSpPr>
            <p:cNvPr id="11" name="矩形 10"/>
            <p:cNvSpPr/>
            <p:nvPr/>
          </p:nvSpPr>
          <p:spPr bwMode="auto">
            <a:xfrm>
              <a:off x="2483686" y="3933823"/>
              <a:ext cx="1968633" cy="266649"/>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ctr" hangingPunct="1">
                <a:spcBef>
                  <a:spcPts val="0"/>
                </a:spcBef>
                <a:spcAft>
                  <a:spcPts val="0"/>
                </a:spcAft>
                <a:defRPr/>
              </a:pPr>
              <a:r>
                <a:rPr lang="en-US" altLang="zh-TW" sz="1200" b="1" dirty="0">
                  <a:solidFill>
                    <a:schemeClr val="tx1"/>
                  </a:solidFill>
                  <a:latin typeface="微軟正黑體" pitchFamily="34" charset="-120"/>
                </a:rPr>
                <a:t>HENG YA Electric Ltd.</a:t>
              </a:r>
            </a:p>
          </p:txBody>
        </p:sp>
        <p:sp>
          <p:nvSpPr>
            <p:cNvPr id="12" name="矩形 11"/>
            <p:cNvSpPr/>
            <p:nvPr/>
          </p:nvSpPr>
          <p:spPr bwMode="auto">
            <a:xfrm>
              <a:off x="4954003" y="2852942"/>
              <a:ext cx="3095835" cy="28887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s-ES" altLang="zh-TW" sz="1200" b="1" dirty="0">
                  <a:solidFill>
                    <a:schemeClr val="tx1"/>
                  </a:solidFill>
                  <a:latin typeface="微軟正黑體" pitchFamily="34" charset="-120"/>
                </a:rPr>
                <a:t>TA YA Venture Capital Co., Ltd.</a:t>
              </a:r>
            </a:p>
          </p:txBody>
        </p:sp>
        <p:sp>
          <p:nvSpPr>
            <p:cNvPr id="13" name="矩形 12"/>
            <p:cNvSpPr/>
            <p:nvPr/>
          </p:nvSpPr>
          <p:spPr bwMode="auto">
            <a:xfrm>
              <a:off x="4954003" y="3141812"/>
              <a:ext cx="3095835" cy="287282"/>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UNITED Electric Industry Co., Ltd.</a:t>
              </a:r>
            </a:p>
          </p:txBody>
        </p:sp>
        <p:sp>
          <p:nvSpPr>
            <p:cNvPr id="14" name="矩形 13"/>
            <p:cNvSpPr/>
            <p:nvPr/>
          </p:nvSpPr>
          <p:spPr bwMode="auto">
            <a:xfrm>
              <a:off x="4954003" y="3429094"/>
              <a:ext cx="3095835" cy="252365"/>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CUPRIME Material Co., Ltd.</a:t>
              </a:r>
            </a:p>
          </p:txBody>
        </p:sp>
        <p:sp>
          <p:nvSpPr>
            <p:cNvPr id="15" name="矩形 14"/>
            <p:cNvSpPr/>
            <p:nvPr/>
          </p:nvSpPr>
          <p:spPr bwMode="auto">
            <a:xfrm>
              <a:off x="4809531" y="4105241"/>
              <a:ext cx="3095835" cy="252365"/>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s-ES" altLang="zh-TW" sz="1200" b="1" dirty="0">
                  <a:solidFill>
                    <a:schemeClr val="tx1"/>
                  </a:solidFill>
                  <a:latin typeface="微軟正黑體" pitchFamily="34" charset="-120"/>
                </a:rPr>
                <a:t>TA YA Electric Wire &amp; Cable Co.,Ltd.</a:t>
              </a:r>
            </a:p>
          </p:txBody>
        </p:sp>
        <p:sp>
          <p:nvSpPr>
            <p:cNvPr id="16" name="矩形 15"/>
            <p:cNvSpPr/>
            <p:nvPr/>
          </p:nvSpPr>
          <p:spPr bwMode="auto">
            <a:xfrm>
              <a:off x="4809531" y="4357605"/>
              <a:ext cx="3095835" cy="25077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TA HENG Electric Wire &amp; Cable Co., Ltd.</a:t>
              </a:r>
            </a:p>
          </p:txBody>
        </p:sp>
        <p:sp>
          <p:nvSpPr>
            <p:cNvPr id="17" name="矩形 16"/>
            <p:cNvSpPr/>
            <p:nvPr/>
          </p:nvSpPr>
          <p:spPr bwMode="auto">
            <a:xfrm>
              <a:off x="4809531" y="4879793"/>
              <a:ext cx="3095835" cy="25077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AD Engineering Co., Ltd.</a:t>
              </a:r>
            </a:p>
          </p:txBody>
        </p:sp>
        <p:sp>
          <p:nvSpPr>
            <p:cNvPr id="18" name="矩形 17"/>
            <p:cNvSpPr/>
            <p:nvPr/>
          </p:nvSpPr>
          <p:spPr bwMode="auto">
            <a:xfrm>
              <a:off x="4809531" y="5373412"/>
              <a:ext cx="3095835" cy="287505"/>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TA YA Green Energy Technology </a:t>
              </a:r>
              <a:r>
                <a:rPr lang="en-US" altLang="zh-TW" sz="1100" b="1" dirty="0">
                  <a:solidFill>
                    <a:schemeClr val="tx1"/>
                  </a:solidFill>
                  <a:latin typeface="微軟正黑體" pitchFamily="34" charset="-120"/>
                </a:rPr>
                <a:t>Co., Ltd.</a:t>
              </a:r>
              <a:endParaRPr lang="en-US" altLang="zh-TW" sz="1200" b="1" dirty="0">
                <a:solidFill>
                  <a:schemeClr val="tx1"/>
                </a:solidFill>
                <a:latin typeface="微軟正黑體" pitchFamily="34" charset="-120"/>
              </a:endParaRPr>
            </a:p>
          </p:txBody>
        </p:sp>
        <p:sp>
          <p:nvSpPr>
            <p:cNvPr id="19" name="矩形 18"/>
            <p:cNvSpPr/>
            <p:nvPr/>
          </p:nvSpPr>
          <p:spPr bwMode="auto">
            <a:xfrm>
              <a:off x="4809531" y="4621080"/>
              <a:ext cx="3095835" cy="25077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TA HO Engineering Co., Ltd.</a:t>
              </a:r>
            </a:p>
          </p:txBody>
        </p:sp>
        <p:sp>
          <p:nvSpPr>
            <p:cNvPr id="20" name="矩形 19"/>
            <p:cNvSpPr/>
            <p:nvPr/>
          </p:nvSpPr>
          <p:spPr bwMode="auto">
            <a:xfrm>
              <a:off x="4809531" y="5660917"/>
              <a:ext cx="3095835" cy="217446"/>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Touch Solar Power Co., Ltd.</a:t>
              </a:r>
            </a:p>
          </p:txBody>
        </p:sp>
        <p:sp>
          <p:nvSpPr>
            <p:cNvPr id="21" name="矩形 20"/>
            <p:cNvSpPr/>
            <p:nvPr/>
          </p:nvSpPr>
          <p:spPr bwMode="auto">
            <a:xfrm>
              <a:off x="4809531" y="5876900"/>
              <a:ext cx="3095835" cy="255539"/>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err="1">
                  <a:solidFill>
                    <a:schemeClr val="tx1"/>
                  </a:solidFill>
                  <a:latin typeface="微軟正黑體" pitchFamily="34" charset="-120"/>
                </a:rPr>
                <a:t>Bosi</a:t>
              </a:r>
              <a:r>
                <a:rPr lang="en-US" altLang="zh-TW" sz="1200" b="1" dirty="0">
                  <a:solidFill>
                    <a:schemeClr val="tx1"/>
                  </a:solidFill>
                  <a:latin typeface="微軟正黑體" pitchFamily="34" charset="-120"/>
                </a:rPr>
                <a:t> Solar Energy Co., Ltd.</a:t>
              </a:r>
            </a:p>
          </p:txBody>
        </p:sp>
        <p:sp>
          <p:nvSpPr>
            <p:cNvPr id="23" name="矩形 22"/>
            <p:cNvSpPr/>
            <p:nvPr/>
          </p:nvSpPr>
          <p:spPr bwMode="auto">
            <a:xfrm>
              <a:off x="4809531" y="5138506"/>
              <a:ext cx="3095835" cy="234905"/>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TA YI Plastic Co., Ltd.</a:t>
              </a:r>
            </a:p>
          </p:txBody>
        </p:sp>
      </p:grpSp>
      <p:sp>
        <p:nvSpPr>
          <p:cNvPr id="12294" name="投影片編號版面配置區 23"/>
          <p:cNvSpPr>
            <a:spLocks noGrp="1"/>
          </p:cNvSpPr>
          <p:nvPr>
            <p:ph type="sldNum" sz="quarter" idx="16"/>
          </p:nvPr>
        </p:nvSpPr>
        <p:spPr bwMode="auto">
          <a:noFill/>
          <a:ln>
            <a:miter lim="800000"/>
            <a:headEnd/>
            <a:tailEnd/>
          </a:ln>
        </p:spPr>
        <p:txBody>
          <a:bodyPr/>
          <a:lstStyle/>
          <a:p>
            <a:fld id="{1685F8BF-387A-41C5-A8AB-230440401D0E}" type="slidenum">
              <a:rPr lang="zh-TW" altLang="en-US" smtClean="0"/>
              <a:pPr/>
              <a:t>8</a:t>
            </a:fld>
            <a:endParaRPr lang="zh-TW" altLang="en-US" smtClean="0"/>
          </a:p>
        </p:txBody>
      </p:sp>
      <p:sp>
        <p:nvSpPr>
          <p:cNvPr id="26" name="矩形 25"/>
          <p:cNvSpPr/>
          <p:nvPr/>
        </p:nvSpPr>
        <p:spPr bwMode="auto">
          <a:xfrm>
            <a:off x="4860925" y="6133678"/>
            <a:ext cx="3095625" cy="24765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Bravo Solar Power Co., Ltd.</a:t>
            </a:r>
            <a:r>
              <a:rPr lang="zh-TW" altLang="en-US" sz="1200" b="1" dirty="0">
                <a:solidFill>
                  <a:schemeClr val="tx1"/>
                </a:solidFill>
                <a:latin typeface="微軟正黑體" pitchFamily="34" charset="-120"/>
              </a:rPr>
              <a:t> </a:t>
            </a:r>
            <a:endParaRPr lang="en-US" altLang="zh-TW" sz="1200" b="1" dirty="0">
              <a:solidFill>
                <a:schemeClr val="tx1"/>
              </a:solidFill>
              <a:latin typeface="微軟正黑體" pitchFamily="34" charset="-120"/>
            </a:endParaRPr>
          </a:p>
        </p:txBody>
      </p:sp>
      <p:sp>
        <p:nvSpPr>
          <p:cNvPr id="24" name="矩形 23"/>
          <p:cNvSpPr/>
          <p:nvPr/>
        </p:nvSpPr>
        <p:spPr bwMode="auto">
          <a:xfrm>
            <a:off x="5003800" y="2565400"/>
            <a:ext cx="3097213" cy="28733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s-ES" altLang="zh-TW" sz="1200" b="1" dirty="0">
                <a:solidFill>
                  <a:schemeClr val="tx1"/>
                </a:solidFill>
                <a:latin typeface="微軟正黑體" pitchFamily="34" charset="-120"/>
              </a:rPr>
              <a:t>TA YA </a:t>
            </a:r>
            <a:r>
              <a:rPr lang="en-US" altLang="zh-TW" sz="1200" b="1" dirty="0">
                <a:solidFill>
                  <a:schemeClr val="tx1"/>
                </a:solidFill>
                <a:latin typeface="微軟正黑體" pitchFamily="34" charset="-120"/>
              </a:rPr>
              <a:t>Innovation Investment </a:t>
            </a:r>
            <a:r>
              <a:rPr lang="es-ES" altLang="zh-TW" sz="1200" b="1" dirty="0">
                <a:solidFill>
                  <a:schemeClr val="tx1"/>
                </a:solidFill>
                <a:latin typeface="微軟正黑體" pitchFamily="34" charset="-120"/>
              </a:rPr>
              <a:t>Co., Ltd.</a:t>
            </a:r>
          </a:p>
        </p:txBody>
      </p:sp>
      <p:sp>
        <p:nvSpPr>
          <p:cNvPr id="25" name="矩形 24"/>
          <p:cNvSpPr/>
          <p:nvPr/>
        </p:nvSpPr>
        <p:spPr bwMode="auto">
          <a:xfrm>
            <a:off x="5003800" y="1989138"/>
            <a:ext cx="3097213" cy="28733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lang="en-US" altLang="zh-TW" sz="1200" b="1" dirty="0">
                <a:solidFill>
                  <a:schemeClr val="tx1"/>
                </a:solidFill>
                <a:latin typeface="微軟正黑體" pitchFamily="34" charset="-120"/>
                <a:ea typeface="微軟正黑體" pitchFamily="34" charset="-120"/>
              </a:rPr>
              <a:t>Union Storage Energy System </a:t>
            </a:r>
            <a:r>
              <a:rPr lang="es-ES" altLang="zh-TW" sz="1200" b="1" dirty="0">
                <a:solidFill>
                  <a:schemeClr val="tx1"/>
                </a:solidFill>
                <a:latin typeface="微軟正黑體" pitchFamily="34" charset="-120"/>
                <a:ea typeface="微軟正黑體" pitchFamily="34" charset="-120"/>
              </a:rPr>
              <a:t>Co., Ltd</a:t>
            </a:r>
            <a:r>
              <a:rPr lang="en-US" altLang="zh-TW" sz="1600" dirty="0">
                <a:solidFill>
                  <a:schemeClr val="tx1"/>
                </a:solidFill>
              </a:rPr>
              <a:t>.</a:t>
            </a:r>
            <a:endParaRPr lang="en-US" altLang="zh-TW" sz="1400" b="1" dirty="0">
              <a:solidFill>
                <a:schemeClr val="tx1"/>
              </a:solidFill>
              <a:latin typeface="微軟正黑體" pitchFamily="34" charset="-120"/>
              <a:ea typeface="微軟正黑體" pitchFamily="34" charset="-120"/>
            </a:endParaRPr>
          </a:p>
        </p:txBody>
      </p:sp>
      <p:sp>
        <p:nvSpPr>
          <p:cNvPr id="27" name="矩形 26"/>
          <p:cNvSpPr/>
          <p:nvPr/>
        </p:nvSpPr>
        <p:spPr bwMode="auto">
          <a:xfrm>
            <a:off x="5003800" y="2278063"/>
            <a:ext cx="3097213" cy="28733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lang="en-US" altLang="zh-TW" sz="1200" b="1" dirty="0" err="1">
                <a:solidFill>
                  <a:schemeClr val="tx1"/>
                </a:solidFill>
                <a:latin typeface="微軟正黑體" pitchFamily="34" charset="-120"/>
              </a:rPr>
              <a:t>Amit</a:t>
            </a:r>
            <a:r>
              <a:rPr lang="en-US" altLang="zh-TW" sz="1200" b="1" dirty="0">
                <a:solidFill>
                  <a:schemeClr val="tx1"/>
                </a:solidFill>
                <a:latin typeface="微軟正黑體" pitchFamily="34" charset="-120"/>
              </a:rPr>
              <a:t> System Service</a:t>
            </a:r>
            <a:r>
              <a:rPr lang="es-ES" altLang="zh-TW" sz="1200" b="1" dirty="0">
                <a:solidFill>
                  <a:schemeClr val="tx1"/>
                </a:solidFill>
                <a:latin typeface="微軟正黑體" pitchFamily="34" charset="-120"/>
              </a:rPr>
              <a:t> Co., Ltd</a:t>
            </a:r>
            <a:r>
              <a:rPr lang="en-US" altLang="zh-TW" sz="1200" b="1" dirty="0">
                <a:solidFill>
                  <a:schemeClr val="tx1"/>
                </a:solidFill>
                <a:latin typeface="微軟正黑體" pitchFamily="34" charset="-120"/>
              </a:rPr>
              <a:t>.  </a:t>
            </a:r>
          </a:p>
        </p:txBody>
      </p:sp>
      <p:grpSp>
        <p:nvGrpSpPr>
          <p:cNvPr id="28" name="群組 27"/>
          <p:cNvGrpSpPr/>
          <p:nvPr/>
        </p:nvGrpSpPr>
        <p:grpSpPr>
          <a:xfrm>
            <a:off x="8244408" y="188640"/>
            <a:ext cx="720081" cy="504056"/>
            <a:chOff x="4355976" y="3147038"/>
            <a:chExt cx="2304258" cy="1993675"/>
          </a:xfrm>
        </p:grpSpPr>
        <p:sp>
          <p:nvSpPr>
            <p:cNvPr id="29"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30" name="圓角化同側角落矩形 29"/>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31" name="群組 13"/>
            <p:cNvGrpSpPr/>
            <p:nvPr/>
          </p:nvGrpSpPr>
          <p:grpSpPr>
            <a:xfrm>
              <a:off x="4355976" y="3147038"/>
              <a:ext cx="461551" cy="926569"/>
              <a:chOff x="1" y="-71582"/>
              <a:chExt cx="461551" cy="926569"/>
            </a:xfrm>
          </p:grpSpPr>
          <p:sp>
            <p:nvSpPr>
              <p:cNvPr id="39" name="＞形箭號 38"/>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0"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2" name="圓角化同側角落矩形 31"/>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4" name="群組 22"/>
            <p:cNvGrpSpPr/>
            <p:nvPr/>
          </p:nvGrpSpPr>
          <p:grpSpPr>
            <a:xfrm>
              <a:off x="4355976" y="4379855"/>
              <a:ext cx="461550" cy="760858"/>
              <a:chOff x="1" y="1082962"/>
              <a:chExt cx="461550" cy="760858"/>
            </a:xfrm>
          </p:grpSpPr>
          <p:sp>
            <p:nvSpPr>
              <p:cNvPr id="37" name="＞形箭號 36"/>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38"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5" name="＞形箭號 34"/>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6" name="圓角化同側角落矩形 35"/>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1200" y="1422424"/>
            <a:ext cx="184731" cy="369333"/>
          </a:xfrm>
          <a:prstGeom prst="rect">
            <a:avLst/>
          </a:prstGeom>
        </p:spPr>
        <p:txBody>
          <a:bodyPr wrap="none">
            <a:spAutoFit/>
          </a:bodyPr>
          <a:lstStyle/>
          <a:p>
            <a:endParaRPr lang="zh-TW" altLang="en-US" dirty="0">
              <a:solidFill>
                <a:srgbClr val="0000FF"/>
              </a:solidFill>
              <a:latin typeface="微軟正黑體" panose="020B0604030504040204" pitchFamily="34" charset="-120"/>
              <a:ea typeface="微軟正黑體" panose="020B0604030504040204" pitchFamily="34" charset="-120"/>
            </a:endParaRPr>
          </a:p>
        </p:txBody>
      </p:sp>
      <p:grpSp>
        <p:nvGrpSpPr>
          <p:cNvPr id="2" name="群組 24"/>
          <p:cNvGrpSpPr/>
          <p:nvPr/>
        </p:nvGrpSpPr>
        <p:grpSpPr>
          <a:xfrm>
            <a:off x="616995" y="980728"/>
            <a:ext cx="8347493" cy="1872207"/>
            <a:chOff x="118238" y="1343322"/>
            <a:chExt cx="8918258" cy="1661345"/>
          </a:xfrm>
        </p:grpSpPr>
        <p:sp>
          <p:nvSpPr>
            <p:cNvPr id="26" name="矩形 25"/>
            <p:cNvSpPr/>
            <p:nvPr/>
          </p:nvSpPr>
          <p:spPr>
            <a:xfrm>
              <a:off x="118238" y="1343322"/>
              <a:ext cx="3410011" cy="327735"/>
            </a:xfrm>
            <a:prstGeom prst="rect">
              <a:avLst/>
            </a:prstGeom>
          </p:spPr>
          <p:txBody>
            <a:bodyPr wrap="none">
              <a:spAutoFit/>
            </a:bodyPr>
            <a:lstStyle/>
            <a:p>
              <a:pPr algn="ctr">
                <a:buFont typeface="Arial" pitchFamily="34" charset="0"/>
                <a:buChar char="•"/>
              </a:pPr>
              <a:r>
                <a:rPr lang="en-US" altLang="zh-TW" b="1" dirty="0" smtClean="0">
                  <a:latin typeface="微軟正黑體" pitchFamily="34" charset="-120"/>
                  <a:ea typeface="微軟正黑體" pitchFamily="34" charset="-120"/>
                  <a:cs typeface="Times New Roman" panose="02020603050405020304" pitchFamily="18" charset="0"/>
                </a:rPr>
                <a:t>   Energy &amp; Telecom Cable</a:t>
              </a:r>
              <a:endParaRPr kumimoji="0" lang="zh-TW" altLang="en-US" b="1" dirty="0">
                <a:latin typeface="微軟正黑體" pitchFamily="34" charset="-120"/>
                <a:ea typeface="微軟正黑體" pitchFamily="34" charset="-120"/>
                <a:cs typeface="Times New Roman" panose="02020603050405020304" pitchFamily="18" charset="0"/>
              </a:endParaRPr>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9512" y="1708523"/>
              <a:ext cx="3051167"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029375" y="1708523"/>
              <a:ext cx="3054793"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4"/>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001827" y="1708523"/>
              <a:ext cx="3034669"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3" name="群組 29"/>
          <p:cNvGrpSpPr/>
          <p:nvPr/>
        </p:nvGrpSpPr>
        <p:grpSpPr>
          <a:xfrm>
            <a:off x="621892" y="2924944"/>
            <a:ext cx="5822316" cy="1814775"/>
            <a:chOff x="179511" y="3140968"/>
            <a:chExt cx="5822316" cy="1537736"/>
          </a:xfrm>
        </p:grpSpPr>
        <p:sp>
          <p:nvSpPr>
            <p:cNvPr id="31" name="矩形 30"/>
            <p:cNvSpPr/>
            <p:nvPr/>
          </p:nvSpPr>
          <p:spPr>
            <a:xfrm>
              <a:off x="203835" y="3140968"/>
              <a:ext cx="2034468" cy="312951"/>
            </a:xfrm>
            <a:prstGeom prst="rect">
              <a:avLst/>
            </a:prstGeom>
          </p:spPr>
          <p:txBody>
            <a:bodyPr wrap="none">
              <a:spAutoFit/>
            </a:bodyPr>
            <a:lstStyle/>
            <a:p>
              <a:pPr marL="285750" indent="-285750">
                <a:buFont typeface="Arial" pitchFamily="34" charset="0"/>
                <a:buChar char="•"/>
              </a:pPr>
              <a:r>
                <a:rPr lang="en-US" altLang="zh-TW" b="1" dirty="0" smtClean="0">
                  <a:latin typeface="微軟正黑體" pitchFamily="34" charset="-120"/>
                  <a:ea typeface="微軟正黑體" pitchFamily="34" charset="-120"/>
                </a:rPr>
                <a:t>Magnet Wires</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32" name="Picture 5"/>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179511" y="3439994"/>
              <a:ext cx="2849863" cy="12387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6"/>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3029374" y="3439994"/>
              <a:ext cx="2972453" cy="12270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4" name="群組 33"/>
          <p:cNvGrpSpPr/>
          <p:nvPr/>
        </p:nvGrpSpPr>
        <p:grpSpPr>
          <a:xfrm>
            <a:off x="549886" y="4748909"/>
            <a:ext cx="5534282" cy="1776435"/>
            <a:chOff x="179512" y="4803729"/>
            <a:chExt cx="5822314" cy="1563077"/>
          </a:xfrm>
        </p:grpSpPr>
        <p:sp>
          <p:nvSpPr>
            <p:cNvPr id="35" name="矩形 34"/>
            <p:cNvSpPr/>
            <p:nvPr/>
          </p:nvSpPr>
          <p:spPr>
            <a:xfrm>
              <a:off x="214951" y="4803729"/>
              <a:ext cx="2282012" cy="324974"/>
            </a:xfrm>
            <a:prstGeom prst="rect">
              <a:avLst/>
            </a:prstGeom>
          </p:spPr>
          <p:txBody>
            <a:bodyPr wrap="none">
              <a:spAutoFit/>
            </a:bodyPr>
            <a:lstStyle/>
            <a:p>
              <a:pPr marL="285750" indent="-285750">
                <a:buFont typeface="Arial" pitchFamily="34" charset="0"/>
                <a:buChar char="•"/>
              </a:pPr>
              <a:r>
                <a:rPr lang="en-US" altLang="zh-TW" b="1" dirty="0" smtClean="0">
                  <a:latin typeface="微軟正黑體" pitchFamily="34" charset="-120"/>
                  <a:ea typeface="微軟正黑體" pitchFamily="34" charset="-120"/>
                </a:rPr>
                <a:t>Bonding Wires</a:t>
              </a:r>
              <a:endParaRPr lang="zh-TW" altLang="en-US" b="1" dirty="0">
                <a:latin typeface="微軟正黑體" panose="020B0604030504040204" pitchFamily="34" charset="-120"/>
                <a:ea typeface="微軟正黑體" panose="020B0604030504040204" pitchFamily="34" charset="-120"/>
              </a:endParaRPr>
            </a:p>
          </p:txBody>
        </p:sp>
        <p:pic>
          <p:nvPicPr>
            <p:cNvPr id="36" name="Picture 7"/>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179512" y="5142670"/>
              <a:ext cx="2849862"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Picture 8"/>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3029373" y="5142670"/>
              <a:ext cx="2972453"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9" name="矩形 38"/>
          <p:cNvSpPr/>
          <p:nvPr/>
        </p:nvSpPr>
        <p:spPr>
          <a:xfrm>
            <a:off x="611560" y="188640"/>
            <a:ext cx="4536504" cy="523220"/>
          </a:xfrm>
          <a:prstGeom prst="rect">
            <a:avLst/>
          </a:prstGeom>
        </p:spPr>
        <p:txBody>
          <a:bodyPr wrap="square">
            <a:spAutoFit/>
          </a:bodyPr>
          <a:lstStyle/>
          <a:p>
            <a:pPr eaLnBrk="1" hangingPunct="1">
              <a:buFont typeface="Wingdings" pitchFamily="2" charset="2"/>
              <a:buChar char="Ø"/>
            </a:pP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dirty="0" smtClean="0"/>
              <a:t>Business Group Overview</a:t>
            </a:r>
            <a:endPar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026" name="Picture 2"/>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6228184" y="5517232"/>
            <a:ext cx="2195270" cy="864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9" name="群組 18"/>
          <p:cNvGrpSpPr/>
          <p:nvPr/>
        </p:nvGrpSpPr>
        <p:grpSpPr>
          <a:xfrm>
            <a:off x="8244408" y="188640"/>
            <a:ext cx="720081" cy="504056"/>
            <a:chOff x="4355976" y="3147038"/>
            <a:chExt cx="2304258" cy="1993675"/>
          </a:xfrm>
        </p:grpSpPr>
        <p:sp>
          <p:nvSpPr>
            <p:cNvPr id="20"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21" name="圓角化同側角落矩形 20"/>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22" name="群組 13"/>
            <p:cNvGrpSpPr/>
            <p:nvPr/>
          </p:nvGrpSpPr>
          <p:grpSpPr>
            <a:xfrm>
              <a:off x="4355976" y="3147038"/>
              <a:ext cx="461551" cy="926569"/>
              <a:chOff x="1" y="-71582"/>
              <a:chExt cx="461551" cy="926569"/>
            </a:xfrm>
          </p:grpSpPr>
          <p:sp>
            <p:nvSpPr>
              <p:cNvPr id="42" name="＞形箭號 41"/>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3"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24" name="圓角化同側角落矩形 23"/>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0" name="群組 22"/>
            <p:cNvGrpSpPr/>
            <p:nvPr/>
          </p:nvGrpSpPr>
          <p:grpSpPr>
            <a:xfrm>
              <a:off x="4355976" y="4379855"/>
              <a:ext cx="461550" cy="760858"/>
              <a:chOff x="1" y="1082962"/>
              <a:chExt cx="461550" cy="760858"/>
            </a:xfrm>
          </p:grpSpPr>
          <p:sp>
            <p:nvSpPr>
              <p:cNvPr id="40" name="＞形箭號 39"/>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1"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4" name="＞形箭號 33"/>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8" name="圓角化同側角落矩形 37"/>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45" name="投影片編號版面配置區 44"/>
          <p:cNvSpPr>
            <a:spLocks noGrp="1"/>
          </p:cNvSpPr>
          <p:nvPr>
            <p:ph type="sldNum" sz="quarter" idx="12"/>
          </p:nvPr>
        </p:nvSpPr>
        <p:spPr/>
        <p:txBody>
          <a:bodyPr/>
          <a:lstStyle/>
          <a:p>
            <a:fld id="{58C89DEB-3A96-4859-9A12-208015B5559B}" type="slidenum">
              <a:rPr lang="zh-TW" altLang="en-US" smtClean="0"/>
              <a:pPr/>
              <a:t>9</a:t>
            </a:fld>
            <a:endParaRPr lang="zh-TW" altLang="en-US"/>
          </a:p>
        </p:txBody>
      </p:sp>
    </p:spTree>
    <p:extLst>
      <p:ext uri="{BB962C8B-B14F-4D97-AF65-F5344CB8AC3E}">
        <p14:creationId xmlns:p14="http://schemas.microsoft.com/office/powerpoint/2010/main" xmlns="" val="60611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3288</TotalTime>
  <Words>2080</Words>
  <Application>Microsoft Office PowerPoint</Application>
  <PresentationFormat>如螢幕大小 (4:3)</PresentationFormat>
  <Paragraphs>856</Paragraphs>
  <Slides>29</Slides>
  <Notes>2</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Office 佈景主題</vt:lpstr>
      <vt:lpstr>2019 Investor Conference</vt:lpstr>
      <vt:lpstr>DISCLAIMER</vt:lpstr>
      <vt:lpstr>AGENDA</vt:lpstr>
      <vt:lpstr>Ⅰ. TA YA Group Overview</vt:lpstr>
      <vt:lpstr>投影片 5</vt:lpstr>
      <vt:lpstr>投影片 6</vt:lpstr>
      <vt:lpstr>投影片 7</vt:lpstr>
      <vt:lpstr>TA YA Group Overview</vt:lpstr>
      <vt:lpstr>投影片 9</vt:lpstr>
      <vt:lpstr>投影片 10</vt:lpstr>
      <vt:lpstr>投影片 11</vt:lpstr>
      <vt:lpstr>投影片 12</vt:lpstr>
      <vt:lpstr>投影片 13</vt:lpstr>
      <vt:lpstr>投影片 14</vt:lpstr>
      <vt:lpstr>Ⅱ. Financial Highlights</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EasonCL Chien</dc:creator>
  <cp:lastModifiedBy>黃怡玲</cp:lastModifiedBy>
  <cp:revision>510</cp:revision>
  <dcterms:created xsi:type="dcterms:W3CDTF">2015-09-11T13:57:23Z</dcterms:created>
  <dcterms:modified xsi:type="dcterms:W3CDTF">2019-11-12T02:06:31Z</dcterms:modified>
</cp:coreProperties>
</file>