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4" r:id="rId2"/>
  </p:sldMasterIdLst>
  <p:notesMasterIdLst>
    <p:notesMasterId r:id="rId21"/>
  </p:notesMasterIdLst>
  <p:handoutMasterIdLst>
    <p:handoutMasterId r:id="rId22"/>
  </p:handoutMasterIdLst>
  <p:sldIdLst>
    <p:sldId id="338" r:id="rId3"/>
    <p:sldId id="339" r:id="rId4"/>
    <p:sldId id="314" r:id="rId5"/>
    <p:sldId id="258" r:id="rId6"/>
    <p:sldId id="662" r:id="rId7"/>
    <p:sldId id="654" r:id="rId8"/>
    <p:sldId id="645" r:id="rId9"/>
    <p:sldId id="264" r:id="rId10"/>
    <p:sldId id="663" r:id="rId11"/>
    <p:sldId id="340" r:id="rId12"/>
    <p:sldId id="346" r:id="rId13"/>
    <p:sldId id="347" r:id="rId14"/>
    <p:sldId id="341" r:id="rId15"/>
    <p:sldId id="342" r:id="rId16"/>
    <p:sldId id="664" r:id="rId17"/>
    <p:sldId id="350" r:id="rId18"/>
    <p:sldId id="343" r:id="rId19"/>
    <p:sldId id="344" r:id="rId20"/>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99"/>
    <a:srgbClr val="FFFFFF"/>
    <a:srgbClr val="8C891B"/>
    <a:srgbClr val="996600"/>
    <a:srgbClr val="993300"/>
    <a:srgbClr val="DBD9BF"/>
    <a:srgbClr val="D7D6C3"/>
    <a:srgbClr val="CBC9D3"/>
    <a:srgbClr val="FFEBE1"/>
    <a:srgbClr val="F4E1E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6" autoAdjust="0"/>
    <p:restoredTop sz="94660" autoAdjust="0"/>
  </p:normalViewPr>
  <p:slideViewPr>
    <p:cSldViewPr>
      <p:cViewPr>
        <p:scale>
          <a:sx n="100" d="100"/>
          <a:sy n="100" d="100"/>
        </p:scale>
        <p:origin x="-50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1Q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1Q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0Q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0Q4.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1.xlsx"/></Relationships>
</file>

<file path=ppt/charts/_rels/chart6.xml.rels><?xml version="1.0" encoding="UTF-8" standalone="yes"?>
<Relationships xmlns="http://schemas.openxmlformats.org/package/2006/relationships"><Relationship Id="rId1" Type="http://schemas.openxmlformats.org/officeDocument/2006/relationships/oleObject" Target="file:///\\HD6\alina\&#27861;&#35498;&#26371;\2021Q1&#27861;&#35498;&#26371;\&#27861;&#35498;&#26371;&#35036;&#20805;&#36039;&#26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TW"/>
  <c:style val="26"/>
  <c:chart>
    <c:autoTitleDeleted val="1"/>
    <c:plotArea>
      <c:layout>
        <c:manualLayout>
          <c:layoutTarget val="inner"/>
          <c:xMode val="edge"/>
          <c:yMode val="edge"/>
          <c:x val="7.5332991613909758E-2"/>
          <c:y val="1.8089026522729968E-2"/>
          <c:w val="0.9074537138576253"/>
          <c:h val="0.88665801839011438"/>
        </c:manualLayout>
      </c:layout>
      <c:barChart>
        <c:barDir val="col"/>
        <c:grouping val="stacked"/>
        <c:ser>
          <c:idx val="0"/>
          <c:order val="0"/>
          <c:tx>
            <c:strRef>
              <c:f>銷售數量統計!$A$22</c:f>
              <c:strCache>
                <c:ptCount val="1"/>
                <c:pt idx="0">
                  <c:v>Copper Wire</c:v>
                </c:pt>
              </c:strCache>
            </c:strRef>
          </c:tx>
          <c:spPr>
            <a:solidFill>
              <a:schemeClr val="bg2">
                <a:lumMod val="75000"/>
              </a:schemeClr>
            </a:solidFill>
          </c:spPr>
          <c:cat>
            <c:strRef>
              <c:f>銷售數量統計!$F$21:$J$21</c:f>
              <c:strCache>
                <c:ptCount val="5"/>
                <c:pt idx="0">
                  <c:v>2017Y</c:v>
                </c:pt>
                <c:pt idx="1">
                  <c:v>2018Y</c:v>
                </c:pt>
                <c:pt idx="2">
                  <c:v>2019Y</c:v>
                </c:pt>
                <c:pt idx="3">
                  <c:v>2020Y</c:v>
                </c:pt>
                <c:pt idx="4">
                  <c:v>2021Q1</c:v>
                </c:pt>
              </c:strCache>
            </c:strRef>
          </c:cat>
          <c:val>
            <c:numRef>
              <c:f>銷售數量統計!$F$22:$J$22</c:f>
              <c:numCache>
                <c:formatCode>_-* #,##0_-;\-* #,##0_-;_-* "-"??_-;_-@_-</c:formatCode>
                <c:ptCount val="5"/>
                <c:pt idx="0">
                  <c:v>4753</c:v>
                </c:pt>
                <c:pt idx="1">
                  <c:v>4672</c:v>
                </c:pt>
                <c:pt idx="2">
                  <c:v>4704</c:v>
                </c:pt>
                <c:pt idx="3">
                  <c:v>5307.9817240000002</c:v>
                </c:pt>
                <c:pt idx="4">
                  <c:v>1432.8533239999997</c:v>
                </c:pt>
              </c:numCache>
            </c:numRef>
          </c:val>
        </c:ser>
        <c:ser>
          <c:idx val="1"/>
          <c:order val="1"/>
          <c:tx>
            <c:strRef>
              <c:f>銷售數量統計!$A$23</c:f>
              <c:strCache>
                <c:ptCount val="1"/>
                <c:pt idx="0">
                  <c:v>Energy Cable</c:v>
                </c:pt>
              </c:strCache>
            </c:strRef>
          </c:tx>
          <c:spPr>
            <a:solidFill>
              <a:schemeClr val="accent2">
                <a:lumMod val="60000"/>
                <a:lumOff val="40000"/>
              </a:schemeClr>
            </a:solidFill>
          </c:spPr>
          <c:cat>
            <c:strRef>
              <c:f>銷售數量統計!$F$21:$J$21</c:f>
              <c:strCache>
                <c:ptCount val="5"/>
                <c:pt idx="0">
                  <c:v>2017Y</c:v>
                </c:pt>
                <c:pt idx="1">
                  <c:v>2018Y</c:v>
                </c:pt>
                <c:pt idx="2">
                  <c:v>2019Y</c:v>
                </c:pt>
                <c:pt idx="3">
                  <c:v>2020Y</c:v>
                </c:pt>
                <c:pt idx="4">
                  <c:v>2021Q1</c:v>
                </c:pt>
              </c:strCache>
            </c:strRef>
          </c:cat>
          <c:val>
            <c:numRef>
              <c:f>銷售數量統計!$F$23:$J$23</c:f>
              <c:numCache>
                <c:formatCode>_-* #,##0_-;\-* #,##0_-;_-* "-"??_-;_-@_-</c:formatCode>
                <c:ptCount val="5"/>
                <c:pt idx="0">
                  <c:v>18172</c:v>
                </c:pt>
                <c:pt idx="1">
                  <c:v>21635</c:v>
                </c:pt>
                <c:pt idx="2">
                  <c:v>25254</c:v>
                </c:pt>
                <c:pt idx="3">
                  <c:v>27790.52232</c:v>
                </c:pt>
                <c:pt idx="4">
                  <c:v>7472.5998400000008</c:v>
                </c:pt>
              </c:numCache>
            </c:numRef>
          </c:val>
        </c:ser>
        <c:ser>
          <c:idx val="2"/>
          <c:order val="2"/>
          <c:tx>
            <c:strRef>
              <c:f>銷售數量統計!$A$24</c:f>
              <c:strCache>
                <c:ptCount val="1"/>
                <c:pt idx="0">
                  <c:v>Telecom Cable</c:v>
                </c:pt>
              </c:strCache>
            </c:strRef>
          </c:tx>
          <c:cat>
            <c:strRef>
              <c:f>銷售數量統計!$F$21:$J$21</c:f>
              <c:strCache>
                <c:ptCount val="5"/>
                <c:pt idx="0">
                  <c:v>2017Y</c:v>
                </c:pt>
                <c:pt idx="1">
                  <c:v>2018Y</c:v>
                </c:pt>
                <c:pt idx="2">
                  <c:v>2019Y</c:v>
                </c:pt>
                <c:pt idx="3">
                  <c:v>2020Y</c:v>
                </c:pt>
                <c:pt idx="4">
                  <c:v>2021Q1</c:v>
                </c:pt>
              </c:strCache>
            </c:strRef>
          </c:cat>
          <c:val>
            <c:numRef>
              <c:f>銷售數量統計!$F$24:$J$24</c:f>
              <c:numCache>
                <c:formatCode>_-* #,##0_-;\-* #,##0_-;_-* "-"??_-;_-@_-</c:formatCode>
                <c:ptCount val="5"/>
                <c:pt idx="0">
                  <c:v>1041</c:v>
                </c:pt>
                <c:pt idx="1">
                  <c:v>1377</c:v>
                </c:pt>
                <c:pt idx="2">
                  <c:v>1231</c:v>
                </c:pt>
                <c:pt idx="3">
                  <c:v>1020.94835</c:v>
                </c:pt>
                <c:pt idx="4">
                  <c:v>336.69232</c:v>
                </c:pt>
              </c:numCache>
            </c:numRef>
          </c:val>
        </c:ser>
        <c:ser>
          <c:idx val="3"/>
          <c:order val="3"/>
          <c:tx>
            <c:strRef>
              <c:f>銷售數量統計!$A$25</c:f>
              <c:strCache>
                <c:ptCount val="1"/>
                <c:pt idx="0">
                  <c:v>Magnet Wires</c:v>
                </c:pt>
              </c:strCache>
            </c:strRef>
          </c:tx>
          <c:spPr>
            <a:solidFill>
              <a:schemeClr val="accent4">
                <a:lumMod val="60000"/>
                <a:lumOff val="40000"/>
              </a:schemeClr>
            </a:solidFill>
          </c:spPr>
          <c:cat>
            <c:strRef>
              <c:f>銷售數量統計!$F$21:$J$21</c:f>
              <c:strCache>
                <c:ptCount val="5"/>
                <c:pt idx="0">
                  <c:v>2017Y</c:v>
                </c:pt>
                <c:pt idx="1">
                  <c:v>2018Y</c:v>
                </c:pt>
                <c:pt idx="2">
                  <c:v>2019Y</c:v>
                </c:pt>
                <c:pt idx="3">
                  <c:v>2020Y</c:v>
                </c:pt>
                <c:pt idx="4">
                  <c:v>2021Q1</c:v>
                </c:pt>
              </c:strCache>
            </c:strRef>
          </c:cat>
          <c:val>
            <c:numRef>
              <c:f>銷售數量統計!$F$25:$J$25</c:f>
              <c:numCache>
                <c:formatCode>_-* #,##0_-;\-* #,##0_-;_-* "-"??_-;_-@_-</c:formatCode>
                <c:ptCount val="5"/>
                <c:pt idx="0">
                  <c:v>9344</c:v>
                </c:pt>
                <c:pt idx="1">
                  <c:v>10214</c:v>
                </c:pt>
                <c:pt idx="2">
                  <c:v>8596</c:v>
                </c:pt>
                <c:pt idx="3">
                  <c:v>8884.29018</c:v>
                </c:pt>
                <c:pt idx="4">
                  <c:v>2566.11949</c:v>
                </c:pt>
              </c:numCache>
            </c:numRef>
          </c:val>
        </c:ser>
        <c:ser>
          <c:idx val="4"/>
          <c:order val="4"/>
          <c:tx>
            <c:strRef>
              <c:f>銷售數量統計!$A$26</c:f>
              <c:strCache>
                <c:ptCount val="1"/>
                <c:pt idx="0">
                  <c:v>Other</c:v>
                </c:pt>
              </c:strCache>
            </c:strRef>
          </c:tx>
          <c:spPr>
            <a:solidFill>
              <a:schemeClr val="tx2">
                <a:lumMod val="60000"/>
                <a:lumOff val="40000"/>
              </a:schemeClr>
            </a:solidFill>
          </c:spPr>
          <c:cat>
            <c:strRef>
              <c:f>銷售數量統計!$F$21:$J$21</c:f>
              <c:strCache>
                <c:ptCount val="5"/>
                <c:pt idx="0">
                  <c:v>2017Y</c:v>
                </c:pt>
                <c:pt idx="1">
                  <c:v>2018Y</c:v>
                </c:pt>
                <c:pt idx="2">
                  <c:v>2019Y</c:v>
                </c:pt>
                <c:pt idx="3">
                  <c:v>2020Y</c:v>
                </c:pt>
                <c:pt idx="4">
                  <c:v>2021Q1</c:v>
                </c:pt>
              </c:strCache>
            </c:strRef>
          </c:cat>
          <c:val>
            <c:numRef>
              <c:f>銷售數量統計!$F$26:$J$26</c:f>
              <c:numCache>
                <c:formatCode>_-* #,##0_-;\-* #,##0_-;_-* "-"??_-;_-@_-</c:formatCode>
                <c:ptCount val="5"/>
                <c:pt idx="0">
                  <c:v>4227</c:v>
                </c:pt>
                <c:pt idx="1">
                  <c:v>2123</c:v>
                </c:pt>
                <c:pt idx="2">
                  <c:v>2366</c:v>
                </c:pt>
                <c:pt idx="3">
                  <c:v>2305.0019700000012</c:v>
                </c:pt>
                <c:pt idx="4">
                  <c:v>585.9066899999998</c:v>
                </c:pt>
              </c:numCache>
            </c:numRef>
          </c:val>
        </c:ser>
        <c:gapWidth val="75"/>
        <c:overlap val="100"/>
        <c:axId val="36689024"/>
        <c:axId val="36690560"/>
      </c:barChart>
      <c:lineChart>
        <c:grouping val="standard"/>
        <c:ser>
          <c:idx val="5"/>
          <c:order val="5"/>
          <c:tx>
            <c:strRef>
              <c:f>銷售數量統計!$A$27</c:f>
              <c:strCache>
                <c:ptCount val="1"/>
                <c:pt idx="0">
                  <c:v>Total</c:v>
                </c:pt>
              </c:strCache>
            </c:strRef>
          </c:tx>
          <c:dLbls>
            <c:showVal val="1"/>
          </c:dLbls>
          <c:cat>
            <c:strRef>
              <c:f>銷售數量統計!$D$21:$J$21</c:f>
              <c:strCache>
                <c:ptCount val="7"/>
                <c:pt idx="0">
                  <c:v>2015年</c:v>
                </c:pt>
                <c:pt idx="1">
                  <c:v>2016年</c:v>
                </c:pt>
                <c:pt idx="2">
                  <c:v>2017Y</c:v>
                </c:pt>
                <c:pt idx="3">
                  <c:v>2018Y</c:v>
                </c:pt>
                <c:pt idx="4">
                  <c:v>2019Y</c:v>
                </c:pt>
                <c:pt idx="5">
                  <c:v>2020Y</c:v>
                </c:pt>
                <c:pt idx="6">
                  <c:v>2021Q1</c:v>
                </c:pt>
              </c:strCache>
            </c:strRef>
          </c:cat>
          <c:val>
            <c:numRef>
              <c:f>銷售數量統計!$F$27:$J$27</c:f>
              <c:numCache>
                <c:formatCode>_-* #,##0_-;\-* #,##0_-;_-* "-"??_-;_-@_-</c:formatCode>
                <c:ptCount val="5"/>
                <c:pt idx="0">
                  <c:v>37537</c:v>
                </c:pt>
                <c:pt idx="1">
                  <c:v>40021</c:v>
                </c:pt>
                <c:pt idx="2">
                  <c:v>42151</c:v>
                </c:pt>
                <c:pt idx="3">
                  <c:v>45308.744544000001</c:v>
                </c:pt>
                <c:pt idx="4">
                  <c:v>12394.171664000001</c:v>
                </c:pt>
              </c:numCache>
            </c:numRef>
          </c:val>
        </c:ser>
        <c:marker val="1"/>
        <c:axId val="36689024"/>
        <c:axId val="36690560"/>
      </c:lineChart>
      <c:catAx>
        <c:axId val="36689024"/>
        <c:scaling>
          <c:orientation val="minMax"/>
        </c:scaling>
        <c:axPos val="b"/>
        <c:majorTickMark val="none"/>
        <c:tickLblPos val="nextTo"/>
        <c:crossAx val="36690560"/>
        <c:crosses val="autoZero"/>
        <c:auto val="1"/>
        <c:lblAlgn val="ctr"/>
        <c:lblOffset val="100"/>
      </c:catAx>
      <c:valAx>
        <c:axId val="36690560"/>
        <c:scaling>
          <c:orientation val="minMax"/>
        </c:scaling>
        <c:axPos val="l"/>
        <c:majorGridlines/>
        <c:numFmt formatCode="_-* #,##0_-;\-* #,##0_-;_-* &quot;-&quot;??_-;_-@_-" sourceLinked="1"/>
        <c:majorTickMark val="none"/>
        <c:tickLblPos val="nextTo"/>
        <c:crossAx val="36689024"/>
        <c:crosses val="autoZero"/>
        <c:crossBetween val="between"/>
      </c:valAx>
    </c:plotArea>
    <c:legend>
      <c:legendPos val="b"/>
      <c:layout>
        <c:manualLayout>
          <c:xMode val="edge"/>
          <c:yMode val="edge"/>
          <c:x val="0.11555961073557568"/>
          <c:y val="0.9343029985915543"/>
          <c:w val="0.76888065531271088"/>
          <c:h val="6.5697001408445768E-2"/>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TW"/>
  <c:style val="26"/>
  <c:chart>
    <c:autoTitleDeleted val="1"/>
    <c:plotArea>
      <c:layout>
        <c:manualLayout>
          <c:layoutTarget val="inner"/>
          <c:xMode val="edge"/>
          <c:yMode val="edge"/>
          <c:x val="7.8759504903834904E-2"/>
          <c:y val="3.274445004947768E-2"/>
          <c:w val="0.78824764896380262"/>
          <c:h val="0.81342690011701757"/>
        </c:manualLayout>
      </c:layout>
      <c:barChart>
        <c:barDir val="col"/>
        <c:grouping val="stacked"/>
        <c:ser>
          <c:idx val="0"/>
          <c:order val="0"/>
          <c:tx>
            <c:strRef>
              <c:f>'銷售數量統計 百分比'!$A$31</c:f>
              <c:strCache>
                <c:ptCount val="1"/>
                <c:pt idx="0">
                  <c:v>Copper Wire</c:v>
                </c:pt>
              </c:strCache>
            </c:strRef>
          </c:tx>
          <c:spPr>
            <a:solidFill>
              <a:schemeClr val="bg2">
                <a:lumMod val="90000"/>
              </a:schemeClr>
            </a:solidFill>
          </c:spPr>
          <c:cat>
            <c:strRef>
              <c:f>'銷售數量統計 百分比'!$F$30:$J$30</c:f>
              <c:strCache>
                <c:ptCount val="5"/>
                <c:pt idx="0">
                  <c:v>2017Y</c:v>
                </c:pt>
                <c:pt idx="1">
                  <c:v>2018Y</c:v>
                </c:pt>
                <c:pt idx="2">
                  <c:v>2019Y</c:v>
                </c:pt>
                <c:pt idx="3">
                  <c:v>2020Y</c:v>
                </c:pt>
                <c:pt idx="4">
                  <c:v>2021Q1</c:v>
                </c:pt>
              </c:strCache>
            </c:strRef>
          </c:cat>
          <c:val>
            <c:numRef>
              <c:f>'銷售數量統計 百分比'!$F$31:$J$31</c:f>
              <c:numCache>
                <c:formatCode>0%</c:formatCode>
                <c:ptCount val="5"/>
                <c:pt idx="0">
                  <c:v>0.12662173322321965</c:v>
                </c:pt>
                <c:pt idx="1">
                  <c:v>0.11673871217610757</c:v>
                </c:pt>
                <c:pt idx="2">
                  <c:v>0.11159877582975493</c:v>
                </c:pt>
                <c:pt idx="3">
                  <c:v>0.11715137502530751</c:v>
                </c:pt>
                <c:pt idx="4">
                  <c:v>0.11560702585408374</c:v>
                </c:pt>
              </c:numCache>
            </c:numRef>
          </c:val>
        </c:ser>
        <c:ser>
          <c:idx val="1"/>
          <c:order val="1"/>
          <c:tx>
            <c:strRef>
              <c:f>'銷售數量統計 百分比'!$A$32</c:f>
              <c:strCache>
                <c:ptCount val="1"/>
                <c:pt idx="0">
                  <c:v>Energy Cable</c:v>
                </c:pt>
              </c:strCache>
            </c:strRef>
          </c:tx>
          <c:spPr>
            <a:solidFill>
              <a:schemeClr val="accent2">
                <a:lumMod val="60000"/>
                <a:lumOff val="40000"/>
              </a:schemeClr>
            </a:solidFill>
          </c:spPr>
          <c:cat>
            <c:strRef>
              <c:f>'銷售數量統計 百分比'!$F$30:$J$30</c:f>
              <c:strCache>
                <c:ptCount val="5"/>
                <c:pt idx="0">
                  <c:v>2017Y</c:v>
                </c:pt>
                <c:pt idx="1">
                  <c:v>2018Y</c:v>
                </c:pt>
                <c:pt idx="2">
                  <c:v>2019Y</c:v>
                </c:pt>
                <c:pt idx="3">
                  <c:v>2020Y</c:v>
                </c:pt>
                <c:pt idx="4">
                  <c:v>2021Q1</c:v>
                </c:pt>
              </c:strCache>
            </c:strRef>
          </c:cat>
          <c:val>
            <c:numRef>
              <c:f>'銷售數量統計 百分比'!$F$32:$J$32</c:f>
              <c:numCache>
                <c:formatCode>0%</c:formatCode>
                <c:ptCount val="5"/>
                <c:pt idx="0">
                  <c:v>0.48410901244105814</c:v>
                </c:pt>
                <c:pt idx="1">
                  <c:v>0.5405911896254465</c:v>
                </c:pt>
                <c:pt idx="2">
                  <c:v>0.59913169319826343</c:v>
                </c:pt>
                <c:pt idx="3">
                  <c:v>0.61335891337735493</c:v>
                </c:pt>
                <c:pt idx="4">
                  <c:v>0.60291240452194528</c:v>
                </c:pt>
              </c:numCache>
            </c:numRef>
          </c:val>
        </c:ser>
        <c:ser>
          <c:idx val="2"/>
          <c:order val="2"/>
          <c:tx>
            <c:strRef>
              <c:f>'銷售數量統計 百分比'!$A$33</c:f>
              <c:strCache>
                <c:ptCount val="1"/>
                <c:pt idx="0">
                  <c:v>Telecom Cable</c:v>
                </c:pt>
              </c:strCache>
            </c:strRef>
          </c:tx>
          <c:cat>
            <c:strRef>
              <c:f>'銷售數量統計 百分比'!$F$30:$J$30</c:f>
              <c:strCache>
                <c:ptCount val="5"/>
                <c:pt idx="0">
                  <c:v>2017Y</c:v>
                </c:pt>
                <c:pt idx="1">
                  <c:v>2018Y</c:v>
                </c:pt>
                <c:pt idx="2">
                  <c:v>2019Y</c:v>
                </c:pt>
                <c:pt idx="3">
                  <c:v>2020Y</c:v>
                </c:pt>
                <c:pt idx="4">
                  <c:v>2021Q1</c:v>
                </c:pt>
              </c:strCache>
            </c:strRef>
          </c:cat>
          <c:val>
            <c:numRef>
              <c:f>'銷售數量統計 百分比'!$F$33:$J$33</c:f>
              <c:numCache>
                <c:formatCode>0%</c:formatCode>
                <c:ptCount val="5"/>
                <c:pt idx="0">
                  <c:v>2.7732637131363733E-2</c:v>
                </c:pt>
                <c:pt idx="1">
                  <c:v>3.4406936358411834E-2</c:v>
                </c:pt>
                <c:pt idx="2">
                  <c:v>2.9204526582999216E-2</c:v>
                </c:pt>
                <c:pt idx="3">
                  <c:v>2.2533141455917904E-2</c:v>
                </c:pt>
                <c:pt idx="4">
                  <c:v>2.716537491391648E-2</c:v>
                </c:pt>
              </c:numCache>
            </c:numRef>
          </c:val>
        </c:ser>
        <c:ser>
          <c:idx val="3"/>
          <c:order val="3"/>
          <c:tx>
            <c:strRef>
              <c:f>'銷售數量統計 百分比'!$A$34</c:f>
              <c:strCache>
                <c:ptCount val="1"/>
                <c:pt idx="0">
                  <c:v>Magnet Wires</c:v>
                </c:pt>
              </c:strCache>
            </c:strRef>
          </c:tx>
          <c:spPr>
            <a:solidFill>
              <a:schemeClr val="accent4">
                <a:lumMod val="40000"/>
                <a:lumOff val="60000"/>
              </a:schemeClr>
            </a:solidFill>
          </c:spPr>
          <c:cat>
            <c:strRef>
              <c:f>'銷售數量統計 百分比'!$F$30:$J$30</c:f>
              <c:strCache>
                <c:ptCount val="5"/>
                <c:pt idx="0">
                  <c:v>2017Y</c:v>
                </c:pt>
                <c:pt idx="1">
                  <c:v>2018Y</c:v>
                </c:pt>
                <c:pt idx="2">
                  <c:v>2019Y</c:v>
                </c:pt>
                <c:pt idx="3">
                  <c:v>2020Y</c:v>
                </c:pt>
                <c:pt idx="4">
                  <c:v>2021Q1</c:v>
                </c:pt>
              </c:strCache>
            </c:strRef>
          </c:cat>
          <c:val>
            <c:numRef>
              <c:f>'銷售數量統計 百分比'!$F$34:$J$34</c:f>
              <c:numCache>
                <c:formatCode>0%</c:formatCode>
                <c:ptCount val="5"/>
                <c:pt idx="0">
                  <c:v>0.24892772464501692</c:v>
                </c:pt>
                <c:pt idx="1">
                  <c:v>0.25521601159391322</c:v>
                </c:pt>
                <c:pt idx="2">
                  <c:v>0.20393347726032601</c:v>
                </c:pt>
                <c:pt idx="3">
                  <c:v>0.19608334482480164</c:v>
                </c:pt>
                <c:pt idx="4">
                  <c:v>0.20704243571625919</c:v>
                </c:pt>
              </c:numCache>
            </c:numRef>
          </c:val>
        </c:ser>
        <c:ser>
          <c:idx val="4"/>
          <c:order val="4"/>
          <c:tx>
            <c:strRef>
              <c:f>'銷售數量統計 百分比'!$A$35</c:f>
              <c:strCache>
                <c:ptCount val="1"/>
                <c:pt idx="0">
                  <c:v>Other</c:v>
                </c:pt>
              </c:strCache>
            </c:strRef>
          </c:tx>
          <c:spPr>
            <a:solidFill>
              <a:schemeClr val="tx2">
                <a:lumMod val="60000"/>
                <a:lumOff val="40000"/>
              </a:schemeClr>
            </a:solidFill>
          </c:spPr>
          <c:cat>
            <c:strRef>
              <c:f>'銷售數量統計 百分比'!$F$30:$J$30</c:f>
              <c:strCache>
                <c:ptCount val="5"/>
                <c:pt idx="0">
                  <c:v>2017Y</c:v>
                </c:pt>
                <c:pt idx="1">
                  <c:v>2018Y</c:v>
                </c:pt>
                <c:pt idx="2">
                  <c:v>2019Y</c:v>
                </c:pt>
                <c:pt idx="3">
                  <c:v>2020Y</c:v>
                </c:pt>
                <c:pt idx="4">
                  <c:v>2021Q1</c:v>
                </c:pt>
              </c:strCache>
            </c:strRef>
          </c:cat>
          <c:val>
            <c:numRef>
              <c:f>'銷售數量統計 百分比'!$F$35:$J$35</c:f>
              <c:numCache>
                <c:formatCode>0%</c:formatCode>
                <c:ptCount val="5"/>
                <c:pt idx="0">
                  <c:v>0.11260889255934142</c:v>
                </c:pt>
                <c:pt idx="1">
                  <c:v>5.3047150246120792E-2</c:v>
                </c:pt>
                <c:pt idx="2">
                  <c:v>5.6131527128656503E-2</c:v>
                </c:pt>
                <c:pt idx="3">
                  <c:v>5.0873225316618059E-2</c:v>
                </c:pt>
                <c:pt idx="4">
                  <c:v>4.7272758993795391E-2</c:v>
                </c:pt>
              </c:numCache>
            </c:numRef>
          </c:val>
        </c:ser>
        <c:dLbls>
          <c:showVal val="1"/>
        </c:dLbls>
        <c:gapWidth val="75"/>
        <c:overlap val="100"/>
        <c:axId val="36855168"/>
        <c:axId val="36885632"/>
      </c:barChart>
      <c:lineChart>
        <c:grouping val="standard"/>
        <c:ser>
          <c:idx val="5"/>
          <c:order val="5"/>
          <c:tx>
            <c:strRef>
              <c:f>'銷售數量統計 百分比'!$A$37</c:f>
              <c:strCache>
                <c:ptCount val="1"/>
                <c:pt idx="0">
                  <c:v>Sale volume : Ton</c:v>
                </c:pt>
              </c:strCache>
            </c:strRef>
          </c:tx>
          <c:dLbls>
            <c:dLbl>
              <c:idx val="0"/>
              <c:layout>
                <c:manualLayout>
                  <c:x val="-6.2073240362933929E-3"/>
                  <c:y val="-0.10035840675425141"/>
                </c:manualLayout>
              </c:layout>
              <c:showVal val="1"/>
            </c:dLbl>
            <c:dLbl>
              <c:idx val="1"/>
              <c:layout>
                <c:manualLayout>
                  <c:x val="2.4829296145173632E-3"/>
                  <c:y val="-4.7107007251995688E-2"/>
                </c:manualLayout>
              </c:layout>
              <c:showVal val="1"/>
            </c:dLbl>
            <c:dLbl>
              <c:idx val="2"/>
              <c:layout>
                <c:manualLayout>
                  <c:x val="3.7243944217760496E-3"/>
                  <c:y val="-7.168457625303673E-2"/>
                </c:manualLayout>
              </c:layout>
              <c:showVal val="1"/>
            </c:dLbl>
            <c:dLbl>
              <c:idx val="3"/>
              <c:layout>
                <c:manualLayout>
                  <c:x val="-1.2414648072586762E-3"/>
                  <c:y val="-9.8310276004164615E-2"/>
                </c:manualLayout>
              </c:layout>
              <c:showVal val="1"/>
            </c:dLbl>
            <c:dLbl>
              <c:idx val="4"/>
              <c:layout>
                <c:manualLayout>
                  <c:x val="-1.2414648072586762E-3"/>
                  <c:y val="-5.7347661002429509E-2"/>
                </c:manualLayout>
              </c:layout>
              <c:showVal val="1"/>
            </c:dLbl>
            <c:dLbl>
              <c:idx val="5"/>
              <c:layout>
                <c:manualLayout>
                  <c:x val="0"/>
                  <c:y val="-2.0481307500867751E-2"/>
                </c:manualLayout>
              </c:layout>
              <c:showVal val="1"/>
            </c:dLbl>
            <c:dLbl>
              <c:idx val="6"/>
              <c:layout>
                <c:manualLayout>
                  <c:x val="-1.6139042494362821E-2"/>
                  <c:y val="2.2529438250954395E-2"/>
                </c:manualLayout>
              </c:layout>
              <c:showVal val="1"/>
            </c:dLbl>
            <c:showVal val="1"/>
          </c:dLbls>
          <c:cat>
            <c:strRef>
              <c:f>'銷售數量統計 百分比'!$C$30:$J$30</c:f>
              <c:strCache>
                <c:ptCount val="8"/>
                <c:pt idx="0">
                  <c:v>2014年</c:v>
                </c:pt>
                <c:pt idx="1">
                  <c:v>2015年</c:v>
                </c:pt>
                <c:pt idx="2">
                  <c:v>2016年</c:v>
                </c:pt>
                <c:pt idx="3">
                  <c:v>2017Y</c:v>
                </c:pt>
                <c:pt idx="4">
                  <c:v>2018Y</c:v>
                </c:pt>
                <c:pt idx="5">
                  <c:v>2019Y</c:v>
                </c:pt>
                <c:pt idx="6">
                  <c:v>2020Y</c:v>
                </c:pt>
                <c:pt idx="7">
                  <c:v>2021Q1</c:v>
                </c:pt>
              </c:strCache>
            </c:strRef>
          </c:cat>
          <c:val>
            <c:numRef>
              <c:f>'銷售數量統計 百分比'!$F$37:$J$37</c:f>
              <c:numCache>
                <c:formatCode>_-* #,##0_-;\-* #,##0_-;_-* "-"??_-;_-@_-</c:formatCode>
                <c:ptCount val="5"/>
                <c:pt idx="0">
                  <c:v>37537</c:v>
                </c:pt>
                <c:pt idx="1">
                  <c:v>40021</c:v>
                </c:pt>
                <c:pt idx="2">
                  <c:v>42151</c:v>
                </c:pt>
                <c:pt idx="3">
                  <c:v>45309</c:v>
                </c:pt>
                <c:pt idx="4">
                  <c:v>12394</c:v>
                </c:pt>
              </c:numCache>
            </c:numRef>
          </c:val>
        </c:ser>
        <c:marker val="1"/>
        <c:axId val="36888960"/>
        <c:axId val="36887168"/>
      </c:lineChart>
      <c:catAx>
        <c:axId val="36855168"/>
        <c:scaling>
          <c:orientation val="minMax"/>
        </c:scaling>
        <c:axPos val="b"/>
        <c:majorTickMark val="none"/>
        <c:tickLblPos val="nextTo"/>
        <c:crossAx val="36885632"/>
        <c:crosses val="autoZero"/>
        <c:auto val="1"/>
        <c:lblAlgn val="ctr"/>
        <c:lblOffset val="100"/>
      </c:catAx>
      <c:valAx>
        <c:axId val="36885632"/>
        <c:scaling>
          <c:orientation val="minMax"/>
          <c:min val="0"/>
        </c:scaling>
        <c:axPos val="l"/>
        <c:majorGridlines/>
        <c:numFmt formatCode="0%" sourceLinked="0"/>
        <c:majorTickMark val="none"/>
        <c:tickLblPos val="nextTo"/>
        <c:crossAx val="36855168"/>
        <c:crosses val="autoZero"/>
        <c:crossBetween val="between"/>
        <c:minorUnit val="2.0000000000000011E-2"/>
      </c:valAx>
      <c:valAx>
        <c:axId val="36887168"/>
        <c:scaling>
          <c:orientation val="minMax"/>
        </c:scaling>
        <c:axPos val="r"/>
        <c:numFmt formatCode="_-* #,##0_-;\-* #,##0_-;_-* &quot;-&quot;??_-;_-@_-" sourceLinked="1"/>
        <c:tickLblPos val="nextTo"/>
        <c:crossAx val="36888960"/>
        <c:crosses val="max"/>
        <c:crossBetween val="between"/>
      </c:valAx>
      <c:catAx>
        <c:axId val="36888960"/>
        <c:scaling>
          <c:orientation val="minMax"/>
        </c:scaling>
        <c:delete val="1"/>
        <c:axPos val="b"/>
        <c:tickLblPos val="none"/>
        <c:crossAx val="36887168"/>
        <c:crosses val="autoZero"/>
        <c:auto val="1"/>
        <c:lblAlgn val="ctr"/>
        <c:lblOffset val="100"/>
      </c:catAx>
    </c:plotArea>
    <c:legend>
      <c:legendPos val="b"/>
      <c:layout/>
      <c:txPr>
        <a:bodyPr/>
        <a:lstStyle/>
        <a:p>
          <a:pPr>
            <a:defRPr sz="1000"/>
          </a:pPr>
          <a:endParaRPr lang="zh-TW"/>
        </a:p>
      </c:txPr>
    </c:legend>
    <c:plotVisOnly val="1"/>
    <c:dispBlanksAs val="gap"/>
  </c:chart>
  <c:txPr>
    <a:bodyPr/>
    <a:lstStyle/>
    <a:p>
      <a:pPr>
        <a:defRPr sz="1200">
          <a:latin typeface="微軟正黑體" pitchFamily="34" charset="-120"/>
          <a:ea typeface="微軟正黑體" pitchFamily="34" charset="-120"/>
        </a:defRPr>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style val="28"/>
  <c:chart>
    <c:autoTitleDeleted val="1"/>
    <c:view3D>
      <c:rotX val="30"/>
      <c:perspective val="30"/>
    </c:view3D>
    <c:plotArea>
      <c:layout>
        <c:manualLayout>
          <c:layoutTarget val="inner"/>
          <c:xMode val="edge"/>
          <c:yMode val="edge"/>
          <c:x val="9.1173764569751209E-2"/>
          <c:y val="0.17709478326207781"/>
          <c:w val="0.8355736178139026"/>
          <c:h val="0.79860375125641603"/>
        </c:manualLayout>
      </c:layout>
      <c:pie3DChart>
        <c:varyColors val="1"/>
        <c:ser>
          <c:idx val="0"/>
          <c:order val="0"/>
          <c:tx>
            <c:strRef>
              <c:f>'110Q1年銷售數量分類圓餅圖'!$B$3</c:f>
              <c:strCache>
                <c:ptCount val="1"/>
                <c:pt idx="0">
                  <c:v>110Q1銷售數量</c:v>
                </c:pt>
              </c:strCache>
            </c:strRef>
          </c:tx>
          <c:dPt>
            <c:idx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0-50E5-4766-8CEA-97D348B3FA41}"/>
              </c:ext>
            </c:extLst>
          </c:dPt>
          <c:dPt>
            <c:idx val="1"/>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50E5-4766-8CEA-97D348B3FA41}"/>
              </c:ext>
            </c:extLst>
          </c:dPt>
          <c:dPt>
            <c:idx val="2"/>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2-50E5-4766-8CEA-97D348B3FA41}"/>
              </c:ext>
            </c:extLst>
          </c:dPt>
          <c:dPt>
            <c:idx val="3"/>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50E5-4766-8CEA-97D348B3FA41}"/>
              </c:ext>
            </c:extLst>
          </c:dPt>
          <c:dPt>
            <c:idx val="4"/>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4-50E5-4766-8CEA-97D348B3FA41}"/>
              </c:ext>
            </c:extLst>
          </c:dPt>
          <c:dLbls>
            <c:dLbl>
              <c:idx val="0"/>
              <c:layout>
                <c:manualLayout>
                  <c:x val="-8.4608063105015216E-2"/>
                  <c:y val="4.7663968448234562E-2"/>
                </c:manualLayout>
              </c:layout>
              <c:tx>
                <c:rich>
                  <a:bodyPr/>
                  <a:lstStyle/>
                  <a:p>
                    <a:r>
                      <a:rPr lang="en-US" altLang="zh-TW" sz="1400" b="1" i="0" u="none" strike="noStrike" baseline="0" smtClean="0"/>
                      <a:t>Copper Wire</a:t>
                    </a:r>
                    <a:r>
                      <a:rPr lang="zh-TW" altLang="en-US" dirty="0"/>
                      <a:t>
</a:t>
                    </a:r>
                    <a:r>
                      <a:rPr lang="en-US" altLang="zh-TW" dirty="0"/>
                      <a:t>11%</a:t>
                    </a:r>
                  </a:p>
                </c:rich>
              </c:tx>
              <c:showCatName val="1"/>
              <c:showPercent val="1"/>
            </c:dLbl>
            <c:dLbl>
              <c:idx val="1"/>
              <c:layout/>
              <c:tx>
                <c:rich>
                  <a:bodyPr/>
                  <a:lstStyle/>
                  <a:p>
                    <a:r>
                      <a:rPr lang="en-US" altLang="zh-TW" sz="1400" b="1" i="0" u="none" strike="noStrike" baseline="0" smtClean="0"/>
                      <a:t>Energy Cable</a:t>
                    </a:r>
                    <a:r>
                      <a:rPr lang="zh-TW" altLang="en-US" dirty="0"/>
                      <a:t>
</a:t>
                    </a:r>
                    <a:r>
                      <a:rPr lang="en-US" altLang="zh-TW" dirty="0"/>
                      <a:t>60%</a:t>
                    </a:r>
                  </a:p>
                </c:rich>
              </c:tx>
              <c:showCatName val="1"/>
              <c:showPercent val="1"/>
            </c:dLbl>
            <c:dLbl>
              <c:idx val="2"/>
              <c:layout>
                <c:manualLayout>
                  <c:x val="4.7290661247989217E-3"/>
                  <c:y val="-0.14070082587139782"/>
                </c:manualLayout>
              </c:layout>
              <c:tx>
                <c:rich>
                  <a:bodyPr/>
                  <a:lstStyle/>
                  <a:p>
                    <a:r>
                      <a:rPr lang="en-US" altLang="zh-TW" sz="1400" b="1" i="0" u="none" strike="noStrike" baseline="0" dirty="0" smtClean="0"/>
                      <a:t>Telecom Cable</a:t>
                    </a:r>
                    <a:r>
                      <a:rPr lang="zh-TW" altLang="en-US" dirty="0"/>
                      <a:t>
</a:t>
                    </a:r>
                    <a:r>
                      <a:rPr lang="en-US" altLang="zh-TW" dirty="0"/>
                      <a:t>3%</a:t>
                    </a:r>
                    <a:endParaRPr lang="zh-TW" altLang="en-US" dirty="0"/>
                  </a:p>
                </c:rich>
              </c:tx>
              <c:showCatName val="1"/>
              <c:showPercent val="1"/>
            </c:dLbl>
            <c:dLbl>
              <c:idx val="3"/>
              <c:layout>
                <c:manualLayout>
                  <c:x val="0.12922586289617036"/>
                  <c:y val="6.2509911878614099E-2"/>
                </c:manualLayout>
              </c:layout>
              <c:tx>
                <c:rich>
                  <a:bodyPr/>
                  <a:lstStyle/>
                  <a:p>
                    <a:r>
                      <a:rPr lang="en-US" altLang="zh-TW" sz="1400" b="1" i="0" u="none" strike="noStrike" baseline="0" smtClean="0"/>
                      <a:t>Magnet Wires</a:t>
                    </a:r>
                    <a:r>
                      <a:rPr lang="zh-TW" altLang="en-US" dirty="0"/>
                      <a:t>
</a:t>
                    </a:r>
                    <a:r>
                      <a:rPr lang="en-US" altLang="zh-TW" dirty="0"/>
                      <a:t>21%</a:t>
                    </a:r>
                  </a:p>
                </c:rich>
              </c:tx>
              <c:showCatName val="1"/>
              <c:showPercent val="1"/>
            </c:dLbl>
            <c:dLbl>
              <c:idx val="4"/>
              <c:layout>
                <c:manualLayout>
                  <c:x val="-0.22027714277650778"/>
                  <c:y val="1.8231020871545333E-2"/>
                </c:manualLayout>
              </c:layout>
              <c:tx>
                <c:rich>
                  <a:bodyPr/>
                  <a:lstStyle/>
                  <a:p>
                    <a:r>
                      <a:rPr lang="en-US" altLang="zh-TW" sz="1400" b="1" i="0" u="none" strike="noStrike" baseline="0" dirty="0" smtClean="0"/>
                      <a:t>Other</a:t>
                    </a:r>
                    <a:r>
                      <a:rPr lang="en-US" altLang="zh-TW" dirty="0"/>
                      <a:t>
5%</a:t>
                    </a:r>
                    <a:endParaRPr lang="zh-TW" altLang="en-US" dirty="0"/>
                  </a:p>
                </c:rich>
              </c:tx>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0E5-4766-8CEA-97D348B3FA41}"/>
                </c:ext>
              </c:extLst>
            </c:dLbl>
            <c:spPr>
              <a:noFill/>
              <a:ln>
                <a:noFill/>
              </a:ln>
              <a:effectLst/>
            </c:spPr>
            <c:txPr>
              <a:bodyPr/>
              <a:lstStyle/>
              <a:p>
                <a:pPr>
                  <a:defRPr sz="1400" b="1">
                    <a:solidFill>
                      <a:schemeClr val="tx1">
                        <a:lumMod val="85000"/>
                        <a:lumOff val="15000"/>
                      </a:schemeClr>
                    </a:solidFill>
                    <a:latin typeface="微軟正黑體" pitchFamily="34" charset="-120"/>
                    <a:ea typeface="微軟正黑體" pitchFamily="34" charset="-120"/>
                  </a:defRPr>
                </a:pPr>
                <a:endParaRPr lang="zh-TW"/>
              </a:p>
            </c:txPr>
            <c:showCatName val="1"/>
            <c:showPercent val="1"/>
            <c:showLeaderLines val="1"/>
            <c:extLst xmlns:c16r2="http://schemas.microsoft.com/office/drawing/2015/06/chart">
              <c:ext xmlns:c15="http://schemas.microsoft.com/office/drawing/2012/chart" uri="{CE6537A1-D6FC-4f65-9D91-7224C49458BB}"/>
            </c:extLst>
          </c:dLbls>
          <c:cat>
            <c:strRef>
              <c:f>'110Q1年銷售數量分類圓餅圖'!$A$4:$A$8</c:f>
              <c:strCache>
                <c:ptCount val="5"/>
                <c:pt idx="0">
                  <c:v>裸銅線</c:v>
                </c:pt>
                <c:pt idx="1">
                  <c:v>電力線纜</c:v>
                </c:pt>
                <c:pt idx="2">
                  <c:v>通信線纜</c:v>
                </c:pt>
                <c:pt idx="3">
                  <c:v>漆包線</c:v>
                </c:pt>
                <c:pt idx="4">
                  <c:v>其他(工程、加工、租金等)</c:v>
                </c:pt>
              </c:strCache>
            </c:strRef>
          </c:cat>
          <c:val>
            <c:numRef>
              <c:f>'110Q1年銷售數量分類圓餅圖'!$B$4:$B$8</c:f>
              <c:numCache>
                <c:formatCode>_-* #,##0_-;\-* #,##0_-;_-* "-"??_-;_-@_-</c:formatCode>
                <c:ptCount val="5"/>
                <c:pt idx="0">
                  <c:v>1432.8533239999954</c:v>
                </c:pt>
                <c:pt idx="1">
                  <c:v>7472.5998400000008</c:v>
                </c:pt>
                <c:pt idx="2">
                  <c:v>336.69232</c:v>
                </c:pt>
                <c:pt idx="3">
                  <c:v>2566.11949</c:v>
                </c:pt>
                <c:pt idx="4">
                  <c:v>585.90668999999946</c:v>
                </c:pt>
              </c:numCache>
            </c:numRef>
          </c:val>
          <c:extLst xmlns:c16r2="http://schemas.microsoft.com/office/drawing/2015/06/chart">
            <c:ext xmlns:c16="http://schemas.microsoft.com/office/drawing/2014/chart" uri="{C3380CC4-5D6E-409C-BE32-E72D297353CC}">
              <c16:uniqueId val="{00000005-50E5-4766-8CEA-97D348B3FA41}"/>
            </c:ext>
          </c:extLst>
        </c:ser>
        <c:dLbls>
          <c:showCatName val="1"/>
          <c:showPercent val="1"/>
        </c:dLbls>
      </c:pie3DChart>
    </c:plotArea>
    <c:plotVisOnly val="1"/>
    <c:dispBlanksAs val="zero"/>
  </c:chart>
  <c:txPr>
    <a:bodyPr/>
    <a:lstStyle/>
    <a:p>
      <a:pPr>
        <a:defRPr sz="1800"/>
      </a:pPr>
      <a:endParaRPr lang="zh-TW"/>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style val="26"/>
  <c:chart>
    <c:autoTitleDeleted val="1"/>
    <c:view3D>
      <c:rotX val="30"/>
      <c:perspective val="10"/>
    </c:view3D>
    <c:plotArea>
      <c:layout>
        <c:manualLayout>
          <c:layoutTarget val="inner"/>
          <c:xMode val="edge"/>
          <c:yMode val="edge"/>
          <c:x val="9.3507660379662905E-2"/>
          <c:y val="0.15975470125057897"/>
          <c:w val="0.82952214694093207"/>
          <c:h val="0.8059807935772737"/>
        </c:manualLayout>
      </c:layout>
      <c:pie3DChart>
        <c:varyColors val="1"/>
        <c:ser>
          <c:idx val="0"/>
          <c:order val="0"/>
          <c:tx>
            <c:strRef>
              <c:f>'110Q1年銷售金額分類圓餅圖'!$B$21</c:f>
              <c:strCache>
                <c:ptCount val="1"/>
                <c:pt idx="0">
                  <c:v>110Q1銷售額-合計</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idx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0-1B68-4F76-83BE-84FA4595131B}"/>
              </c:ext>
            </c:extLst>
          </c:dPt>
          <c:dPt>
            <c:idx val="2"/>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1B68-4F76-83BE-84FA4595131B}"/>
              </c:ext>
            </c:extLst>
          </c:dPt>
          <c:dPt>
            <c:idx val="3"/>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2-1B68-4F76-83BE-84FA4595131B}"/>
              </c:ext>
            </c:extLst>
          </c:dPt>
          <c:dPt>
            <c:idx val="4"/>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1B68-4F76-83BE-84FA4595131B}"/>
              </c:ext>
            </c:extLst>
          </c:dPt>
          <c:dLbls>
            <c:dLbl>
              <c:idx val="0"/>
              <c:layout/>
              <c:tx>
                <c:rich>
                  <a:bodyPr/>
                  <a:lstStyle/>
                  <a:p>
                    <a:r>
                      <a:rPr lang="en-US" altLang="zh-TW" dirty="0" smtClean="0"/>
                      <a:t>Copper Wire</a:t>
                    </a:r>
                    <a:r>
                      <a:rPr lang="zh-TW" altLang="en-US" dirty="0"/>
                      <a:t>
</a:t>
                    </a:r>
                    <a:r>
                      <a:rPr lang="en-US" altLang="zh-TW" dirty="0"/>
                      <a:t>11%</a:t>
                    </a:r>
                    <a:endParaRPr lang="zh-TW" altLang="en-US" dirty="0"/>
                  </a:p>
                </c:rich>
              </c:tx>
              <c:showCatName val="1"/>
              <c:showPercent val="1"/>
            </c:dLbl>
            <c:dLbl>
              <c:idx val="1"/>
              <c:layout/>
              <c:tx>
                <c:rich>
                  <a:bodyPr/>
                  <a:lstStyle/>
                  <a:p>
                    <a:r>
                      <a:rPr lang="en-US" altLang="zh-TW" dirty="0" smtClean="0"/>
                      <a:t>Energy Cable</a:t>
                    </a:r>
                    <a:r>
                      <a:rPr lang="zh-TW" altLang="en-US" dirty="0"/>
                      <a:t>
</a:t>
                    </a:r>
                    <a:r>
                      <a:rPr lang="en-US" altLang="zh-TW" dirty="0"/>
                      <a:t>57%</a:t>
                    </a:r>
                    <a:endParaRPr lang="zh-TW" altLang="en-US" dirty="0"/>
                  </a:p>
                </c:rich>
              </c:tx>
              <c:showCatName val="1"/>
              <c:showPercent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1B68-4F76-83BE-84FA4595131B}"/>
                </c:ext>
              </c:extLst>
            </c:dLbl>
            <c:dLbl>
              <c:idx val="2"/>
              <c:layout/>
              <c:tx>
                <c:rich>
                  <a:bodyPr/>
                  <a:lstStyle/>
                  <a:p>
                    <a:r>
                      <a:rPr lang="en-US" altLang="zh-TW" dirty="0" smtClean="0"/>
                      <a:t>Telecom Cable</a:t>
                    </a:r>
                    <a:r>
                      <a:rPr lang="zh-TW" altLang="en-US" dirty="0"/>
                      <a:t>
</a:t>
                    </a:r>
                    <a:r>
                      <a:rPr lang="en-US" altLang="zh-TW" dirty="0"/>
                      <a:t>3%</a:t>
                    </a:r>
                    <a:endParaRPr lang="zh-TW" altLang="en-US" dirty="0"/>
                  </a:p>
                </c:rich>
              </c:tx>
              <c:showCatName val="1"/>
              <c:showPercent val="1"/>
            </c:dLbl>
            <c:dLbl>
              <c:idx val="3"/>
              <c:layout/>
              <c:tx>
                <c:rich>
                  <a:bodyPr/>
                  <a:lstStyle/>
                  <a:p>
                    <a:r>
                      <a:rPr lang="en-US" altLang="zh-TW" dirty="0" smtClean="0"/>
                      <a:t>Magnet</a:t>
                    </a:r>
                    <a:r>
                      <a:rPr lang="en-US" altLang="zh-TW" baseline="0" dirty="0" smtClean="0"/>
                      <a:t> Wires</a:t>
                    </a:r>
                    <a:r>
                      <a:rPr lang="zh-TW" altLang="en-US" dirty="0"/>
                      <a:t>
</a:t>
                    </a:r>
                    <a:r>
                      <a:rPr lang="en-US" altLang="zh-TW" dirty="0"/>
                      <a:t>24%</a:t>
                    </a:r>
                    <a:endParaRPr lang="zh-TW" altLang="en-US" dirty="0"/>
                  </a:p>
                </c:rich>
              </c:tx>
              <c:showCatName val="1"/>
              <c:showPercent val="1"/>
            </c:dLbl>
            <c:dLbl>
              <c:idx val="4"/>
              <c:layout/>
              <c:tx>
                <c:rich>
                  <a:bodyPr/>
                  <a:lstStyle/>
                  <a:p>
                    <a:r>
                      <a:rPr lang="en-US" altLang="zh-TW" dirty="0" smtClean="0"/>
                      <a:t>Other</a:t>
                    </a:r>
                    <a:r>
                      <a:rPr lang="zh-TW" altLang="en-US" dirty="0"/>
                      <a:t>
</a:t>
                    </a:r>
                    <a:r>
                      <a:rPr lang="en-US" altLang="zh-TW" dirty="0"/>
                      <a:t>5%</a:t>
                    </a:r>
                    <a:endParaRPr lang="zh-TW" altLang="en-US" dirty="0"/>
                  </a:p>
                </c:rich>
              </c:tx>
              <c:showCatName val="1"/>
              <c:showPercent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1B68-4F76-83BE-84FA4595131B}"/>
                </c:ext>
              </c:extLst>
            </c:dLbl>
            <c:spPr>
              <a:noFill/>
              <a:ln>
                <a:noFill/>
              </a:ln>
              <a:effectLst/>
            </c:spPr>
            <c:txPr>
              <a:bodyPr/>
              <a:lstStyle/>
              <a:p>
                <a:pPr>
                  <a:defRPr sz="1200" b="1">
                    <a:solidFill>
                      <a:schemeClr val="tx1">
                        <a:lumMod val="85000"/>
                        <a:lumOff val="15000"/>
                      </a:schemeClr>
                    </a:solidFill>
                    <a:latin typeface="微軟正黑體" pitchFamily="34" charset="-120"/>
                    <a:ea typeface="微軟正黑體" pitchFamily="34" charset="-120"/>
                  </a:defRPr>
                </a:pPr>
                <a:endParaRPr lang="zh-TW"/>
              </a:p>
            </c:txPr>
            <c:showCatName val="1"/>
            <c:showPercent val="1"/>
            <c:showLeaderLines val="1"/>
            <c:extLst xmlns:c16r2="http://schemas.microsoft.com/office/drawing/2015/06/chart">
              <c:ext xmlns:c15="http://schemas.microsoft.com/office/drawing/2012/chart" uri="{CE6537A1-D6FC-4f65-9D91-7224C49458BB}"/>
            </c:extLst>
          </c:dLbls>
          <c:cat>
            <c:strRef>
              <c:f>'110Q1年銷售金額分類圓餅圖'!$A$22:$A$26</c:f>
              <c:strCache>
                <c:ptCount val="5"/>
                <c:pt idx="0">
                  <c:v>裸銅線</c:v>
                </c:pt>
                <c:pt idx="1">
                  <c:v>電力線纜</c:v>
                </c:pt>
                <c:pt idx="2">
                  <c:v>通信線纜</c:v>
                </c:pt>
                <c:pt idx="3">
                  <c:v>漆包線</c:v>
                </c:pt>
                <c:pt idx="4">
                  <c:v>其他</c:v>
                </c:pt>
              </c:strCache>
            </c:strRef>
          </c:cat>
          <c:val>
            <c:numRef>
              <c:f>'110Q1年銷售金額分類圓餅圖'!$B$22:$B$26</c:f>
              <c:numCache>
                <c:formatCode>#,##0</c:formatCode>
                <c:ptCount val="5"/>
                <c:pt idx="0">
                  <c:v>332753.0950000002</c:v>
                </c:pt>
                <c:pt idx="1">
                  <c:v>1587199.1690000049</c:v>
                </c:pt>
                <c:pt idx="2">
                  <c:v>78883.379000000306</c:v>
                </c:pt>
                <c:pt idx="3">
                  <c:v>712639.90099999937</c:v>
                </c:pt>
                <c:pt idx="4">
                  <c:v>219108.23200000011</c:v>
                </c:pt>
              </c:numCache>
            </c:numRef>
          </c:val>
          <c:extLst xmlns:c16r2="http://schemas.microsoft.com/office/drawing/2015/06/chart">
            <c:ext xmlns:c16="http://schemas.microsoft.com/office/drawing/2014/chart" uri="{C3380CC4-5D6E-409C-BE32-E72D297353CC}">
              <c16:uniqueId val="{00000005-1B68-4F76-83BE-84FA4595131B}"/>
            </c:ext>
          </c:extLst>
        </c:ser>
        <c:dLbls>
          <c:showCatName val="1"/>
          <c:showPercent val="1"/>
        </c:dLbls>
      </c:pie3DChart>
    </c:plotArea>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TW"/>
  <c:chart>
    <c:view3D>
      <c:rAngAx val="1"/>
    </c:view3D>
    <c:plotArea>
      <c:layout>
        <c:manualLayout>
          <c:layoutTarget val="inner"/>
          <c:xMode val="edge"/>
          <c:yMode val="edge"/>
          <c:x val="0.31860733961399246"/>
          <c:y val="2.8703986594082138E-2"/>
          <c:w val="0.6576791420934569"/>
          <c:h val="0.58401010998777825"/>
        </c:manualLayout>
      </c:layout>
      <c:bar3DChart>
        <c:barDir val="col"/>
        <c:grouping val="clustered"/>
        <c:ser>
          <c:idx val="0"/>
          <c:order val="0"/>
          <c:tx>
            <c:strRef>
              <c:f>Sheet1!$B$1</c:f>
              <c:strCache>
                <c:ptCount val="1"/>
                <c:pt idx="0">
                  <c:v>The total installed capacity up to now (kWp)</c:v>
                </c:pt>
              </c:strCache>
            </c:strRef>
          </c:tx>
          <c:spPr>
            <a:solidFill>
              <a:schemeClr val="bg1"/>
            </a:solidFill>
            <a:ln w="25400">
              <a:solidFill>
                <a:schemeClr val="tx1"/>
              </a:solidFill>
            </a:ln>
          </c:spPr>
          <c:cat>
            <c:strRef>
              <c:f>Sheet1!$A$2:$A$5</c:f>
              <c:strCache>
                <c:ptCount val="4"/>
                <c:pt idx="0">
                  <c:v>Taya Green</c:v>
                </c:pt>
                <c:pt idx="1">
                  <c:v>Bosi</c:v>
                </c:pt>
                <c:pt idx="2">
                  <c:v>Touch</c:v>
                </c:pt>
                <c:pt idx="3">
                  <c:v>Bravo</c:v>
                </c:pt>
              </c:strCache>
            </c:strRef>
          </c:cat>
          <c:val>
            <c:numRef>
              <c:f>Sheet1!$B$2:$B$5</c:f>
              <c:numCache>
                <c:formatCode>_-* #,##0.00_-;\-* #,##0.00_-;_-* "-"??_-;_-@_-</c:formatCode>
                <c:ptCount val="4"/>
                <c:pt idx="0">
                  <c:v>1563.27</c:v>
                </c:pt>
                <c:pt idx="1">
                  <c:v>22249.360000000001</c:v>
                </c:pt>
                <c:pt idx="2">
                  <c:v>2392.25</c:v>
                </c:pt>
                <c:pt idx="3">
                  <c:v>5546.1</c:v>
                </c:pt>
              </c:numCache>
            </c:numRef>
          </c:val>
        </c:ser>
        <c:ser>
          <c:idx val="1"/>
          <c:order val="1"/>
          <c:tx>
            <c:strRef>
              <c:f>Sheet1!$C$1</c:f>
              <c:strCache>
                <c:ptCount val="1"/>
                <c:pt idx="0">
                  <c:v>Solar power by 2019 (kWh)</c:v>
                </c:pt>
              </c:strCache>
            </c:strRef>
          </c:tx>
          <c:spPr>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c:spPr>
          <c:cat>
            <c:strRef>
              <c:f>Sheet1!$A$2:$A$5</c:f>
              <c:strCache>
                <c:ptCount val="4"/>
                <c:pt idx="0">
                  <c:v>Taya Green</c:v>
                </c:pt>
                <c:pt idx="1">
                  <c:v>Bosi</c:v>
                </c:pt>
                <c:pt idx="2">
                  <c:v>Touch</c:v>
                </c:pt>
                <c:pt idx="3">
                  <c:v>Bravo</c:v>
                </c:pt>
              </c:strCache>
            </c:strRef>
          </c:cat>
          <c:val>
            <c:numRef>
              <c:f>Sheet1!$C$2:$C$5</c:f>
              <c:numCache>
                <c:formatCode>_-* #,##0.00_-;\-* #,##0.00_-;_-* "-"??_-;_-@_-</c:formatCode>
                <c:ptCount val="4"/>
                <c:pt idx="0">
                  <c:v>1503.44</c:v>
                </c:pt>
                <c:pt idx="1">
                  <c:v>24944.799999999996</c:v>
                </c:pt>
                <c:pt idx="2">
                  <c:v>2935.53</c:v>
                </c:pt>
                <c:pt idx="3">
                  <c:v>6780.5</c:v>
                </c:pt>
              </c:numCache>
            </c:numRef>
          </c:val>
        </c:ser>
        <c:ser>
          <c:idx val="2"/>
          <c:order val="2"/>
          <c:tx>
            <c:strRef>
              <c:f>Sheet1!$D$1</c:f>
              <c:strCache>
                <c:ptCount val="1"/>
                <c:pt idx="0">
                  <c:v>Solar power by 2020 (kWh)</c:v>
                </c:pt>
              </c:strCache>
            </c:strRef>
          </c:tx>
          <c:spPr>
            <a:solidFill>
              <a:srgbClr val="9BBB59">
                <a:lumMod val="50000"/>
              </a:srgbClr>
            </a:solidFill>
          </c:spPr>
          <c:cat>
            <c:strRef>
              <c:f>Sheet1!$A$2:$A$5</c:f>
              <c:strCache>
                <c:ptCount val="4"/>
                <c:pt idx="0">
                  <c:v>Taya Green</c:v>
                </c:pt>
                <c:pt idx="1">
                  <c:v>Bosi</c:v>
                </c:pt>
                <c:pt idx="2">
                  <c:v>Touch</c:v>
                </c:pt>
                <c:pt idx="3">
                  <c:v>Bravo</c:v>
                </c:pt>
              </c:strCache>
            </c:strRef>
          </c:cat>
          <c:val>
            <c:numRef>
              <c:f>Sheet1!$D$2:$D$5</c:f>
              <c:numCache>
                <c:formatCode>_-* #,##0.00_-;\-* #,##0.00_-;_-* "-"??_-;_-@_-</c:formatCode>
                <c:ptCount val="4"/>
                <c:pt idx="0">
                  <c:v>2105.2799999999997</c:v>
                </c:pt>
                <c:pt idx="1">
                  <c:v>30239.119999999974</c:v>
                </c:pt>
                <c:pt idx="2">
                  <c:v>3175.9</c:v>
                </c:pt>
                <c:pt idx="3">
                  <c:v>7943.6500000000024</c:v>
                </c:pt>
              </c:numCache>
            </c:numRef>
          </c:val>
        </c:ser>
        <c:ser>
          <c:idx val="3"/>
          <c:order val="3"/>
          <c:tx>
            <c:strRef>
              <c:f>Sheet1!$E$1</c:f>
              <c:strCache>
                <c:ptCount val="1"/>
                <c:pt idx="0">
                  <c:v>Solar power by 2021 Q1 (kWh)</c:v>
                </c:pt>
              </c:strCache>
            </c:strRef>
          </c:tx>
          <c:spPr>
            <a:gradFill>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c:spPr>
          <c:cat>
            <c:strRef>
              <c:f>Sheet1!$A$2:$A$5</c:f>
              <c:strCache>
                <c:ptCount val="4"/>
                <c:pt idx="0">
                  <c:v>Taya Green</c:v>
                </c:pt>
                <c:pt idx="1">
                  <c:v>Bosi</c:v>
                </c:pt>
                <c:pt idx="2">
                  <c:v>Touch</c:v>
                </c:pt>
                <c:pt idx="3">
                  <c:v>Bravo</c:v>
                </c:pt>
              </c:strCache>
            </c:strRef>
          </c:cat>
          <c:val>
            <c:numRef>
              <c:f>Sheet1!$E$2:$E$5</c:f>
              <c:numCache>
                <c:formatCode>_-* #,##0.00_-;\-* #,##0.00_-;_-* "-"??_-;_-@_-</c:formatCode>
                <c:ptCount val="4"/>
                <c:pt idx="0">
                  <c:v>472.17</c:v>
                </c:pt>
                <c:pt idx="1">
                  <c:v>6277.07</c:v>
                </c:pt>
                <c:pt idx="2">
                  <c:v>711.09</c:v>
                </c:pt>
                <c:pt idx="3">
                  <c:v>1683.93</c:v>
                </c:pt>
              </c:numCache>
            </c:numRef>
          </c:val>
        </c:ser>
        <c:shape val="box"/>
        <c:axId val="162154752"/>
        <c:axId val="162160640"/>
        <c:axId val="0"/>
      </c:bar3DChart>
      <c:catAx>
        <c:axId val="162154752"/>
        <c:scaling>
          <c:orientation val="minMax"/>
        </c:scaling>
        <c:axPos val="b"/>
        <c:tickLblPos val="nextTo"/>
        <c:crossAx val="162160640"/>
        <c:crosses val="autoZero"/>
        <c:auto val="1"/>
        <c:lblAlgn val="ctr"/>
        <c:lblOffset val="100"/>
      </c:catAx>
      <c:valAx>
        <c:axId val="162160640"/>
        <c:scaling>
          <c:orientation val="minMax"/>
        </c:scaling>
        <c:axPos val="l"/>
        <c:majorGridlines/>
        <c:numFmt formatCode="_-* #,##0.00_-;\-* #,##0.00_-;_-* &quot;-&quot;??_-;_-@_-" sourceLinked="1"/>
        <c:tickLblPos val="nextTo"/>
        <c:txPr>
          <a:bodyPr/>
          <a:lstStyle/>
          <a:p>
            <a:pPr>
              <a:defRPr sz="1600" baseline="0"/>
            </a:pPr>
            <a:endParaRPr lang="zh-TW"/>
          </a:p>
        </c:txPr>
        <c:crossAx val="162154752"/>
        <c:crosses val="autoZero"/>
        <c:crossBetween val="between"/>
      </c:valAx>
      <c:dTable>
        <c:showHorzBorder val="1"/>
        <c:showVertBorder val="1"/>
        <c:showOutline val="1"/>
        <c:showKeys val="1"/>
        <c:txPr>
          <a:bodyPr/>
          <a:lstStyle/>
          <a:p>
            <a:pPr rtl="0">
              <a:defRPr sz="1400" baseline="0"/>
            </a:pPr>
            <a:endParaRPr lang="zh-TW"/>
          </a:p>
        </c:txPr>
      </c:dTable>
    </c:plotArea>
    <c:plotVisOnly val="1"/>
  </c:chart>
  <c:txPr>
    <a:bodyPr/>
    <a:lstStyle/>
    <a:p>
      <a:pPr>
        <a:defRPr sz="1800"/>
      </a:pPr>
      <a:endParaRPr lang="zh-TW"/>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TW"/>
  <c:style val="26"/>
  <c:chart>
    <c:view3D>
      <c:rAngAx val="1"/>
    </c:view3D>
    <c:plotArea>
      <c:layout/>
      <c:bar3DChart>
        <c:barDir val="col"/>
        <c:grouping val="clustered"/>
        <c:ser>
          <c:idx val="0"/>
          <c:order val="0"/>
          <c:tx>
            <c:strRef>
              <c:f>電業收入!$B$2</c:f>
              <c:strCache>
                <c:ptCount val="1"/>
                <c:pt idx="0">
                  <c:v>截至目前總裝置容量(kwp)</c:v>
                </c:pt>
              </c:strCache>
            </c:strRef>
          </c:tx>
          <c:cat>
            <c:strRef>
              <c:f>電業收入!$A$3:$A$6</c:f>
              <c:strCache>
                <c:ptCount val="4"/>
                <c:pt idx="0">
                  <c:v>Taya Green</c:v>
                </c:pt>
                <c:pt idx="1">
                  <c:v>Bosi</c:v>
                </c:pt>
                <c:pt idx="2">
                  <c:v>Touch</c:v>
                </c:pt>
                <c:pt idx="3">
                  <c:v>Bravo</c:v>
                </c:pt>
              </c:strCache>
            </c:strRef>
          </c:cat>
          <c:val>
            <c:numRef>
              <c:f>電業收入!$B$3:$B$7</c:f>
            </c:numRef>
          </c:val>
        </c:ser>
        <c:ser>
          <c:idx val="1"/>
          <c:order val="1"/>
          <c:tx>
            <c:strRef>
              <c:f>電業收入!$C$2</c:f>
              <c:strCache>
                <c:ptCount val="1"/>
                <c:pt idx="0">
                  <c:v>2019年</c:v>
                </c:pt>
              </c:strCache>
            </c:strRef>
          </c:tx>
          <c:cat>
            <c:strRef>
              <c:f>電業收入!$A$3:$A$6</c:f>
              <c:strCache>
                <c:ptCount val="4"/>
                <c:pt idx="0">
                  <c:v>Taya Green</c:v>
                </c:pt>
                <c:pt idx="1">
                  <c:v>Bosi</c:v>
                </c:pt>
                <c:pt idx="2">
                  <c:v>Touch</c:v>
                </c:pt>
                <c:pt idx="3">
                  <c:v>Bravo</c:v>
                </c:pt>
              </c:strCache>
            </c:strRef>
          </c:cat>
          <c:val>
            <c:numRef>
              <c:f>電業收入!$C$3:$C$6</c:f>
            </c:numRef>
          </c:val>
        </c:ser>
        <c:ser>
          <c:idx val="2"/>
          <c:order val="2"/>
          <c:tx>
            <c:strRef>
              <c:f>電業收入!$D$2</c:f>
              <c:strCache>
                <c:ptCount val="1"/>
                <c:pt idx="0">
                  <c:v>2019Y</c:v>
                </c:pt>
              </c:strCache>
            </c:strRef>
          </c:tx>
          <c:spPr>
            <a:solidFill>
              <a:srgbClr val="92D050"/>
            </a:solidFill>
          </c:spPr>
          <c:cat>
            <c:strRef>
              <c:f>電業收入!$A$3:$A$6</c:f>
              <c:strCache>
                <c:ptCount val="4"/>
                <c:pt idx="0">
                  <c:v>Taya Green</c:v>
                </c:pt>
                <c:pt idx="1">
                  <c:v>Bosi</c:v>
                </c:pt>
                <c:pt idx="2">
                  <c:v>Touch</c:v>
                </c:pt>
                <c:pt idx="3">
                  <c:v>Bravo</c:v>
                </c:pt>
              </c:strCache>
            </c:strRef>
          </c:cat>
          <c:val>
            <c:numRef>
              <c:f>電業收入!$D$3:$D$6</c:f>
              <c:numCache>
                <c:formatCode>#,##0;\-#,##0</c:formatCode>
                <c:ptCount val="4"/>
                <c:pt idx="0">
                  <c:v>8312</c:v>
                </c:pt>
                <c:pt idx="1">
                  <c:v>117552</c:v>
                </c:pt>
                <c:pt idx="2">
                  <c:v>14834</c:v>
                </c:pt>
                <c:pt idx="3">
                  <c:v>29803</c:v>
                </c:pt>
              </c:numCache>
            </c:numRef>
          </c:val>
        </c:ser>
        <c:ser>
          <c:idx val="3"/>
          <c:order val="3"/>
          <c:tx>
            <c:strRef>
              <c:f>電業收入!$E$2</c:f>
              <c:strCache>
                <c:ptCount val="1"/>
                <c:pt idx="0">
                  <c:v>2020年</c:v>
                </c:pt>
              </c:strCache>
            </c:strRef>
          </c:tx>
          <c:cat>
            <c:strRef>
              <c:f>電業收入!$A$3:$A$6</c:f>
              <c:strCache>
                <c:ptCount val="4"/>
                <c:pt idx="0">
                  <c:v>Taya Green</c:v>
                </c:pt>
                <c:pt idx="1">
                  <c:v>Bosi</c:v>
                </c:pt>
                <c:pt idx="2">
                  <c:v>Touch</c:v>
                </c:pt>
                <c:pt idx="3">
                  <c:v>Bravo</c:v>
                </c:pt>
              </c:strCache>
            </c:strRef>
          </c:cat>
          <c:val>
            <c:numRef>
              <c:f>電業收入!$E$3:$E$6</c:f>
            </c:numRef>
          </c:val>
        </c:ser>
        <c:ser>
          <c:idx val="4"/>
          <c:order val="4"/>
          <c:tx>
            <c:strRef>
              <c:f>電業收入!$F$2</c:f>
              <c:strCache>
                <c:ptCount val="1"/>
                <c:pt idx="0">
                  <c:v>2020Y</c:v>
                </c:pt>
              </c:strCache>
            </c:strRef>
          </c:tx>
          <c:spPr>
            <a:solidFill>
              <a:schemeClr val="accent3">
                <a:lumMod val="50000"/>
              </a:schemeClr>
            </a:solidFill>
          </c:spPr>
          <c:cat>
            <c:strRef>
              <c:f>電業收入!$A$3:$A$6</c:f>
              <c:strCache>
                <c:ptCount val="4"/>
                <c:pt idx="0">
                  <c:v>Taya Green</c:v>
                </c:pt>
                <c:pt idx="1">
                  <c:v>Bosi</c:v>
                </c:pt>
                <c:pt idx="2">
                  <c:v>Touch</c:v>
                </c:pt>
                <c:pt idx="3">
                  <c:v>Bravo</c:v>
                </c:pt>
              </c:strCache>
            </c:strRef>
          </c:cat>
          <c:val>
            <c:numRef>
              <c:f>電業收入!$F$3:$F$6</c:f>
              <c:numCache>
                <c:formatCode>#,##0;\-#,##0</c:formatCode>
                <c:ptCount val="4"/>
                <c:pt idx="0">
                  <c:v>10170</c:v>
                </c:pt>
                <c:pt idx="1">
                  <c:v>141797</c:v>
                </c:pt>
                <c:pt idx="2">
                  <c:v>16049</c:v>
                </c:pt>
                <c:pt idx="3">
                  <c:v>34367</c:v>
                </c:pt>
              </c:numCache>
            </c:numRef>
          </c:val>
        </c:ser>
        <c:ser>
          <c:idx val="5"/>
          <c:order val="5"/>
          <c:tx>
            <c:strRef>
              <c:f>電業收入!$G$2</c:f>
              <c:strCache>
                <c:ptCount val="1"/>
                <c:pt idx="0">
                  <c:v>2021Q1</c:v>
                </c:pt>
              </c:strCache>
            </c:strRef>
          </c:tx>
          <c:cat>
            <c:strRef>
              <c:f>電業收入!$A$3:$A$6</c:f>
              <c:strCache>
                <c:ptCount val="4"/>
                <c:pt idx="0">
                  <c:v>Taya Green</c:v>
                </c:pt>
                <c:pt idx="1">
                  <c:v>Bosi</c:v>
                </c:pt>
                <c:pt idx="2">
                  <c:v>Touch</c:v>
                </c:pt>
                <c:pt idx="3">
                  <c:v>Bravo</c:v>
                </c:pt>
              </c:strCache>
            </c:strRef>
          </c:cat>
          <c:val>
            <c:numRef>
              <c:f>電業收入!$G$3:$G$6</c:f>
            </c:numRef>
          </c:val>
        </c:ser>
        <c:ser>
          <c:idx val="6"/>
          <c:order val="6"/>
          <c:tx>
            <c:strRef>
              <c:f>電業收入!$H$2</c:f>
              <c:strCache>
                <c:ptCount val="1"/>
                <c:pt idx="0">
                  <c:v>2021Q1</c:v>
                </c:pt>
              </c:strCache>
            </c:strRef>
          </c:tx>
          <c:spPr>
            <a:solidFill>
              <a:srgbClr val="B1BD43"/>
            </a:solidFill>
          </c:spPr>
          <c:cat>
            <c:strRef>
              <c:f>電業收入!$A$3:$A$6</c:f>
              <c:strCache>
                <c:ptCount val="4"/>
                <c:pt idx="0">
                  <c:v>Taya Green</c:v>
                </c:pt>
                <c:pt idx="1">
                  <c:v>Bosi</c:v>
                </c:pt>
                <c:pt idx="2">
                  <c:v>Touch</c:v>
                </c:pt>
                <c:pt idx="3">
                  <c:v>Bravo</c:v>
                </c:pt>
              </c:strCache>
            </c:strRef>
          </c:cat>
          <c:val>
            <c:numRef>
              <c:f>電業收入!$H$3:$H$7</c:f>
              <c:numCache>
                <c:formatCode>#,##0;\-#,##0</c:formatCode>
                <c:ptCount val="5"/>
                <c:pt idx="0">
                  <c:v>2272</c:v>
                </c:pt>
                <c:pt idx="1">
                  <c:v>29360</c:v>
                </c:pt>
                <c:pt idx="2">
                  <c:v>3593</c:v>
                </c:pt>
                <c:pt idx="3">
                  <c:v>7285</c:v>
                </c:pt>
              </c:numCache>
            </c:numRef>
          </c:val>
        </c:ser>
        <c:shape val="box"/>
        <c:axId val="37146624"/>
        <c:axId val="37148160"/>
        <c:axId val="0"/>
      </c:bar3DChart>
      <c:catAx>
        <c:axId val="37146624"/>
        <c:scaling>
          <c:orientation val="minMax"/>
        </c:scaling>
        <c:axPos val="b"/>
        <c:tickLblPos val="nextTo"/>
        <c:crossAx val="37148160"/>
        <c:crosses val="autoZero"/>
        <c:auto val="1"/>
        <c:lblAlgn val="ctr"/>
        <c:lblOffset val="100"/>
      </c:catAx>
      <c:valAx>
        <c:axId val="37148160"/>
        <c:scaling>
          <c:orientation val="minMax"/>
        </c:scaling>
        <c:axPos val="l"/>
        <c:majorGridlines/>
        <c:numFmt formatCode="#,##0;\-#,##0" sourceLinked="1"/>
        <c:tickLblPos val="nextTo"/>
        <c:crossAx val="37146624"/>
        <c:crosses val="autoZero"/>
        <c:crossBetween val="between"/>
      </c:valAx>
    </c:plotArea>
    <c:legend>
      <c:legendPos val="r"/>
      <c:layout/>
    </c:legend>
    <c:plotVisOnly val="1"/>
  </c:chart>
  <c:txPr>
    <a:bodyPr/>
    <a:lstStyle/>
    <a:p>
      <a:pPr>
        <a:defRPr sz="1400">
          <a:latin typeface="微軟正黑體" pitchFamily="34" charset="-120"/>
          <a:ea typeface="微軟正黑體" pitchFamily="34" charset="-120"/>
        </a:defRPr>
      </a:pPr>
      <a:endParaRPr lang="zh-TW"/>
    </a:p>
  </c:txPr>
  <c:externalData r:id="rId1"/>
</c:chartSpace>
</file>

<file path=ppt/drawings/drawing1.xml><?xml version="1.0" encoding="utf-8"?>
<c:userShapes xmlns:c="http://schemas.openxmlformats.org/drawingml/2006/chart">
  <cdr:relSizeAnchor xmlns:cdr="http://schemas.openxmlformats.org/drawingml/2006/chartDrawing">
    <cdr:from>
      <cdr:x>0.13445</cdr:x>
      <cdr:y>0.25</cdr:y>
    </cdr:from>
    <cdr:to>
      <cdr:x>0.19328</cdr:x>
      <cdr:y>0.33333</cdr:y>
    </cdr:to>
    <cdr:sp macro="" textlink="">
      <cdr:nvSpPr>
        <cdr:cNvPr id="2" name="文字方塊 1"/>
        <cdr:cNvSpPr txBox="1"/>
      </cdr:nvSpPr>
      <cdr:spPr>
        <a:xfrm xmlns:a="http://schemas.openxmlformats.org/drawingml/2006/main">
          <a:off x="1152128" y="1080120"/>
          <a:ext cx="504056"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TW" sz="1600" dirty="0" err="1" smtClean="0"/>
            <a:t>kWp</a:t>
          </a:r>
          <a:endParaRPr lang="zh-TW" alt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2021/05/25</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2021/05/25</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ps.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台糖畜殖事業部</a:t>
            </a:r>
            <a:r>
              <a:rPr lang="en-US" altLang="zh-TW" sz="1200" kern="1200" dirty="0">
                <a:solidFill>
                  <a:schemeClr val="tx1"/>
                </a:solidFill>
                <a:effectLst/>
                <a:latin typeface="+mn-lt"/>
                <a:ea typeface="+mn-ea"/>
                <a:cs typeface="+mn-cs"/>
              </a:rPr>
              <a:t>2284.91kw+ </a:t>
            </a:r>
            <a:r>
              <a:rPr lang="zh-TW" altLang="zh-TW" sz="1200" kern="1200" dirty="0">
                <a:solidFill>
                  <a:schemeClr val="tx1"/>
                </a:solidFill>
                <a:effectLst/>
                <a:latin typeface="+mn-lt"/>
                <a:ea typeface="+mn-ea"/>
                <a:cs typeface="+mn-cs"/>
              </a:rPr>
              <a:t>台糖南區</a:t>
            </a:r>
            <a:r>
              <a:rPr lang="en-US" altLang="zh-TW" sz="1200" kern="1200" dirty="0">
                <a:solidFill>
                  <a:schemeClr val="tx1"/>
                </a:solidFill>
                <a:effectLst/>
                <a:latin typeface="+mn-lt"/>
                <a:ea typeface="+mn-ea"/>
                <a:cs typeface="+mn-cs"/>
              </a:rPr>
              <a:t>2,653.695kw+ </a:t>
            </a:r>
            <a:r>
              <a:rPr lang="zh-TW" altLang="zh-TW" sz="1200" kern="1200" dirty="0">
                <a:solidFill>
                  <a:schemeClr val="tx1"/>
                </a:solidFill>
                <a:effectLst/>
                <a:latin typeface="+mn-lt"/>
                <a:ea typeface="+mn-ea"/>
                <a:cs typeface="+mn-cs"/>
              </a:rPr>
              <a:t>東海豐</a:t>
            </a:r>
            <a:r>
              <a:rPr lang="en-US" altLang="zh-TW" sz="1200" kern="1200" dirty="0">
                <a:solidFill>
                  <a:schemeClr val="tx1"/>
                </a:solidFill>
                <a:effectLst/>
                <a:latin typeface="+mn-lt"/>
                <a:ea typeface="+mn-ea"/>
                <a:cs typeface="+mn-cs"/>
              </a:rPr>
              <a:t>1,997.75kw = 6,936.355KW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學甲</a:t>
            </a:r>
            <a:r>
              <a:rPr lang="en-US" altLang="zh-TW" sz="1200" kern="1200" dirty="0">
                <a:solidFill>
                  <a:schemeClr val="tx1"/>
                </a:solidFill>
                <a:effectLst/>
                <a:latin typeface="+mn-lt"/>
                <a:ea typeface="+mn-ea"/>
                <a:cs typeface="+mn-cs"/>
              </a:rPr>
              <a:t> 75,696.60kw </a:t>
            </a:r>
            <a:endParaRPr lang="zh-TW" altLang="en-US" b="1" dirty="0"/>
          </a:p>
        </p:txBody>
      </p:sp>
    </p:spTree>
    <p:extLst>
      <p:ext uri="{BB962C8B-B14F-4D97-AF65-F5344CB8AC3E}">
        <p14:creationId xmlns="" xmlns:p14="http://schemas.microsoft.com/office/powerpoint/2010/main" val="301066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US"/>
              <a:t>This is our group chart, we have 5 grope in TAYA. </a:t>
            </a:r>
            <a:r>
              <a:rPr lang="en-US" b="1">
                <a:solidFill>
                  <a:srgbClr val="0000FF"/>
                </a:solidFill>
              </a:rPr>
              <a:t>our group is Energy &amp; telecom business group. </a:t>
            </a:r>
            <a:endParaRPr b="1">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r>
              <a:rPr lang="en-US"/>
              <a:t>there have many Subsidiaries company  in our  group . We will introduce the Subsidiaries in the next page.</a:t>
            </a:r>
            <a:endParaRPr/>
          </a:p>
        </p:txBody>
      </p:sp>
      <p:sp>
        <p:nvSpPr>
          <p:cNvPr id="53" name="Google Shape;53;p3: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163607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solidFill>
                <a:prstClr val="black"/>
              </a:solidFill>
            </a:endParaRPr>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2021/05/25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14515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2021/05/25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145157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副標題 2"/>
          <p:cNvSpPr txBox="1">
            <a:spLocks/>
          </p:cNvSpPr>
          <p:nvPr userDrawn="1"/>
        </p:nvSpPr>
        <p:spPr>
          <a:xfrm>
            <a:off x="4860032" y="836712"/>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 xmlns:p14="http://schemas.microsoft.com/office/powerpoint/2010/main" val="21674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315424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140350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33136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149256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344636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302891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163502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203506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18963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6" y="273049"/>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10907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102353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1461991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2"/>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2"/>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248097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副標題 2"/>
          <p:cNvSpPr txBox="1">
            <a:spLocks/>
          </p:cNvSpPr>
          <p:nvPr/>
        </p:nvSpPr>
        <p:spPr>
          <a:xfrm>
            <a:off x="4860032" y="836713"/>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2"/>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7"/>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3"/>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 xmlns:p14="http://schemas.microsoft.com/office/powerpoint/2010/main" val="216557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54697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2440982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2021/05/25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275332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2021/05/25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1555946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2021/05/25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3157579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extLst>
      <p:ext uri="{BB962C8B-B14F-4D97-AF65-F5344CB8AC3E}">
        <p14:creationId xmlns="" xmlns:p14="http://schemas.microsoft.com/office/powerpoint/2010/main" val="342278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fld id="{30C38663-EBB9-45C5-96F9-F60323051C36}" type="datetimeFigureOut">
              <a:rPr lang="zh-TW" altLang="en-US" smtClean="0"/>
              <a:pPr/>
              <a:t>2021/05/25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3440019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標題投影片">
  <p:cSld name="9_標題投影片">
    <p:spTree>
      <p:nvGrpSpPr>
        <p:cNvPr id="1" name="Shape 26"/>
        <p:cNvGrpSpPr/>
        <p:nvPr/>
      </p:nvGrpSpPr>
      <p:grpSpPr>
        <a:xfrm>
          <a:off x="0" y="0"/>
          <a:ext cx="0" cy="0"/>
          <a:chOff x="0" y="0"/>
          <a:chExt cx="0" cy="0"/>
        </a:xfrm>
      </p:grpSpPr>
      <p:pic>
        <p:nvPicPr>
          <p:cNvPr id="27" name="Google Shape;27;p30" descr="P:\RW-Eason\wawa\大亞ppt&amp;簽名檔\ppt\大亞ppt空-08.jpg"/>
          <p:cNvPicPr preferRelativeResize="0"/>
          <p:nvPr/>
        </p:nvPicPr>
        <p:blipFill rotWithShape="1">
          <a:blip r:embed="rId2" cstate="print">
            <a:alphaModFix/>
          </a:blip>
          <a:srcRect/>
          <a:stretch/>
        </p:blipFill>
        <p:spPr>
          <a:xfrm>
            <a:off x="0" y="0"/>
            <a:ext cx="9144000" cy="6858504"/>
          </a:xfrm>
          <a:prstGeom prst="rect">
            <a:avLst/>
          </a:prstGeom>
          <a:noFill/>
          <a:ln>
            <a:noFill/>
          </a:ln>
        </p:spPr>
      </p:pic>
      <p:sp>
        <p:nvSpPr>
          <p:cNvPr id="28" name="Google Shape;28;p30"/>
          <p:cNvSpPr txBox="1">
            <a:spLocks noGrp="1"/>
          </p:cNvSpPr>
          <p:nvPr>
            <p:ph type="ctrTitle"/>
          </p:nvPr>
        </p:nvSpPr>
        <p:spPr>
          <a:xfrm>
            <a:off x="904056" y="692696"/>
            <a:ext cx="7772400" cy="79208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2800"/>
              <a:buFont typeface="Microsoft JhengHei"/>
              <a:buNone/>
              <a:defRPr sz="2100">
                <a:latin typeface="Microsoft JhengHei"/>
                <a:ea typeface="Microsoft JhengHei"/>
                <a:cs typeface="Microsoft JhengHei"/>
                <a:sym typeface="Microsoft JhengHe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subTitle" idx="1"/>
          </p:nvPr>
        </p:nvSpPr>
        <p:spPr>
          <a:xfrm>
            <a:off x="899592" y="2348880"/>
            <a:ext cx="6616824" cy="2952328"/>
          </a:xfrm>
          <a:prstGeom prst="rect">
            <a:avLst/>
          </a:prstGeom>
          <a:noFill/>
          <a:ln>
            <a:noFill/>
          </a:ln>
        </p:spPr>
        <p:txBody>
          <a:bodyPr spcFirstLastPara="1" wrap="square" lIns="91425" tIns="45700" rIns="91425" bIns="45700" anchor="t" anchorCtr="0">
            <a:normAutofit/>
          </a:bodyPr>
          <a:lstStyle>
            <a:lvl1pPr marR="0" lvl="0" algn="l">
              <a:lnSpc>
                <a:spcPct val="169230"/>
              </a:lnSpc>
              <a:spcBef>
                <a:spcPts val="195"/>
              </a:spcBef>
              <a:spcAft>
                <a:spcPts val="0"/>
              </a:spcAft>
              <a:buClr>
                <a:srgbClr val="888888"/>
              </a:buClr>
              <a:buSzPts val="1300"/>
              <a:buFont typeface="Noto Sans Symbols"/>
              <a:buNone/>
              <a:defRPr sz="975">
                <a:solidFill>
                  <a:srgbClr val="888888"/>
                </a:solidFill>
                <a:latin typeface="Microsoft JhengHei"/>
                <a:ea typeface="Microsoft JhengHei"/>
                <a:cs typeface="Microsoft JhengHei"/>
                <a:sym typeface="Microsoft JhengHei"/>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30" name="Google Shape;30;p3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3" name="Google Shape;33;p30"/>
          <p:cNvSpPr txBox="1">
            <a:spLocks noGrp="1"/>
          </p:cNvSpPr>
          <p:nvPr>
            <p:ph type="body" idx="2"/>
          </p:nvPr>
        </p:nvSpPr>
        <p:spPr>
          <a:xfrm>
            <a:off x="899592" y="1484784"/>
            <a:ext cx="7776864" cy="792088"/>
          </a:xfrm>
          <a:prstGeom prst="rect">
            <a:avLst/>
          </a:prstGeom>
          <a:noFill/>
          <a:ln>
            <a:noFill/>
          </a:ln>
        </p:spPr>
        <p:txBody>
          <a:bodyPr spcFirstLastPara="1" wrap="square" lIns="91425" tIns="45700" rIns="91425" bIns="45700" anchor="t" anchorCtr="0">
            <a:normAutofit/>
          </a:bodyPr>
          <a:lstStyle>
            <a:lvl1pPr marL="342900" lvl="0" indent="-171450" algn="l">
              <a:spcBef>
                <a:spcPts val="240"/>
              </a:spcBef>
              <a:spcAft>
                <a:spcPts val="0"/>
              </a:spcAft>
              <a:buClr>
                <a:schemeClr val="dk1"/>
              </a:buClr>
              <a:buSzPts val="1600"/>
              <a:buNone/>
              <a:defRPr sz="1200">
                <a:latin typeface="Microsoft JhengHei"/>
                <a:ea typeface="Microsoft JhengHei"/>
                <a:cs typeface="Microsoft JhengHei"/>
                <a:sym typeface="Microsoft JhengHei"/>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 xmlns:p14="http://schemas.microsoft.com/office/powerpoint/2010/main" val="421448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25949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2021/05/25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14515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45"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F9C50-7927-4CF5-A68E-0A99E818B14C}" type="slidenum">
              <a:rPr lang="zh-TW" altLang="en-US" smtClean="0"/>
              <a:pPr/>
              <a:t>‹#›</a:t>
            </a:fld>
            <a:endParaRPr lang="zh-TW" altLang="en-US"/>
          </a:p>
        </p:txBody>
      </p:sp>
    </p:spTree>
    <p:extLst>
      <p:ext uri="{BB962C8B-B14F-4D97-AF65-F5344CB8AC3E}">
        <p14:creationId xmlns="" xmlns:p14="http://schemas.microsoft.com/office/powerpoint/2010/main" val="26604533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14.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3.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7750" y="2440683"/>
            <a:ext cx="7772400" cy="433388"/>
          </a:xfrm>
        </p:spPr>
        <p:txBody>
          <a:bodyPr rtlCol="0">
            <a:noAutofit/>
          </a:bodyPr>
          <a:lstStyle/>
          <a:p>
            <a:pPr eaLnBrk="1" fontAlgn="auto" hangingPunct="1">
              <a:spcAft>
                <a:spcPts val="0"/>
              </a:spcAft>
              <a:defRPr/>
            </a:pPr>
            <a:r>
              <a:rPr lang="en-US" altLang="zh-TW" dirty="0" smtClean="0"/>
              <a:t>2021</a:t>
            </a:r>
            <a:r>
              <a:rPr lang="zh-TW" altLang="en-US" dirty="0" smtClean="0"/>
              <a:t> </a:t>
            </a:r>
            <a:r>
              <a:rPr lang="en-US" altLang="zh-TW" dirty="0" smtClean="0"/>
              <a:t>Q1 Results Presentation</a:t>
            </a:r>
            <a:endParaRPr lang="zh-TW" altLang="en-US" dirty="0"/>
          </a:p>
        </p:txBody>
      </p:sp>
      <p:sp>
        <p:nvSpPr>
          <p:cNvPr id="5" name="副標題 4"/>
          <p:cNvSpPr>
            <a:spLocks noGrp="1"/>
          </p:cNvSpPr>
          <p:nvPr>
            <p:ph type="subTitle" idx="1"/>
          </p:nvPr>
        </p:nvSpPr>
        <p:spPr>
          <a:xfrm>
            <a:off x="1042988" y="3282950"/>
            <a:ext cx="7777162" cy="360363"/>
          </a:xfrm>
        </p:spPr>
        <p:txBody>
          <a:bodyPr rtlCol="0">
            <a:normAutofit fontScale="85000" lnSpcReduction="20000"/>
          </a:bodyPr>
          <a:lstStyle/>
          <a:p>
            <a:pPr eaLnBrk="1" fontAlgn="auto" hangingPunct="1">
              <a:spcAft>
                <a:spcPts val="0"/>
              </a:spcAft>
              <a:defRPr/>
            </a:pPr>
            <a:r>
              <a:rPr lang="en-US" altLang="zh-TW" sz="2400" dirty="0" smtClean="0"/>
              <a:t>TA YA</a:t>
            </a:r>
            <a:r>
              <a:rPr lang="zh-TW" altLang="en-US" sz="2400" dirty="0" smtClean="0"/>
              <a:t> </a:t>
            </a:r>
            <a:r>
              <a:rPr lang="en-US" altLang="zh-TW" sz="2400" dirty="0" smtClean="0"/>
              <a:t>Group Overview &amp; Financial Highlights</a:t>
            </a:r>
            <a:endParaRPr lang="zh-TW" altLang="en-US" sz="2400" dirty="0" smtClean="0"/>
          </a:p>
          <a:p>
            <a:pPr eaLnBrk="1" fontAlgn="auto" hangingPunct="1">
              <a:spcAft>
                <a:spcPts val="0"/>
              </a:spcAft>
              <a:buFont typeface="Arial" panose="020B0604020202020204" pitchFamily="34" charset="0"/>
              <a:buNone/>
              <a:defRPr/>
            </a:pPr>
            <a:endParaRPr lang="zh-TW" altLang="en-US" dirty="0"/>
          </a:p>
        </p:txBody>
      </p:sp>
      <p:sp>
        <p:nvSpPr>
          <p:cNvPr id="8195" name="內容版面配置區 5"/>
          <p:cNvSpPr>
            <a:spLocks noGrp="1"/>
          </p:cNvSpPr>
          <p:nvPr>
            <p:ph sz="quarter" idx="11"/>
          </p:nvPr>
        </p:nvSpPr>
        <p:spPr>
          <a:xfrm>
            <a:off x="1073499" y="3859213"/>
            <a:ext cx="7704137" cy="431800"/>
          </a:xfrm>
        </p:spPr>
        <p:txBody>
          <a:bodyPr>
            <a:normAutofit/>
          </a:bodyPr>
          <a:lstStyle/>
          <a:p>
            <a:pPr eaLnBrk="1" hangingPunct="1"/>
            <a:r>
              <a:rPr lang="en-US" altLang="zh-TW" sz="1800" dirty="0" smtClean="0"/>
              <a:t>Company Spokesman</a:t>
            </a:r>
            <a:r>
              <a:rPr lang="zh-TW" altLang="en-US" sz="1800" dirty="0" smtClean="0"/>
              <a:t>：</a:t>
            </a:r>
            <a:r>
              <a:rPr lang="en-US" altLang="zh-TW" sz="1800" dirty="0" err="1" smtClean="0">
                <a:cs typeface="Times New Roman" pitchFamily="18" charset="0"/>
              </a:rPr>
              <a:t>Chen,Chung-Kuang</a:t>
            </a:r>
            <a:r>
              <a:rPr lang="en-US" altLang="zh-TW" sz="1800" dirty="0" smtClean="0">
                <a:cs typeface="Times New Roman" pitchFamily="18" charset="0"/>
              </a:rPr>
              <a:t> </a:t>
            </a:r>
            <a:endParaRPr lang="zh-TW" altLang="en-US" sz="1800" dirty="0"/>
          </a:p>
        </p:txBody>
      </p:sp>
      <p:sp>
        <p:nvSpPr>
          <p:cNvPr id="8196" name="文字版面配置區 6"/>
          <p:cNvSpPr>
            <a:spLocks noGrp="1"/>
          </p:cNvSpPr>
          <p:nvPr>
            <p:ph type="body" sz="quarter" idx="12"/>
          </p:nvPr>
        </p:nvSpPr>
        <p:spPr>
          <a:xfrm>
            <a:off x="4227513" y="811213"/>
            <a:ext cx="4895850" cy="601662"/>
          </a:xfrm>
        </p:spPr>
        <p:txBody>
          <a:bodyPr/>
          <a:lstStyle/>
          <a:p>
            <a:pPr eaLnBrk="1" hangingPunct="1"/>
            <a:r>
              <a:rPr lang="en-US" altLang="zh-TW" dirty="0" smtClean="0"/>
              <a:t>TA YA ELECTRIC WIRE &amp; CABLE CO., LTD.</a:t>
            </a:r>
          </a:p>
          <a:p>
            <a:pPr eaLnBrk="1" hangingPunct="1"/>
            <a:r>
              <a:rPr lang="en-US" altLang="zh-TW" dirty="0" smtClean="0"/>
              <a:t>Stock  Code: 1609</a:t>
            </a:r>
            <a:endParaRPr lang="zh-TW" altLang="en-US" dirty="0" smtClean="0"/>
          </a:p>
        </p:txBody>
      </p:sp>
      <p:sp>
        <p:nvSpPr>
          <p:cNvPr id="8" name="矩形 7"/>
          <p:cNvSpPr/>
          <p:nvPr/>
        </p:nvSpPr>
        <p:spPr>
          <a:xfrm>
            <a:off x="1042988" y="4291013"/>
            <a:ext cx="3312988" cy="431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TW" sz="2000" dirty="0">
                <a:solidFill>
                  <a:schemeClr val="tx1">
                    <a:lumMod val="50000"/>
                    <a:lumOff val="50000"/>
                  </a:schemeClr>
                </a:solidFill>
                <a:latin typeface="微軟正黑體" pitchFamily="34" charset="-120"/>
                <a:ea typeface="微軟正黑體" pitchFamily="34" charset="-120"/>
              </a:rPr>
              <a:t>2021/05/27</a:t>
            </a:r>
            <a:endParaRPr kumimoji="0" lang="zh-TW" altLang="en-US" sz="20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10</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en-US" altLang="zh-TW" dirty="0" smtClean="0"/>
              <a:t> Sales Volume Of Various Products: </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896543" cy="951423"/>
            <a:chOff x="827582" y="404663"/>
            <a:chExt cx="6865868" cy="1262608"/>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2"/>
              <a:ext cx="5154444" cy="637169"/>
            </a:xfrm>
            <a:prstGeom prst="rect">
              <a:avLst/>
            </a:prstGeom>
          </p:spPr>
          <p:txBody>
            <a:bodyPr wrap="square">
              <a:spAutoFit/>
            </a:bodyPr>
            <a:lstStyle/>
            <a:p>
              <a:pPr marL="285750" lvl="1" indent="-285750" defTabSz="1244600">
                <a:lnSpc>
                  <a:spcPct val="90000"/>
                </a:lnSpc>
                <a:spcAft>
                  <a:spcPct val="15000"/>
                </a:spcAft>
              </a:pPr>
              <a:r>
                <a:rPr lang="en-US" altLang="zh-TW" sz="2800" dirty="0" smtClean="0"/>
                <a:t>Financial </a:t>
              </a:r>
              <a:r>
                <a:rPr lang="en-US" altLang="zh-TW" sz="2800" dirty="0" smtClean="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1" name="圖表 10"/>
          <p:cNvGraphicFramePr/>
          <p:nvPr/>
        </p:nvGraphicFramePr>
        <p:xfrm>
          <a:off x="899591" y="2204864"/>
          <a:ext cx="7488833" cy="4536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11</a:t>
            </a:fld>
            <a:endParaRPr lang="zh-TW" altLang="en-US"/>
          </a:p>
        </p:txBody>
      </p:sp>
      <p:sp>
        <p:nvSpPr>
          <p:cNvPr id="12" name="文字方塊 11"/>
          <p:cNvSpPr txBox="1"/>
          <p:nvPr/>
        </p:nvSpPr>
        <p:spPr>
          <a:xfrm>
            <a:off x="755576" y="1916832"/>
            <a:ext cx="5688632" cy="369332"/>
          </a:xfrm>
          <a:prstGeom prst="rect">
            <a:avLst/>
          </a:prstGeom>
          <a:noFill/>
        </p:spPr>
        <p:txBody>
          <a:bodyPr wrap="square" rtlCol="0">
            <a:spAutoFit/>
          </a:bodyPr>
          <a:lstStyle/>
          <a:p>
            <a:pPr>
              <a:buFont typeface="Arial" pitchFamily="34" charset="0"/>
              <a:buChar char="•"/>
            </a:pPr>
            <a:r>
              <a:rPr lang="en-US" altLang="zh-TW" b="1" dirty="0" smtClean="0">
                <a:latin typeface="微軟正黑體" pitchFamily="34" charset="-120"/>
                <a:ea typeface="微軟正黑體" pitchFamily="34" charset="-120"/>
              </a:rPr>
              <a:t>2021</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Q1</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The ratio of Product sales volume</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320479" cy="951422"/>
            <a:chOff x="827582" y="404663"/>
            <a:chExt cx="6058119" cy="1262606"/>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4346695" cy="637168"/>
            </a:xfrm>
            <a:prstGeom prst="rect">
              <a:avLst/>
            </a:prstGeom>
          </p:spPr>
          <p:txBody>
            <a:bodyPr wrap="square">
              <a:spAutoFit/>
            </a:bodyPr>
            <a:lstStyle/>
            <a:p>
              <a:pPr marL="285750" lvl="1" indent="-285750" defTabSz="1244600">
                <a:lnSpc>
                  <a:spcPct val="90000"/>
                </a:lnSpc>
                <a:spcAft>
                  <a:spcPct val="15000"/>
                </a:spcAft>
              </a:pPr>
              <a:r>
                <a:rPr lang="en-US" altLang="zh-TW" sz="2800" dirty="0" smtClean="0"/>
                <a:t>Financial </a:t>
              </a:r>
              <a:r>
                <a:rPr lang="en-US" altLang="zh-TW" sz="2800" dirty="0" smtClean="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9" name="圖表 8"/>
          <p:cNvGraphicFramePr/>
          <p:nvPr/>
        </p:nvGraphicFramePr>
        <p:xfrm>
          <a:off x="1043608" y="2780928"/>
          <a:ext cx="7086600" cy="36572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12</a:t>
            </a:fld>
            <a:endParaRPr lang="zh-TW" altLang="en-US"/>
          </a:p>
        </p:txBody>
      </p:sp>
      <p:sp>
        <p:nvSpPr>
          <p:cNvPr id="12" name="文字方塊 11"/>
          <p:cNvSpPr txBox="1"/>
          <p:nvPr/>
        </p:nvSpPr>
        <p:spPr>
          <a:xfrm>
            <a:off x="755576" y="1916832"/>
            <a:ext cx="6480720" cy="369332"/>
          </a:xfrm>
          <a:prstGeom prst="rect">
            <a:avLst/>
          </a:prstGeom>
          <a:noFill/>
        </p:spPr>
        <p:txBody>
          <a:bodyPr wrap="square" rtlCol="0">
            <a:spAutoFit/>
          </a:bodyPr>
          <a:lstStyle/>
          <a:p>
            <a:pPr>
              <a:buFont typeface="Arial" pitchFamily="34" charset="0"/>
              <a:buChar char="•"/>
            </a:pPr>
            <a:r>
              <a:rPr lang="en-US" altLang="zh-TW" b="1" dirty="0" smtClean="0">
                <a:latin typeface="微軟正黑體" pitchFamily="34" charset="-120"/>
                <a:ea typeface="微軟正黑體" pitchFamily="34" charset="-120"/>
              </a:rPr>
              <a:t>2021 Q1</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The ratio of Product sales figures</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536503" cy="951423"/>
            <a:chOff x="827582" y="404663"/>
            <a:chExt cx="6361025" cy="1262608"/>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2"/>
              <a:ext cx="4649601" cy="637169"/>
            </a:xfrm>
            <a:prstGeom prst="rect">
              <a:avLst/>
            </a:prstGeom>
          </p:spPr>
          <p:txBody>
            <a:bodyPr wrap="square">
              <a:spAutoFit/>
            </a:bodyPr>
            <a:lstStyle/>
            <a:p>
              <a:pPr marL="285750" lvl="1" indent="-285750" defTabSz="1244600">
                <a:lnSpc>
                  <a:spcPct val="90000"/>
                </a:lnSpc>
                <a:spcAft>
                  <a:spcPct val="15000"/>
                </a:spcAft>
              </a:pPr>
              <a:r>
                <a:rPr lang="en-US" altLang="zh-TW" sz="2800" dirty="0" smtClean="0"/>
                <a:t>Financial </a:t>
              </a:r>
              <a:r>
                <a:rPr lang="en-US" altLang="zh-TW" sz="2800" dirty="0" smtClean="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9" name="圖表 8"/>
          <p:cNvGraphicFramePr/>
          <p:nvPr/>
        </p:nvGraphicFramePr>
        <p:xfrm>
          <a:off x="1115616" y="2420888"/>
          <a:ext cx="6575673" cy="40481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13</a:t>
            </a:fld>
            <a:endParaRPr lang="zh-TW" altLang="en-US"/>
          </a:p>
        </p:txBody>
      </p:sp>
      <p:sp>
        <p:nvSpPr>
          <p:cNvPr id="22532" name="文字方塊 1"/>
          <p:cNvSpPr txBox="1">
            <a:spLocks noChangeArrowheads="1"/>
          </p:cNvSpPr>
          <p:nvPr/>
        </p:nvSpPr>
        <p:spPr bwMode="auto">
          <a:xfrm>
            <a:off x="5684838" y="1772816"/>
            <a:ext cx="3459162" cy="263525"/>
          </a:xfrm>
          <a:prstGeom prst="rect">
            <a:avLst/>
          </a:prstGeom>
          <a:noFill/>
          <a:ln w="9525">
            <a:noFill/>
            <a:miter lim="800000"/>
            <a:headEnd/>
            <a:tailEnd/>
          </a:ln>
        </p:spPr>
        <p:txBody>
          <a:bodyPr/>
          <a:lstStyle/>
          <a:p>
            <a:pPr eaLnBrk="1" hangingPunct="1"/>
            <a:r>
              <a:rPr lang="en-US" altLang="zh-TW" sz="1400" dirty="0" smtClean="0">
                <a:latin typeface="微軟正黑體" pitchFamily="34" charset="-120"/>
                <a:ea typeface="微軟正黑體" pitchFamily="34" charset="-120"/>
              </a:rPr>
              <a:t>Unit: Thousand of NTD, except  for EPS in NTD</a:t>
            </a:r>
            <a:endParaRPr lang="zh-TW" altLang="en-US" sz="1400" dirty="0">
              <a:latin typeface="微軟正黑體" pitchFamily="34" charset="-120"/>
              <a:ea typeface="微軟正黑體" pitchFamily="34" charset="-120"/>
            </a:endParaRPr>
          </a:p>
        </p:txBody>
      </p:sp>
      <p:sp>
        <p:nvSpPr>
          <p:cNvPr id="29" name="文字版面配置區 3"/>
          <p:cNvSpPr txBox="1">
            <a:spLocks/>
          </p:cNvSpPr>
          <p:nvPr/>
        </p:nvSpPr>
        <p:spPr bwMode="auto">
          <a:xfrm>
            <a:off x="611560" y="1628800"/>
            <a:ext cx="777557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nSpc>
                <a:spcPct val="200000"/>
              </a:lnSpc>
              <a:spcBef>
                <a:spcPct val="20000"/>
              </a:spcBef>
              <a:buFont typeface="Arial" pitchFamily="34" charset="0"/>
              <a:buChar char="•"/>
              <a:defRPr/>
            </a:pPr>
            <a:r>
              <a:rPr lang="en-US" altLang="zh-TW" sz="1600" dirty="0" smtClean="0"/>
              <a:t> Consolidated Statements of Income : 2021Q1</a:t>
            </a:r>
            <a:endParaRPr lang="zh-TW" altLang="en-US" sz="1600" dirty="0" smtClean="0"/>
          </a:p>
          <a:p>
            <a:pPr lvl="0">
              <a:lnSpc>
                <a:spcPct val="200000"/>
              </a:lnSpc>
              <a:spcBef>
                <a:spcPct val="20000"/>
              </a:spcBef>
              <a:buFont typeface="Arial" pitchFamily="34" charset="0"/>
              <a:buChar char="•"/>
              <a:defRPr/>
            </a:pPr>
            <a:endPar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grpSp>
        <p:nvGrpSpPr>
          <p:cNvPr id="2" name="群組 33"/>
          <p:cNvGrpSpPr/>
          <p:nvPr/>
        </p:nvGrpSpPr>
        <p:grpSpPr>
          <a:xfrm>
            <a:off x="827584" y="764704"/>
            <a:ext cx="3942307" cy="872874"/>
            <a:chOff x="827582" y="404663"/>
            <a:chExt cx="7107236" cy="1390042"/>
          </a:xfrm>
        </p:grpSpPr>
        <p:pic>
          <p:nvPicPr>
            <p:cNvPr id="35" name="圖片 34"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矩形 35"/>
            <p:cNvSpPr/>
            <p:nvPr/>
          </p:nvSpPr>
          <p:spPr>
            <a:xfrm>
              <a:off x="2539005" y="1030102"/>
              <a:ext cx="5395813" cy="764603"/>
            </a:xfrm>
            <a:prstGeom prst="rect">
              <a:avLst/>
            </a:prstGeom>
          </p:spPr>
          <p:txBody>
            <a:bodyPr wrap="none">
              <a:spAutoFit/>
            </a:bodyPr>
            <a:lstStyle/>
            <a:p>
              <a:pPr marL="285750" lvl="1" indent="-285750" defTabSz="1244600">
                <a:lnSpc>
                  <a:spcPct val="90000"/>
                </a:lnSpc>
                <a:spcAft>
                  <a:spcPct val="15000"/>
                </a:spcAft>
              </a:pPr>
              <a:r>
                <a:rPr lang="en-US" altLang="zh-TW" sz="2800" dirty="0" smtClean="0"/>
                <a:t>Financial </a:t>
              </a:r>
              <a:r>
                <a:rPr lang="en-US" altLang="zh-TW" sz="2800" dirty="0" smtClean="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0" name="表格 9"/>
          <p:cNvGraphicFramePr>
            <a:graphicFrameLocks noGrp="1"/>
          </p:cNvGraphicFramePr>
          <p:nvPr/>
        </p:nvGraphicFramePr>
        <p:xfrm>
          <a:off x="683568" y="2276872"/>
          <a:ext cx="7920878" cy="4338647"/>
        </p:xfrm>
        <a:graphic>
          <a:graphicData uri="http://schemas.openxmlformats.org/drawingml/2006/table">
            <a:tbl>
              <a:tblPr/>
              <a:tblGrid>
                <a:gridCol w="1294757">
                  <a:extLst>
                    <a:ext uri="{9D8B030D-6E8A-4147-A177-3AD203B41FA5}">
                      <a16:colId xmlns="" xmlns:a16="http://schemas.microsoft.com/office/drawing/2014/main" val="20000"/>
                    </a:ext>
                  </a:extLst>
                </a:gridCol>
                <a:gridCol w="2361032">
                  <a:extLst>
                    <a:ext uri="{9D8B030D-6E8A-4147-A177-3AD203B41FA5}">
                      <a16:colId xmlns="" xmlns:a16="http://schemas.microsoft.com/office/drawing/2014/main" val="20001"/>
                    </a:ext>
                  </a:extLst>
                </a:gridCol>
                <a:gridCol w="609298">
                  <a:extLst>
                    <a:ext uri="{9D8B030D-6E8A-4147-A177-3AD203B41FA5}">
                      <a16:colId xmlns="" xmlns:a16="http://schemas.microsoft.com/office/drawing/2014/main" val="20002"/>
                    </a:ext>
                  </a:extLst>
                </a:gridCol>
                <a:gridCol w="2287638">
                  <a:extLst>
                    <a:ext uri="{9D8B030D-6E8A-4147-A177-3AD203B41FA5}">
                      <a16:colId xmlns="" xmlns:a16="http://schemas.microsoft.com/office/drawing/2014/main" val="20003"/>
                    </a:ext>
                  </a:extLst>
                </a:gridCol>
                <a:gridCol w="648072">
                  <a:extLst>
                    <a:ext uri="{9D8B030D-6E8A-4147-A177-3AD203B41FA5}">
                      <a16:colId xmlns="" xmlns:a16="http://schemas.microsoft.com/office/drawing/2014/main" val="20004"/>
                    </a:ext>
                  </a:extLst>
                </a:gridCol>
                <a:gridCol w="720081">
                  <a:extLst>
                    <a:ext uri="{9D8B030D-6E8A-4147-A177-3AD203B41FA5}">
                      <a16:colId xmlns="" xmlns:a16="http://schemas.microsoft.com/office/drawing/2014/main" val="20005"/>
                    </a:ext>
                  </a:extLst>
                </a:gridCol>
              </a:tblGrid>
              <a:tr h="456501">
                <a:tc>
                  <a:txBody>
                    <a:bodyPr/>
                    <a:lstStyle/>
                    <a:p>
                      <a:pPr algn="ctr" rtl="0" fontAlgn="ctr"/>
                      <a:r>
                        <a:rPr lang="en-US" altLang="zh-TW" sz="1800" b="0" i="0" u="none" strike="noStrike" dirty="0" smtClean="0">
                          <a:solidFill>
                            <a:srgbClr val="FFFFFF"/>
                          </a:solidFill>
                          <a:latin typeface="微軟正黑體" pitchFamily="34" charset="-120"/>
                          <a:ea typeface="微軟正黑體" pitchFamily="34" charset="-120"/>
                        </a:rPr>
                        <a:t>Item</a:t>
                      </a:r>
                      <a:endParaRPr lang="zh-TW" altLang="en-US" sz="1800" b="0" i="0" u="none" strike="noStrike" dirty="0">
                        <a:solidFill>
                          <a:srgbClr val="FFFFFF"/>
                        </a:solidFill>
                        <a:latin typeface="微軟正黑體" pitchFamily="34" charset="-120"/>
                        <a:ea typeface="微軟正黑體" pitchFamily="34" charset="-120"/>
                      </a:endParaRPr>
                    </a:p>
                  </a:txBody>
                  <a:tcPr marL="7896" marR="7896" marT="78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zh-TW" sz="1400" b="0" i="0" u="none" strike="noStrike" dirty="0" smtClean="0">
                          <a:solidFill>
                            <a:srgbClr val="FFFFFF"/>
                          </a:solidFill>
                          <a:latin typeface="微軟正黑體" pitchFamily="34" charset="-120"/>
                          <a:ea typeface="微軟正黑體" pitchFamily="34" charset="-120"/>
                        </a:rPr>
                        <a:t>2021Q1</a:t>
                      </a:r>
                      <a:endParaRPr lang="zh-TW" altLang="en-US"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zh-TW" sz="1400" b="0" i="0" u="none" strike="noStrike" dirty="0" smtClean="0">
                          <a:solidFill>
                            <a:srgbClr val="FFFFFF"/>
                          </a:solidFill>
                          <a:latin typeface="微軟正黑體" pitchFamily="34" charset="-120"/>
                          <a:ea typeface="微軟正黑體" pitchFamily="34" charset="-120"/>
                        </a:rPr>
                        <a:t>2020Q1</a:t>
                      </a:r>
                      <a:endParaRPr lang="zh-TW" altLang="en-US"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zh-TW" sz="1400" b="0" i="0" u="none" strike="noStrike" dirty="0" smtClean="0">
                          <a:solidFill>
                            <a:srgbClr val="FFFFFF"/>
                          </a:solidFill>
                          <a:latin typeface="微軟正黑體" pitchFamily="34" charset="-120"/>
                          <a:ea typeface="微軟正黑體" pitchFamily="34" charset="-120"/>
                        </a:rPr>
                        <a:t>% </a:t>
                      </a:r>
                      <a:endParaRPr lang="en-US" altLang="zh-TW"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zh-TW" sz="1400" dirty="0" smtClean="0">
                          <a:solidFill>
                            <a:schemeClr val="bg1"/>
                          </a:solidFill>
                          <a:latin typeface="微軟正黑體" pitchFamily="34" charset="-120"/>
                          <a:ea typeface="微軟正黑體" pitchFamily="34" charset="-120"/>
                        </a:rPr>
                        <a:t>Annual Growth Rate</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extLst>
                  <a:ext uri="{0D108BD9-81ED-4DB2-BD59-A6C34878D82A}">
                    <a16:rowId xmlns="" xmlns:a16="http://schemas.microsoft.com/office/drawing/2014/main" val="10000"/>
                  </a:ext>
                </a:extLst>
              </a:tr>
              <a:tr h="341859">
                <a:tc>
                  <a:txBody>
                    <a:bodyPr/>
                    <a:lstStyle/>
                    <a:p>
                      <a:pPr algn="l" rtl="0" fontAlgn="ctr"/>
                      <a:r>
                        <a:rPr lang="en-US" altLang="zh-TW" sz="1200" b="0" i="0" u="none" strike="noStrike" dirty="0" smtClean="0">
                          <a:solidFill>
                            <a:srgbClr val="000000"/>
                          </a:solidFill>
                          <a:latin typeface="微軟正黑體" pitchFamily="34" charset="-120"/>
                          <a:ea typeface="微軟正黑體" pitchFamily="34" charset="-120"/>
                        </a:rPr>
                        <a:t>Net Sales </a:t>
                      </a:r>
                      <a:endParaRPr lang="en-US" altLang="zh-TW" sz="1200" b="0" i="0" u="none" strike="noStrike" dirty="0">
                        <a:solidFill>
                          <a:srgbClr val="000000"/>
                        </a:solidFill>
                        <a:latin typeface="微軟正黑體" pitchFamily="34" charset="-120"/>
                        <a:ea typeface="微軟正黑體" pitchFamily="34" charset="-120"/>
                      </a:endParaRPr>
                    </a:p>
                  </a:txBody>
                  <a:tcPr marL="7896" marR="7896" marT="7896"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6,011,651 </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100.0 </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3,957,011</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100.0 </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51.9 </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 xmlns:a16="http://schemas.microsoft.com/office/drawing/2014/main" val="10001"/>
                  </a:ext>
                </a:extLst>
              </a:tr>
              <a:tr h="398669">
                <a:tc>
                  <a:txBody>
                    <a:bodyPr/>
                    <a:lstStyle/>
                    <a:p>
                      <a:pPr algn="l" rtl="0" fontAlgn="ctr"/>
                      <a:r>
                        <a:rPr lang="en-US" altLang="zh-TW" sz="1200" b="0" i="0" u="none" strike="noStrike" dirty="0" smtClean="0">
                          <a:solidFill>
                            <a:srgbClr val="000000"/>
                          </a:solidFill>
                          <a:latin typeface="微軟正黑體" pitchFamily="34" charset="-120"/>
                          <a:ea typeface="微軟正黑體" pitchFamily="34" charset="-120"/>
                        </a:rPr>
                        <a:t>Operating Costs </a:t>
                      </a:r>
                      <a:endParaRPr lang="en-US" altLang="zh-TW" sz="1200" b="0" i="0" u="none" strike="noStrike" dirty="0">
                        <a:solidFill>
                          <a:srgbClr val="000000"/>
                        </a:solidFill>
                        <a:latin typeface="微軟正黑體" pitchFamily="34" charset="-120"/>
                        <a:ea typeface="微軟正黑體" pitchFamily="34" charset="-120"/>
                      </a:endParaRPr>
                    </a:p>
                  </a:txBody>
                  <a:tcPr marL="7896" marR="7896" marT="7896" marB="0" anchor="ctr">
                    <a:lnL>
                      <a:noFill/>
                    </a:lnL>
                    <a:lnR>
                      <a:noFill/>
                    </a:lnR>
                    <a:lnT>
                      <a:noFill/>
                    </a:lnT>
                    <a:lnB>
                      <a:noFill/>
                    </a:lnB>
                  </a:tcPr>
                </a:tc>
                <a:tc>
                  <a:txBody>
                    <a:bodyPr/>
                    <a:lstStyle/>
                    <a:p>
                      <a:pPr algn="r" rtl="0" fontAlgn="ctr"/>
                      <a:r>
                        <a:rPr lang="en-US" altLang="zh-TW" sz="1400" b="0" i="0" u="none" strike="noStrike">
                          <a:solidFill>
                            <a:srgbClr val="000000"/>
                          </a:solidFill>
                          <a:latin typeface="微軟正黑體"/>
                        </a:rPr>
                        <a:t>5,391,487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89.7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a:rPr>
                        <a:t>3,695,318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93.4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45.9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32224">
                <a:tc>
                  <a:txBody>
                    <a:bodyPr/>
                    <a:lstStyle/>
                    <a:p>
                      <a:pPr algn="l" rtl="0" fontAlgn="ctr"/>
                      <a:r>
                        <a:rPr lang="en-US" altLang="zh-TW" sz="1200" b="0" i="0" u="none" strike="noStrike" dirty="0" smtClean="0">
                          <a:solidFill>
                            <a:srgbClr val="000000"/>
                          </a:solidFill>
                          <a:latin typeface="微軟正黑體" pitchFamily="34" charset="-120"/>
                          <a:ea typeface="微軟正黑體" pitchFamily="34" charset="-120"/>
                        </a:rPr>
                        <a:t>Gross Profit </a:t>
                      </a:r>
                      <a:endParaRPr lang="en-US" altLang="zh-TW" sz="1200" b="0" i="0" u="none" strike="noStrike" dirty="0">
                        <a:solidFill>
                          <a:srgbClr val="000000"/>
                        </a:solidFill>
                        <a:latin typeface="微軟正黑體" pitchFamily="34" charset="-120"/>
                        <a:ea typeface="微軟正黑體" pitchFamily="34" charset="-120"/>
                      </a:endParaRPr>
                    </a:p>
                  </a:txBody>
                  <a:tcPr marL="7896" marR="7896" marT="7896"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latin typeface="微軟正黑體"/>
                        </a:rPr>
                        <a:t>620,164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10.3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latin typeface="微軟正黑體"/>
                        </a:rPr>
                        <a:t>261,693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6.6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137.0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 xmlns:a16="http://schemas.microsoft.com/office/drawing/2014/main" val="10003"/>
                  </a:ext>
                </a:extLst>
              </a:tr>
              <a:tr h="398669">
                <a:tc>
                  <a:txBody>
                    <a:bodyPr/>
                    <a:lstStyle/>
                    <a:p>
                      <a:pPr algn="l" rtl="0" fontAlgn="ctr"/>
                      <a:r>
                        <a:rPr lang="en-US" altLang="zh-TW" sz="1200" b="0" i="0" u="none" strike="noStrike" dirty="0" smtClean="0">
                          <a:solidFill>
                            <a:srgbClr val="000000"/>
                          </a:solidFill>
                          <a:latin typeface="微軟正黑體" pitchFamily="34" charset="-120"/>
                          <a:ea typeface="微軟正黑體" pitchFamily="34" charset="-120"/>
                        </a:rPr>
                        <a:t>Operating Expenses </a:t>
                      </a:r>
                      <a:endParaRPr lang="en-US" altLang="zh-TW" sz="1200" b="0" i="0" u="none" strike="noStrike" dirty="0">
                        <a:solidFill>
                          <a:srgbClr val="000000"/>
                        </a:solidFill>
                        <a:latin typeface="微軟正黑體" pitchFamily="34" charset="-120"/>
                        <a:ea typeface="微軟正黑體" pitchFamily="34" charset="-120"/>
                      </a:endParaRPr>
                    </a:p>
                  </a:txBody>
                  <a:tcPr marL="7896" marR="7896" marT="7896" marB="0" anchor="ctr">
                    <a:lnL>
                      <a:noFill/>
                    </a:lnL>
                    <a:lnR>
                      <a:noFill/>
                    </a:lnR>
                    <a:lnT>
                      <a:noFill/>
                    </a:lnT>
                    <a:lnB>
                      <a:noFill/>
                    </a:lnB>
                  </a:tcPr>
                </a:tc>
                <a:tc>
                  <a:txBody>
                    <a:bodyPr/>
                    <a:lstStyle/>
                    <a:p>
                      <a:pPr algn="r" rtl="0" fontAlgn="ctr"/>
                      <a:r>
                        <a:rPr lang="en-US" altLang="zh-TW" sz="1400" b="0" i="0" u="none" strike="noStrike">
                          <a:solidFill>
                            <a:srgbClr val="000000"/>
                          </a:solidFill>
                          <a:latin typeface="微軟正黑體"/>
                        </a:rPr>
                        <a:t>257,643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a:rPr>
                        <a:t>4.3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a:rPr>
                        <a:t>224,561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5.7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14.7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32224">
                <a:tc>
                  <a:txBody>
                    <a:bodyPr/>
                    <a:lstStyle/>
                    <a:p>
                      <a:pPr algn="l" rtl="0" fontAlgn="ctr"/>
                      <a:r>
                        <a:rPr lang="en-US" altLang="zh-TW" sz="1200" b="0" i="0" u="none" strike="noStrike" dirty="0" smtClean="0">
                          <a:solidFill>
                            <a:srgbClr val="000000"/>
                          </a:solidFill>
                          <a:latin typeface="微軟正黑體" pitchFamily="34" charset="-120"/>
                          <a:ea typeface="微軟正黑體" pitchFamily="34" charset="-120"/>
                        </a:rPr>
                        <a:t>Net Profit </a:t>
                      </a:r>
                      <a:endParaRPr lang="en-US" altLang="zh-TW" sz="1200" b="0" i="0" u="none" strike="noStrike" dirty="0">
                        <a:solidFill>
                          <a:srgbClr val="000000"/>
                        </a:solidFill>
                        <a:latin typeface="微軟正黑體" pitchFamily="34" charset="-120"/>
                        <a:ea typeface="微軟正黑體" pitchFamily="34" charset="-120"/>
                      </a:endParaRPr>
                    </a:p>
                  </a:txBody>
                  <a:tcPr marL="7896" marR="7896" marT="7896"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latin typeface="微軟正黑體"/>
                        </a:rPr>
                        <a:t>362,521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latin typeface="微軟正黑體"/>
                        </a:rPr>
                        <a:t>6.0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37,132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0.9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876.3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 xmlns:a16="http://schemas.microsoft.com/office/drawing/2014/main" val="10005"/>
                  </a:ext>
                </a:extLst>
              </a:tr>
              <a:tr h="347080">
                <a:tc>
                  <a:txBody>
                    <a:bodyPr/>
                    <a:lstStyle/>
                    <a:p>
                      <a:pPr algn="l" rtl="0" fontAlgn="ctr"/>
                      <a:r>
                        <a:rPr lang="en-US" altLang="zh-TW" sz="1200" b="0" i="0" u="none" strike="noStrike" dirty="0" smtClean="0">
                          <a:solidFill>
                            <a:srgbClr val="000000"/>
                          </a:solidFill>
                          <a:latin typeface="微軟正黑體" pitchFamily="34" charset="-120"/>
                          <a:ea typeface="微軟正黑體" pitchFamily="34" charset="-120"/>
                        </a:rPr>
                        <a:t>Non-Operational Income(Expenditure) </a:t>
                      </a:r>
                      <a:endParaRPr lang="zh-TW" altLang="en-US" sz="1200" b="0" i="0" u="none" strike="noStrike" dirty="0">
                        <a:solidFill>
                          <a:srgbClr val="000000"/>
                        </a:solidFill>
                        <a:latin typeface="微軟正黑體" pitchFamily="34" charset="-120"/>
                        <a:ea typeface="微軟正黑體" pitchFamily="34" charset="-120"/>
                      </a:endParaRPr>
                    </a:p>
                  </a:txBody>
                  <a:tcPr marL="7896" marR="7896" marT="7896" marB="0" anchor="ctr">
                    <a:lnL>
                      <a:noFill/>
                    </a:lnL>
                    <a:lnR>
                      <a:noFill/>
                    </a:lnR>
                    <a:lnT>
                      <a:noFill/>
                    </a:lnT>
                    <a:lnB>
                      <a:noFill/>
                    </a:lnB>
                  </a:tcPr>
                </a:tc>
                <a:tc>
                  <a:txBody>
                    <a:bodyPr/>
                    <a:lstStyle/>
                    <a:p>
                      <a:pPr algn="r" rtl="0" fontAlgn="ctr"/>
                      <a:r>
                        <a:rPr lang="en-US" altLang="zh-TW" sz="1400" b="0" i="0" u="none" strike="noStrike">
                          <a:solidFill>
                            <a:srgbClr val="000000"/>
                          </a:solidFill>
                          <a:latin typeface="微軟正黑體"/>
                        </a:rPr>
                        <a:t>184,321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3.1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202,794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5.1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FF0000"/>
                          </a:solidFill>
                          <a:latin typeface="微軟正黑體"/>
                        </a:rPr>
                        <a:t>(9.1)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50924">
                <a:tc>
                  <a:txBody>
                    <a:bodyPr/>
                    <a:lstStyle/>
                    <a:p>
                      <a:pPr algn="l" rtl="0" fontAlgn="ctr"/>
                      <a:r>
                        <a:rPr lang="en-US" altLang="zh-TW" sz="1200" b="0" i="0" u="none" strike="noStrike" dirty="0" smtClean="0">
                          <a:solidFill>
                            <a:srgbClr val="000000"/>
                          </a:solidFill>
                          <a:latin typeface="微軟正黑體" pitchFamily="34" charset="-120"/>
                          <a:ea typeface="微軟正黑體" pitchFamily="34" charset="-120"/>
                        </a:rPr>
                        <a:t>Net Profit After Tax </a:t>
                      </a:r>
                      <a:endParaRPr lang="zh-TW" altLang="en-US" sz="1200" b="0" i="0" u="none" strike="noStrike" dirty="0">
                        <a:solidFill>
                          <a:srgbClr val="000000"/>
                        </a:solidFill>
                        <a:latin typeface="微軟正黑體" pitchFamily="34" charset="-120"/>
                        <a:ea typeface="微軟正黑體" pitchFamily="34" charset="-120"/>
                      </a:endParaRPr>
                    </a:p>
                  </a:txBody>
                  <a:tcPr marL="7896" marR="7896" marT="7896" marB="0" anchor="ctr">
                    <a:lnL>
                      <a:noFill/>
                    </a:lnL>
                    <a:lnR>
                      <a:noFill/>
                    </a:lnR>
                    <a:lnT>
                      <a:noFill/>
                    </a:lnT>
                    <a:lnB>
                      <a:noFill/>
                    </a:lnB>
                    <a:solidFill>
                      <a:srgbClr val="E7E7E7"/>
                    </a:solidFill>
                  </a:tcPr>
                </a:tc>
                <a:tc rowSpan="2">
                  <a:txBody>
                    <a:bodyPr/>
                    <a:lstStyle/>
                    <a:p>
                      <a:pPr algn="r" rtl="0" fontAlgn="ctr"/>
                      <a:r>
                        <a:rPr lang="en-US" altLang="zh-TW" sz="1400" b="0" i="0" u="none" strike="noStrike">
                          <a:solidFill>
                            <a:srgbClr val="000000"/>
                          </a:solidFill>
                          <a:latin typeface="微軟正黑體"/>
                        </a:rPr>
                        <a:t>435,433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rowSpan="2">
                  <a:txBody>
                    <a:bodyPr/>
                    <a:lstStyle/>
                    <a:p>
                      <a:pPr algn="r" rtl="0" fontAlgn="ctr"/>
                      <a:r>
                        <a:rPr lang="en-US" altLang="zh-TW" sz="1400" b="0" i="0" u="none" strike="noStrike">
                          <a:solidFill>
                            <a:srgbClr val="000000"/>
                          </a:solidFill>
                          <a:latin typeface="微軟正黑體"/>
                        </a:rPr>
                        <a:t>7.2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rowSpan="2">
                  <a:txBody>
                    <a:bodyPr/>
                    <a:lstStyle/>
                    <a:p>
                      <a:pPr algn="r" rtl="0" fontAlgn="ctr"/>
                      <a:r>
                        <a:rPr lang="en-US" altLang="zh-TW" sz="1400" b="0" i="0" u="none" strike="noStrike" dirty="0">
                          <a:solidFill>
                            <a:srgbClr val="000000"/>
                          </a:solidFill>
                          <a:latin typeface="微軟正黑體"/>
                        </a:rPr>
                        <a:t>139,807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rowSpan="2">
                  <a:txBody>
                    <a:bodyPr/>
                    <a:lstStyle/>
                    <a:p>
                      <a:pPr algn="r" rtl="0" fontAlgn="ctr"/>
                      <a:r>
                        <a:rPr lang="en-US" altLang="zh-TW" sz="1400" b="0" i="0" u="none" strike="noStrike">
                          <a:solidFill>
                            <a:srgbClr val="000000"/>
                          </a:solidFill>
                          <a:latin typeface="微軟正黑體"/>
                        </a:rPr>
                        <a:t>3.5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rowSpan="2">
                  <a:txBody>
                    <a:bodyPr/>
                    <a:lstStyle/>
                    <a:p>
                      <a:pPr algn="r" rtl="0" fontAlgn="ctr"/>
                      <a:r>
                        <a:rPr lang="en-US" altLang="zh-TW" sz="1400" b="0" i="0" u="none" strike="noStrike">
                          <a:solidFill>
                            <a:srgbClr val="000000"/>
                          </a:solidFill>
                          <a:latin typeface="微軟正黑體"/>
                        </a:rPr>
                        <a:t>211.5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extLst>
                  <a:ext uri="{0D108BD9-81ED-4DB2-BD59-A6C34878D82A}">
                    <a16:rowId xmlns="" xmlns:a16="http://schemas.microsoft.com/office/drawing/2014/main" val="10007"/>
                  </a:ext>
                </a:extLst>
              </a:tr>
              <a:tr h="199335">
                <a:tc>
                  <a:txBody>
                    <a:bodyPr/>
                    <a:lstStyle/>
                    <a:p>
                      <a:pPr algn="l" rtl="0" fontAlgn="ctr"/>
                      <a:r>
                        <a:rPr lang="en-US" altLang="zh-TW" sz="1200" b="0" i="0" u="none" strike="noStrike" dirty="0" smtClean="0">
                          <a:solidFill>
                            <a:srgbClr val="000000"/>
                          </a:solidFill>
                          <a:latin typeface="微軟正黑體" pitchFamily="34" charset="-120"/>
                          <a:ea typeface="微軟正黑體" pitchFamily="34" charset="-120"/>
                        </a:rPr>
                        <a:t>(Attributable to Shareholders </a:t>
                      </a:r>
                    </a:p>
                    <a:p>
                      <a:pPr algn="l" rtl="0" fontAlgn="ctr"/>
                      <a:r>
                        <a:rPr lang="en-US" altLang="zh-TW" sz="1200" b="0" i="0" u="none" strike="noStrike" dirty="0" smtClean="0">
                          <a:solidFill>
                            <a:srgbClr val="000000"/>
                          </a:solidFill>
                          <a:latin typeface="微軟正黑體" pitchFamily="34" charset="-120"/>
                          <a:ea typeface="微軟正黑體" pitchFamily="34" charset="-120"/>
                        </a:rPr>
                        <a:t>of the Parent) </a:t>
                      </a:r>
                      <a:endParaRPr lang="en-US" altLang="zh-TW" sz="1200" b="0" i="0" u="none" strike="noStrike" dirty="0">
                        <a:solidFill>
                          <a:srgbClr val="000000"/>
                        </a:solidFill>
                        <a:latin typeface="微軟正黑體" pitchFamily="34" charset="-120"/>
                        <a:ea typeface="微軟正黑體" pitchFamily="34" charset="-120"/>
                      </a:endParaRPr>
                    </a:p>
                  </a:txBody>
                  <a:tcPr marL="7896" marR="7896" marT="7896" marB="0" anchor="ctr">
                    <a:lnL>
                      <a:noFill/>
                    </a:lnL>
                    <a:lnR>
                      <a:noFill/>
                    </a:lnR>
                    <a:lnT>
                      <a:noFill/>
                    </a:lnT>
                    <a:lnB>
                      <a:noFill/>
                    </a:lnB>
                    <a:solidFill>
                      <a:srgbClr val="E7E7E7"/>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8"/>
                  </a:ext>
                </a:extLst>
              </a:tr>
              <a:tr h="398669">
                <a:tc>
                  <a:txBody>
                    <a:bodyPr/>
                    <a:lstStyle/>
                    <a:p>
                      <a:pPr algn="ctr" rtl="0" fontAlgn="ctr"/>
                      <a:r>
                        <a:rPr lang="en-US" altLang="zh-TW" sz="1200" b="0" i="0" u="none" strike="noStrike" dirty="0" smtClean="0">
                          <a:solidFill>
                            <a:srgbClr val="000000"/>
                          </a:solidFill>
                          <a:latin typeface="微軟正黑體" pitchFamily="34" charset="-120"/>
                          <a:ea typeface="微軟正黑體" pitchFamily="34" charset="-120"/>
                        </a:rPr>
                        <a:t>EPS </a:t>
                      </a:r>
                      <a:endParaRPr lang="en-US" altLang="zh-TW" sz="1200" b="0" i="0" u="none" strike="noStrike" dirty="0">
                        <a:solidFill>
                          <a:srgbClr val="000000"/>
                        </a:solidFill>
                        <a:latin typeface="微軟正黑體" pitchFamily="34" charset="-120"/>
                        <a:ea typeface="微軟正黑體" pitchFamily="34" charset="-120"/>
                      </a:endParaRPr>
                    </a:p>
                  </a:txBody>
                  <a:tcPr marL="7896" marR="7896" marT="7896"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a:rPr>
                        <a:t>0.74 </a:t>
                      </a:r>
                    </a:p>
                  </a:txBody>
                  <a:tcPr marL="0" marR="0" marT="0"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latin typeface="微軟正黑體"/>
                        </a:rPr>
                        <a:t>　</a:t>
                      </a: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a:rPr>
                        <a:t>0.24 </a:t>
                      </a:r>
                    </a:p>
                  </a:txBody>
                  <a:tcPr marL="0" marR="0" marT="0"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dirty="0">
                          <a:solidFill>
                            <a:srgbClr val="000000"/>
                          </a:solidFill>
                          <a:latin typeface="微軟正黑體"/>
                        </a:rPr>
                        <a:t>　</a:t>
                      </a: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a:rPr>
                        <a:t>-</a:t>
                      </a:r>
                    </a:p>
                  </a:txBody>
                  <a:tcPr marL="0" marR="0" marT="0"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nvGraphicFramePr>
        <p:xfrm>
          <a:off x="395536" y="2537901"/>
          <a:ext cx="8280919" cy="3483389"/>
        </p:xfrm>
        <a:graphic>
          <a:graphicData uri="http://schemas.openxmlformats.org/drawingml/2006/table">
            <a:tbl>
              <a:tblPr firstRow="1" bandRow="1">
                <a:tableStyleId>{85BE263C-DBD7-4A20-BB59-AAB30ACAA65A}</a:tableStyleId>
              </a:tblPr>
              <a:tblGrid>
                <a:gridCol w="2031169">
                  <a:extLst>
                    <a:ext uri="{9D8B030D-6E8A-4147-A177-3AD203B41FA5}">
                      <a16:colId xmlns="" xmlns:a16="http://schemas.microsoft.com/office/drawing/2014/main" val="20000"/>
                    </a:ext>
                  </a:extLst>
                </a:gridCol>
                <a:gridCol w="1171829">
                  <a:extLst>
                    <a:ext uri="{9D8B030D-6E8A-4147-A177-3AD203B41FA5}">
                      <a16:colId xmlns="" xmlns:a16="http://schemas.microsoft.com/office/drawing/2014/main" val="20001"/>
                    </a:ext>
                  </a:extLst>
                </a:gridCol>
                <a:gridCol w="1002158">
                  <a:extLst>
                    <a:ext uri="{9D8B030D-6E8A-4147-A177-3AD203B41FA5}">
                      <a16:colId xmlns="" xmlns:a16="http://schemas.microsoft.com/office/drawing/2014/main" val="20002"/>
                    </a:ext>
                  </a:extLst>
                </a:gridCol>
                <a:gridCol w="1029010">
                  <a:extLst>
                    <a:ext uri="{9D8B030D-6E8A-4147-A177-3AD203B41FA5}">
                      <a16:colId xmlns="" xmlns:a16="http://schemas.microsoft.com/office/drawing/2014/main" val="20003"/>
                    </a:ext>
                  </a:extLst>
                </a:gridCol>
                <a:gridCol w="937463">
                  <a:extLst>
                    <a:ext uri="{9D8B030D-6E8A-4147-A177-3AD203B41FA5}">
                      <a16:colId xmlns="" xmlns:a16="http://schemas.microsoft.com/office/drawing/2014/main" val="20004"/>
                    </a:ext>
                  </a:extLst>
                </a:gridCol>
                <a:gridCol w="1045685">
                  <a:extLst>
                    <a:ext uri="{9D8B030D-6E8A-4147-A177-3AD203B41FA5}">
                      <a16:colId xmlns="" xmlns:a16="http://schemas.microsoft.com/office/drawing/2014/main" val="20005"/>
                    </a:ext>
                  </a:extLst>
                </a:gridCol>
                <a:gridCol w="1063605">
                  <a:extLst>
                    <a:ext uri="{9D8B030D-6E8A-4147-A177-3AD203B41FA5}">
                      <a16:colId xmlns="" xmlns:a16="http://schemas.microsoft.com/office/drawing/2014/main" val="20006"/>
                    </a:ext>
                  </a:extLst>
                </a:gridCol>
              </a:tblGrid>
              <a:tr h="497627">
                <a:tc>
                  <a:txBody>
                    <a:bodyPr/>
                    <a:lstStyle/>
                    <a:p>
                      <a:pPr algn="l" fontAlgn="ctr"/>
                      <a:r>
                        <a:rPr lang="en-US" altLang="zh-TW" sz="1400" b="1" i="0" u="none" strike="noStrike" dirty="0" smtClean="0">
                          <a:solidFill>
                            <a:schemeClr val="bg1"/>
                          </a:solidFill>
                          <a:latin typeface="微軟正黑體" pitchFamily="34" charset="-120"/>
                          <a:ea typeface="微軟正黑體" pitchFamily="34" charset="-120"/>
                        </a:rPr>
                        <a:t>Item</a:t>
                      </a:r>
                      <a:r>
                        <a:rPr lang="en-US" altLang="zh-TW" sz="1400" b="1" i="0" u="none" strike="noStrike" baseline="0" dirty="0" smtClean="0">
                          <a:solidFill>
                            <a:schemeClr val="bg1"/>
                          </a:solidFill>
                          <a:latin typeface="微軟正黑體" pitchFamily="34" charset="-120"/>
                          <a:ea typeface="微軟正黑體" pitchFamily="34" charset="-120"/>
                        </a:rPr>
                        <a:t> / Year</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smtClean="0">
                          <a:solidFill>
                            <a:schemeClr val="bg1"/>
                          </a:solidFill>
                          <a:latin typeface="微軟正黑體" pitchFamily="34" charset="-120"/>
                          <a:ea typeface="微軟正黑體" pitchFamily="34" charset="-120"/>
                        </a:rPr>
                        <a:t>2016</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smtClean="0">
                          <a:solidFill>
                            <a:schemeClr val="bg1"/>
                          </a:solidFill>
                          <a:latin typeface="微軟正黑體" pitchFamily="34" charset="-120"/>
                          <a:ea typeface="微軟正黑體" pitchFamily="34" charset="-120"/>
                        </a:rPr>
                        <a:t>2017</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smtClean="0">
                          <a:solidFill>
                            <a:schemeClr val="bg1"/>
                          </a:solidFill>
                          <a:latin typeface="微軟正黑體" pitchFamily="34" charset="-120"/>
                          <a:ea typeface="微軟正黑體" pitchFamily="34" charset="-120"/>
                        </a:rPr>
                        <a:t>2018</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smtClean="0">
                          <a:solidFill>
                            <a:schemeClr val="bg1"/>
                          </a:solidFill>
                          <a:latin typeface="微軟正黑體" pitchFamily="34" charset="-120"/>
                          <a:ea typeface="微軟正黑體" pitchFamily="34" charset="-120"/>
                        </a:rPr>
                        <a:t>2019</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smtClean="0">
                          <a:solidFill>
                            <a:schemeClr val="bg1"/>
                          </a:solidFill>
                          <a:latin typeface="微軟正黑體" pitchFamily="34" charset="-120"/>
                          <a:ea typeface="微軟正黑體" pitchFamily="34" charset="-120"/>
                        </a:rPr>
                        <a:t>2020</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2021Q1</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 xmlns:a16="http://schemas.microsoft.com/office/drawing/2014/main" val="10000"/>
                  </a:ext>
                </a:extLst>
              </a:tr>
              <a:tr h="497627">
                <a:tc>
                  <a:txBody>
                    <a:bodyPr/>
                    <a:lstStyle/>
                    <a:p>
                      <a:pPr algn="l" fontAlgn="ctr"/>
                      <a:r>
                        <a:rPr lang="en-US" altLang="zh-TW" sz="1400" u="none" strike="noStrike" dirty="0" smtClean="0">
                          <a:latin typeface="微軟正黑體" pitchFamily="34" charset="-120"/>
                          <a:ea typeface="微軟正黑體" pitchFamily="34" charset="-120"/>
                        </a:rPr>
                        <a:t>Earnings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0.05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0.86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1.45</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0.74</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497627">
                <a:tc>
                  <a:txBody>
                    <a:bodyPr/>
                    <a:lstStyle/>
                    <a:p>
                      <a:pPr algn="l" fontAlgn="ctr"/>
                      <a:r>
                        <a:rPr lang="en-US" altLang="zh-TW" sz="1400" u="none" strike="noStrike" dirty="0" smtClean="0">
                          <a:latin typeface="微軟正黑體" pitchFamily="34" charset="-120"/>
                          <a:ea typeface="微軟正黑體" pitchFamily="34" charset="-120"/>
                        </a:rPr>
                        <a:t>Cash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0.35</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r>
                        <a:rPr lang="en-US" altLang="zh-TW" sz="1000" b="0" i="0" u="none" strike="noStrike" kern="1200" dirty="0">
                          <a:solidFill>
                            <a:sysClr val="windowText" lastClr="000000"/>
                          </a:solidFill>
                          <a:latin typeface="微軟正黑體" pitchFamily="34" charset="-120"/>
                          <a:ea typeface="微軟正黑體" pitchFamily="34" charset="-120"/>
                          <a:cs typeface="+mn-cs"/>
                        </a:rPr>
                        <a:t>(</a:t>
                      </a:r>
                      <a:r>
                        <a:rPr lang="zh-TW" altLang="en-US" sz="1000" b="0" i="0" u="none" strike="noStrike" kern="1200" dirty="0">
                          <a:solidFill>
                            <a:sysClr val="windowText" lastClr="000000"/>
                          </a:solidFill>
                          <a:latin typeface="微軟正黑體" pitchFamily="34" charset="-120"/>
                          <a:ea typeface="微軟正黑體" pitchFamily="34" charset="-120"/>
                          <a:cs typeface="+mn-cs"/>
                        </a:rPr>
                        <a:t>註</a:t>
                      </a:r>
                      <a:r>
                        <a:rPr lang="en-US" altLang="zh-TW" sz="1000" b="0" i="0" u="none" strike="noStrike" kern="1200" dirty="0">
                          <a:solidFill>
                            <a:sysClr val="windowText" lastClr="000000"/>
                          </a:solidFill>
                          <a:latin typeface="微軟正黑體" pitchFamily="34" charset="-120"/>
                          <a:ea typeface="微軟正黑體" pitchFamily="34" charset="-120"/>
                          <a:cs typeface="+mn-cs"/>
                        </a:rPr>
                        <a:t>)</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 xmlns:a16="http://schemas.microsoft.com/office/drawing/2014/main" val="10002"/>
                  </a:ext>
                </a:extLst>
              </a:tr>
              <a:tr h="497627">
                <a:tc>
                  <a:txBody>
                    <a:bodyPr/>
                    <a:lstStyle/>
                    <a:p>
                      <a:pPr algn="l" fontAlgn="ctr"/>
                      <a:r>
                        <a:rPr lang="en-US" altLang="zh-TW" sz="1400" b="0" i="0" u="none" strike="noStrike" dirty="0" smtClean="0">
                          <a:solidFill>
                            <a:srgbClr val="000000"/>
                          </a:solidFill>
                          <a:latin typeface="微軟正黑體" pitchFamily="34" charset="-120"/>
                          <a:ea typeface="微軟正黑體" pitchFamily="34" charset="-120"/>
                        </a:rPr>
                        <a:t>Stock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0.4</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r>
                        <a:rPr lang="en-US" altLang="zh-TW" sz="1000" b="0" i="0" u="none" strike="noStrike" kern="1200" dirty="0">
                          <a:solidFill>
                            <a:sysClr val="windowText" lastClr="000000"/>
                          </a:solidFill>
                          <a:latin typeface="微軟正黑體" pitchFamily="34" charset="-120"/>
                          <a:ea typeface="微軟正黑體" pitchFamily="34" charset="-120"/>
                          <a:cs typeface="+mn-cs"/>
                        </a:rPr>
                        <a:t>(</a:t>
                      </a:r>
                      <a:r>
                        <a:rPr lang="zh-TW" altLang="en-US" sz="1000" b="0" i="0" u="none" strike="noStrike" kern="1200" dirty="0">
                          <a:solidFill>
                            <a:sysClr val="windowText" lastClr="000000"/>
                          </a:solidFill>
                          <a:latin typeface="微軟正黑體" pitchFamily="34" charset="-120"/>
                          <a:ea typeface="微軟正黑體" pitchFamily="34" charset="-120"/>
                          <a:cs typeface="+mn-cs"/>
                        </a:rPr>
                        <a:t>註</a:t>
                      </a:r>
                      <a:r>
                        <a:rPr lang="en-US" altLang="zh-TW" sz="1000" b="0" i="0" u="none" strike="noStrike" kern="1200" dirty="0">
                          <a:solidFill>
                            <a:sysClr val="windowText" lastClr="000000"/>
                          </a:solidFill>
                          <a:latin typeface="微軟正黑體" pitchFamily="34" charset="-120"/>
                          <a:ea typeface="微軟正黑體" pitchFamily="34" charset="-120"/>
                          <a:cs typeface="+mn-cs"/>
                        </a:rPr>
                        <a:t>)</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3"/>
                  </a:ext>
                </a:extLst>
              </a:tr>
              <a:tr h="497627">
                <a:tc>
                  <a:txBody>
                    <a:bodyPr/>
                    <a:lstStyle/>
                    <a:p>
                      <a:pPr algn="l" fontAlgn="ctr"/>
                      <a:r>
                        <a:rPr lang="en-US" altLang="zh-TW" sz="1400" b="0" i="0" u="none" strike="noStrike" dirty="0" smtClean="0">
                          <a:solidFill>
                            <a:srgbClr val="000000"/>
                          </a:solidFill>
                          <a:latin typeface="微軟正黑體" pitchFamily="34" charset="-120"/>
                          <a:ea typeface="微軟正黑體" pitchFamily="34" charset="-120"/>
                        </a:rPr>
                        <a:t>Return on Equity</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0.44%</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7.09%</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11.44%</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4.94%</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497627">
                <a:tc>
                  <a:txBody>
                    <a:bodyPr/>
                    <a:lstStyle/>
                    <a:p>
                      <a:pPr algn="l" fontAlgn="ctr"/>
                      <a:r>
                        <a:rPr lang="en-US" altLang="zh-TW" sz="1400" u="none" strike="noStrike" dirty="0" smtClean="0">
                          <a:latin typeface="微軟正黑體" pitchFamily="34" charset="-120"/>
                          <a:ea typeface="微軟正黑體" pitchFamily="34" charset="-120"/>
                        </a:rPr>
                        <a:t>Net Value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11.17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11.27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11.11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11.92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13.05</a:t>
                      </a:r>
                      <a:r>
                        <a:rPr lang="zh-TW" altLang="en-US" sz="1400" b="0" i="0" u="none" strike="noStrike" kern="1200" dirty="0">
                          <a:solidFill>
                            <a:sysClr val="windowText" lastClr="000000"/>
                          </a:solidFill>
                          <a:latin typeface="微軟正黑體" pitchFamily="34" charset="-120"/>
                          <a:ea typeface="微軟正黑體" pitchFamily="34" charset="-120"/>
                          <a:cs typeface="+mn-cs"/>
                        </a:rPr>
                        <a:t>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13.81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5"/>
                  </a:ext>
                </a:extLst>
              </a:tr>
              <a:tr h="497627">
                <a:tc>
                  <a:txBody>
                    <a:bodyPr/>
                    <a:lstStyle/>
                    <a:p>
                      <a:pPr algn="l" fontAlgn="ctr"/>
                      <a:r>
                        <a:rPr lang="en-US" altLang="zh-TW" sz="1400" b="0" i="0" u="none" strike="noStrike" dirty="0" smtClean="0">
                          <a:solidFill>
                            <a:srgbClr val="000000"/>
                          </a:solidFill>
                          <a:latin typeface="微軟正黑體" pitchFamily="34" charset="-120"/>
                          <a:ea typeface="微軟正黑體" pitchFamily="34" charset="-120"/>
                        </a:rPr>
                        <a:t>Operating Cash Flow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a:solidFill>
                            <a:sysClr val="windowText" lastClr="000000"/>
                          </a:solidFill>
                          <a:latin typeface="微軟正黑體" pitchFamily="34" charset="-120"/>
                          <a:ea typeface="微軟正黑體" pitchFamily="34" charset="-120"/>
                        </a:rPr>
                        <a:t>0.19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(0.33)</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0.75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a:solidFill>
                            <a:sysClr val="windowText" lastClr="000000"/>
                          </a:solidFill>
                          <a:latin typeface="微軟正黑體" pitchFamily="34" charset="-120"/>
                          <a:ea typeface="微軟正黑體" pitchFamily="34" charset="-120"/>
                        </a:rPr>
                        <a:t>1.02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0.99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rgbClr val="FF0000"/>
                          </a:solidFill>
                          <a:latin typeface="微軟正黑體" pitchFamily="34" charset="-120"/>
                          <a:ea typeface="微軟正黑體" pitchFamily="34" charset="-120"/>
                          <a:cs typeface="+mn-cs"/>
                        </a:rPr>
                        <a:t>(1.69)</a:t>
                      </a:r>
                      <a:endParaRPr lang="zh-TW" altLang="en-US" sz="1400" b="0" i="0" u="none" strike="noStrike" kern="1200" dirty="0">
                        <a:solidFill>
                          <a:srgbClr val="FF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extLst>
                  <a:ext uri="{0D108BD9-81ED-4DB2-BD59-A6C34878D82A}">
                    <a16:rowId xmlns="" xmlns:a16="http://schemas.microsoft.com/office/drawing/2014/main" val="10006"/>
                  </a:ext>
                </a:extLst>
              </a:tr>
            </a:tbl>
          </a:graphicData>
        </a:graphic>
      </p:graphicFrame>
      <p:sp>
        <p:nvSpPr>
          <p:cNvPr id="15" name="文字方塊 14"/>
          <p:cNvSpPr txBox="1"/>
          <p:nvPr/>
        </p:nvSpPr>
        <p:spPr>
          <a:xfrm>
            <a:off x="755576" y="1691516"/>
            <a:ext cx="5112568" cy="369332"/>
          </a:xfrm>
          <a:prstGeom prst="rect">
            <a:avLst/>
          </a:prstGeom>
          <a:noFill/>
        </p:spPr>
        <p:txBody>
          <a:bodyPr wrap="square" rtlCol="0">
            <a:spAutoFit/>
          </a:bodyPr>
          <a:lstStyle/>
          <a:p>
            <a:pPr fontAlgn="ctr">
              <a:buFont typeface="Arial" pitchFamily="34" charset="0"/>
              <a:buChar char="•"/>
            </a:pPr>
            <a:r>
              <a:rPr lang="en-US" altLang="zh-TW" b="1" dirty="0" smtClean="0">
                <a:latin typeface="微軟正黑體" pitchFamily="34" charset="-120"/>
                <a:ea typeface="微軟正黑體" pitchFamily="34" charset="-120"/>
              </a:rPr>
              <a:t> Operating Performance Per Share</a:t>
            </a:r>
            <a:endParaRPr lang="zh-TW" altLang="en-US" b="1" dirty="0">
              <a:latin typeface="微軟正黑體" pitchFamily="34" charset="-120"/>
              <a:ea typeface="微軟正黑體" pitchFamily="34" charset="-120"/>
            </a:endParaRPr>
          </a:p>
        </p:txBody>
      </p:sp>
      <p:sp>
        <p:nvSpPr>
          <p:cNvPr id="35" name="投影片編號版面配置區 34"/>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14</a:t>
            </a:fld>
            <a:endParaRPr lang="zh-TW" altLang="en-US"/>
          </a:p>
        </p:txBody>
      </p:sp>
      <p:grpSp>
        <p:nvGrpSpPr>
          <p:cNvPr id="2" name="群組 37"/>
          <p:cNvGrpSpPr/>
          <p:nvPr/>
        </p:nvGrpSpPr>
        <p:grpSpPr>
          <a:xfrm>
            <a:off x="971600" y="764704"/>
            <a:ext cx="5616623" cy="984187"/>
            <a:chOff x="827582" y="404663"/>
            <a:chExt cx="8100569" cy="1237240"/>
          </a:xfrm>
        </p:grpSpPr>
        <p:pic>
          <p:nvPicPr>
            <p:cNvPr id="39" name="圖片 38"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 name="矩形 39"/>
            <p:cNvSpPr/>
            <p:nvPr/>
          </p:nvSpPr>
          <p:spPr>
            <a:xfrm>
              <a:off x="3216212" y="1038321"/>
              <a:ext cx="5711939" cy="603582"/>
            </a:xfrm>
            <a:prstGeom prst="rect">
              <a:avLst/>
            </a:prstGeom>
          </p:spPr>
          <p:txBody>
            <a:bodyPr wrap="square">
              <a:spAutoFit/>
            </a:bodyPr>
            <a:lstStyle/>
            <a:p>
              <a:pPr marL="285750" lvl="1" indent="-285750" defTabSz="1244600">
                <a:lnSpc>
                  <a:spcPct val="90000"/>
                </a:lnSpc>
                <a:spcAft>
                  <a:spcPct val="15000"/>
                </a:spcAft>
              </a:pPr>
              <a:r>
                <a:rPr lang="en-US" altLang="zh-TW" sz="2800" dirty="0" smtClean="0"/>
                <a:t>Financial </a:t>
              </a:r>
              <a:r>
                <a:rPr lang="en-US" altLang="zh-TW" sz="2800" dirty="0" smtClean="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15</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en-US" altLang="zh-TW" dirty="0" smtClean="0">
                <a:latin typeface="微軟正黑體" pitchFamily="34" charset="-120"/>
                <a:ea typeface="微軟正黑體" pitchFamily="34" charset="-120"/>
              </a:rPr>
              <a:t> Green Power Industry P</a:t>
            </a:r>
            <a:r>
              <a:rPr lang="en-US" altLang="zh-TW" dirty="0" smtClean="0"/>
              <a:t>erformance </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4752527" cy="951422"/>
            <a:chOff x="827582" y="404663"/>
            <a:chExt cx="6663931" cy="1262606"/>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4952507" cy="637168"/>
            </a:xfrm>
            <a:prstGeom prst="rect">
              <a:avLst/>
            </a:prstGeom>
          </p:spPr>
          <p:txBody>
            <a:bodyPr wrap="square">
              <a:spAutoFit/>
            </a:bodyPr>
            <a:lstStyle/>
            <a:p>
              <a:pPr marL="285750" lvl="1" indent="-285750" defTabSz="1244600">
                <a:lnSpc>
                  <a:spcPct val="90000"/>
                </a:lnSpc>
                <a:spcAft>
                  <a:spcPct val="15000"/>
                </a:spcAft>
              </a:pPr>
              <a:r>
                <a:rPr lang="en-US" altLang="zh-TW" sz="2800" dirty="0" smtClean="0"/>
                <a:t>Financial </a:t>
              </a:r>
              <a:r>
                <a:rPr lang="en-US" altLang="zh-TW" sz="2800" dirty="0" smtClean="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sp>
        <p:nvSpPr>
          <p:cNvPr id="15" name="矩形 14"/>
          <p:cNvSpPr/>
          <p:nvPr/>
        </p:nvSpPr>
        <p:spPr>
          <a:xfrm>
            <a:off x="899592" y="6264696"/>
            <a:ext cx="7416824" cy="476672"/>
          </a:xfrm>
          <a:prstGeom prst="rect">
            <a:avLst/>
          </a:prstGeom>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r>
              <a:rPr lang="en-US" altLang="zh-TW" sz="1200" dirty="0" smtClean="0"/>
              <a:t>Note: Sin </a:t>
            </a:r>
            <a:r>
              <a:rPr lang="en-US" altLang="zh-TW" sz="1200" dirty="0" err="1" smtClean="0"/>
              <a:t>Jhong</a:t>
            </a:r>
            <a:r>
              <a:rPr lang="en-US" altLang="zh-TW" sz="1200" dirty="0" smtClean="0"/>
              <a:t> </a:t>
            </a:r>
            <a:r>
              <a:rPr lang="en-US" altLang="zh-TW" sz="1200" dirty="0" err="1" smtClean="0"/>
              <a:t>Syuejia</a:t>
            </a:r>
            <a:r>
              <a:rPr lang="en-US" altLang="zh-TW" sz="1200" dirty="0" smtClean="0"/>
              <a:t> project installed total with 75,969.60kWp (Meter on &amp; generating in 2020/12/8); as of 2021 Q1, the project generates 25,911.41kWh.</a:t>
            </a:r>
            <a:endParaRPr lang="zh-TW" altLang="en-US" sz="1200" dirty="0">
              <a:latin typeface="微軟正黑體" pitchFamily="34" charset="-120"/>
              <a:ea typeface="微軟正黑體" pitchFamily="34" charset="-120"/>
            </a:endParaRPr>
          </a:p>
        </p:txBody>
      </p:sp>
      <p:graphicFrame>
        <p:nvGraphicFramePr>
          <p:cNvPr id="11" name="圖表 10"/>
          <p:cNvGraphicFramePr/>
          <p:nvPr/>
        </p:nvGraphicFramePr>
        <p:xfrm>
          <a:off x="323528" y="1916832"/>
          <a:ext cx="8568952" cy="43204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16</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Green Power Industry P</a:t>
            </a:r>
            <a:r>
              <a:rPr lang="en-US" altLang="zh-TW" dirty="0" smtClean="0"/>
              <a:t>erformance</a:t>
            </a:r>
          </a:p>
        </p:txBody>
      </p:sp>
      <p:grpSp>
        <p:nvGrpSpPr>
          <p:cNvPr id="2" name="群組 32"/>
          <p:cNvGrpSpPr/>
          <p:nvPr/>
        </p:nvGrpSpPr>
        <p:grpSpPr>
          <a:xfrm>
            <a:off x="827585" y="692695"/>
            <a:ext cx="5112567" cy="951422"/>
            <a:chOff x="827582" y="404663"/>
            <a:chExt cx="7168774" cy="1262606"/>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5457350" cy="637168"/>
            </a:xfrm>
            <a:prstGeom prst="rect">
              <a:avLst/>
            </a:prstGeom>
          </p:spPr>
          <p:txBody>
            <a:bodyPr wrap="square">
              <a:spAutoFit/>
            </a:bodyPr>
            <a:lstStyle/>
            <a:p>
              <a:pPr marL="285750" lvl="1" indent="-285750" defTabSz="1244600">
                <a:lnSpc>
                  <a:spcPct val="90000"/>
                </a:lnSpc>
                <a:spcAft>
                  <a:spcPct val="15000"/>
                </a:spcAft>
              </a:pPr>
              <a:r>
                <a:rPr lang="en-US" altLang="zh-TW" sz="2800" dirty="0" smtClean="0"/>
                <a:t>Financial </a:t>
              </a:r>
              <a:r>
                <a:rPr lang="en-US" altLang="zh-TW" sz="2800" dirty="0" smtClean="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sp>
        <p:nvSpPr>
          <p:cNvPr id="15" name="矩形 14"/>
          <p:cNvSpPr/>
          <p:nvPr/>
        </p:nvSpPr>
        <p:spPr>
          <a:xfrm>
            <a:off x="899592" y="5589240"/>
            <a:ext cx="7416824" cy="836712"/>
          </a:xfrm>
          <a:prstGeom prst="rect">
            <a:avLst/>
          </a:prstGeom>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r>
              <a:rPr lang="en-US" altLang="zh-TW" sz="1200" dirty="0" smtClean="0"/>
              <a:t>Note: 1. Sin </a:t>
            </a:r>
            <a:r>
              <a:rPr lang="en-US" altLang="zh-TW" sz="1200" dirty="0" err="1" smtClean="0"/>
              <a:t>Jhong</a:t>
            </a:r>
            <a:r>
              <a:rPr lang="en-US" altLang="zh-TW" sz="1200" dirty="0" smtClean="0"/>
              <a:t> </a:t>
            </a:r>
            <a:r>
              <a:rPr lang="en-US" altLang="zh-TW" sz="1200" dirty="0" err="1" smtClean="0"/>
              <a:t>Syuejia</a:t>
            </a:r>
            <a:r>
              <a:rPr lang="en-US" altLang="zh-TW" sz="1200" dirty="0" smtClean="0"/>
              <a:t> project installed totally with 75,969.60kwp, as of 2021 Q1, the project generates 25,911.41kWh; after acquiring the Electricity Business License, it begins to receive the income from </a:t>
            </a:r>
            <a:r>
              <a:rPr lang="en-US" altLang="zh-TW" sz="1200" dirty="0" err="1" smtClean="0"/>
              <a:t>Taipower</a:t>
            </a:r>
            <a:r>
              <a:rPr lang="en-US" altLang="zh-TW" sz="1200" dirty="0" smtClean="0"/>
              <a:t>.</a:t>
            </a:r>
          </a:p>
          <a:p>
            <a:r>
              <a:rPr lang="en-US" altLang="zh-TW" sz="1200" dirty="0" smtClean="0"/>
              <a:t>           2. The Electricity Business License of Sin </a:t>
            </a:r>
            <a:r>
              <a:rPr lang="en-US" altLang="zh-TW" sz="1200" dirty="0" err="1" smtClean="0"/>
              <a:t>Jhong</a:t>
            </a:r>
            <a:r>
              <a:rPr lang="en-US" altLang="zh-TW" sz="1200" dirty="0" smtClean="0"/>
              <a:t> is estimated to acquire in 2021 Q2.</a:t>
            </a:r>
            <a:endParaRPr lang="en-US" altLang="zh-TW" sz="1200" dirty="0" smtClean="0">
              <a:latin typeface="微軟正黑體" pitchFamily="34" charset="-120"/>
              <a:ea typeface="微軟正黑體" pitchFamily="34" charset="-120"/>
            </a:endParaRPr>
          </a:p>
          <a:p>
            <a:endParaRPr lang="zh-TW" altLang="en-US" sz="1200" dirty="0">
              <a:latin typeface="微軟正黑體" pitchFamily="34" charset="-120"/>
              <a:ea typeface="微軟正黑體" pitchFamily="34" charset="-120"/>
            </a:endParaRPr>
          </a:p>
        </p:txBody>
      </p:sp>
      <p:graphicFrame>
        <p:nvGraphicFramePr>
          <p:cNvPr id="13" name="圖表 12"/>
          <p:cNvGraphicFramePr/>
          <p:nvPr/>
        </p:nvGraphicFramePr>
        <p:xfrm>
          <a:off x="683568" y="1988840"/>
          <a:ext cx="7776864" cy="3259434"/>
        </p:xfrm>
        <a:graphic>
          <a:graphicData uri="http://schemas.openxmlformats.org/drawingml/2006/chart">
            <c:chart xmlns:c="http://schemas.openxmlformats.org/drawingml/2006/chart" xmlns:r="http://schemas.openxmlformats.org/officeDocument/2006/relationships" r:id="rId3"/>
          </a:graphicData>
        </a:graphic>
      </p:graphicFrame>
      <p:sp>
        <p:nvSpPr>
          <p:cNvPr id="14" name="矩形 13"/>
          <p:cNvSpPr/>
          <p:nvPr/>
        </p:nvSpPr>
        <p:spPr>
          <a:xfrm>
            <a:off x="5364088" y="2276872"/>
            <a:ext cx="1826334" cy="276999"/>
          </a:xfrm>
          <a:prstGeom prst="rect">
            <a:avLst/>
          </a:prstGeom>
        </p:spPr>
        <p:txBody>
          <a:bodyPr wrap="none">
            <a:spAutoFit/>
          </a:bodyPr>
          <a:lstStyle/>
          <a:p>
            <a:r>
              <a:rPr lang="en-US" altLang="zh-TW" sz="1200" dirty="0" smtClean="0">
                <a:latin typeface="微軟正黑體" pitchFamily="34" charset="-120"/>
                <a:ea typeface="微軟正黑體" pitchFamily="34" charset="-120"/>
              </a:rPr>
              <a:t>Unit: Thousand of NTD</a:t>
            </a:r>
            <a:endParaRPr lang="zh-TW" alt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59632" y="2420888"/>
            <a:ext cx="1415892" cy="1632334"/>
          </a:xfrm>
          <a:prstGeom prst="rect">
            <a:avLst/>
          </a:prstGeom>
          <a:noFill/>
          <a:ln w="9525">
            <a:noFill/>
            <a:miter lim="800000"/>
            <a:headEnd/>
            <a:tailEnd/>
          </a:ln>
        </p:spPr>
      </p:pic>
      <p:sp>
        <p:nvSpPr>
          <p:cNvPr id="4" name="標題 3"/>
          <p:cNvSpPr>
            <a:spLocks noGrp="1"/>
          </p:cNvSpPr>
          <p:nvPr>
            <p:ph type="ctrTitle"/>
          </p:nvPr>
        </p:nvSpPr>
        <p:spPr>
          <a:xfrm>
            <a:off x="2555776" y="2924944"/>
            <a:ext cx="3914748" cy="1224136"/>
          </a:xfrm>
          <a:effectLst>
            <a:innerShdw blurRad="63500" dist="50800" dir="18900000">
              <a:prstClr val="black">
                <a:alpha val="50000"/>
              </a:prstClr>
            </a:innerShdw>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Q</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72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&amp;</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a:t>
            </a:r>
            <a:endParaRPr lang="zh-TW" altLang="en-US" sz="8600" b="1" dirty="0">
              <a:ln w="11430"/>
              <a:solidFill>
                <a:schemeClr val="accent6">
                  <a:lumMod val="50000"/>
                </a:schemeClr>
              </a:solidFill>
              <a:effectLst>
                <a:outerShdw blurRad="50800" dist="39000" dir="5460000" algn="tl">
                  <a:srgbClr val="000000">
                    <a:alpha val="38000"/>
                  </a:srgbClr>
                </a:outerShdw>
              </a:effectLst>
            </a:endParaRPr>
          </a:p>
        </p:txBody>
      </p:sp>
      <p:sp>
        <p:nvSpPr>
          <p:cNvPr id="7" name="文字版面配置區 6"/>
          <p:cNvSpPr>
            <a:spLocks noGrp="1"/>
          </p:cNvSpPr>
          <p:nvPr>
            <p:ph type="body" sz="quarter" idx="12"/>
          </p:nvPr>
        </p:nvSpPr>
        <p:spPr>
          <a:xfrm>
            <a:off x="5292080" y="836712"/>
            <a:ext cx="2937192" cy="528956"/>
          </a:xfrm>
        </p:spPr>
        <p:txBody>
          <a:bodyPr>
            <a:normAutofit fontScale="70000" lnSpcReduction="20000"/>
          </a:bodyPr>
          <a:lstStyle/>
          <a:p>
            <a:pPr eaLnBrk="1" hangingPunct="1"/>
            <a:r>
              <a:rPr lang="en-US" altLang="zh-TW" sz="1600" dirty="0" smtClean="0"/>
              <a:t>TA YA ELECTRIC WIRE &amp; CABLE CO., LTD.</a:t>
            </a:r>
          </a:p>
          <a:p>
            <a:pPr eaLnBrk="1" hangingPunct="1"/>
            <a:r>
              <a:rPr lang="en-US" altLang="zh-TW" sz="1600" dirty="0" smtClean="0"/>
              <a:t>Stock  Code: 1609</a:t>
            </a:r>
            <a:endParaRPr lang="zh-TW" altLang="en-US" sz="1600" dirty="0" smtClean="0"/>
          </a:p>
          <a:p>
            <a:endParaRPr lang="zh-TW" altLang="en-US" dirty="0"/>
          </a:p>
        </p:txBody>
      </p:sp>
    </p:spTree>
    <p:extLst>
      <p:ext uri="{BB962C8B-B14F-4D97-AF65-F5344CB8AC3E}">
        <p14:creationId xmlns="" xmlns:p14="http://schemas.microsoft.com/office/powerpoint/2010/main" val="83768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9488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p:nvPr>
        </p:nvSpPr>
        <p:spPr>
          <a:xfrm>
            <a:off x="914400" y="908720"/>
            <a:ext cx="8229600" cy="936154"/>
          </a:xfrm>
        </p:spPr>
        <p:txBody>
          <a:bodyPr>
            <a:normAutofit/>
          </a:bodyPr>
          <a:lstStyle/>
          <a:p>
            <a:pPr eaLnBrk="1" hangingPunct="1"/>
            <a:r>
              <a:rPr lang="en-US" altLang="zh-TW" dirty="0" smtClean="0"/>
              <a:t>DISCLAIMER</a:t>
            </a:r>
            <a:endParaRPr lang="zh-TW" altLang="en-US" dirty="0"/>
          </a:p>
        </p:txBody>
      </p:sp>
      <p:sp>
        <p:nvSpPr>
          <p:cNvPr id="9218" name="內容版面配置區 2"/>
          <p:cNvSpPr>
            <a:spLocks noGrp="1"/>
          </p:cNvSpPr>
          <p:nvPr>
            <p:ph idx="1"/>
          </p:nvPr>
        </p:nvSpPr>
        <p:spPr>
          <a:xfrm>
            <a:off x="914400" y="2036215"/>
            <a:ext cx="7942263" cy="3916363"/>
          </a:xfrm>
        </p:spPr>
        <p:txBody>
          <a:bodyPr>
            <a:normAutofit/>
          </a:bodyPr>
          <a:lstStyle/>
          <a:p>
            <a:pPr marL="342900" indent="-342900" algn="just" eaLnBrk="1" fontAlgn="auto" hangingPunct="1">
              <a:lnSpc>
                <a:spcPct val="200000"/>
              </a:lnSpc>
              <a:spcAft>
                <a:spcPts val="0"/>
              </a:spcAft>
              <a:buFont typeface="Arial" charset="0"/>
              <a:buChar char="•"/>
              <a:defRPr/>
            </a:pPr>
            <a:r>
              <a:rPr lang="en-US" altLang="zh-TW" dirty="0" smtClean="0">
                <a:cs typeface="Times New Roman" pitchFamily="18" charset="0"/>
              </a:rPr>
              <a:t>The purpose of the briefing is to provide information, therefore will not be updated under any circumstances. </a:t>
            </a:r>
            <a:endParaRPr lang="en-US" altLang="zh-TW" b="1" dirty="0" smtClean="0">
              <a:cs typeface="Times New Roman" pitchFamily="18" charset="0"/>
            </a:endParaRPr>
          </a:p>
          <a:p>
            <a:pPr marL="342900" indent="-342900" algn="just" eaLnBrk="1" fontAlgn="auto" hangingPunct="1">
              <a:lnSpc>
                <a:spcPct val="200000"/>
              </a:lnSpc>
              <a:spcAft>
                <a:spcPts val="0"/>
              </a:spcAft>
              <a:buFont typeface="Arial" charset="0"/>
              <a:buChar char="•"/>
              <a:defRPr/>
            </a:pPr>
            <a:r>
              <a:rPr lang="en-US" altLang="zh-TW" dirty="0" smtClean="0">
                <a:cs typeface="Times New Roman" pitchFamily="18" charset="0"/>
              </a:rPr>
              <a:t>TA YA Group does not have any responsibility to update or correct any information in this presentation.</a:t>
            </a:r>
            <a:endParaRPr lang="zh-TW" altLang="en-US" b="1" dirty="0" smtClean="0">
              <a:cs typeface="Times New Roman" pitchFamily="18" charset="0"/>
            </a:endParaRPr>
          </a:p>
          <a:p>
            <a:pPr marL="342900" indent="-342900" algn="just" eaLnBrk="1" fontAlgn="auto" hangingPunct="1">
              <a:lnSpc>
                <a:spcPct val="200000"/>
              </a:lnSpc>
              <a:spcAft>
                <a:spcPts val="0"/>
              </a:spcAft>
              <a:buFont typeface="Arial" charset="0"/>
              <a:buChar char="•"/>
              <a:defRPr/>
            </a:pPr>
            <a:r>
              <a:rPr lang="en-US" altLang="zh-TW" dirty="0" smtClean="0">
                <a:cs typeface="Times New Roman" pitchFamily="18" charset="0"/>
              </a:rPr>
              <a:t>The information within the presentation does not hint future decisions or promise any solid validity.</a:t>
            </a:r>
            <a:endParaRPr lang="zh-TW" altLang="en-US" b="1" dirty="0" smtClean="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大亞空拍" descr="全景0531ok.jpg"/>
          <p:cNvPicPr>
            <a:picLocks noChangeAspect="1"/>
          </p:cNvPicPr>
          <p:nvPr/>
        </p:nvPicPr>
        <p:blipFill rotWithShape="1">
          <a:blip r:embed="rId2" cstate="print">
            <a:extLst>
              <a:ext uri="{28A0092B-C50C-407E-A947-70E740481C1C}">
                <a14:useLocalDpi xmlns="" xmlns:a14="http://schemas.microsoft.com/office/drawing/2010/main" val="0"/>
              </a:ext>
            </a:extLst>
          </a:blip>
          <a:srcRect t="43177" b="21758"/>
          <a:stretch/>
        </p:blipFill>
        <p:spPr bwMode="auto">
          <a:xfrm>
            <a:off x="0" y="857250"/>
            <a:ext cx="9144000" cy="1635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總公司"/>
          <p:cNvSpPr txBox="1">
            <a:spLocks/>
          </p:cNvSpPr>
          <p:nvPr/>
        </p:nvSpPr>
        <p:spPr>
          <a:xfrm>
            <a:off x="1254728" y="2420888"/>
            <a:ext cx="5189480" cy="648072"/>
          </a:xfrm>
          <a:prstGeom prst="rect">
            <a:avLst/>
          </a:prstGeom>
        </p:spPr>
        <p:txBody>
          <a:bodyPr vert="horz" lIns="69805" tIns="34903" rIns="69805" bIns="34903" rtlCol="0" anchor="ctr">
            <a:noAutofit/>
          </a:bodyPr>
          <a:lstStyle/>
          <a:p>
            <a:pPr lvl="0" defTabSz="698060" fontAlgn="auto">
              <a:spcAft>
                <a:spcPts val="0"/>
              </a:spcAft>
              <a:defRPr/>
            </a:pPr>
            <a:r>
              <a:rPr kumimoji="0" lang="en-US" altLang="zh-TW" sz="2400" b="1" dirty="0" smtClean="0">
                <a:latin typeface="微軟正黑體" pitchFamily="34" charset="-120"/>
                <a:ea typeface="微軟正黑體" pitchFamily="34" charset="-120"/>
              </a:rPr>
              <a:t>TA YA Headquarter</a:t>
            </a:r>
            <a:endParaRPr kumimoji="0" lang="zh-TW" altLang="en-US" sz="2400" b="1" dirty="0">
              <a:latin typeface="微軟正黑體" pitchFamily="34" charset="-120"/>
              <a:ea typeface="微軟正黑體" pitchFamily="34" charset="-120"/>
            </a:endParaRPr>
          </a:p>
        </p:txBody>
      </p:sp>
      <p:sp>
        <p:nvSpPr>
          <p:cNvPr id="10" name="第二頁內文"/>
          <p:cNvSpPr txBox="1">
            <a:spLocks/>
          </p:cNvSpPr>
          <p:nvPr/>
        </p:nvSpPr>
        <p:spPr>
          <a:xfrm>
            <a:off x="1254727" y="3140968"/>
            <a:ext cx="6840760" cy="2232248"/>
          </a:xfrm>
          <a:prstGeom prst="rect">
            <a:avLst/>
          </a:prstGeom>
        </p:spPr>
        <p:txBody>
          <a:bodyPr>
            <a:noAutofit/>
          </a:bodyPr>
          <a:lstStyle/>
          <a:p>
            <a:pPr lvl="0" algn="just" fontAlgn="auto">
              <a:lnSpc>
                <a:spcPts val="1500"/>
              </a:lnSpc>
              <a:spcAft>
                <a:spcPts val="0"/>
              </a:spcAft>
              <a:defRPr/>
            </a:pPr>
            <a:r>
              <a:rPr lang="en-US" altLang="ja-JP" b="1" dirty="0" smtClean="0">
                <a:solidFill>
                  <a:schemeClr val="tx1">
                    <a:lumMod val="85000"/>
                    <a:lumOff val="15000"/>
                  </a:schemeClr>
                </a:solidFill>
                <a:latin typeface="微軟正黑體" pitchFamily="34" charset="-120"/>
                <a:ea typeface="微軟正黑體" pitchFamily="34" charset="-120"/>
              </a:rPr>
              <a:t>Found</a:t>
            </a:r>
            <a:r>
              <a:rPr kumimoji="0" lang="ja-JP" altLang="en-US" b="1" dirty="0" smtClean="0">
                <a:solidFill>
                  <a:schemeClr val="tx1">
                    <a:lumMod val="85000"/>
                    <a:lumOff val="15000"/>
                  </a:schemeClr>
                </a:solidFill>
                <a:latin typeface="微軟正黑體" pitchFamily="34" charset="-120"/>
                <a:ea typeface="微軟正黑體" pitchFamily="34" charset="-120"/>
              </a:rPr>
              <a:t>：</a:t>
            </a:r>
            <a:r>
              <a:rPr kumimoji="0" lang="en-US" altLang="zh-TW" b="1" dirty="0" smtClean="0">
                <a:solidFill>
                  <a:schemeClr val="tx1">
                    <a:lumMod val="85000"/>
                    <a:lumOff val="15000"/>
                  </a:schemeClr>
                </a:solidFill>
                <a:latin typeface="微軟正黑體" pitchFamily="34" charset="-120"/>
                <a:ea typeface="微軟正黑體" pitchFamily="34" charset="-120"/>
              </a:rPr>
              <a:t>1955</a:t>
            </a:r>
          </a:p>
          <a:p>
            <a:pPr lvl="0" algn="just" fontAlgn="auto">
              <a:lnSpc>
                <a:spcPts val="1500"/>
              </a:lnSpc>
              <a:spcAft>
                <a:spcPts val="0"/>
              </a:spcAft>
              <a:defRPr/>
            </a:pPr>
            <a:endParaRPr kumimoji="0" lang="en-US" altLang="zh-TW" b="1" dirty="0" smtClean="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kumimoji="0" lang="en-US" altLang="zh-TW" b="1" dirty="0" smtClean="0">
                <a:solidFill>
                  <a:schemeClr val="tx1">
                    <a:lumMod val="85000"/>
                    <a:lumOff val="15000"/>
                  </a:schemeClr>
                </a:solidFill>
                <a:latin typeface="微軟正黑體" pitchFamily="34" charset="-120"/>
                <a:ea typeface="微軟正黑體" pitchFamily="34" charset="-120"/>
              </a:rPr>
              <a:t>Capital</a:t>
            </a:r>
            <a:r>
              <a:rPr kumimoji="0" lang="zh-TW" altLang="en-US" b="1" dirty="0" smtClean="0">
                <a:solidFill>
                  <a:schemeClr val="tx1">
                    <a:lumMod val="85000"/>
                    <a:lumOff val="15000"/>
                  </a:schemeClr>
                </a:solidFill>
                <a:latin typeface="微軟正黑體" pitchFamily="34" charset="-120"/>
                <a:ea typeface="微軟正黑體" pitchFamily="34" charset="-120"/>
              </a:rPr>
              <a:t>：</a:t>
            </a:r>
            <a:r>
              <a:rPr kumimoji="0" lang="en-US" altLang="zh-TW" b="1" dirty="0" smtClean="0">
                <a:solidFill>
                  <a:schemeClr val="tx1">
                    <a:lumMod val="85000"/>
                    <a:lumOff val="15000"/>
                  </a:schemeClr>
                </a:solidFill>
                <a:latin typeface="微軟正黑體" pitchFamily="34" charset="-120"/>
                <a:ea typeface="微軟正黑體" pitchFamily="34" charset="-120"/>
              </a:rPr>
              <a:t>NTD 5.951 billion</a:t>
            </a:r>
          </a:p>
          <a:p>
            <a:pPr marL="342900" lvl="0" indent="-342900" algn="just" fontAlgn="auto">
              <a:lnSpc>
                <a:spcPts val="1500"/>
              </a:lnSpc>
              <a:spcAft>
                <a:spcPts val="0"/>
              </a:spcAft>
              <a:buFontTx/>
              <a:buChar char="•"/>
              <a:defRPr/>
            </a:pPr>
            <a:endParaRPr kumimoji="0" lang="en-US" altLang="zh-TW" b="1" dirty="0" smtClean="0">
              <a:solidFill>
                <a:schemeClr val="tx1">
                  <a:lumMod val="85000"/>
                  <a:lumOff val="15000"/>
                </a:schemeClr>
              </a:solidFill>
              <a:latin typeface="微軟正黑體" pitchFamily="34" charset="-120"/>
              <a:ea typeface="微軟正黑體" pitchFamily="34" charset="-120"/>
              <a:cs typeface="Arial" pitchFamily="34" charset="0"/>
            </a:endParaRPr>
          </a:p>
          <a:p>
            <a:pPr algn="just" fontAlgn="auto">
              <a:lnSpc>
                <a:spcPts val="1500"/>
              </a:lnSpc>
              <a:spcAft>
                <a:spcPts val="0"/>
              </a:spcAft>
              <a:defRPr/>
            </a:pPr>
            <a:r>
              <a:rPr lang="en-US" altLang="ja-JP" b="1" dirty="0" smtClean="0">
                <a:solidFill>
                  <a:schemeClr val="tx1">
                    <a:lumMod val="85000"/>
                    <a:lumOff val="15000"/>
                  </a:schemeClr>
                </a:solidFill>
                <a:latin typeface="微軟正黑體" pitchFamily="34" charset="-120"/>
                <a:ea typeface="微軟正黑體" pitchFamily="34" charset="-120"/>
                <a:cs typeface="Arial" pitchFamily="34" charset="0"/>
              </a:rPr>
              <a:t>Revenue</a:t>
            </a:r>
            <a:r>
              <a:rPr kumimoji="0" lang="ja-JP" altLang="en-US" b="1" dirty="0" smtClean="0">
                <a:solidFill>
                  <a:schemeClr val="tx1">
                    <a:lumMod val="85000"/>
                    <a:lumOff val="15000"/>
                  </a:schemeClr>
                </a:solidFill>
                <a:latin typeface="微軟正黑體" pitchFamily="34" charset="-120"/>
                <a:ea typeface="微軟正黑體" pitchFamily="34" charset="-120"/>
                <a:cs typeface="Arial" pitchFamily="34" charset="0"/>
              </a:rPr>
              <a:t>：</a:t>
            </a:r>
            <a:r>
              <a:rPr kumimoji="0" lang="en-US" altLang="zh-TW" b="1" dirty="0" smtClean="0">
                <a:solidFill>
                  <a:schemeClr val="tx1">
                    <a:lumMod val="85000"/>
                    <a:lumOff val="15000"/>
                  </a:schemeClr>
                </a:solidFill>
                <a:latin typeface="微軟正黑體" pitchFamily="34" charset="-120"/>
                <a:ea typeface="微軟正黑體" pitchFamily="34" charset="-120"/>
              </a:rPr>
              <a:t>NTD 18.15  billion</a:t>
            </a:r>
            <a:r>
              <a:rPr kumimoji="0" lang="zh-TW" altLang="en-US" b="1" dirty="0" smtClean="0">
                <a:solidFill>
                  <a:schemeClr val="tx1">
                    <a:lumMod val="85000"/>
                    <a:lumOff val="15000"/>
                  </a:schemeClr>
                </a:solidFill>
                <a:latin typeface="微軟正黑體" pitchFamily="34" charset="-120"/>
                <a:ea typeface="微軟正黑體" pitchFamily="34" charset="-120"/>
              </a:rPr>
              <a:t> </a:t>
            </a:r>
            <a:r>
              <a:rPr kumimoji="0" lang="en-US" altLang="zh-TW" b="1" dirty="0" smtClean="0">
                <a:solidFill>
                  <a:schemeClr val="tx1">
                    <a:lumMod val="85000"/>
                    <a:lumOff val="15000"/>
                  </a:schemeClr>
                </a:solidFill>
                <a:latin typeface="微軟正黑體" pitchFamily="34" charset="-120"/>
                <a:ea typeface="微軟正黑體" pitchFamily="34" charset="-120"/>
              </a:rPr>
              <a:t>  </a:t>
            </a:r>
            <a:r>
              <a:rPr kumimoji="0" lang="en-US" altLang="zh-TW" dirty="0" smtClean="0">
                <a:solidFill>
                  <a:schemeClr val="tx1">
                    <a:lumMod val="85000"/>
                    <a:lumOff val="15000"/>
                  </a:schemeClr>
                </a:solidFill>
                <a:latin typeface="微軟正黑體" pitchFamily="34" charset="-120"/>
                <a:ea typeface="微軟正黑體" pitchFamily="34" charset="-120"/>
              </a:rPr>
              <a:t>( 2019</a:t>
            </a:r>
            <a:r>
              <a:rPr kumimoji="0" lang="zh-TW" altLang="en-US" dirty="0" smtClean="0">
                <a:solidFill>
                  <a:schemeClr val="tx1">
                    <a:lumMod val="85000"/>
                    <a:lumOff val="15000"/>
                  </a:schemeClr>
                </a:solidFill>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Consolidated</a:t>
            </a: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Results</a:t>
            </a:r>
            <a:r>
              <a:rPr kumimoji="0" lang="en-US" altLang="zh-TW" dirty="0" smtClean="0">
                <a:solidFill>
                  <a:schemeClr val="tx1">
                    <a:lumMod val="85000"/>
                    <a:lumOff val="15000"/>
                  </a:schemeClr>
                </a:solidFill>
                <a:latin typeface="微軟正黑體" pitchFamily="34" charset="-120"/>
                <a:ea typeface="微軟正黑體" pitchFamily="34" charset="-120"/>
              </a:rPr>
              <a:t>)</a:t>
            </a:r>
          </a:p>
          <a:p>
            <a:pPr marL="342900" lvl="0" indent="-342900" algn="just" fontAlgn="auto">
              <a:lnSpc>
                <a:spcPts val="1500"/>
              </a:lnSpc>
              <a:spcAft>
                <a:spcPts val="0"/>
              </a:spcAft>
              <a:buFontTx/>
              <a:buChar char="•"/>
              <a:defRPr/>
            </a:pPr>
            <a:endParaRPr kumimoji="0" lang="en-US" altLang="zh-TW" b="1" dirty="0" smtClean="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lang="en-US" altLang="ja-JP" b="1" dirty="0" smtClean="0">
                <a:solidFill>
                  <a:schemeClr val="tx1">
                    <a:lumMod val="85000"/>
                    <a:lumOff val="15000"/>
                  </a:schemeClr>
                </a:solidFill>
                <a:latin typeface="微軟正黑體" pitchFamily="34" charset="-120"/>
                <a:ea typeface="微軟正黑體" pitchFamily="34" charset="-120"/>
                <a:sym typeface="Wingdings" pitchFamily="2" charset="2"/>
              </a:rPr>
              <a:t>Area</a:t>
            </a:r>
            <a:r>
              <a:rPr kumimoji="0" lang="ja-JP" altLang="en-US" b="1" dirty="0" smtClean="0">
                <a:solidFill>
                  <a:schemeClr val="tx1">
                    <a:lumMod val="85000"/>
                    <a:lumOff val="15000"/>
                  </a:schemeClr>
                </a:solidFill>
                <a:latin typeface="微軟正黑體" pitchFamily="34" charset="-120"/>
                <a:ea typeface="微軟正黑體" pitchFamily="34" charset="-120"/>
                <a:sym typeface="Wingdings" pitchFamily="2" charset="2"/>
              </a:rPr>
              <a:t>：</a:t>
            </a:r>
            <a:r>
              <a:rPr kumimoji="0" lang="en-US" altLang="zh-TW" b="1" dirty="0" smtClean="0">
                <a:solidFill>
                  <a:schemeClr val="tx1">
                    <a:lumMod val="85000"/>
                    <a:lumOff val="15000"/>
                  </a:schemeClr>
                </a:solidFill>
                <a:latin typeface="微軟正黑體" pitchFamily="34" charset="-120"/>
                <a:ea typeface="微軟正黑體" pitchFamily="34" charset="-120"/>
              </a:rPr>
              <a:t>138,038 </a:t>
            </a:r>
            <a:r>
              <a:rPr kumimoji="0" lang="en-US" altLang="ja-JP" b="1" dirty="0" smtClean="0">
                <a:solidFill>
                  <a:schemeClr val="tx1">
                    <a:lumMod val="85000"/>
                    <a:lumOff val="15000"/>
                  </a:schemeClr>
                </a:solidFill>
                <a:latin typeface="微軟正黑體" pitchFamily="34" charset="-120"/>
                <a:ea typeface="微軟正黑體" pitchFamily="34" charset="-120"/>
              </a:rPr>
              <a:t>㎡</a:t>
            </a:r>
            <a:r>
              <a:rPr kumimoji="0" lang="zh-TW" altLang="en-US" b="1" dirty="0" smtClean="0">
                <a:solidFill>
                  <a:schemeClr val="tx1">
                    <a:lumMod val="85000"/>
                    <a:lumOff val="15000"/>
                  </a:schemeClr>
                </a:solidFill>
                <a:latin typeface="微軟正黑體" pitchFamily="34" charset="-120"/>
                <a:ea typeface="微軟正黑體" pitchFamily="34" charset="-120"/>
              </a:rPr>
              <a:t> </a:t>
            </a:r>
            <a:endParaRPr kumimoji="0" lang="en-US" altLang="zh-TW" b="1" dirty="0" smtClean="0">
              <a:solidFill>
                <a:schemeClr val="tx1">
                  <a:lumMod val="85000"/>
                  <a:lumOff val="15000"/>
                </a:schemeClr>
              </a:solidFill>
              <a:latin typeface="微軟正黑體" pitchFamily="34" charset="-120"/>
              <a:ea typeface="微軟正黑體" pitchFamily="34" charset="-120"/>
              <a:sym typeface="Wingdings" pitchFamily="2" charset="2"/>
            </a:endParaRPr>
          </a:p>
          <a:p>
            <a:pPr lvl="0" algn="just" fontAlgn="auto">
              <a:lnSpc>
                <a:spcPts val="1500"/>
              </a:lnSpc>
              <a:spcAft>
                <a:spcPts val="0"/>
              </a:spcAft>
              <a:defRPr/>
            </a:pPr>
            <a:endParaRPr kumimoji="0" lang="en-US" altLang="zh-TW" b="1" dirty="0" smtClean="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lang="en-US" altLang="zh-TW" b="1" dirty="0" smtClean="0">
                <a:solidFill>
                  <a:schemeClr val="tx1">
                    <a:lumMod val="85000"/>
                    <a:lumOff val="15000"/>
                  </a:schemeClr>
                </a:solidFill>
                <a:latin typeface="微軟正黑體" pitchFamily="34" charset="-120"/>
                <a:ea typeface="微軟正黑體" pitchFamily="34" charset="-120"/>
              </a:rPr>
              <a:t>Employee</a:t>
            </a:r>
            <a:r>
              <a:rPr kumimoji="0" lang="zh-TW" altLang="en-US" b="1" dirty="0" smtClean="0">
                <a:solidFill>
                  <a:schemeClr val="tx1">
                    <a:lumMod val="85000"/>
                    <a:lumOff val="15000"/>
                  </a:schemeClr>
                </a:solidFill>
                <a:latin typeface="微軟正黑體" pitchFamily="34" charset="-120"/>
                <a:ea typeface="微軟正黑體" pitchFamily="34" charset="-120"/>
              </a:rPr>
              <a:t> : </a:t>
            </a:r>
            <a:r>
              <a:rPr lang="en-US" altLang="zh-TW" b="1" dirty="0" smtClean="0">
                <a:solidFill>
                  <a:schemeClr val="tx1">
                    <a:lumMod val="85000"/>
                    <a:lumOff val="15000"/>
                  </a:schemeClr>
                </a:solidFill>
                <a:latin typeface="微軟正黑體" pitchFamily="34" charset="-120"/>
                <a:ea typeface="微軟正黑體" pitchFamily="34" charset="-120"/>
              </a:rPr>
              <a:t>625</a:t>
            </a:r>
          </a:p>
          <a:p>
            <a:pPr lvl="0" algn="just" fontAlgn="auto">
              <a:lnSpc>
                <a:spcPts val="1500"/>
              </a:lnSpc>
              <a:spcAft>
                <a:spcPts val="0"/>
              </a:spcAft>
              <a:defRPr/>
            </a:pPr>
            <a:endParaRPr kumimoji="0" lang="en-US" altLang="zh-TW" b="1" dirty="0" smtClean="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kumimoji="0" lang="en-US" altLang="zh-TW" b="1" dirty="0" smtClean="0">
                <a:solidFill>
                  <a:schemeClr val="tx1">
                    <a:lumMod val="85000"/>
                    <a:lumOff val="15000"/>
                  </a:schemeClr>
                </a:solidFill>
                <a:latin typeface="微軟正黑體" pitchFamily="34" charset="-120"/>
                <a:ea typeface="微軟正黑體" pitchFamily="34" charset="-120"/>
              </a:rPr>
              <a:t>Product</a:t>
            </a:r>
            <a:r>
              <a:rPr kumimoji="0" lang="zh-TW" altLang="en-US" b="1" dirty="0" smtClean="0">
                <a:solidFill>
                  <a:schemeClr val="tx1">
                    <a:lumMod val="85000"/>
                    <a:lumOff val="15000"/>
                  </a:schemeClr>
                </a:solidFill>
                <a:latin typeface="微軟正黑體" pitchFamily="34" charset="-120"/>
                <a:ea typeface="微軟正黑體" pitchFamily="34" charset="-120"/>
              </a:rPr>
              <a:t> : </a:t>
            </a:r>
            <a:r>
              <a:rPr kumimoji="0" lang="en-US" altLang="zh-TW" b="1" dirty="0" smtClean="0">
                <a:solidFill>
                  <a:schemeClr val="tx1">
                    <a:lumMod val="85000"/>
                    <a:lumOff val="15000"/>
                  </a:schemeClr>
                </a:solidFill>
                <a:latin typeface="微軟正黑體" pitchFamily="34" charset="-120"/>
                <a:ea typeface="微軟正黑體" pitchFamily="34" charset="-120"/>
              </a:rPr>
              <a:t>Power Cable </a:t>
            </a:r>
            <a:r>
              <a:rPr kumimoji="0" lang="zh-TW" altLang="zh-TW" b="1" dirty="0" smtClean="0">
                <a:solidFill>
                  <a:schemeClr val="tx1">
                    <a:lumMod val="85000"/>
                    <a:lumOff val="15000"/>
                  </a:schemeClr>
                </a:solidFill>
                <a:latin typeface="微軟正黑體" pitchFamily="34" charset="-120"/>
                <a:ea typeface="微軟正黑體" pitchFamily="34" charset="-120"/>
              </a:rPr>
              <a:t>/</a:t>
            </a:r>
            <a:r>
              <a:rPr kumimoji="0" lang="en-US" altLang="zh-TW" b="1" dirty="0" smtClean="0">
                <a:solidFill>
                  <a:schemeClr val="tx1">
                    <a:lumMod val="85000"/>
                    <a:lumOff val="15000"/>
                  </a:schemeClr>
                </a:solidFill>
                <a:latin typeface="微軟正黑體" pitchFamily="34" charset="-120"/>
                <a:ea typeface="微軟正黑體" pitchFamily="34" charset="-120"/>
              </a:rPr>
              <a:t> Magnet Wire </a:t>
            </a:r>
            <a:r>
              <a:rPr kumimoji="0" lang="zh-TW" altLang="zh-TW" b="1" dirty="0" smtClean="0">
                <a:solidFill>
                  <a:schemeClr val="tx1">
                    <a:lumMod val="85000"/>
                    <a:lumOff val="15000"/>
                  </a:schemeClr>
                </a:solidFill>
                <a:latin typeface="微軟正黑體" pitchFamily="34" charset="-120"/>
                <a:ea typeface="微軟正黑體" pitchFamily="34" charset="-120"/>
              </a:rPr>
              <a:t>/</a:t>
            </a:r>
            <a:r>
              <a:rPr kumimoji="0" lang="en-US" altLang="zh-TW" b="1" dirty="0" smtClean="0">
                <a:solidFill>
                  <a:schemeClr val="tx1">
                    <a:lumMod val="85000"/>
                    <a:lumOff val="15000"/>
                  </a:schemeClr>
                </a:solidFill>
                <a:latin typeface="微軟正黑體" pitchFamily="34" charset="-120"/>
                <a:ea typeface="微軟正黑體" pitchFamily="34" charset="-120"/>
              </a:rPr>
              <a:t> Telecom Cable</a:t>
            </a:r>
            <a:r>
              <a:rPr lang="en-US" altLang="zh-TW" b="1" dirty="0" smtClean="0">
                <a:solidFill>
                  <a:schemeClr val="tx1">
                    <a:lumMod val="85000"/>
                    <a:lumOff val="15000"/>
                  </a:schemeClr>
                </a:solidFill>
                <a:latin typeface="微軟正黑體" pitchFamily="34" charset="-120"/>
                <a:ea typeface="微軟正黑體" pitchFamily="34" charset="-120"/>
              </a:rPr>
              <a:t> / </a:t>
            </a:r>
            <a:br>
              <a:rPr lang="en-US" altLang="zh-TW" b="1" dirty="0" smtClean="0">
                <a:solidFill>
                  <a:schemeClr val="tx1">
                    <a:lumMod val="85000"/>
                    <a:lumOff val="15000"/>
                  </a:schemeClr>
                </a:solidFill>
                <a:latin typeface="微軟正黑體" pitchFamily="34" charset="-120"/>
                <a:ea typeface="微軟正黑體" pitchFamily="34" charset="-120"/>
              </a:rPr>
            </a:br>
            <a:r>
              <a:rPr lang="en-US" altLang="zh-TW" b="1" dirty="0" smtClean="0">
                <a:solidFill>
                  <a:schemeClr val="tx1">
                    <a:lumMod val="85000"/>
                    <a:lumOff val="15000"/>
                  </a:schemeClr>
                </a:solidFill>
                <a:latin typeface="微軟正黑體" pitchFamily="34" charset="-120"/>
                <a:ea typeface="微軟正黑體" pitchFamily="34" charset="-120"/>
              </a:rPr>
              <a:t>                   </a:t>
            </a:r>
          </a:p>
          <a:p>
            <a:pPr lvl="0" algn="just" fontAlgn="auto">
              <a:lnSpc>
                <a:spcPts val="1500"/>
              </a:lnSpc>
              <a:spcAft>
                <a:spcPts val="0"/>
              </a:spcAft>
              <a:defRPr/>
            </a:pPr>
            <a:r>
              <a:rPr kumimoji="0" lang="en-US" altLang="zh-TW" b="1" dirty="0" smtClean="0">
                <a:solidFill>
                  <a:schemeClr val="tx1">
                    <a:lumMod val="85000"/>
                    <a:lumOff val="15000"/>
                  </a:schemeClr>
                </a:solidFill>
                <a:latin typeface="微軟正黑體" pitchFamily="34" charset="-120"/>
                <a:ea typeface="微軟正黑體" pitchFamily="34" charset="-120"/>
              </a:rPr>
              <a:t>                    Optical Fiber Cable</a:t>
            </a:r>
            <a:r>
              <a:rPr kumimoji="0" lang="zh-TW" altLang="en-US" b="1" dirty="0" smtClean="0">
                <a:solidFill>
                  <a:schemeClr val="tx1">
                    <a:lumMod val="85000"/>
                    <a:lumOff val="15000"/>
                  </a:schemeClr>
                </a:solidFill>
                <a:latin typeface="微軟正黑體" pitchFamily="34" charset="-120"/>
                <a:ea typeface="微軟正黑體" pitchFamily="34" charset="-120"/>
              </a:rPr>
              <a:t> </a:t>
            </a:r>
            <a:r>
              <a:rPr kumimoji="0" lang="en-US" altLang="zh-TW" b="1" dirty="0" smtClean="0">
                <a:solidFill>
                  <a:schemeClr val="tx1">
                    <a:lumMod val="85000"/>
                    <a:lumOff val="15000"/>
                  </a:schemeClr>
                </a:solidFill>
                <a:latin typeface="微軟正黑體" pitchFamily="34" charset="-120"/>
                <a:ea typeface="微軟正黑體" pitchFamily="34" charset="-120"/>
              </a:rPr>
              <a:t>/</a:t>
            </a:r>
            <a:r>
              <a:rPr lang="zh-TW" altLang="en-US" b="1" dirty="0" smtClean="0">
                <a:solidFill>
                  <a:schemeClr val="tx1">
                    <a:lumMod val="85000"/>
                    <a:lumOff val="15000"/>
                  </a:schemeClr>
                </a:solidFill>
                <a:latin typeface="微軟正黑體" pitchFamily="34" charset="-120"/>
                <a:ea typeface="微軟正黑體" pitchFamily="34" charset="-120"/>
              </a:rPr>
              <a:t> </a:t>
            </a:r>
            <a:r>
              <a:rPr lang="en-US" altLang="zh-TW" b="1" dirty="0" smtClean="0">
                <a:solidFill>
                  <a:schemeClr val="tx1">
                    <a:lumMod val="85000"/>
                    <a:lumOff val="15000"/>
                  </a:schemeClr>
                </a:solidFill>
                <a:latin typeface="微軟正黑體" pitchFamily="34" charset="-120"/>
                <a:ea typeface="微軟正黑體" pitchFamily="34" charset="-120"/>
              </a:rPr>
              <a:t>Bonding Wire </a:t>
            </a:r>
            <a:r>
              <a:rPr kumimoji="0" lang="en-US" altLang="zh-TW" b="1" dirty="0" smtClean="0">
                <a:solidFill>
                  <a:schemeClr val="tx1">
                    <a:lumMod val="85000"/>
                    <a:lumOff val="15000"/>
                  </a:schemeClr>
                </a:solidFill>
                <a:latin typeface="微軟正黑體" pitchFamily="34" charset="-120"/>
                <a:ea typeface="微軟正黑體" pitchFamily="34" charset="-120"/>
              </a:rPr>
              <a:t>/  </a:t>
            </a:r>
          </a:p>
          <a:p>
            <a:pPr lvl="0" algn="just" fontAlgn="auto">
              <a:lnSpc>
                <a:spcPts val="1500"/>
              </a:lnSpc>
              <a:spcAft>
                <a:spcPts val="0"/>
              </a:spcAft>
              <a:defRPr/>
            </a:pPr>
            <a:endParaRPr kumimoji="0" lang="en-US" altLang="zh-TW" b="1" dirty="0" smtClean="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kumimoji="0" lang="en-US" altLang="zh-TW" b="1" dirty="0" smtClean="0">
                <a:solidFill>
                  <a:schemeClr val="tx1">
                    <a:lumMod val="85000"/>
                    <a:lumOff val="15000"/>
                  </a:schemeClr>
                </a:solidFill>
                <a:latin typeface="微軟正黑體" pitchFamily="34" charset="-120"/>
                <a:ea typeface="微軟正黑體" pitchFamily="34" charset="-120"/>
              </a:rPr>
              <a:t>                    Residential Properties and Office Buildings</a:t>
            </a:r>
          </a:p>
        </p:txBody>
      </p:sp>
      <p:sp>
        <p:nvSpPr>
          <p:cNvPr id="2" name="投影片編號版面配置區 1">
            <a:extLst>
              <a:ext uri="{FF2B5EF4-FFF2-40B4-BE49-F238E27FC236}">
                <a16:creationId xmlns="" xmlns:a16="http://schemas.microsoft.com/office/drawing/2014/main" id="{B8970E60-6B53-4DBA-982C-ED5456846472}"/>
              </a:ext>
            </a:extLst>
          </p:cNvPr>
          <p:cNvSpPr>
            <a:spLocks noGrp="1"/>
          </p:cNvSpPr>
          <p:nvPr>
            <p:ph type="sldNum" sz="quarter" idx="12"/>
          </p:nvPr>
        </p:nvSpPr>
        <p:spPr/>
        <p:txBody>
          <a:bodyPr/>
          <a:lstStyle/>
          <a:p>
            <a:pPr>
              <a:defRPr/>
            </a:pPr>
            <a:fld id="{5C8EB7E5-4117-4682-ABCD-F35A9110AF63}" type="slidenum">
              <a:rPr lang="zh-TW" altLang="en-US" smtClean="0"/>
              <a:pPr>
                <a:defRPr/>
              </a:pPr>
              <a:t>3</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 xmlns:a16="http://schemas.microsoft.com/office/drawing/2014/main" id="{6F92E812-FB32-C042-B586-3475F59C12C2}"/>
              </a:ext>
            </a:extLst>
          </p:cNvPr>
          <p:cNvPicPr>
            <a:picLocks noChangeAspect="1"/>
          </p:cNvPicPr>
          <p:nvPr/>
        </p:nvPicPr>
        <p:blipFill>
          <a:blip r:embed="rId2" cstate="print"/>
          <a:stretch>
            <a:fillRect/>
          </a:stretch>
        </p:blipFill>
        <p:spPr>
          <a:xfrm>
            <a:off x="3429000" y="1245308"/>
            <a:ext cx="2286000" cy="2143125"/>
          </a:xfrm>
          <a:prstGeom prst="rect">
            <a:avLst/>
          </a:prstGeom>
        </p:spPr>
      </p:pic>
      <p:pic>
        <p:nvPicPr>
          <p:cNvPr id="7" name="圖片 6">
            <a:extLst>
              <a:ext uri="{FF2B5EF4-FFF2-40B4-BE49-F238E27FC236}">
                <a16:creationId xmlns="" xmlns:a16="http://schemas.microsoft.com/office/drawing/2014/main" id="{B63998DF-96B5-9F4E-A6C4-2BDA7ABB07E8}"/>
              </a:ext>
            </a:extLst>
          </p:cNvPr>
          <p:cNvPicPr>
            <a:picLocks noChangeAspect="1"/>
          </p:cNvPicPr>
          <p:nvPr/>
        </p:nvPicPr>
        <p:blipFill>
          <a:blip r:embed="rId3" cstate="print"/>
          <a:stretch>
            <a:fillRect/>
          </a:stretch>
        </p:blipFill>
        <p:spPr>
          <a:xfrm>
            <a:off x="2465201" y="3270801"/>
            <a:ext cx="2286000" cy="2286000"/>
          </a:xfrm>
          <a:prstGeom prst="rect">
            <a:avLst/>
          </a:prstGeom>
        </p:spPr>
      </p:pic>
      <p:pic>
        <p:nvPicPr>
          <p:cNvPr id="9" name="圖片 8">
            <a:extLst>
              <a:ext uri="{FF2B5EF4-FFF2-40B4-BE49-F238E27FC236}">
                <a16:creationId xmlns="" xmlns:a16="http://schemas.microsoft.com/office/drawing/2014/main" id="{DCC2B907-EBDF-D24D-86D6-2BDA42A539BE}"/>
              </a:ext>
            </a:extLst>
          </p:cNvPr>
          <p:cNvPicPr>
            <a:picLocks noChangeAspect="1"/>
          </p:cNvPicPr>
          <p:nvPr/>
        </p:nvPicPr>
        <p:blipFill>
          <a:blip r:embed="rId4" cstate="print"/>
          <a:stretch>
            <a:fillRect/>
          </a:stretch>
        </p:blipFill>
        <p:spPr>
          <a:xfrm>
            <a:off x="4935201" y="3270801"/>
            <a:ext cx="2066925" cy="2286000"/>
          </a:xfrm>
          <a:prstGeom prst="rect">
            <a:avLst/>
          </a:prstGeom>
        </p:spPr>
      </p:pic>
      <p:pic>
        <p:nvPicPr>
          <p:cNvPr id="11" name="圖片 10">
            <a:extLst>
              <a:ext uri="{FF2B5EF4-FFF2-40B4-BE49-F238E27FC236}">
                <a16:creationId xmlns="" xmlns:a16="http://schemas.microsoft.com/office/drawing/2014/main" id="{4AE0CA3D-CFF1-2A41-8C10-F54D0E08926C}"/>
              </a:ext>
            </a:extLst>
          </p:cNvPr>
          <p:cNvPicPr>
            <a:picLocks noChangeAspect="1"/>
          </p:cNvPicPr>
          <p:nvPr/>
        </p:nvPicPr>
        <p:blipFill>
          <a:blip r:embed="rId5" cstate="print"/>
          <a:stretch>
            <a:fillRect/>
          </a:stretch>
        </p:blipFill>
        <p:spPr>
          <a:xfrm>
            <a:off x="4129442" y="2990482"/>
            <a:ext cx="993816" cy="963237"/>
          </a:xfrm>
          <a:prstGeom prst="rect">
            <a:avLst/>
          </a:prstGeom>
        </p:spPr>
      </p:pic>
      <p:sp>
        <p:nvSpPr>
          <p:cNvPr id="12" name="文字方塊 11">
            <a:extLst>
              <a:ext uri="{FF2B5EF4-FFF2-40B4-BE49-F238E27FC236}">
                <a16:creationId xmlns="" xmlns:a16="http://schemas.microsoft.com/office/drawing/2014/main" id="{57245AAA-8822-BA41-9AC2-4A1B1B6ED131}"/>
              </a:ext>
            </a:extLst>
          </p:cNvPr>
          <p:cNvSpPr txBox="1"/>
          <p:nvPr/>
        </p:nvSpPr>
        <p:spPr>
          <a:xfrm>
            <a:off x="4085890" y="2465861"/>
            <a:ext cx="3431389" cy="307777"/>
          </a:xfrm>
          <a:prstGeom prst="rect">
            <a:avLst/>
          </a:prstGeom>
          <a:noFill/>
        </p:spPr>
        <p:txBody>
          <a:bodyPr wrap="square" rtlCol="0">
            <a:spAutoFit/>
          </a:bodyPr>
          <a:lstStyle/>
          <a:p>
            <a:pPr fontAlgn="auto">
              <a:spcBef>
                <a:spcPts val="0"/>
              </a:spcBef>
              <a:spcAft>
                <a:spcPts val="0"/>
              </a:spcAft>
            </a:pPr>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leading brand in energy connection</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6" name="文字方塊 15">
            <a:extLst>
              <a:ext uri="{FF2B5EF4-FFF2-40B4-BE49-F238E27FC236}">
                <a16:creationId xmlns="" xmlns:a16="http://schemas.microsoft.com/office/drawing/2014/main" id="{A5263807-5473-E649-A551-2A51404A2A64}"/>
              </a:ext>
            </a:extLst>
          </p:cNvPr>
          <p:cNvSpPr txBox="1"/>
          <p:nvPr/>
        </p:nvSpPr>
        <p:spPr>
          <a:xfrm>
            <a:off x="1547664" y="4509120"/>
            <a:ext cx="2145798" cy="954107"/>
          </a:xfrm>
          <a:prstGeom prst="rect">
            <a:avLst/>
          </a:prstGeom>
          <a:noFill/>
        </p:spPr>
        <p:txBody>
          <a:bodyPr wrap="square" rtlCol="0">
            <a:spAutoFit/>
          </a:bodyPr>
          <a:lstStyle/>
          <a:p>
            <a:pPr algn="ctr" fontAlgn="auto">
              <a:spcBef>
                <a:spcPts val="0"/>
              </a:spcBef>
              <a:spcAft>
                <a:spcPts val="0"/>
              </a:spcAft>
            </a:pPr>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business trusted by employees, customers, shareholders, and society</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7" name="文字方塊 16">
            <a:extLst>
              <a:ext uri="{FF2B5EF4-FFF2-40B4-BE49-F238E27FC236}">
                <a16:creationId xmlns="" xmlns:a16="http://schemas.microsoft.com/office/drawing/2014/main" id="{E959AE4F-A8C2-264D-8A7D-3D7C4351CCC1}"/>
              </a:ext>
            </a:extLst>
          </p:cNvPr>
          <p:cNvSpPr txBox="1"/>
          <p:nvPr/>
        </p:nvSpPr>
        <p:spPr>
          <a:xfrm>
            <a:off x="5580112" y="4581128"/>
            <a:ext cx="2497236" cy="1061829"/>
          </a:xfrm>
          <a:prstGeom prst="rect">
            <a:avLst/>
          </a:prstGeom>
          <a:noFill/>
        </p:spPr>
        <p:txBody>
          <a:bodyPr wrap="square" rtlCol="0">
            <a:spAutoFit/>
          </a:bodyPr>
          <a:lstStyle/>
          <a:p>
            <a:pPr lvl="0" eaLnBrk="0" hangingPunct="0">
              <a:lnSpc>
                <a:spcPct val="150000"/>
              </a:lnSpc>
              <a:buFontTx/>
              <a:buChar char="•"/>
              <a:tabLst>
                <a:tab pos="457200" algn="l"/>
              </a:tabLst>
            </a:pPr>
            <a:r>
              <a:rPr lang="en-US" altLang="zh-TW"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creator of harmonious environment  and pristine homeland</a:t>
            </a:r>
          </a:p>
        </p:txBody>
      </p:sp>
      <p:sp>
        <p:nvSpPr>
          <p:cNvPr id="18" name="文字方塊 17">
            <a:extLst>
              <a:ext uri="{FF2B5EF4-FFF2-40B4-BE49-F238E27FC236}">
                <a16:creationId xmlns="" xmlns:a16="http://schemas.microsoft.com/office/drawing/2014/main" id="{08A7CB2D-1218-194C-AB8D-C9F3B7DA3FCD}"/>
              </a:ext>
            </a:extLst>
          </p:cNvPr>
          <p:cNvSpPr txBox="1"/>
          <p:nvPr/>
        </p:nvSpPr>
        <p:spPr>
          <a:xfrm>
            <a:off x="3990195" y="3877334"/>
            <a:ext cx="1344691" cy="338554"/>
          </a:xfrm>
          <a:prstGeom prst="rect">
            <a:avLst/>
          </a:prstGeom>
          <a:noFill/>
        </p:spPr>
        <p:txBody>
          <a:bodyPr wrap="square" rtlCol="0">
            <a:spAutoFit/>
          </a:bodyPr>
          <a:lstStyle/>
          <a:p>
            <a:pPr lvl="0"/>
            <a:r>
              <a:rPr lang="en-US" altLang="zh-TW" sz="1600" b="1" dirty="0" smtClean="0">
                <a:latin typeface="微軟正黑體" pitchFamily="34" charset="-120"/>
                <a:ea typeface="微軟正黑體" pitchFamily="34" charset="-120"/>
              </a:rPr>
              <a:t>      Vision</a:t>
            </a:r>
            <a:endParaRPr lang="zh-TW" altLang="en-US" sz="1600" b="1" dirty="0">
              <a:latin typeface="微軟正黑體" pitchFamily="34" charset="-120"/>
              <a:ea typeface="微軟正黑體" pitchFamily="34" charset="-120"/>
            </a:endParaRPr>
          </a:p>
        </p:txBody>
      </p:sp>
      <p:grpSp>
        <p:nvGrpSpPr>
          <p:cNvPr id="13" name="群組 12">
            <a:extLst>
              <a:ext uri="{FF2B5EF4-FFF2-40B4-BE49-F238E27FC236}">
                <a16:creationId xmlns="" xmlns:a16="http://schemas.microsoft.com/office/drawing/2014/main" id="{3FC93182-BF31-0341-92E7-A9A8ACA78111}"/>
              </a:ext>
            </a:extLst>
          </p:cNvPr>
          <p:cNvGrpSpPr/>
          <p:nvPr/>
        </p:nvGrpSpPr>
        <p:grpSpPr>
          <a:xfrm>
            <a:off x="-1734192" y="-61754"/>
            <a:ext cx="3312111" cy="2927198"/>
            <a:chOff x="-1857481" y="-1951465"/>
            <a:chExt cx="4416148" cy="3902930"/>
          </a:xfrm>
        </p:grpSpPr>
        <p:pic>
          <p:nvPicPr>
            <p:cNvPr id="14" name="圖片 13">
              <a:extLst>
                <a:ext uri="{FF2B5EF4-FFF2-40B4-BE49-F238E27FC236}">
                  <a16:creationId xmlns="" xmlns:a16="http://schemas.microsoft.com/office/drawing/2014/main" id="{4B435042-7235-1F4C-A6F1-D1E08C2AC967}"/>
                </a:ext>
              </a:extLst>
            </p:cNvPr>
            <p:cNvPicPr>
              <a:picLocks noChangeAspect="1"/>
            </p:cNvPicPr>
            <p:nvPr/>
          </p:nvPicPr>
          <p:blipFill>
            <a:blip r:embed="rId6" cstate="print"/>
            <a:stretch>
              <a:fillRect/>
            </a:stretch>
          </p:blipFill>
          <p:spPr>
            <a:xfrm>
              <a:off x="-812453" y="-1951465"/>
              <a:ext cx="3371120" cy="3902930"/>
            </a:xfrm>
            <a:prstGeom prst="rect">
              <a:avLst/>
            </a:prstGeom>
          </p:spPr>
        </p:pic>
        <p:pic>
          <p:nvPicPr>
            <p:cNvPr id="15" name="圖片 14">
              <a:extLst>
                <a:ext uri="{FF2B5EF4-FFF2-40B4-BE49-F238E27FC236}">
                  <a16:creationId xmlns="" xmlns:a16="http://schemas.microsoft.com/office/drawing/2014/main" id="{EA5AAC7A-7ECD-7240-AAF3-8C6A17BC442E}"/>
                </a:ext>
              </a:extLst>
            </p:cNvPr>
            <p:cNvPicPr>
              <a:picLocks noChangeAspect="1"/>
            </p:cNvPicPr>
            <p:nvPr/>
          </p:nvPicPr>
          <p:blipFill>
            <a:blip r:embed="rId6" cstate="print"/>
            <a:stretch>
              <a:fillRect/>
            </a:stretch>
          </p:blipFill>
          <p:spPr>
            <a:xfrm>
              <a:off x="-1857481" y="-1951465"/>
              <a:ext cx="3371120" cy="3902930"/>
            </a:xfrm>
            <a:prstGeom prst="rect">
              <a:avLst/>
            </a:prstGeom>
          </p:spPr>
        </p:pic>
      </p:grpSp>
      <p:sp>
        <p:nvSpPr>
          <p:cNvPr id="19" name="文字方塊 18">
            <a:extLst>
              <a:ext uri="{FF2B5EF4-FFF2-40B4-BE49-F238E27FC236}">
                <a16:creationId xmlns="" xmlns:a16="http://schemas.microsoft.com/office/drawing/2014/main" id="{E4662302-6181-E74F-9E6C-EDAECA118533}"/>
              </a:ext>
            </a:extLst>
          </p:cNvPr>
          <p:cNvSpPr txBox="1"/>
          <p:nvPr/>
        </p:nvSpPr>
        <p:spPr>
          <a:xfrm>
            <a:off x="467544" y="1628800"/>
            <a:ext cx="3013967" cy="400110"/>
          </a:xfrm>
          <a:prstGeom prst="rect">
            <a:avLst/>
          </a:prstGeom>
          <a:noFill/>
        </p:spPr>
        <p:txBody>
          <a:bodyPr wrap="none" rtlCol="0">
            <a:spAutoFit/>
          </a:bodyPr>
          <a:lstStyle/>
          <a:p>
            <a:pPr fontAlgn="auto">
              <a:spcBef>
                <a:spcPts val="0"/>
              </a:spcBef>
              <a:spcAft>
                <a:spcPts val="0"/>
              </a:spcAft>
            </a:pPr>
            <a:r>
              <a:rPr kumimoji="0" lang="en-US" altLang="zh-CN" sz="2000" b="1" kern="0" spc="225" dirty="0" smtClean="0">
                <a:solidFill>
                  <a:prstClr val="black">
                    <a:lumMod val="75000"/>
                    <a:lumOff val="25000"/>
                  </a:prstClr>
                </a:solidFill>
                <a:latin typeface="微軟正黑體" panose="020B0604030504040204" pitchFamily="34" charset="-120"/>
                <a:ea typeface="微軟正黑體" panose="020B0604030504040204" pitchFamily="34" charset="-120"/>
              </a:rPr>
              <a:t>About TAYA Group</a:t>
            </a:r>
            <a:endParaRPr kumimoji="0" lang="zh-TW" altLang="en-US" sz="2000" b="1" kern="0" spc="225"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pic>
        <p:nvPicPr>
          <p:cNvPr id="22" name="圖片 21">
            <a:extLst>
              <a:ext uri="{FF2B5EF4-FFF2-40B4-BE49-F238E27FC236}">
                <a16:creationId xmlns="" xmlns:a16="http://schemas.microsoft.com/office/drawing/2014/main" id="{07E2188E-F375-FE40-A013-9D49F06AAE5C}"/>
              </a:ext>
            </a:extLst>
          </p:cNvPr>
          <p:cNvPicPr>
            <a:picLocks noChangeAspect="1"/>
          </p:cNvPicPr>
          <p:nvPr/>
        </p:nvPicPr>
        <p:blipFill>
          <a:blip r:embed="rId7" cstate="print"/>
          <a:stretch>
            <a:fillRect/>
          </a:stretch>
        </p:blipFill>
        <p:spPr>
          <a:xfrm>
            <a:off x="8020050" y="5343525"/>
            <a:ext cx="1123950" cy="1514475"/>
          </a:xfrm>
          <a:prstGeom prst="rect">
            <a:avLst/>
          </a:prstGeom>
        </p:spPr>
      </p:pic>
      <p:sp>
        <p:nvSpPr>
          <p:cNvPr id="2" name="投影片編號版面配置區 1">
            <a:extLst>
              <a:ext uri="{FF2B5EF4-FFF2-40B4-BE49-F238E27FC236}">
                <a16:creationId xmlns="" xmlns:a16="http://schemas.microsoft.com/office/drawing/2014/main" id="{E447DD4C-6CC1-45C4-82BA-29FD79F26506}"/>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4</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 xmlns:p14="http://schemas.microsoft.com/office/powerpoint/2010/main" val="410010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a:extLst>
              <a:ext uri="{FF2B5EF4-FFF2-40B4-BE49-F238E27FC236}">
                <a16:creationId xmlns="" xmlns:a16="http://schemas.microsoft.com/office/drawing/2014/main" id="{35B89C83-62C6-1243-A859-C6C308493D18}"/>
              </a:ext>
            </a:extLst>
          </p:cNvPr>
          <p:cNvSpPr txBox="1"/>
          <p:nvPr/>
        </p:nvSpPr>
        <p:spPr>
          <a:xfrm>
            <a:off x="539552" y="1556792"/>
            <a:ext cx="8408071" cy="461665"/>
          </a:xfrm>
          <a:prstGeom prst="rect">
            <a:avLst/>
          </a:prstGeom>
          <a:noFill/>
        </p:spPr>
        <p:txBody>
          <a:bodyPr wrap="none" rtlCol="0">
            <a:spAutoFit/>
          </a:bodyPr>
          <a:lstStyle/>
          <a:p>
            <a:pPr fontAlgn="auto">
              <a:spcBef>
                <a:spcPts val="0"/>
              </a:spcBef>
              <a:spcAft>
                <a:spcPts val="0"/>
              </a:spcAft>
            </a:pPr>
            <a:r>
              <a:rPr kumimoji="0" lang="en-US" altLang="zh-TW" sz="2400" b="1" kern="0" spc="225" dirty="0" smtClean="0">
                <a:solidFill>
                  <a:prstClr val="black">
                    <a:lumMod val="75000"/>
                    <a:lumOff val="25000"/>
                  </a:prstClr>
                </a:solidFill>
                <a:latin typeface="微軟正黑體" panose="020B0604030504040204" pitchFamily="34" charset="-120"/>
                <a:ea typeface="微軟正黑體" panose="020B0604030504040204" pitchFamily="34" charset="-120"/>
              </a:rPr>
              <a:t>TAYA</a:t>
            </a:r>
            <a:r>
              <a:rPr kumimoji="0" lang="en-US" altLang="zh-TW" sz="2400" b="1" kern="0" spc="225" dirty="0" smtClean="0">
                <a:solidFill>
                  <a:prstClr val="black">
                    <a:lumMod val="75000"/>
                    <a:lumOff val="25000"/>
                  </a:prstClr>
                </a:solidFill>
                <a:ea typeface="微軟正黑體" panose="020B0604030504040204" pitchFamily="34" charset="-120"/>
              </a:rPr>
              <a:t>’</a:t>
            </a:r>
            <a:r>
              <a:rPr kumimoji="0" lang="en-US" altLang="zh-TW" sz="2400" b="1" kern="0" spc="225" dirty="0" smtClean="0">
                <a:solidFill>
                  <a:prstClr val="black">
                    <a:lumMod val="75000"/>
                    <a:lumOff val="25000"/>
                  </a:prstClr>
                </a:solidFill>
                <a:latin typeface="微軟正黑體" panose="020B0604030504040204" pitchFamily="34" charset="-120"/>
                <a:ea typeface="微軟正黑體" panose="020B0604030504040204" pitchFamily="34" charset="-120"/>
              </a:rPr>
              <a:t>s 4 Courses to Connect Energy Industries</a:t>
            </a:r>
            <a:endPar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 xmlns:a16="http://schemas.microsoft.com/office/drawing/2014/main" id="{6C74CDB4-2DEE-E543-866F-5190D39C845C}"/>
              </a:ext>
            </a:extLst>
          </p:cNvPr>
          <p:cNvGrpSpPr/>
          <p:nvPr/>
        </p:nvGrpSpPr>
        <p:grpSpPr>
          <a:xfrm>
            <a:off x="-1393111" y="-606349"/>
            <a:ext cx="3312111" cy="2927198"/>
            <a:chOff x="-1857481" y="-1951465"/>
            <a:chExt cx="4416148" cy="3902930"/>
          </a:xfrm>
        </p:grpSpPr>
        <p:pic>
          <p:nvPicPr>
            <p:cNvPr id="15" name="圖片 14">
              <a:extLst>
                <a:ext uri="{FF2B5EF4-FFF2-40B4-BE49-F238E27FC236}">
                  <a16:creationId xmlns="" xmlns:a16="http://schemas.microsoft.com/office/drawing/2014/main" id="{5344C11D-3BBE-A444-947D-B439D931CC54}"/>
                </a:ext>
              </a:extLst>
            </p:cNvPr>
            <p:cNvPicPr>
              <a:picLocks noChangeAspect="1"/>
            </p:cNvPicPr>
            <p:nvPr/>
          </p:nvPicPr>
          <p:blipFill>
            <a:blip r:embed="rId2" cstate="print"/>
            <a:stretch>
              <a:fillRect/>
            </a:stretch>
          </p:blipFill>
          <p:spPr>
            <a:xfrm>
              <a:off x="-812453" y="-1951465"/>
              <a:ext cx="3371120" cy="3902930"/>
            </a:xfrm>
            <a:prstGeom prst="rect">
              <a:avLst/>
            </a:prstGeom>
          </p:spPr>
        </p:pic>
        <p:pic>
          <p:nvPicPr>
            <p:cNvPr id="16" name="圖片 15">
              <a:extLst>
                <a:ext uri="{FF2B5EF4-FFF2-40B4-BE49-F238E27FC236}">
                  <a16:creationId xmlns="" xmlns:a16="http://schemas.microsoft.com/office/drawing/2014/main" id="{48EA8BF8-FEDD-3D45-B721-5C5D664EA1F9}"/>
                </a:ext>
              </a:extLst>
            </p:cNvPr>
            <p:cNvPicPr>
              <a:picLocks noChangeAspect="1"/>
            </p:cNvPicPr>
            <p:nvPr/>
          </p:nvPicPr>
          <p:blipFill>
            <a:blip r:embed="rId2" cstate="print"/>
            <a:stretch>
              <a:fillRect/>
            </a:stretch>
          </p:blipFill>
          <p:spPr>
            <a:xfrm>
              <a:off x="-1857481" y="-1951465"/>
              <a:ext cx="3371120" cy="3902930"/>
            </a:xfrm>
            <a:prstGeom prst="rect">
              <a:avLst/>
            </a:prstGeom>
          </p:spPr>
        </p:pic>
      </p:grpSp>
      <p:pic>
        <p:nvPicPr>
          <p:cNvPr id="18" name="圖片 17">
            <a:extLst>
              <a:ext uri="{FF2B5EF4-FFF2-40B4-BE49-F238E27FC236}">
                <a16:creationId xmlns="" xmlns:a16="http://schemas.microsoft.com/office/drawing/2014/main" id="{578404A6-1FC0-584A-9A2E-4D3AAE8EB363}"/>
              </a:ext>
            </a:extLst>
          </p:cNvPr>
          <p:cNvPicPr>
            <a:picLocks noChangeAspect="1"/>
          </p:cNvPicPr>
          <p:nvPr/>
        </p:nvPicPr>
        <p:blipFill>
          <a:blip r:embed="rId3" cstate="print"/>
          <a:stretch>
            <a:fillRect/>
          </a:stretch>
        </p:blipFill>
        <p:spPr>
          <a:xfrm>
            <a:off x="8020050" y="5343525"/>
            <a:ext cx="1123950" cy="1514475"/>
          </a:xfrm>
          <a:prstGeom prst="rect">
            <a:avLst/>
          </a:prstGeom>
        </p:spPr>
      </p:pic>
      <p:grpSp>
        <p:nvGrpSpPr>
          <p:cNvPr id="4" name="群組 3">
            <a:extLst>
              <a:ext uri="{FF2B5EF4-FFF2-40B4-BE49-F238E27FC236}">
                <a16:creationId xmlns="" xmlns:a16="http://schemas.microsoft.com/office/drawing/2014/main" id="{A9CF69C2-B36B-C841-A0EA-3D5DD919AC75}"/>
              </a:ext>
            </a:extLst>
          </p:cNvPr>
          <p:cNvGrpSpPr/>
          <p:nvPr/>
        </p:nvGrpSpPr>
        <p:grpSpPr>
          <a:xfrm>
            <a:off x="914272" y="2581372"/>
            <a:ext cx="2096678" cy="2466679"/>
            <a:chOff x="1233317" y="2241676"/>
            <a:chExt cx="2795570" cy="3288905"/>
          </a:xfrm>
        </p:grpSpPr>
        <p:pic>
          <p:nvPicPr>
            <p:cNvPr id="5" name="圖片 4">
              <a:extLst>
                <a:ext uri="{FF2B5EF4-FFF2-40B4-BE49-F238E27FC236}">
                  <a16:creationId xmlns="" xmlns:a16="http://schemas.microsoft.com/office/drawing/2014/main" id="{3558E2B8-7377-EB47-A124-0494274019BB}"/>
                </a:ext>
              </a:extLst>
            </p:cNvPr>
            <p:cNvPicPr>
              <a:picLocks noChangeAspect="1"/>
            </p:cNvPicPr>
            <p:nvPr/>
          </p:nvPicPr>
          <p:blipFill>
            <a:blip r:embed="rId4" cstate="print"/>
            <a:srcRect/>
            <a:stretch/>
          </p:blipFill>
          <p:spPr>
            <a:xfrm>
              <a:off x="1233317" y="2241676"/>
              <a:ext cx="2795570" cy="3288905"/>
            </a:xfrm>
            <a:prstGeom prst="rect">
              <a:avLst/>
            </a:prstGeom>
          </p:spPr>
        </p:pic>
        <p:sp>
          <p:nvSpPr>
            <p:cNvPr id="2" name="文字方塊 1">
              <a:extLst>
                <a:ext uri="{FF2B5EF4-FFF2-40B4-BE49-F238E27FC236}">
                  <a16:creationId xmlns="" xmlns:a16="http://schemas.microsoft.com/office/drawing/2014/main" id="{2E9C1FD0-666B-2447-B8BC-5946A831390D}"/>
                </a:ext>
              </a:extLst>
            </p:cNvPr>
            <p:cNvSpPr txBox="1"/>
            <p:nvPr/>
          </p:nvSpPr>
          <p:spPr>
            <a:xfrm>
              <a:off x="1597786" y="3467857"/>
              <a:ext cx="2095445" cy="451405"/>
            </a:xfrm>
            <a:prstGeom prst="rect">
              <a:avLst/>
            </a:prstGeom>
            <a:noFill/>
          </p:spPr>
          <p:txBody>
            <a:bodyPr wrap="none" rtlCol="0">
              <a:spAutoFit/>
            </a:bodyPr>
            <a:lstStyle/>
            <a:p>
              <a:pPr fontAlgn="auto">
                <a:spcBef>
                  <a:spcPts val="0"/>
                </a:spcBef>
                <a:spcAft>
                  <a:spcPts val="0"/>
                </a:spcAft>
              </a:pPr>
              <a:r>
                <a:rPr kumimoji="0" lang="en-US" altLang="zh-CN" sz="1600" b="1" spc="225" dirty="0" smtClean="0">
                  <a:solidFill>
                    <a:prstClr val="white"/>
                  </a:solidFill>
                  <a:latin typeface="Microsoft JhengHei" panose="020B0604030504040204" pitchFamily="34" charset="-120"/>
                  <a:ea typeface="Microsoft JhengHei" panose="020B0604030504040204" pitchFamily="34" charset="-120"/>
                </a:rPr>
                <a:t>Production</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6" name="群組 5">
            <a:extLst>
              <a:ext uri="{FF2B5EF4-FFF2-40B4-BE49-F238E27FC236}">
                <a16:creationId xmlns="" xmlns:a16="http://schemas.microsoft.com/office/drawing/2014/main" id="{53C28DE3-B926-5746-8590-BC0753FA874C}"/>
              </a:ext>
            </a:extLst>
          </p:cNvPr>
          <p:cNvGrpSpPr/>
          <p:nvPr/>
        </p:nvGrpSpPr>
        <p:grpSpPr>
          <a:xfrm>
            <a:off x="2659289" y="2056970"/>
            <a:ext cx="2096678" cy="2466679"/>
            <a:chOff x="3545716" y="1542473"/>
            <a:chExt cx="2795569" cy="3288905"/>
          </a:xfrm>
        </p:grpSpPr>
        <p:pic>
          <p:nvPicPr>
            <p:cNvPr id="7" name="圖片 6">
              <a:extLst>
                <a:ext uri="{FF2B5EF4-FFF2-40B4-BE49-F238E27FC236}">
                  <a16:creationId xmlns="" xmlns:a16="http://schemas.microsoft.com/office/drawing/2014/main" id="{D9D56F30-3101-2749-BFCF-15D6F50FC1E0}"/>
                </a:ext>
              </a:extLst>
            </p:cNvPr>
            <p:cNvPicPr>
              <a:picLocks noChangeAspect="1"/>
            </p:cNvPicPr>
            <p:nvPr/>
          </p:nvPicPr>
          <p:blipFill>
            <a:blip r:embed="rId5" cstate="print"/>
            <a:srcRect/>
            <a:stretch/>
          </p:blipFill>
          <p:spPr>
            <a:xfrm>
              <a:off x="3545716" y="1542473"/>
              <a:ext cx="2795569" cy="3288905"/>
            </a:xfrm>
            <a:prstGeom prst="rect">
              <a:avLst/>
            </a:prstGeom>
          </p:spPr>
        </p:pic>
        <p:sp>
          <p:nvSpPr>
            <p:cNvPr id="14" name="文字方塊 13">
              <a:extLst>
                <a:ext uri="{FF2B5EF4-FFF2-40B4-BE49-F238E27FC236}">
                  <a16:creationId xmlns="" xmlns:a16="http://schemas.microsoft.com/office/drawing/2014/main" id="{1F05DEE8-62E3-904B-B1DF-C6DBD30DEC5E}"/>
                </a:ext>
              </a:extLst>
            </p:cNvPr>
            <p:cNvSpPr txBox="1"/>
            <p:nvPr/>
          </p:nvSpPr>
          <p:spPr>
            <a:xfrm>
              <a:off x="3983762" y="3179825"/>
              <a:ext cx="1990287" cy="369332"/>
            </a:xfrm>
            <a:prstGeom prst="rect">
              <a:avLst/>
            </a:prstGeom>
            <a:noFill/>
          </p:spPr>
          <p:txBody>
            <a:bodyPr wrap="none" rtlCol="0">
              <a:spAutoFit/>
            </a:bodyPr>
            <a:lstStyle/>
            <a:p>
              <a:pPr fontAlgn="auto">
                <a:spcBef>
                  <a:spcPts val="0"/>
                </a:spcBef>
                <a:spcAft>
                  <a:spcPts val="0"/>
                </a:spcAft>
              </a:pPr>
              <a:r>
                <a:rPr kumimoji="0" lang="en-US" altLang="zh-CN" sz="1200" b="1" spc="225" dirty="0" smtClean="0">
                  <a:solidFill>
                    <a:prstClr val="white"/>
                  </a:solidFill>
                  <a:latin typeface="Microsoft JhengHei" panose="020B0604030504040204" pitchFamily="34" charset="-120"/>
                  <a:ea typeface="Microsoft JhengHei" panose="020B0604030504040204" pitchFamily="34" charset="-120"/>
                </a:rPr>
                <a:t>Transmission</a:t>
              </a:r>
              <a:endParaRPr kumimoji="0" lang="zh-TW" altLang="en-US" sz="120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8" name="群組 7">
            <a:extLst>
              <a:ext uri="{FF2B5EF4-FFF2-40B4-BE49-F238E27FC236}">
                <a16:creationId xmlns="" xmlns:a16="http://schemas.microsoft.com/office/drawing/2014/main" id="{22EF5D57-43D2-964C-8EF7-A8BB4E68F78F}"/>
              </a:ext>
            </a:extLst>
          </p:cNvPr>
          <p:cNvGrpSpPr/>
          <p:nvPr/>
        </p:nvGrpSpPr>
        <p:grpSpPr>
          <a:xfrm>
            <a:off x="4374989" y="2581372"/>
            <a:ext cx="2096678" cy="2466679"/>
            <a:chOff x="5833319" y="2241676"/>
            <a:chExt cx="2795570" cy="3288905"/>
          </a:xfrm>
        </p:grpSpPr>
        <p:pic>
          <p:nvPicPr>
            <p:cNvPr id="9" name="圖片 8">
              <a:extLst>
                <a:ext uri="{FF2B5EF4-FFF2-40B4-BE49-F238E27FC236}">
                  <a16:creationId xmlns="" xmlns:a16="http://schemas.microsoft.com/office/drawing/2014/main" id="{67B18690-2F3D-F84E-A95A-812F607F8BAF}"/>
                </a:ext>
              </a:extLst>
            </p:cNvPr>
            <p:cNvPicPr>
              <a:picLocks noChangeAspect="1"/>
            </p:cNvPicPr>
            <p:nvPr/>
          </p:nvPicPr>
          <p:blipFill>
            <a:blip r:embed="rId6" cstate="print"/>
            <a:srcRect/>
            <a:stretch/>
          </p:blipFill>
          <p:spPr>
            <a:xfrm>
              <a:off x="5833319" y="2241676"/>
              <a:ext cx="2795570" cy="3288905"/>
            </a:xfrm>
            <a:prstGeom prst="rect">
              <a:avLst/>
            </a:prstGeom>
          </p:spPr>
        </p:pic>
        <p:sp>
          <p:nvSpPr>
            <p:cNvPr id="17" name="文字方塊 16">
              <a:extLst>
                <a:ext uri="{FF2B5EF4-FFF2-40B4-BE49-F238E27FC236}">
                  <a16:creationId xmlns="" xmlns:a16="http://schemas.microsoft.com/office/drawing/2014/main" id="{2FEE8139-CD55-0D43-919E-3F719632E79A}"/>
                </a:ext>
              </a:extLst>
            </p:cNvPr>
            <p:cNvSpPr txBox="1"/>
            <p:nvPr/>
          </p:nvSpPr>
          <p:spPr>
            <a:xfrm>
              <a:off x="6384032" y="3371847"/>
              <a:ext cx="1570002" cy="461665"/>
            </a:xfrm>
            <a:prstGeom prst="rect">
              <a:avLst/>
            </a:prstGeom>
            <a:noFill/>
          </p:spPr>
          <p:txBody>
            <a:bodyPr wrap="none" rtlCol="0">
              <a:spAutoFit/>
            </a:bodyPr>
            <a:lstStyle/>
            <a:p>
              <a:pPr fontAlgn="auto">
                <a:spcBef>
                  <a:spcPts val="0"/>
                </a:spcBef>
                <a:spcAft>
                  <a:spcPts val="0"/>
                </a:spcAft>
              </a:pPr>
              <a:r>
                <a:rPr kumimoji="0" lang="en-US" altLang="zh-CN" sz="1650" b="1" spc="225" dirty="0" smtClean="0">
                  <a:solidFill>
                    <a:prstClr val="white"/>
                  </a:solidFill>
                  <a:latin typeface="Microsoft JhengHei" panose="020B0604030504040204" pitchFamily="34" charset="-120"/>
                  <a:ea typeface="Microsoft JhengHei" panose="020B0604030504040204" pitchFamily="34" charset="-120"/>
                </a:rPr>
                <a:t>Storage</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10" name="群組 9">
            <a:extLst>
              <a:ext uri="{FF2B5EF4-FFF2-40B4-BE49-F238E27FC236}">
                <a16:creationId xmlns="" xmlns:a16="http://schemas.microsoft.com/office/drawing/2014/main" id="{D0D6B9AE-7297-934C-AECA-9579413B6DF9}"/>
              </a:ext>
            </a:extLst>
          </p:cNvPr>
          <p:cNvGrpSpPr/>
          <p:nvPr/>
        </p:nvGrpSpPr>
        <p:grpSpPr>
          <a:xfrm>
            <a:off x="6063869" y="1938514"/>
            <a:ext cx="2096678" cy="2466679"/>
            <a:chOff x="8085158" y="1384531"/>
            <a:chExt cx="2795570" cy="3288905"/>
          </a:xfrm>
        </p:grpSpPr>
        <p:pic>
          <p:nvPicPr>
            <p:cNvPr id="11" name="圖片 10">
              <a:extLst>
                <a:ext uri="{FF2B5EF4-FFF2-40B4-BE49-F238E27FC236}">
                  <a16:creationId xmlns="" xmlns:a16="http://schemas.microsoft.com/office/drawing/2014/main" id="{4601A7EE-BBE2-EB46-B279-5184560E2224}"/>
                </a:ext>
              </a:extLst>
            </p:cNvPr>
            <p:cNvPicPr>
              <a:picLocks noChangeAspect="1"/>
            </p:cNvPicPr>
            <p:nvPr/>
          </p:nvPicPr>
          <p:blipFill>
            <a:blip r:embed="rId7" cstate="print"/>
            <a:srcRect/>
            <a:stretch/>
          </p:blipFill>
          <p:spPr>
            <a:xfrm>
              <a:off x="8085158" y="1384531"/>
              <a:ext cx="2795570" cy="3288905"/>
            </a:xfrm>
            <a:prstGeom prst="rect">
              <a:avLst/>
            </a:prstGeom>
          </p:spPr>
        </p:pic>
        <p:sp>
          <p:nvSpPr>
            <p:cNvPr id="21" name="文字方塊 20">
              <a:extLst>
                <a:ext uri="{FF2B5EF4-FFF2-40B4-BE49-F238E27FC236}">
                  <a16:creationId xmlns="" xmlns:a16="http://schemas.microsoft.com/office/drawing/2014/main" id="{017964A3-C7ED-C54A-8182-09D4FF9C26B9}"/>
                </a:ext>
              </a:extLst>
            </p:cNvPr>
            <p:cNvSpPr txBox="1"/>
            <p:nvPr/>
          </p:nvSpPr>
          <p:spPr>
            <a:xfrm>
              <a:off x="8592278" y="3275835"/>
              <a:ext cx="1934205" cy="451405"/>
            </a:xfrm>
            <a:prstGeom prst="rect">
              <a:avLst/>
            </a:prstGeom>
            <a:noFill/>
          </p:spPr>
          <p:txBody>
            <a:bodyPr wrap="none" rtlCol="0">
              <a:spAutoFit/>
            </a:bodyPr>
            <a:lstStyle/>
            <a:p>
              <a:pPr fontAlgn="auto">
                <a:spcBef>
                  <a:spcPts val="0"/>
                </a:spcBef>
                <a:spcAft>
                  <a:spcPts val="0"/>
                </a:spcAft>
              </a:pPr>
              <a:r>
                <a:rPr kumimoji="0" lang="en-US" altLang="zh-CN" sz="1600" b="1" spc="225" dirty="0" smtClean="0">
                  <a:solidFill>
                    <a:prstClr val="white"/>
                  </a:solidFill>
                  <a:latin typeface="Microsoft JhengHei" panose="020B0604030504040204" pitchFamily="34" charset="-120"/>
                  <a:ea typeface="Microsoft JhengHei" panose="020B0604030504040204" pitchFamily="34" charset="-120"/>
                </a:rPr>
                <a:t>Transform</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sp>
        <p:nvSpPr>
          <p:cNvPr id="3" name="投影片編號版面配置區 2">
            <a:extLst>
              <a:ext uri="{FF2B5EF4-FFF2-40B4-BE49-F238E27FC236}">
                <a16:creationId xmlns="" xmlns:a16="http://schemas.microsoft.com/office/drawing/2014/main" id="{0A22031D-A0C9-45CD-83EC-3E71D6309CF1}"/>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5</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 xmlns:p14="http://schemas.microsoft.com/office/powerpoint/2010/main" val="225204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 xmlns:a16="http://schemas.microsoft.com/office/drawing/2014/main" id="{8ED5C1D3-B302-4445-BE8F-E0A7E44E05EE}"/>
              </a:ext>
            </a:extLst>
          </p:cNvPr>
          <p:cNvPicPr>
            <a:picLocks noChangeAspect="1"/>
          </p:cNvPicPr>
          <p:nvPr/>
        </p:nvPicPr>
        <p:blipFill rotWithShape="1">
          <a:blip r:embed="rId2" cstate="print"/>
          <a:srcRect l="3621" r="81280"/>
          <a:stretch/>
        </p:blipFill>
        <p:spPr>
          <a:xfrm>
            <a:off x="613367" y="2200071"/>
            <a:ext cx="1260623" cy="1406267"/>
          </a:xfrm>
          <a:prstGeom prst="rect">
            <a:avLst/>
          </a:prstGeom>
        </p:spPr>
      </p:pic>
      <p:pic>
        <p:nvPicPr>
          <p:cNvPr id="24" name="圖片 23">
            <a:extLst>
              <a:ext uri="{FF2B5EF4-FFF2-40B4-BE49-F238E27FC236}">
                <a16:creationId xmlns="" xmlns:a16="http://schemas.microsoft.com/office/drawing/2014/main" id="{BB0172E7-BA6B-634B-8AC9-97B467A5CD71}"/>
              </a:ext>
            </a:extLst>
          </p:cNvPr>
          <p:cNvPicPr>
            <a:picLocks noChangeAspect="1"/>
          </p:cNvPicPr>
          <p:nvPr/>
        </p:nvPicPr>
        <p:blipFill rotWithShape="1">
          <a:blip r:embed="rId2" cstate="print"/>
          <a:srcRect l="22923" r="61795"/>
          <a:stretch/>
        </p:blipFill>
        <p:spPr>
          <a:xfrm>
            <a:off x="7328492" y="2200071"/>
            <a:ext cx="1275907" cy="1406267"/>
          </a:xfrm>
          <a:prstGeom prst="rect">
            <a:avLst/>
          </a:prstGeom>
        </p:spPr>
      </p:pic>
      <p:pic>
        <p:nvPicPr>
          <p:cNvPr id="25" name="圖片 24">
            <a:extLst>
              <a:ext uri="{FF2B5EF4-FFF2-40B4-BE49-F238E27FC236}">
                <a16:creationId xmlns="" xmlns:a16="http://schemas.microsoft.com/office/drawing/2014/main" id="{8DF4E694-8715-F149-A0AC-89194B094092}"/>
              </a:ext>
            </a:extLst>
          </p:cNvPr>
          <p:cNvPicPr>
            <a:picLocks noChangeAspect="1"/>
          </p:cNvPicPr>
          <p:nvPr/>
        </p:nvPicPr>
        <p:blipFill rotWithShape="1">
          <a:blip r:embed="rId2" cstate="print"/>
          <a:srcRect l="42408" r="42787"/>
          <a:stretch/>
        </p:blipFill>
        <p:spPr>
          <a:xfrm>
            <a:off x="2290487" y="2200071"/>
            <a:ext cx="1236035" cy="1406267"/>
          </a:xfrm>
          <a:prstGeom prst="rect">
            <a:avLst/>
          </a:prstGeom>
        </p:spPr>
      </p:pic>
      <p:pic>
        <p:nvPicPr>
          <p:cNvPr id="26" name="圖片 25">
            <a:extLst>
              <a:ext uri="{FF2B5EF4-FFF2-40B4-BE49-F238E27FC236}">
                <a16:creationId xmlns="" xmlns:a16="http://schemas.microsoft.com/office/drawing/2014/main" id="{1F00F98C-1D82-BA4A-801C-89B6956BC0AD}"/>
              </a:ext>
            </a:extLst>
          </p:cNvPr>
          <p:cNvPicPr>
            <a:picLocks noChangeAspect="1"/>
          </p:cNvPicPr>
          <p:nvPr/>
        </p:nvPicPr>
        <p:blipFill rotWithShape="1">
          <a:blip r:embed="rId2" cstate="print"/>
          <a:srcRect l="62084" r="22348"/>
          <a:stretch/>
        </p:blipFill>
        <p:spPr>
          <a:xfrm>
            <a:off x="4079847" y="2200071"/>
            <a:ext cx="1299831" cy="1406267"/>
          </a:xfrm>
          <a:prstGeom prst="rect">
            <a:avLst/>
          </a:prstGeom>
        </p:spPr>
      </p:pic>
      <p:pic>
        <p:nvPicPr>
          <p:cNvPr id="27" name="圖片 26">
            <a:extLst>
              <a:ext uri="{FF2B5EF4-FFF2-40B4-BE49-F238E27FC236}">
                <a16:creationId xmlns="" xmlns:a16="http://schemas.microsoft.com/office/drawing/2014/main" id="{7E2D859B-E37C-824E-9638-27B0B97F4DED}"/>
              </a:ext>
            </a:extLst>
          </p:cNvPr>
          <p:cNvPicPr>
            <a:picLocks noChangeAspect="1"/>
          </p:cNvPicPr>
          <p:nvPr/>
        </p:nvPicPr>
        <p:blipFill rotWithShape="1">
          <a:blip r:embed="rId2" cstate="print"/>
          <a:srcRect l="81568" r="3627"/>
          <a:stretch/>
        </p:blipFill>
        <p:spPr>
          <a:xfrm>
            <a:off x="5776024" y="2200071"/>
            <a:ext cx="1236035" cy="1406267"/>
          </a:xfrm>
          <a:prstGeom prst="rect">
            <a:avLst/>
          </a:prstGeom>
        </p:spPr>
      </p:pic>
      <p:sp>
        <p:nvSpPr>
          <p:cNvPr id="10" name="矩形 9">
            <a:extLst>
              <a:ext uri="{FF2B5EF4-FFF2-40B4-BE49-F238E27FC236}">
                <a16:creationId xmlns="" xmlns:a16="http://schemas.microsoft.com/office/drawing/2014/main" id="{139CD8CD-0AC6-E248-9192-6BBA5FF12993}"/>
              </a:ext>
            </a:extLst>
          </p:cNvPr>
          <p:cNvSpPr/>
          <p:nvPr/>
        </p:nvSpPr>
        <p:spPr>
          <a:xfrm>
            <a:off x="251520" y="3606338"/>
            <a:ext cx="1728192" cy="590931"/>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smtClean="0"/>
              <a:t>Energy and Telecom Communication Cable Business Group</a:t>
            </a:r>
            <a:endParaRPr kumimoji="0" lang="en-US" altLang="zh-TW" sz="120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14" name="文字方塊 13">
            <a:extLst>
              <a:ext uri="{FF2B5EF4-FFF2-40B4-BE49-F238E27FC236}">
                <a16:creationId xmlns="" xmlns:a16="http://schemas.microsoft.com/office/drawing/2014/main" id="{BDE80FB5-D3D0-E446-A31F-B14E960060B6}"/>
              </a:ext>
            </a:extLst>
          </p:cNvPr>
          <p:cNvSpPr txBox="1"/>
          <p:nvPr/>
        </p:nvSpPr>
        <p:spPr>
          <a:xfrm>
            <a:off x="558207" y="4186868"/>
            <a:ext cx="1403500" cy="2199705"/>
          </a:xfrm>
          <a:prstGeom prst="rect">
            <a:avLst/>
          </a:prstGeom>
          <a:noFill/>
        </p:spPr>
        <p:txBody>
          <a:bodyPr wrap="square" rtlCol="0">
            <a:spAutoFit/>
          </a:bodyPr>
          <a:lstStyle/>
          <a:p>
            <a:pPr fontAlgn="auto">
              <a:lnSpc>
                <a:spcPts val="1500"/>
              </a:lnSpc>
              <a:spcBef>
                <a:spcPts val="0"/>
              </a:spcBef>
              <a:spcAft>
                <a:spcPts val="0"/>
              </a:spcAft>
            </a:pPr>
            <a:r>
              <a:rPr lang="en-US" altLang="zh-TW" sz="1200" dirty="0" smtClean="0"/>
              <a:t>Operates the production, development, and sales of electricity and communication cables and monitors affiliated enterprises, including Ta Ho, AD, and UEI.</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
        <p:nvSpPr>
          <p:cNvPr id="29" name="矩形 28">
            <a:extLst>
              <a:ext uri="{FF2B5EF4-FFF2-40B4-BE49-F238E27FC236}">
                <a16:creationId xmlns="" xmlns:a16="http://schemas.microsoft.com/office/drawing/2014/main" id="{39604510-5C98-B343-B2DD-B3F1ACFD33A7}"/>
              </a:ext>
            </a:extLst>
          </p:cNvPr>
          <p:cNvSpPr/>
          <p:nvPr/>
        </p:nvSpPr>
        <p:spPr>
          <a:xfrm>
            <a:off x="7164288" y="3573016"/>
            <a:ext cx="1809855" cy="480131"/>
          </a:xfrm>
          <a:prstGeom prst="rect">
            <a:avLst/>
          </a:prstGeom>
        </p:spPr>
        <p:txBody>
          <a:bodyPr wrap="none">
            <a:spAutoFit/>
          </a:bodyPr>
          <a:lstStyle/>
          <a:p>
            <a:pPr marL="42863" algn="ctr" fontAlgn="auto">
              <a:lnSpc>
                <a:spcPct val="90000"/>
              </a:lnSpc>
              <a:spcBef>
                <a:spcPts val="0"/>
              </a:spcBef>
              <a:spcAft>
                <a:spcPts val="450"/>
              </a:spcAft>
            </a:pPr>
            <a:r>
              <a:rPr lang="en-US" altLang="zh-TW" sz="1400" dirty="0" smtClean="0"/>
              <a:t>Business</a:t>
            </a:r>
            <a:r>
              <a:rPr lang="zh-TW" altLang="en-US" sz="1400" dirty="0" smtClean="0"/>
              <a:t> </a:t>
            </a:r>
            <a:r>
              <a:rPr lang="en-US" altLang="zh-TW" sz="1400" dirty="0" smtClean="0"/>
              <a:t/>
            </a:r>
            <a:br>
              <a:rPr lang="en-US" altLang="zh-TW" sz="1400" dirty="0" smtClean="0"/>
            </a:br>
            <a:r>
              <a:rPr lang="en-US" altLang="zh-TW" sz="1400" dirty="0" smtClean="0"/>
              <a:t>Administration Group</a:t>
            </a:r>
            <a:endParaRPr kumimoji="0" lang="en-US" altLang="zh-TW" sz="140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1" name="矩形 30">
            <a:extLst>
              <a:ext uri="{FF2B5EF4-FFF2-40B4-BE49-F238E27FC236}">
                <a16:creationId xmlns="" xmlns:a16="http://schemas.microsoft.com/office/drawing/2014/main" id="{D4DF820C-9D81-C540-B57C-739C67081028}"/>
              </a:ext>
            </a:extLst>
          </p:cNvPr>
          <p:cNvSpPr/>
          <p:nvPr/>
        </p:nvSpPr>
        <p:spPr>
          <a:xfrm>
            <a:off x="2051720" y="3606338"/>
            <a:ext cx="1728192" cy="424732"/>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smtClean="0"/>
              <a:t>Magnet Wires Business Group</a:t>
            </a:r>
            <a:endParaRPr kumimoji="0" lang="en-US" altLang="zh-TW" sz="120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2" name="文字方塊 31">
            <a:extLst>
              <a:ext uri="{FF2B5EF4-FFF2-40B4-BE49-F238E27FC236}">
                <a16:creationId xmlns="" xmlns:a16="http://schemas.microsoft.com/office/drawing/2014/main" id="{7BDD0498-7178-7942-98DD-5F2F7F2C3356}"/>
              </a:ext>
            </a:extLst>
          </p:cNvPr>
          <p:cNvSpPr txBox="1"/>
          <p:nvPr/>
        </p:nvSpPr>
        <p:spPr>
          <a:xfrm>
            <a:off x="1979712" y="4188745"/>
            <a:ext cx="1872208" cy="2208297"/>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smtClean="0"/>
              <a:t>Operates the production, development, and sales of enamel wires and monitors affiliated enterprises, including </a:t>
            </a:r>
            <a:r>
              <a:rPr lang="en-US" altLang="zh-TW" sz="1200" dirty="0" err="1" smtClean="0"/>
              <a:t>Heng</a:t>
            </a:r>
            <a:r>
              <a:rPr lang="en-US" altLang="zh-TW" sz="1200" dirty="0" smtClean="0"/>
              <a:t> </a:t>
            </a:r>
            <a:r>
              <a:rPr lang="en-US" altLang="zh-TW" sz="1200" dirty="0" err="1" smtClean="0"/>
              <a:t>Ya</a:t>
            </a:r>
            <a:r>
              <a:rPr lang="en-US" altLang="zh-TW" sz="1200" dirty="0" smtClean="0"/>
              <a:t> Electric Ltd. (Hong Kong), </a:t>
            </a:r>
            <a:r>
              <a:rPr lang="en-US" altLang="zh-TW" sz="1200" dirty="0" err="1" smtClean="0"/>
              <a:t>Heng</a:t>
            </a:r>
            <a:r>
              <a:rPr lang="en-US" altLang="zh-TW" sz="1200" dirty="0" smtClean="0"/>
              <a:t> </a:t>
            </a:r>
            <a:r>
              <a:rPr lang="en-US" altLang="zh-TW" sz="1200" dirty="0" err="1" smtClean="0"/>
              <a:t>Ya</a:t>
            </a:r>
            <a:r>
              <a:rPr lang="en-US" altLang="zh-TW" sz="1200" dirty="0" smtClean="0"/>
              <a:t> Electric (</a:t>
            </a:r>
            <a:r>
              <a:rPr lang="en-US" altLang="zh-TW" sz="1200" dirty="0" err="1" smtClean="0"/>
              <a:t>Kunshan</a:t>
            </a:r>
            <a:r>
              <a:rPr lang="en-US" altLang="zh-TW" sz="1200" dirty="0" smtClean="0"/>
              <a:t>) Co., Ltd., Ta An Precision Co., Ltd., and Ta Yi Plastic Co., Ltd.</a:t>
            </a:r>
            <a:r>
              <a:rPr lang="zh-TW" altLang="en-US" sz="1200" dirty="0" smtClean="0"/>
              <a:t>。 </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
        <p:nvSpPr>
          <p:cNvPr id="33" name="矩形 32">
            <a:extLst>
              <a:ext uri="{FF2B5EF4-FFF2-40B4-BE49-F238E27FC236}">
                <a16:creationId xmlns="" xmlns:a16="http://schemas.microsoft.com/office/drawing/2014/main" id="{D272C5EF-77DA-E547-8662-3F0D92BB3FE8}"/>
              </a:ext>
            </a:extLst>
          </p:cNvPr>
          <p:cNvSpPr/>
          <p:nvPr/>
        </p:nvSpPr>
        <p:spPr>
          <a:xfrm>
            <a:off x="3923928" y="3606337"/>
            <a:ext cx="1872208" cy="757130"/>
          </a:xfrm>
          <a:prstGeom prst="rect">
            <a:avLst/>
          </a:prstGeom>
        </p:spPr>
        <p:txBody>
          <a:bodyPr wrap="square">
            <a:spAutoFit/>
          </a:bodyPr>
          <a:lstStyle/>
          <a:p>
            <a:pPr marL="42863" fontAlgn="auto">
              <a:lnSpc>
                <a:spcPct val="90000"/>
              </a:lnSpc>
              <a:spcBef>
                <a:spcPts val="0"/>
              </a:spcBef>
              <a:spcAft>
                <a:spcPts val="450"/>
              </a:spcAft>
            </a:pPr>
            <a:r>
              <a:rPr lang="en-US" altLang="zh-TW" sz="1200" dirty="0" smtClean="0"/>
              <a:t>New Business Development, Investment and Copper Management Business Group</a:t>
            </a:r>
            <a:endParaRPr kumimoji="0" lang="en-US" altLang="zh-TW" sz="120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4" name="文字方塊 33">
            <a:extLst>
              <a:ext uri="{FF2B5EF4-FFF2-40B4-BE49-F238E27FC236}">
                <a16:creationId xmlns="" xmlns:a16="http://schemas.microsoft.com/office/drawing/2014/main" id="{66CB8CE6-DF8E-4F4D-AE88-2EDDAB2BD5EF}"/>
              </a:ext>
            </a:extLst>
          </p:cNvPr>
          <p:cNvSpPr txBox="1"/>
          <p:nvPr/>
        </p:nvSpPr>
        <p:spPr>
          <a:xfrm>
            <a:off x="3923928" y="4509120"/>
            <a:ext cx="1800200" cy="1823576"/>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smtClean="0"/>
              <a:t>Operates the production, development, and sales of encapsulation solder wires, copper procurement, management of the Taipei Branch, and the evaluation of overseas investments.</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
        <p:nvSpPr>
          <p:cNvPr id="35" name="矩形 34">
            <a:extLst>
              <a:ext uri="{FF2B5EF4-FFF2-40B4-BE49-F238E27FC236}">
                <a16:creationId xmlns="" xmlns:a16="http://schemas.microsoft.com/office/drawing/2014/main" id="{BFE95B37-C5CB-F84A-A7BE-DA997724A3CC}"/>
              </a:ext>
            </a:extLst>
          </p:cNvPr>
          <p:cNvSpPr/>
          <p:nvPr/>
        </p:nvSpPr>
        <p:spPr>
          <a:xfrm>
            <a:off x="5796136" y="3606338"/>
            <a:ext cx="1440160" cy="424732"/>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smtClean="0"/>
              <a:t>Construction Business Group</a:t>
            </a:r>
            <a:endParaRPr kumimoji="0" lang="en-US" altLang="zh-TW" sz="120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6" name="文字方塊 35">
            <a:extLst>
              <a:ext uri="{FF2B5EF4-FFF2-40B4-BE49-F238E27FC236}">
                <a16:creationId xmlns="" xmlns:a16="http://schemas.microsoft.com/office/drawing/2014/main" id="{142E44C7-AE5E-7944-978E-72BE6A8E0C12}"/>
              </a:ext>
            </a:extLst>
          </p:cNvPr>
          <p:cNvSpPr txBox="1"/>
          <p:nvPr/>
        </p:nvSpPr>
        <p:spPr>
          <a:xfrm>
            <a:off x="5724128" y="4293096"/>
            <a:ext cx="1440160" cy="669414"/>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smtClean="0"/>
              <a:t>Operates building construction and sales management.</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grpSp>
        <p:nvGrpSpPr>
          <p:cNvPr id="23" name="群組 22">
            <a:extLst>
              <a:ext uri="{FF2B5EF4-FFF2-40B4-BE49-F238E27FC236}">
                <a16:creationId xmlns="" xmlns:a16="http://schemas.microsoft.com/office/drawing/2014/main" id="{0881D5FB-FD85-FD43-B511-A15EB9F1534E}"/>
              </a:ext>
            </a:extLst>
          </p:cNvPr>
          <p:cNvGrpSpPr/>
          <p:nvPr/>
        </p:nvGrpSpPr>
        <p:grpSpPr>
          <a:xfrm>
            <a:off x="-1393111" y="-606349"/>
            <a:ext cx="3312111" cy="2927198"/>
            <a:chOff x="-1857481" y="-1951465"/>
            <a:chExt cx="4416148" cy="3902930"/>
          </a:xfrm>
        </p:grpSpPr>
        <p:pic>
          <p:nvPicPr>
            <p:cNvPr id="28" name="圖片 27">
              <a:extLst>
                <a:ext uri="{FF2B5EF4-FFF2-40B4-BE49-F238E27FC236}">
                  <a16:creationId xmlns="" xmlns:a16="http://schemas.microsoft.com/office/drawing/2014/main" id="{C40C3EF5-7080-FF4B-A829-022A66F9115D}"/>
                </a:ext>
              </a:extLst>
            </p:cNvPr>
            <p:cNvPicPr>
              <a:picLocks noChangeAspect="1"/>
            </p:cNvPicPr>
            <p:nvPr/>
          </p:nvPicPr>
          <p:blipFill>
            <a:blip r:embed="rId3" cstate="print"/>
            <a:stretch>
              <a:fillRect/>
            </a:stretch>
          </p:blipFill>
          <p:spPr>
            <a:xfrm>
              <a:off x="-812453" y="-1951465"/>
              <a:ext cx="3371120" cy="3902930"/>
            </a:xfrm>
            <a:prstGeom prst="rect">
              <a:avLst/>
            </a:prstGeom>
          </p:spPr>
        </p:pic>
        <p:pic>
          <p:nvPicPr>
            <p:cNvPr id="30" name="圖片 29">
              <a:extLst>
                <a:ext uri="{FF2B5EF4-FFF2-40B4-BE49-F238E27FC236}">
                  <a16:creationId xmlns="" xmlns:a16="http://schemas.microsoft.com/office/drawing/2014/main" id="{449320AD-1F2E-A142-B8E9-B771AE369572}"/>
                </a:ext>
              </a:extLst>
            </p:cNvPr>
            <p:cNvPicPr>
              <a:picLocks noChangeAspect="1"/>
            </p:cNvPicPr>
            <p:nvPr/>
          </p:nvPicPr>
          <p:blipFill>
            <a:blip r:embed="rId3" cstate="print"/>
            <a:stretch>
              <a:fillRect/>
            </a:stretch>
          </p:blipFill>
          <p:spPr>
            <a:xfrm>
              <a:off x="-1857481" y="-1951465"/>
              <a:ext cx="3371120" cy="3902930"/>
            </a:xfrm>
            <a:prstGeom prst="rect">
              <a:avLst/>
            </a:prstGeom>
          </p:spPr>
        </p:pic>
      </p:grpSp>
      <p:pic>
        <p:nvPicPr>
          <p:cNvPr id="4" name="圖片 3">
            <a:extLst>
              <a:ext uri="{FF2B5EF4-FFF2-40B4-BE49-F238E27FC236}">
                <a16:creationId xmlns="" xmlns:a16="http://schemas.microsoft.com/office/drawing/2014/main" id="{017E5B06-4C2F-F446-ADC1-D8A97C2B9687}"/>
              </a:ext>
            </a:extLst>
          </p:cNvPr>
          <p:cNvPicPr>
            <a:picLocks noChangeAspect="1"/>
          </p:cNvPicPr>
          <p:nvPr/>
        </p:nvPicPr>
        <p:blipFill>
          <a:blip r:embed="rId4" cstate="print"/>
          <a:stretch>
            <a:fillRect/>
          </a:stretch>
        </p:blipFill>
        <p:spPr>
          <a:xfrm>
            <a:off x="179318" y="997394"/>
            <a:ext cx="5002283" cy="1026293"/>
          </a:xfrm>
          <a:prstGeom prst="rect">
            <a:avLst/>
          </a:prstGeom>
        </p:spPr>
      </p:pic>
      <p:pic>
        <p:nvPicPr>
          <p:cNvPr id="38" name="圖片 37">
            <a:extLst>
              <a:ext uri="{FF2B5EF4-FFF2-40B4-BE49-F238E27FC236}">
                <a16:creationId xmlns="" xmlns:a16="http://schemas.microsoft.com/office/drawing/2014/main" id="{FB957DBB-D94B-A344-B253-1D4512A764CF}"/>
              </a:ext>
            </a:extLst>
          </p:cNvPr>
          <p:cNvPicPr>
            <a:picLocks noChangeAspect="1"/>
          </p:cNvPicPr>
          <p:nvPr/>
        </p:nvPicPr>
        <p:blipFill rotWithShape="1">
          <a:blip r:embed="rId4" cstate="print"/>
          <a:srcRect r="16884"/>
          <a:stretch/>
        </p:blipFill>
        <p:spPr>
          <a:xfrm flipH="1">
            <a:off x="5249654" y="5425995"/>
            <a:ext cx="4157676" cy="1026293"/>
          </a:xfrm>
          <a:prstGeom prst="rect">
            <a:avLst/>
          </a:prstGeom>
        </p:spPr>
      </p:pic>
      <p:pic>
        <p:nvPicPr>
          <p:cNvPr id="40" name="圖片 39">
            <a:extLst>
              <a:ext uri="{FF2B5EF4-FFF2-40B4-BE49-F238E27FC236}">
                <a16:creationId xmlns="" xmlns:a16="http://schemas.microsoft.com/office/drawing/2014/main" id="{4D9F9358-1D8D-3B4D-9FE4-E9C208FDC50F}"/>
              </a:ext>
            </a:extLst>
          </p:cNvPr>
          <p:cNvPicPr>
            <a:picLocks noChangeAspect="1"/>
          </p:cNvPicPr>
          <p:nvPr/>
        </p:nvPicPr>
        <p:blipFill>
          <a:blip r:embed="rId5" cstate="print"/>
          <a:stretch>
            <a:fillRect/>
          </a:stretch>
        </p:blipFill>
        <p:spPr>
          <a:xfrm>
            <a:off x="8042424" y="5343525"/>
            <a:ext cx="1123950" cy="1514475"/>
          </a:xfrm>
          <a:prstGeom prst="rect">
            <a:avLst/>
          </a:prstGeom>
        </p:spPr>
      </p:pic>
      <p:sp>
        <p:nvSpPr>
          <p:cNvPr id="37" name="文字方塊 36">
            <a:extLst>
              <a:ext uri="{FF2B5EF4-FFF2-40B4-BE49-F238E27FC236}">
                <a16:creationId xmlns="" xmlns:a16="http://schemas.microsoft.com/office/drawing/2014/main" id="{670067D2-8AF4-495B-BF65-2F58B3E7BC26}"/>
              </a:ext>
            </a:extLst>
          </p:cNvPr>
          <p:cNvSpPr txBox="1"/>
          <p:nvPr/>
        </p:nvSpPr>
        <p:spPr>
          <a:xfrm>
            <a:off x="7164288" y="4144679"/>
            <a:ext cx="1728192" cy="1438855"/>
          </a:xfrm>
          <a:prstGeom prst="rect">
            <a:avLst/>
          </a:prstGeom>
          <a:noFill/>
        </p:spPr>
        <p:txBody>
          <a:bodyPr wrap="square" rtlCol="0">
            <a:spAutoFit/>
          </a:bodyPr>
          <a:lstStyle/>
          <a:p>
            <a:pPr marL="42863" fontAlgn="auto">
              <a:lnSpc>
                <a:spcPts val="1500"/>
              </a:lnSpc>
              <a:spcBef>
                <a:spcPts val="0"/>
              </a:spcBef>
              <a:spcAft>
                <a:spcPts val="450"/>
              </a:spcAft>
            </a:pPr>
            <a:r>
              <a:rPr kumimoji="0" lang="en-US" altLang="zh-TW" sz="1200" dirty="0" smtClean="0">
                <a:ea typeface="Microsoft JhengHei" panose="020B0604030504040204" pitchFamily="34" charset="-120"/>
              </a:rPr>
              <a:t>Coordinates all groups, responds demands of stakeholders rationality, fulfills comprehensive effectiveness of groups, keeps learning and growing</a:t>
            </a:r>
            <a:endParaRPr kumimoji="0" lang="zh-TW" altLang="en-US" sz="1200" dirty="0">
              <a:ea typeface="Microsoft JhengHei" panose="020B0604030504040204" pitchFamily="34" charset="-120"/>
            </a:endParaRPr>
          </a:p>
        </p:txBody>
      </p:sp>
      <p:sp>
        <p:nvSpPr>
          <p:cNvPr id="41" name="文字方塊 40">
            <a:extLst>
              <a:ext uri="{FF2B5EF4-FFF2-40B4-BE49-F238E27FC236}">
                <a16:creationId xmlns="" xmlns:a16="http://schemas.microsoft.com/office/drawing/2014/main" id="{C501E750-D07A-4AF4-A698-E2576E144851}"/>
              </a:ext>
            </a:extLst>
          </p:cNvPr>
          <p:cNvSpPr txBox="1"/>
          <p:nvPr/>
        </p:nvSpPr>
        <p:spPr>
          <a:xfrm>
            <a:off x="5076056" y="1499002"/>
            <a:ext cx="3048605" cy="461665"/>
          </a:xfrm>
          <a:prstGeom prst="rect">
            <a:avLst/>
          </a:prstGeom>
          <a:noFill/>
        </p:spPr>
        <p:txBody>
          <a:bodyPr wrap="square" rtlCol="0">
            <a:spAutoFit/>
          </a:bodyPr>
          <a:lstStyle/>
          <a:p>
            <a:pPr fontAlgn="auto">
              <a:spcBef>
                <a:spcPts val="0"/>
              </a:spcBef>
              <a:spcAft>
                <a:spcPts val="0"/>
              </a:spcAft>
            </a:pPr>
            <a:r>
              <a:rPr kumimoji="0" lang="en-US" altLang="zh-CN" sz="2400" b="1" kern="0" spc="225" dirty="0" smtClean="0">
                <a:solidFill>
                  <a:prstClr val="black">
                    <a:lumMod val="75000"/>
                    <a:lumOff val="25000"/>
                  </a:prstClr>
                </a:solidFill>
                <a:latin typeface="微軟正黑體" panose="020B0604030504040204" pitchFamily="34" charset="-120"/>
                <a:ea typeface="微軟正黑體" panose="020B0604030504040204" pitchFamily="34" charset="-120"/>
              </a:rPr>
              <a:t>About</a:t>
            </a:r>
            <a:r>
              <a:rPr kumimoji="0" lang="en-US" altLang="zh-CN" b="1" kern="0" spc="225" dirty="0" smtClean="0">
                <a:solidFill>
                  <a:prstClr val="black">
                    <a:lumMod val="75000"/>
                    <a:lumOff val="25000"/>
                  </a:prstClr>
                </a:solidFill>
                <a:latin typeface="微軟正黑體" panose="020B0604030504040204" pitchFamily="34" charset="-120"/>
                <a:ea typeface="微軟正黑體" panose="020B0604030504040204" pitchFamily="34" charset="-120"/>
              </a:rPr>
              <a:t> </a:t>
            </a:r>
            <a:r>
              <a:rPr lang="en-US" altLang="zh-TW" sz="2400" b="1" dirty="0" smtClean="0"/>
              <a:t>TA </a:t>
            </a:r>
            <a:r>
              <a:rPr lang="en-US" altLang="zh-TW" sz="2400" b="1" dirty="0" smtClean="0"/>
              <a:t>YA</a:t>
            </a:r>
            <a:r>
              <a:rPr lang="zh-TW" altLang="en-US" sz="2400" b="1" dirty="0" smtClean="0"/>
              <a:t> </a:t>
            </a:r>
            <a:r>
              <a:rPr lang="en-US" altLang="zh-TW" sz="2400" b="1" dirty="0" smtClean="0"/>
              <a:t>Group</a:t>
            </a:r>
            <a:endPar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 xmlns:a16="http://schemas.microsoft.com/office/drawing/2014/main" id="{501D81A0-1BF2-4F8C-B82B-F2D215AD5BC1}"/>
              </a:ext>
            </a:extLst>
          </p:cNvPr>
          <p:cNvSpPr/>
          <p:nvPr/>
        </p:nvSpPr>
        <p:spPr>
          <a:xfrm>
            <a:off x="3923928" y="1916832"/>
            <a:ext cx="5040560" cy="369332"/>
          </a:xfrm>
          <a:prstGeom prst="rect">
            <a:avLst/>
          </a:prstGeom>
        </p:spPr>
        <p:txBody>
          <a:bodyPr wrap="square">
            <a:spAutoFit/>
          </a:bodyPr>
          <a:lstStyle/>
          <a:p>
            <a:pPr fontAlgn="auto">
              <a:spcBef>
                <a:spcPts val="0"/>
              </a:spcBef>
              <a:spcAft>
                <a:spcPts val="0"/>
              </a:spcAft>
            </a:pPr>
            <a:r>
              <a:rPr kumimoji="0" lang="en-US" altLang="zh-TW" spc="300" dirty="0" smtClean="0">
                <a:solidFill>
                  <a:prstClr val="black">
                    <a:lumMod val="50000"/>
                    <a:lumOff val="50000"/>
                  </a:prstClr>
                </a:solidFill>
                <a:latin typeface="Microsoft JhengHei" panose="020B0604030504040204" pitchFamily="34" charset="-120"/>
                <a:ea typeface="Microsoft JhengHei" panose="020B0604030504040204" pitchFamily="34" charset="-120"/>
              </a:rPr>
              <a:t>Combined with 5 Business Groups</a:t>
            </a:r>
            <a:endParaRPr kumimoji="0" lang="zh-TW" altLang="en-US" spc="3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
        <p:nvSpPr>
          <p:cNvPr id="3" name="投影片編號版面配置區 2">
            <a:extLst>
              <a:ext uri="{FF2B5EF4-FFF2-40B4-BE49-F238E27FC236}">
                <a16:creationId xmlns="" xmlns:a16="http://schemas.microsoft.com/office/drawing/2014/main" id="{49F03FB1-7CBF-40B2-83F5-5BEFDCA12B8F}"/>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6</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 xmlns:p14="http://schemas.microsoft.com/office/powerpoint/2010/main" val="78394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 xmlns:a16="http://schemas.microsoft.com/office/drawing/2014/main" id="{7747A3CD-A48B-9D4F-A4EB-8B9FE99FE8FD}"/>
              </a:ext>
            </a:extLst>
          </p:cNvPr>
          <p:cNvPicPr>
            <a:picLocks noChangeAspect="1"/>
          </p:cNvPicPr>
          <p:nvPr/>
        </p:nvPicPr>
        <p:blipFill rotWithShape="1">
          <a:blip r:embed="rId3" cstate="print"/>
          <a:srcRect r="4921"/>
          <a:stretch/>
        </p:blipFill>
        <p:spPr>
          <a:xfrm>
            <a:off x="1668718" y="2132856"/>
            <a:ext cx="7475282" cy="4104456"/>
          </a:xfrm>
          <a:prstGeom prst="rect">
            <a:avLst/>
          </a:prstGeom>
        </p:spPr>
      </p:pic>
      <p:sp>
        <p:nvSpPr>
          <p:cNvPr id="3" name="矩形 2">
            <a:extLst>
              <a:ext uri="{FF2B5EF4-FFF2-40B4-BE49-F238E27FC236}">
                <a16:creationId xmlns="" xmlns:a16="http://schemas.microsoft.com/office/drawing/2014/main" id="{EAF6B71F-331A-43D2-8553-C728396A679B}"/>
              </a:ext>
            </a:extLst>
          </p:cNvPr>
          <p:cNvSpPr/>
          <p:nvPr/>
        </p:nvSpPr>
        <p:spPr>
          <a:xfrm>
            <a:off x="539552" y="2033602"/>
            <a:ext cx="5040560" cy="4824398"/>
          </a:xfrm>
          <a:prstGeom prst="rect">
            <a:avLst/>
          </a:prstGeom>
        </p:spPr>
        <p:txBody>
          <a:bodyPr wrap="square">
            <a:spAutoFit/>
          </a:bodyPr>
          <a:lstStyle/>
          <a:p>
            <a:pPr marL="214313" indent="-214313">
              <a:lnSpc>
                <a:spcPct val="150000"/>
              </a:lnSpc>
              <a:buFont typeface="Arial" panose="020B0604020202020204" pitchFamily="34" charset="0"/>
              <a:buChar char="•"/>
            </a:pPr>
            <a:r>
              <a:rPr lang="en-US" altLang="zh-TW" sz="1200" dirty="0" smtClean="0"/>
              <a:t>Installation with 2.89MW for solar power plant on rooftop in the Headquarter of </a:t>
            </a:r>
            <a:r>
              <a:rPr lang="en-US" altLang="zh-TW" sz="1200" dirty="0" err="1" smtClean="0"/>
              <a:t>Kuan</a:t>
            </a:r>
            <a:r>
              <a:rPr lang="en-US" altLang="zh-TW" sz="1200" dirty="0" smtClean="0"/>
              <a:t> Miao.</a:t>
            </a:r>
            <a:endParaRPr lang="zh-TW" altLang="en-US" sz="1200" dirty="0" smtClean="0"/>
          </a:p>
          <a:p>
            <a:pPr marL="214313" indent="-214313">
              <a:lnSpc>
                <a:spcPct val="150000"/>
              </a:lnSpc>
              <a:buFont typeface="Arial" panose="020B0604020202020204" pitchFamily="34" charset="0"/>
              <a:buChar char="•"/>
            </a:pPr>
            <a:r>
              <a:rPr lang="en-US" altLang="zh-TW" sz="1200" dirty="0" smtClean="0"/>
              <a:t>Cooperation with Taiwan Sugar for 6.94MW on rooftop by thousands of square meters.</a:t>
            </a:r>
            <a:r>
              <a:rPr lang="zh-TW" altLang="en-US" sz="1200" spc="225" dirty="0" smtClean="0">
                <a:solidFill>
                  <a:schemeClr val="tx1">
                    <a:lumMod val="50000"/>
                    <a:lumOff val="50000"/>
                  </a:schemeClr>
                </a:solidFill>
                <a:ea typeface="微軟正黑體" panose="020B0604030504040204" pitchFamily="34" charset="-120"/>
              </a:rPr>
              <a:t> </a:t>
            </a:r>
            <a:endParaRPr lang="en-US" altLang="zh-TW" sz="1200" spc="225"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en-US" altLang="zh-TW" sz="1200" dirty="0" smtClean="0"/>
              <a:t>Completed the change in land project for 71 hectares in </a:t>
            </a:r>
            <a:r>
              <a:rPr lang="en-US" altLang="zh-TW" sz="1200" dirty="0" err="1" smtClean="0"/>
              <a:t>Syuejia</a:t>
            </a:r>
            <a:r>
              <a:rPr lang="en-US" altLang="zh-TW" sz="1200" dirty="0" smtClean="0"/>
              <a:t> District, installed with 76MW which is the 1st successful land change on a private large-scale land over more than 30 hectares in Taiwan.</a:t>
            </a:r>
            <a:endParaRPr lang="zh-TW" altLang="en-US" sz="1200"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en-US" altLang="zh-TW" sz="1200" dirty="0" smtClean="0"/>
              <a:t>The plant of </a:t>
            </a:r>
            <a:r>
              <a:rPr lang="en-US" altLang="zh-TW" sz="1200" dirty="0" err="1" smtClean="0"/>
              <a:t>Kuan</a:t>
            </a:r>
            <a:r>
              <a:rPr lang="en-US" altLang="zh-TW" sz="1200" dirty="0" smtClean="0"/>
              <a:t> Miao, Tainan individually installed with “TAYA Energy Storage </a:t>
            </a:r>
            <a:r>
              <a:rPr lang="en-US" altLang="zh-TW" sz="1200" dirty="0" err="1" smtClean="0"/>
              <a:t>Microgrid</a:t>
            </a:r>
            <a:r>
              <a:rPr lang="en-US" altLang="zh-TW" sz="1200" dirty="0" smtClean="0"/>
              <a:t>” System</a:t>
            </a:r>
            <a:r>
              <a:rPr lang="zh-TW" altLang="en-US" sz="1200" dirty="0" smtClean="0"/>
              <a:t> </a:t>
            </a:r>
            <a:r>
              <a:rPr lang="en-US" altLang="zh-TW" sz="1200" dirty="0" smtClean="0"/>
              <a:t>of 600kWh 200kWp, combining with storage, electric facilities, environment control and grid information as one, providing a full-service for power control. </a:t>
            </a:r>
            <a:endParaRPr lang="zh-TW" altLang="en-US" sz="1200" dirty="0" smtClean="0"/>
          </a:p>
          <a:p>
            <a:pPr>
              <a:lnSpc>
                <a:spcPct val="150000"/>
              </a:lnSpc>
            </a:pPr>
            <a:r>
              <a:rPr lang="en-US" altLang="zh-TW" sz="1600" b="1" dirty="0" smtClean="0"/>
              <a:t>     In future, TAYA proactively develops large-scale rooftops on enterprises and ground-mounted solar power plants, and our target in 2022 will be achieving 240MW.</a:t>
            </a:r>
            <a:r>
              <a:rPr lang="zh-TW" altLang="en-US" sz="1500" b="1" spc="225" dirty="0" smtClean="0">
                <a:solidFill>
                  <a:schemeClr val="bg1">
                    <a:lumMod val="50000"/>
                  </a:schemeClr>
                </a:solidFill>
                <a:latin typeface="Microsoft JhengHei" panose="020B0604030504040204" pitchFamily="34" charset="-120"/>
                <a:ea typeface="Microsoft JhengHei" panose="020B0604030504040204" pitchFamily="34" charset="-120"/>
              </a:rPr>
              <a:t> </a:t>
            </a:r>
            <a:endParaRPr lang="zh-TW" altLang="en-US" sz="1500" b="1" spc="225" dirty="0">
              <a:solidFill>
                <a:schemeClr val="bg1">
                  <a:lumMod val="50000"/>
                </a:schemeClr>
              </a:solidFill>
              <a:latin typeface="Microsoft JhengHei" panose="020B0604030504040204" pitchFamily="34" charset="-120"/>
              <a:ea typeface="Microsoft JhengHei" panose="020B0604030504040204" pitchFamily="34" charset="-120"/>
            </a:endParaRPr>
          </a:p>
          <a:p>
            <a:endParaRPr lang="zh-TW" altLang="en-US" sz="1350" dirty="0">
              <a:solidFill>
                <a:schemeClr val="bg1">
                  <a:lumMod val="50000"/>
                </a:schemeClr>
              </a:solidFill>
            </a:endParaRPr>
          </a:p>
        </p:txBody>
      </p:sp>
      <p:pic>
        <p:nvPicPr>
          <p:cNvPr id="5" name="圖片 4">
            <a:extLst>
              <a:ext uri="{FF2B5EF4-FFF2-40B4-BE49-F238E27FC236}">
                <a16:creationId xmlns="" xmlns:a16="http://schemas.microsoft.com/office/drawing/2014/main" id="{C52B4007-9962-E040-A38B-CA53FCE0C32F}"/>
              </a:ext>
            </a:extLst>
          </p:cNvPr>
          <p:cNvPicPr>
            <a:picLocks noChangeAspect="1"/>
          </p:cNvPicPr>
          <p:nvPr/>
        </p:nvPicPr>
        <p:blipFill>
          <a:blip r:embed="rId4" cstate="print"/>
          <a:stretch>
            <a:fillRect/>
          </a:stretch>
        </p:blipFill>
        <p:spPr>
          <a:xfrm>
            <a:off x="7822906" y="4213428"/>
            <a:ext cx="1321095" cy="1795334"/>
          </a:xfrm>
          <a:prstGeom prst="rect">
            <a:avLst/>
          </a:prstGeom>
        </p:spPr>
      </p:pic>
      <p:grpSp>
        <p:nvGrpSpPr>
          <p:cNvPr id="6" name="群組 5">
            <a:extLst>
              <a:ext uri="{FF2B5EF4-FFF2-40B4-BE49-F238E27FC236}">
                <a16:creationId xmlns="" xmlns:a16="http://schemas.microsoft.com/office/drawing/2014/main" id="{FBFFAF2C-1F09-B34C-9A9D-2C9CF91B54C7}"/>
              </a:ext>
            </a:extLst>
          </p:cNvPr>
          <p:cNvGrpSpPr/>
          <p:nvPr/>
        </p:nvGrpSpPr>
        <p:grpSpPr>
          <a:xfrm>
            <a:off x="-1489721" y="-52559"/>
            <a:ext cx="3312111" cy="2927198"/>
            <a:chOff x="-1857481" y="-1951465"/>
            <a:chExt cx="4416148" cy="3902930"/>
          </a:xfrm>
        </p:grpSpPr>
        <p:pic>
          <p:nvPicPr>
            <p:cNvPr id="7" name="圖片 6">
              <a:extLst>
                <a:ext uri="{FF2B5EF4-FFF2-40B4-BE49-F238E27FC236}">
                  <a16:creationId xmlns="" xmlns:a16="http://schemas.microsoft.com/office/drawing/2014/main" id="{FFCDEBB7-21D2-B048-AE43-FD58B1A25A1A}"/>
                </a:ext>
              </a:extLst>
            </p:cNvPr>
            <p:cNvPicPr>
              <a:picLocks noChangeAspect="1"/>
            </p:cNvPicPr>
            <p:nvPr/>
          </p:nvPicPr>
          <p:blipFill>
            <a:blip r:embed="rId5" cstate="print"/>
            <a:stretch>
              <a:fillRect/>
            </a:stretch>
          </p:blipFill>
          <p:spPr>
            <a:xfrm>
              <a:off x="-812453" y="-1951465"/>
              <a:ext cx="3371120" cy="3902930"/>
            </a:xfrm>
            <a:prstGeom prst="rect">
              <a:avLst/>
            </a:prstGeom>
          </p:spPr>
        </p:pic>
        <p:pic>
          <p:nvPicPr>
            <p:cNvPr id="8" name="圖片 7">
              <a:extLst>
                <a:ext uri="{FF2B5EF4-FFF2-40B4-BE49-F238E27FC236}">
                  <a16:creationId xmlns="" xmlns:a16="http://schemas.microsoft.com/office/drawing/2014/main" id="{F8D78BC2-24D0-564D-A92A-604AF072AD79}"/>
                </a:ext>
              </a:extLst>
            </p:cNvPr>
            <p:cNvPicPr>
              <a:picLocks noChangeAspect="1"/>
            </p:cNvPicPr>
            <p:nvPr/>
          </p:nvPicPr>
          <p:blipFill>
            <a:blip r:embed="rId5" cstate="print"/>
            <a:stretch>
              <a:fillRect/>
            </a:stretch>
          </p:blipFill>
          <p:spPr>
            <a:xfrm>
              <a:off x="-1857481" y="-1951465"/>
              <a:ext cx="3371120" cy="3902930"/>
            </a:xfrm>
            <a:prstGeom prst="rect">
              <a:avLst/>
            </a:prstGeom>
          </p:spPr>
        </p:pic>
      </p:grpSp>
      <p:sp>
        <p:nvSpPr>
          <p:cNvPr id="9" name="文字方塊 8">
            <a:extLst>
              <a:ext uri="{FF2B5EF4-FFF2-40B4-BE49-F238E27FC236}">
                <a16:creationId xmlns="" xmlns:a16="http://schemas.microsoft.com/office/drawing/2014/main" id="{FB2DF8DB-F7FC-004A-8681-90EA9A339CAA}"/>
              </a:ext>
            </a:extLst>
          </p:cNvPr>
          <p:cNvSpPr txBox="1"/>
          <p:nvPr/>
        </p:nvSpPr>
        <p:spPr>
          <a:xfrm>
            <a:off x="1115616" y="1628800"/>
            <a:ext cx="2392065" cy="424732"/>
          </a:xfrm>
          <a:prstGeom prst="rect">
            <a:avLst/>
          </a:prstGeom>
          <a:noFill/>
        </p:spPr>
        <p:txBody>
          <a:bodyPr wrap="none" rtlCol="0">
            <a:spAutoFit/>
          </a:bodyPr>
          <a:lstStyle/>
          <a:p>
            <a:pPr>
              <a:lnSpc>
                <a:spcPct val="90000"/>
              </a:lnSpc>
              <a:spcAft>
                <a:spcPts val="450"/>
              </a:spcAft>
            </a:pPr>
            <a:r>
              <a:rPr lang="en-US" altLang="zh-TW" sz="2400" dirty="0" smtClean="0"/>
              <a:t>TAYA Solar </a:t>
            </a:r>
            <a:r>
              <a:rPr lang="en-US" altLang="zh-TW" sz="2400" dirty="0" smtClean="0"/>
              <a:t>Power</a:t>
            </a:r>
            <a:endPar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sym typeface="Helvetica" charset="0"/>
            </a:endParaRPr>
          </a:p>
        </p:txBody>
      </p:sp>
      <p:sp>
        <p:nvSpPr>
          <p:cNvPr id="2" name="投影片編號版面配置區 1">
            <a:extLst>
              <a:ext uri="{FF2B5EF4-FFF2-40B4-BE49-F238E27FC236}">
                <a16:creationId xmlns="" xmlns:a16="http://schemas.microsoft.com/office/drawing/2014/main" id="{2528F289-ACA0-47E7-AB2A-C31EBB8F18E0}"/>
              </a:ext>
            </a:extLst>
          </p:cNvPr>
          <p:cNvSpPr>
            <a:spLocks noGrp="1"/>
          </p:cNvSpPr>
          <p:nvPr>
            <p:ph type="sldNum" sz="quarter" idx="12"/>
          </p:nvPr>
        </p:nvSpPr>
        <p:spPr/>
        <p:txBody>
          <a:bodyPr/>
          <a:lstStyle/>
          <a:p>
            <a:fld id="{0DEF9C50-7927-4CF5-A68E-0A99E818B14C}" type="slidenum">
              <a:rPr lang="zh-TW" altLang="en-US" smtClean="0"/>
              <a:pPr/>
              <a:t>7</a:t>
            </a:fld>
            <a:endParaRPr lang="zh-TW" altLang="en-US"/>
          </a:p>
        </p:txBody>
      </p:sp>
    </p:spTree>
    <p:extLst>
      <p:ext uri="{BB962C8B-B14F-4D97-AF65-F5344CB8AC3E}">
        <p14:creationId xmlns="" xmlns:p14="http://schemas.microsoft.com/office/powerpoint/2010/main" val="173661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2" name="圖片 51">
            <a:extLst>
              <a:ext uri="{FF2B5EF4-FFF2-40B4-BE49-F238E27FC236}">
                <a16:creationId xmlns="" xmlns:a16="http://schemas.microsoft.com/office/drawing/2014/main" id="{D88C5FB9-8201-4F44-BFF4-862E16AAFA64}"/>
              </a:ext>
            </a:extLst>
          </p:cNvPr>
          <p:cNvPicPr>
            <a:picLocks noChangeAspect="1"/>
          </p:cNvPicPr>
          <p:nvPr/>
        </p:nvPicPr>
        <p:blipFill>
          <a:blip r:embed="rId3" cstate="print"/>
          <a:stretch>
            <a:fillRect/>
          </a:stretch>
        </p:blipFill>
        <p:spPr>
          <a:xfrm>
            <a:off x="2755604" y="2858999"/>
            <a:ext cx="3779332" cy="1665824"/>
          </a:xfrm>
          <a:prstGeom prst="rect">
            <a:avLst/>
          </a:prstGeom>
        </p:spPr>
      </p:pic>
      <p:sp>
        <p:nvSpPr>
          <p:cNvPr id="106" name="Google Shape;106;p3"/>
          <p:cNvSpPr txBox="1">
            <a:spLocks noGrp="1"/>
          </p:cNvSpPr>
          <p:nvPr>
            <p:ph type="sldNum" idx="12"/>
          </p:nvPr>
        </p:nvSpPr>
        <p:spPr>
          <a:prstGeom prst="rect">
            <a:avLst/>
          </a:prstGeom>
          <a:noFill/>
          <a:ln>
            <a:noFill/>
          </a:ln>
        </p:spPr>
        <p:txBody>
          <a:bodyPr spcFirstLastPara="1" vert="horz" wrap="square" lIns="68569" tIns="34275" rIns="68569" bIns="34275" rtlCol="0" anchor="ctr" anchorCtr="0">
            <a:noAutofit/>
          </a:bodyPr>
          <a:lstStyle/>
          <a:p>
            <a:pPr fontAlgn="auto">
              <a:spcAft>
                <a:spcPts val="0"/>
              </a:spcAft>
            </a:pPr>
            <a:fld id="{00000000-1234-1234-1234-123412341234}" type="slidenum">
              <a:rPr kumimoji="0" lang="en-US">
                <a:solidFill>
                  <a:prstClr val="black">
                    <a:tint val="75000"/>
                  </a:prstClr>
                </a:solidFill>
                <a:latin typeface="Calibri"/>
                <a:ea typeface="+mn-ea"/>
              </a:rPr>
              <a:pPr fontAlgn="auto">
                <a:spcAft>
                  <a:spcPts val="0"/>
                </a:spcAft>
              </a:pPr>
              <a:t>8</a:t>
            </a:fld>
            <a:endParaRPr kumimoji="0">
              <a:solidFill>
                <a:prstClr val="black">
                  <a:tint val="75000"/>
                </a:prstClr>
              </a:solidFill>
              <a:latin typeface="Calibri"/>
              <a:ea typeface="+mn-ea"/>
            </a:endParaRPr>
          </a:p>
        </p:txBody>
      </p:sp>
      <p:sp>
        <p:nvSpPr>
          <p:cNvPr id="32" name="標題 1">
            <a:extLst>
              <a:ext uri="{FF2B5EF4-FFF2-40B4-BE49-F238E27FC236}">
                <a16:creationId xmlns="" xmlns:a16="http://schemas.microsoft.com/office/drawing/2014/main" id="{0C332D99-23BB-4039-8F1F-695C03E805C4}"/>
              </a:ext>
            </a:extLst>
          </p:cNvPr>
          <p:cNvSpPr txBox="1">
            <a:spLocks/>
          </p:cNvSpPr>
          <p:nvPr/>
        </p:nvSpPr>
        <p:spPr>
          <a:xfrm>
            <a:off x="1115616" y="548680"/>
            <a:ext cx="6967412" cy="323809"/>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icrosoft JhengHei"/>
              <a:buNone/>
              <a:defRPr sz="28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buClr>
                <a:prstClr val="black"/>
              </a:buClr>
            </a:pPr>
            <a:r>
              <a:rPr kumimoji="0" lang="en-US" altLang="zh-TW" sz="3200" b="1" dirty="0" smtClean="0">
                <a:solidFill>
                  <a:prstClr val="black"/>
                </a:solidFill>
                <a:latin typeface="Calibri" panose="020F0502020204030204" charset="0"/>
              </a:rPr>
              <a:t>The Market of Energy Storage in Taiwan</a:t>
            </a:r>
            <a:endParaRPr kumimoji="0" lang="zh-TW" altLang="en-US" sz="3200" dirty="0">
              <a:solidFill>
                <a:prstClr val="black"/>
              </a:solidFill>
            </a:endParaRPr>
          </a:p>
        </p:txBody>
      </p:sp>
      <p:sp>
        <p:nvSpPr>
          <p:cNvPr id="11" name="橢圓 10">
            <a:extLst>
              <a:ext uri="{FF2B5EF4-FFF2-40B4-BE49-F238E27FC236}">
                <a16:creationId xmlns:a16="http://schemas.microsoft.com/office/drawing/2014/main" xmlns="" id="{5C77AF1D-A22E-429D-B01D-405D3FA3EB39}"/>
              </a:ext>
            </a:extLst>
          </p:cNvPr>
          <p:cNvSpPr/>
          <p:nvPr/>
        </p:nvSpPr>
        <p:spPr>
          <a:xfrm>
            <a:off x="1448194" y="1283332"/>
            <a:ext cx="2889099" cy="1834207"/>
          </a:xfrm>
          <a:prstGeom prst="ellipse">
            <a:avLst/>
          </a:prstGeom>
          <a:solidFill>
            <a:schemeClr val="accent5">
              <a:alpha val="6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fontAlgn="auto">
              <a:spcBef>
                <a:spcPts val="0"/>
              </a:spcBef>
              <a:spcAft>
                <a:spcPts val="0"/>
              </a:spcAft>
            </a:pPr>
            <a:r>
              <a:rPr kumimoji="0" lang="zh-TW" altLang="en-US" sz="1600" b="1" dirty="0">
                <a:solidFill>
                  <a:schemeClr val="tx1"/>
                </a:solidFill>
                <a:latin typeface="Calibri"/>
                <a:ea typeface="新細明體" panose="02020500000000000000" pitchFamily="18" charset="-120"/>
              </a:rPr>
              <a:t>  </a:t>
            </a:r>
            <a:endParaRPr kumimoji="0" lang="en-US" altLang="zh-TW" sz="1600" b="1" dirty="0">
              <a:solidFill>
                <a:schemeClr val="tx1"/>
              </a:solidFill>
              <a:latin typeface="Calibri"/>
              <a:ea typeface="新細明體" panose="02020500000000000000" pitchFamily="18" charset="-120"/>
            </a:endParaRPr>
          </a:p>
          <a:p>
            <a:pPr fontAlgn="auto">
              <a:lnSpc>
                <a:spcPts val="1200"/>
              </a:lnSpc>
              <a:spcBef>
                <a:spcPts val="0"/>
              </a:spcBef>
              <a:spcAft>
                <a:spcPts val="0"/>
              </a:spcAft>
            </a:pPr>
            <a:r>
              <a:rPr kumimoji="0" lang="en-US" altLang="zh-TW" sz="1600" b="1" dirty="0" smtClean="0">
                <a:solidFill>
                  <a:schemeClr val="tx1"/>
                </a:solidFill>
                <a:latin typeface="Calibri"/>
                <a:ea typeface="新細明體" panose="02020500000000000000" pitchFamily="18" charset="-120"/>
              </a:rPr>
              <a:t>Electric Vehicle</a:t>
            </a:r>
            <a:r>
              <a:rPr kumimoji="0" lang="zh-TW" altLang="en-US" sz="1600" b="1" dirty="0" smtClean="0">
                <a:solidFill>
                  <a:schemeClr val="tx1"/>
                </a:solidFill>
                <a:latin typeface="Calibri"/>
                <a:ea typeface="新細明體" panose="02020500000000000000" pitchFamily="18" charset="-120"/>
              </a:rPr>
              <a:t> </a:t>
            </a:r>
            <a:r>
              <a:rPr kumimoji="0" lang="en-US" altLang="zh-TW" sz="1600" b="1" dirty="0" smtClean="0">
                <a:solidFill>
                  <a:schemeClr val="tx1"/>
                </a:solidFill>
                <a:latin typeface="Calibri"/>
                <a:ea typeface="新細明體" panose="02020500000000000000" pitchFamily="18" charset="-120"/>
              </a:rPr>
              <a:t>Charging Station :</a:t>
            </a:r>
            <a:endParaRPr kumimoji="0" lang="en-US" altLang="zh-TW" sz="1600" b="1" dirty="0">
              <a:solidFill>
                <a:schemeClr val="tx1"/>
              </a:solidFill>
              <a:latin typeface="Calibri"/>
              <a:ea typeface="新細明體" panose="02020500000000000000" pitchFamily="18" charset="-120"/>
            </a:endParaRPr>
          </a:p>
          <a:p>
            <a:pPr marL="214313" indent="-214313" fontAlgn="auto">
              <a:lnSpc>
                <a:spcPts val="1200"/>
              </a:lnSpc>
              <a:spcBef>
                <a:spcPts val="0"/>
              </a:spcBef>
              <a:spcAft>
                <a:spcPts val="0"/>
              </a:spcAft>
              <a:buFont typeface="Arial" panose="020B0604020202020204" pitchFamily="34" charset="0"/>
              <a:buChar char="•"/>
            </a:pPr>
            <a:endParaRPr kumimoji="0" lang="en-US" altLang="zh-TW" sz="1600" dirty="0">
              <a:solidFill>
                <a:schemeClr val="tx1"/>
              </a:solidFill>
              <a:latin typeface="Calibri"/>
              <a:ea typeface="新細明體" panose="02020500000000000000" pitchFamily="18" charset="-120"/>
            </a:endParaRPr>
          </a:p>
          <a:p>
            <a:pPr marL="214313" indent="-214313" fontAlgn="auto">
              <a:lnSpc>
                <a:spcPts val="1200"/>
              </a:lnSpc>
              <a:spcBef>
                <a:spcPts val="0"/>
              </a:spcBef>
              <a:spcAft>
                <a:spcPts val="0"/>
              </a:spcAft>
              <a:buFont typeface="Arial" panose="020B0604020202020204" pitchFamily="34" charset="0"/>
              <a:buChar char="•"/>
            </a:pPr>
            <a:r>
              <a:rPr kumimoji="0" lang="en-US" altLang="zh-TW" sz="1600" dirty="0" smtClean="0">
                <a:solidFill>
                  <a:schemeClr val="tx1"/>
                </a:solidFill>
                <a:latin typeface="Calibri"/>
                <a:ea typeface="新細明體" panose="02020500000000000000" pitchFamily="18" charset="-120"/>
              </a:rPr>
              <a:t>Dispatching in Peak and Off-Peak Hour</a:t>
            </a:r>
            <a:endParaRPr kumimoji="0" lang="en-US" altLang="zh-TW" sz="1600" dirty="0">
              <a:solidFill>
                <a:schemeClr val="tx1"/>
              </a:solidFill>
              <a:latin typeface="Calibri"/>
              <a:ea typeface="新細明體" panose="02020500000000000000" pitchFamily="18" charset="-120"/>
            </a:endParaRPr>
          </a:p>
          <a:p>
            <a:pPr fontAlgn="auto">
              <a:lnSpc>
                <a:spcPts val="1200"/>
              </a:lnSpc>
              <a:spcBef>
                <a:spcPts val="0"/>
              </a:spcBef>
              <a:spcAft>
                <a:spcPts val="0"/>
              </a:spcAft>
            </a:pPr>
            <a:r>
              <a:rPr kumimoji="0" lang="zh-TW" altLang="en-US" sz="1600" dirty="0">
                <a:solidFill>
                  <a:schemeClr val="tx1"/>
                </a:solidFill>
                <a:latin typeface="Calibri"/>
                <a:ea typeface="新細明體" panose="02020500000000000000" pitchFamily="18" charset="-120"/>
              </a:rPr>
              <a:t>      </a:t>
            </a:r>
            <a:endParaRPr kumimoji="0" lang="en-US" altLang="zh-TW" sz="1600" dirty="0">
              <a:solidFill>
                <a:schemeClr val="tx1"/>
              </a:solidFill>
              <a:latin typeface="Calibri"/>
              <a:ea typeface="新細明體" panose="02020500000000000000" pitchFamily="18" charset="-120"/>
            </a:endParaRPr>
          </a:p>
          <a:p>
            <a:pPr marL="214313" indent="-214313" fontAlgn="auto">
              <a:lnSpc>
                <a:spcPts val="1200"/>
              </a:lnSpc>
              <a:spcBef>
                <a:spcPts val="0"/>
              </a:spcBef>
              <a:spcAft>
                <a:spcPts val="0"/>
              </a:spcAft>
              <a:buFont typeface="Arial" panose="020B0604020202020204" pitchFamily="34" charset="0"/>
              <a:buChar char="•"/>
            </a:pPr>
            <a:r>
              <a:rPr kumimoji="0" lang="en-US" altLang="zh-TW" sz="1600" dirty="0" smtClean="0">
                <a:solidFill>
                  <a:schemeClr val="tx1"/>
                </a:solidFill>
                <a:latin typeface="Calibri"/>
                <a:ea typeface="新細明體" panose="02020500000000000000" pitchFamily="18" charset="-120"/>
              </a:rPr>
              <a:t>The Balance of Electrical Grid</a:t>
            </a:r>
          </a:p>
          <a:p>
            <a:pPr fontAlgn="auto">
              <a:lnSpc>
                <a:spcPts val="1200"/>
              </a:lnSpc>
              <a:spcBef>
                <a:spcPts val="0"/>
              </a:spcBef>
              <a:spcAft>
                <a:spcPts val="0"/>
              </a:spcAft>
            </a:pPr>
            <a:r>
              <a:rPr kumimoji="0" lang="en-US" altLang="zh-TW" sz="1600" dirty="0" smtClean="0">
                <a:solidFill>
                  <a:prstClr val="white"/>
                </a:solidFill>
                <a:latin typeface="Calibri"/>
                <a:ea typeface="新細明體" panose="02020500000000000000" pitchFamily="18" charset="-120"/>
              </a:rPr>
              <a:t>      </a:t>
            </a:r>
            <a:endParaRPr kumimoji="0" lang="en-US" altLang="zh-TW" sz="1600" dirty="0">
              <a:solidFill>
                <a:prstClr val="white"/>
              </a:solidFill>
              <a:latin typeface="Calibri"/>
              <a:ea typeface="新細明體" panose="02020500000000000000" pitchFamily="18" charset="-120"/>
            </a:endParaRPr>
          </a:p>
          <a:p>
            <a:pPr marL="214313" indent="-214313" fontAlgn="auto">
              <a:lnSpc>
                <a:spcPts val="1200"/>
              </a:lnSpc>
              <a:spcBef>
                <a:spcPts val="0"/>
              </a:spcBef>
              <a:spcAft>
                <a:spcPts val="0"/>
              </a:spcAft>
              <a:buFont typeface="Arial" panose="020B0604020202020204" pitchFamily="34" charset="0"/>
              <a:buChar char="•"/>
            </a:pPr>
            <a:r>
              <a:rPr kumimoji="0" lang="en-US" altLang="zh-TW" sz="1600" dirty="0" smtClean="0">
                <a:solidFill>
                  <a:schemeClr val="tx1"/>
                </a:solidFill>
                <a:latin typeface="Calibri"/>
                <a:ea typeface="新細明體" panose="02020500000000000000" pitchFamily="18" charset="-120"/>
              </a:rPr>
              <a:t>Keeping the Charging Quality</a:t>
            </a:r>
            <a:endParaRPr kumimoji="0" lang="en-US" altLang="zh-TW" sz="1350" dirty="0">
              <a:solidFill>
                <a:schemeClr val="tx1"/>
              </a:solidFill>
              <a:latin typeface="Calibri"/>
              <a:ea typeface="新細明體" panose="02020500000000000000" pitchFamily="18" charset="-120"/>
            </a:endParaRPr>
          </a:p>
        </p:txBody>
      </p:sp>
      <p:sp>
        <p:nvSpPr>
          <p:cNvPr id="12" name="橢圓 11">
            <a:extLst>
              <a:ext uri="{FF2B5EF4-FFF2-40B4-BE49-F238E27FC236}">
                <a16:creationId xmlns:a16="http://schemas.microsoft.com/office/drawing/2014/main" xmlns="" id="{75883BCB-1B6A-4D06-9873-06B73CD0D688}"/>
              </a:ext>
            </a:extLst>
          </p:cNvPr>
          <p:cNvSpPr/>
          <p:nvPr/>
        </p:nvSpPr>
        <p:spPr>
          <a:xfrm>
            <a:off x="5146594" y="1278557"/>
            <a:ext cx="2861637" cy="1811198"/>
          </a:xfrm>
          <a:prstGeom prst="ellipse">
            <a:avLst/>
          </a:prstGeom>
          <a:solidFill>
            <a:srgbClr val="00B050">
              <a:alpha val="56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fontAlgn="auto">
              <a:lnSpc>
                <a:spcPts val="1200"/>
              </a:lnSpc>
              <a:spcBef>
                <a:spcPts val="0"/>
              </a:spcBef>
              <a:spcAft>
                <a:spcPts val="0"/>
              </a:spcAft>
            </a:pPr>
            <a:r>
              <a:rPr kumimoji="0" lang="en-US" altLang="zh-TW" sz="1600" b="1" dirty="0" smtClean="0">
                <a:solidFill>
                  <a:schemeClr val="tx1"/>
                </a:solidFill>
                <a:latin typeface="Calibri"/>
                <a:ea typeface="新細明體" panose="02020500000000000000" pitchFamily="18" charset="-120"/>
              </a:rPr>
              <a:t>Renewable Power Plant :</a:t>
            </a:r>
            <a:r>
              <a:rPr kumimoji="0" lang="zh-TW" altLang="en-US" sz="1600" b="1" dirty="0" smtClean="0">
                <a:solidFill>
                  <a:schemeClr val="tx1"/>
                </a:solidFill>
                <a:latin typeface="Calibri"/>
                <a:ea typeface="新細明體" panose="02020500000000000000" pitchFamily="18" charset="-120"/>
              </a:rPr>
              <a:t> </a:t>
            </a:r>
            <a:endParaRPr kumimoji="0" lang="en-US" altLang="zh-TW" sz="1600" b="1" dirty="0">
              <a:solidFill>
                <a:schemeClr val="tx1"/>
              </a:solidFill>
              <a:latin typeface="Calibri"/>
              <a:ea typeface="新細明體" panose="02020500000000000000" pitchFamily="18" charset="-120"/>
            </a:endParaRPr>
          </a:p>
          <a:p>
            <a:pPr fontAlgn="auto">
              <a:lnSpc>
                <a:spcPts val="1200"/>
              </a:lnSpc>
              <a:spcBef>
                <a:spcPts val="0"/>
              </a:spcBef>
              <a:spcAft>
                <a:spcPts val="0"/>
              </a:spcAft>
            </a:pPr>
            <a:endParaRPr kumimoji="0" lang="en-US" altLang="zh-TW" sz="1600" b="1" dirty="0">
              <a:solidFill>
                <a:schemeClr val="tx1"/>
              </a:solidFill>
              <a:latin typeface="Calibri"/>
              <a:ea typeface="新細明體" panose="02020500000000000000" pitchFamily="18" charset="-120"/>
            </a:endParaRPr>
          </a:p>
          <a:p>
            <a:pPr marL="214313" indent="-214313" fontAlgn="auto">
              <a:lnSpc>
                <a:spcPts val="1200"/>
              </a:lnSpc>
              <a:spcBef>
                <a:spcPts val="0"/>
              </a:spcBef>
              <a:spcAft>
                <a:spcPts val="0"/>
              </a:spcAft>
              <a:buFont typeface="Arial" panose="020B0604020202020204" pitchFamily="34" charset="0"/>
              <a:buChar char="•"/>
            </a:pPr>
            <a:r>
              <a:rPr kumimoji="0" lang="en-US" altLang="zh-TW" sz="1600" dirty="0" smtClean="0">
                <a:solidFill>
                  <a:schemeClr val="tx1"/>
                </a:solidFill>
                <a:latin typeface="Calibri"/>
                <a:ea typeface="新細明體" panose="02020500000000000000" pitchFamily="18" charset="-120"/>
              </a:rPr>
              <a:t>Smoothing of the Renewable Power Production Curve</a:t>
            </a:r>
            <a:r>
              <a:rPr kumimoji="0" lang="zh-TW" altLang="en-US" sz="1600" dirty="0" smtClean="0">
                <a:solidFill>
                  <a:schemeClr val="tx1"/>
                </a:solidFill>
                <a:latin typeface="Calibri"/>
                <a:ea typeface="新細明體" panose="02020500000000000000" pitchFamily="18" charset="-120"/>
              </a:rPr>
              <a:t> </a:t>
            </a:r>
            <a:endParaRPr kumimoji="0" lang="en-US" altLang="zh-TW" sz="1600" dirty="0">
              <a:solidFill>
                <a:schemeClr val="tx1"/>
              </a:solidFill>
              <a:latin typeface="Calibri"/>
              <a:ea typeface="新細明體" panose="02020500000000000000" pitchFamily="18" charset="-120"/>
            </a:endParaRPr>
          </a:p>
          <a:p>
            <a:pPr fontAlgn="auto">
              <a:lnSpc>
                <a:spcPts val="1200"/>
              </a:lnSpc>
              <a:spcBef>
                <a:spcPts val="0"/>
              </a:spcBef>
              <a:spcAft>
                <a:spcPts val="0"/>
              </a:spcAft>
            </a:pPr>
            <a:r>
              <a:rPr kumimoji="0" lang="en-US" altLang="zh-TW" sz="1600" dirty="0">
                <a:solidFill>
                  <a:schemeClr val="tx1"/>
                </a:solidFill>
                <a:latin typeface="Calibri"/>
                <a:ea typeface="新細明體" panose="02020500000000000000" pitchFamily="18" charset="-120"/>
              </a:rPr>
              <a:t>      </a:t>
            </a:r>
          </a:p>
          <a:p>
            <a:pPr marL="214313" indent="-214313" fontAlgn="auto">
              <a:lnSpc>
                <a:spcPts val="1200"/>
              </a:lnSpc>
              <a:spcBef>
                <a:spcPts val="0"/>
              </a:spcBef>
              <a:spcAft>
                <a:spcPts val="0"/>
              </a:spcAft>
              <a:buFont typeface="Arial" panose="020B0604020202020204" pitchFamily="34" charset="0"/>
              <a:buChar char="•"/>
            </a:pPr>
            <a:r>
              <a:rPr kumimoji="0" lang="en-US" altLang="zh-TW" sz="1600" dirty="0" smtClean="0">
                <a:solidFill>
                  <a:schemeClr val="tx1"/>
                </a:solidFill>
                <a:latin typeface="Calibri"/>
                <a:ea typeface="新細明體" panose="02020500000000000000" pitchFamily="18" charset="-120"/>
              </a:rPr>
              <a:t>Energy Transmission Over Time</a:t>
            </a:r>
            <a:endParaRPr kumimoji="0" lang="en-US" altLang="zh-TW" sz="1600" dirty="0">
              <a:solidFill>
                <a:schemeClr val="tx1"/>
              </a:solidFill>
              <a:latin typeface="Calibri"/>
              <a:ea typeface="新細明體" panose="02020500000000000000" pitchFamily="18" charset="-120"/>
            </a:endParaRPr>
          </a:p>
          <a:p>
            <a:pPr fontAlgn="auto">
              <a:spcBef>
                <a:spcPts val="0"/>
              </a:spcBef>
              <a:spcAft>
                <a:spcPts val="0"/>
              </a:spcAft>
            </a:pPr>
            <a:r>
              <a:rPr kumimoji="0" lang="en-US" altLang="zh-TW" sz="1600" dirty="0">
                <a:solidFill>
                  <a:prstClr val="white"/>
                </a:solidFill>
                <a:latin typeface="Calibri"/>
                <a:ea typeface="新細明體" panose="02020500000000000000" pitchFamily="18" charset="-120"/>
              </a:rPr>
              <a:t>      </a:t>
            </a:r>
          </a:p>
        </p:txBody>
      </p:sp>
      <p:sp>
        <p:nvSpPr>
          <p:cNvPr id="13" name="橢圓 12">
            <a:extLst>
              <a:ext uri="{FF2B5EF4-FFF2-40B4-BE49-F238E27FC236}">
                <a16:creationId xmlns:a16="http://schemas.microsoft.com/office/drawing/2014/main" xmlns="" id="{C47FC65F-4852-4656-839A-A12D9728CAFB}"/>
              </a:ext>
            </a:extLst>
          </p:cNvPr>
          <p:cNvSpPr/>
          <p:nvPr/>
        </p:nvSpPr>
        <p:spPr>
          <a:xfrm>
            <a:off x="1324785" y="4465943"/>
            <a:ext cx="2861637" cy="1811198"/>
          </a:xfrm>
          <a:prstGeom prst="ellipse">
            <a:avLst/>
          </a:prstGeom>
          <a:solidFill>
            <a:srgbClr val="7030A0">
              <a:alpha val="56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fontAlgn="auto">
              <a:spcBef>
                <a:spcPts val="0"/>
              </a:spcBef>
              <a:spcAft>
                <a:spcPts val="0"/>
              </a:spcAft>
            </a:pPr>
            <a:r>
              <a:rPr kumimoji="0" lang="en-US" altLang="zh-TW" sz="1600" b="1" dirty="0" smtClean="0">
                <a:solidFill>
                  <a:schemeClr val="tx1"/>
                </a:solidFill>
                <a:latin typeface="Calibri"/>
                <a:ea typeface="新細明體" panose="02020500000000000000" pitchFamily="18" charset="-120"/>
              </a:rPr>
              <a:t>High Energy User Clause :</a:t>
            </a:r>
            <a:endParaRPr kumimoji="0" lang="en-US" altLang="zh-TW" sz="1600" b="1" dirty="0">
              <a:solidFill>
                <a:schemeClr val="tx1"/>
              </a:solidFill>
              <a:latin typeface="Calibri"/>
              <a:ea typeface="新細明體" panose="02020500000000000000" pitchFamily="18" charset="-120"/>
            </a:endParaRPr>
          </a:p>
          <a:p>
            <a:pPr fontAlgn="auto">
              <a:spcBef>
                <a:spcPts val="0"/>
              </a:spcBef>
              <a:spcAft>
                <a:spcPts val="0"/>
              </a:spcAft>
            </a:pPr>
            <a:r>
              <a:rPr kumimoji="0" lang="en-US" altLang="zh-TW" sz="1600" dirty="0" smtClean="0">
                <a:solidFill>
                  <a:schemeClr val="tx1"/>
                </a:solidFill>
                <a:latin typeface="Calibri"/>
                <a:ea typeface="新細明體" panose="02020500000000000000" pitchFamily="18" charset="-120"/>
              </a:rPr>
              <a:t>The users whose contract capacity is over 5,000kWh a month are required to buy 10% of that from green source, or build energy storage in 5 years.</a:t>
            </a:r>
            <a:endParaRPr kumimoji="0" lang="en-US" altLang="zh-TW" sz="1600" dirty="0">
              <a:solidFill>
                <a:schemeClr val="tx1"/>
              </a:solidFill>
              <a:latin typeface="Calibri"/>
              <a:ea typeface="新細明體" panose="02020500000000000000" pitchFamily="18" charset="-120"/>
            </a:endParaRPr>
          </a:p>
        </p:txBody>
      </p:sp>
      <p:sp>
        <p:nvSpPr>
          <p:cNvPr id="14" name="橢圓 13">
            <a:extLst>
              <a:ext uri="{FF2B5EF4-FFF2-40B4-BE49-F238E27FC236}">
                <a16:creationId xmlns:a16="http://schemas.microsoft.com/office/drawing/2014/main" xmlns="" id="{FE0B9E48-A7CF-4183-847A-D6F0D2948454}"/>
              </a:ext>
            </a:extLst>
          </p:cNvPr>
          <p:cNvSpPr/>
          <p:nvPr/>
        </p:nvSpPr>
        <p:spPr>
          <a:xfrm>
            <a:off x="5125356" y="4456243"/>
            <a:ext cx="2861637" cy="1811198"/>
          </a:xfrm>
          <a:prstGeom prst="ellipse">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fontAlgn="auto">
              <a:spcBef>
                <a:spcPts val="0"/>
              </a:spcBef>
              <a:spcAft>
                <a:spcPts val="0"/>
              </a:spcAft>
            </a:pPr>
            <a:r>
              <a:rPr kumimoji="0" lang="en-US" altLang="zh-TW" sz="1600" b="1" dirty="0" smtClean="0">
                <a:solidFill>
                  <a:schemeClr val="tx1"/>
                </a:solidFill>
                <a:latin typeface="Calibri"/>
                <a:ea typeface="新細明體" panose="02020500000000000000" pitchFamily="18" charset="-120"/>
              </a:rPr>
              <a:t>Demands of Electric Companies :</a:t>
            </a:r>
            <a:endParaRPr kumimoji="0" lang="en-US" altLang="zh-TW" sz="1600" b="1" dirty="0">
              <a:solidFill>
                <a:schemeClr val="tx1"/>
              </a:solidFill>
              <a:latin typeface="Calibri"/>
              <a:ea typeface="新細明體" panose="02020500000000000000" pitchFamily="18" charset="-120"/>
            </a:endParaRPr>
          </a:p>
          <a:p>
            <a:pPr fontAlgn="auto">
              <a:spcBef>
                <a:spcPts val="0"/>
              </a:spcBef>
              <a:spcAft>
                <a:spcPts val="0"/>
              </a:spcAft>
            </a:pPr>
            <a:endParaRPr kumimoji="0" lang="en-US" altLang="zh-TW" sz="1600" b="1" dirty="0">
              <a:solidFill>
                <a:schemeClr val="tx1"/>
              </a:solidFill>
              <a:latin typeface="Calibri"/>
              <a:ea typeface="新細明體" panose="02020500000000000000" pitchFamily="18" charset="-120"/>
            </a:endParaRPr>
          </a:p>
          <a:p>
            <a:pPr marL="214313" indent="-214313" fontAlgn="auto">
              <a:spcBef>
                <a:spcPts val="0"/>
              </a:spcBef>
              <a:spcAft>
                <a:spcPts val="0"/>
              </a:spcAft>
              <a:buFont typeface="Arial" panose="020B0604020202020204" pitchFamily="34" charset="0"/>
              <a:buChar char="•"/>
            </a:pPr>
            <a:r>
              <a:rPr kumimoji="0" lang="en-US" altLang="zh-TW" sz="1600" dirty="0" smtClean="0">
                <a:solidFill>
                  <a:schemeClr val="tx1"/>
                </a:solidFill>
                <a:latin typeface="Calibri"/>
                <a:ea typeface="新細明體" panose="02020500000000000000" pitchFamily="18" charset="-120"/>
              </a:rPr>
              <a:t>Dispatching</a:t>
            </a:r>
            <a:endParaRPr kumimoji="0" lang="en-US" altLang="zh-TW" sz="1600" dirty="0">
              <a:solidFill>
                <a:schemeClr val="tx1"/>
              </a:solidFill>
              <a:latin typeface="Calibri"/>
              <a:ea typeface="新細明體" panose="02020500000000000000" pitchFamily="18" charset="-120"/>
            </a:endParaRPr>
          </a:p>
          <a:p>
            <a:pPr marL="214313" indent="-214313" fontAlgn="auto">
              <a:spcBef>
                <a:spcPts val="0"/>
              </a:spcBef>
              <a:spcAft>
                <a:spcPts val="0"/>
              </a:spcAft>
              <a:buFont typeface="Arial" panose="020B0604020202020204" pitchFamily="34" charset="0"/>
              <a:buChar char="•"/>
            </a:pPr>
            <a:r>
              <a:rPr kumimoji="0" lang="en-US" altLang="zh-TW" sz="1600" dirty="0" smtClean="0">
                <a:solidFill>
                  <a:schemeClr val="tx1"/>
                </a:solidFill>
                <a:latin typeface="Calibri"/>
                <a:ea typeface="新細明體" panose="02020500000000000000" pitchFamily="18" charset="-120"/>
              </a:rPr>
              <a:t>The Stable of Electric Grid</a:t>
            </a:r>
            <a:endParaRPr kumimoji="0" lang="en-US" altLang="zh-TW" sz="1600" dirty="0">
              <a:solidFill>
                <a:schemeClr val="tx1"/>
              </a:solidFill>
              <a:latin typeface="Calibri"/>
              <a:ea typeface="新細明體" panose="02020500000000000000" pitchFamily="18" charset="-120"/>
            </a:endParaRPr>
          </a:p>
          <a:p>
            <a:pPr marL="214313" indent="-214313" fontAlgn="auto">
              <a:spcBef>
                <a:spcPts val="0"/>
              </a:spcBef>
              <a:spcAft>
                <a:spcPts val="0"/>
              </a:spcAft>
              <a:buFont typeface="Arial" panose="020B0604020202020204" pitchFamily="34" charset="0"/>
              <a:buChar char="•"/>
            </a:pPr>
            <a:r>
              <a:rPr kumimoji="0" lang="en-US" altLang="zh-TW" sz="1600" dirty="0" smtClean="0">
                <a:solidFill>
                  <a:schemeClr val="tx1"/>
                </a:solidFill>
                <a:latin typeface="Calibri"/>
                <a:ea typeface="新細明體" panose="02020500000000000000" pitchFamily="18" charset="-120"/>
              </a:rPr>
              <a:t>The Balance of User’s Load</a:t>
            </a:r>
            <a:endParaRPr kumimoji="0" lang="en-US" altLang="zh-TW" sz="1600" dirty="0">
              <a:solidFill>
                <a:schemeClr val="tx1"/>
              </a:solidFill>
              <a:latin typeface="Calibri"/>
              <a:ea typeface="新細明體" panose="02020500000000000000" pitchFamily="18" charset="-120"/>
            </a:endParaRPr>
          </a:p>
        </p:txBody>
      </p:sp>
    </p:spTree>
    <p:extLst>
      <p:ext uri="{BB962C8B-B14F-4D97-AF65-F5344CB8AC3E}">
        <p14:creationId xmlns="" xmlns:p14="http://schemas.microsoft.com/office/powerpoint/2010/main" val="358743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9</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en-US" altLang="zh-TW" dirty="0" smtClean="0"/>
              <a:t> Sales Volume Of Various Products: </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896543" cy="951423"/>
            <a:chOff x="827582" y="404663"/>
            <a:chExt cx="6865868" cy="1262608"/>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2"/>
              <a:ext cx="5154444" cy="637169"/>
            </a:xfrm>
            <a:prstGeom prst="rect">
              <a:avLst/>
            </a:prstGeom>
          </p:spPr>
          <p:txBody>
            <a:bodyPr wrap="square">
              <a:spAutoFit/>
            </a:bodyPr>
            <a:lstStyle/>
            <a:p>
              <a:pPr marL="285750" lvl="1" indent="-285750" defTabSz="1244600">
                <a:lnSpc>
                  <a:spcPct val="90000"/>
                </a:lnSpc>
                <a:spcAft>
                  <a:spcPct val="15000"/>
                </a:spcAft>
              </a:pPr>
              <a:r>
                <a:rPr lang="en-US" altLang="zh-TW" sz="2800" dirty="0" smtClean="0"/>
                <a:t>Financial </a:t>
              </a:r>
              <a:r>
                <a:rPr lang="en-US" altLang="zh-TW" sz="2800" dirty="0" smtClean="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1" name="圖表 10"/>
          <p:cNvGraphicFramePr/>
          <p:nvPr/>
        </p:nvGraphicFramePr>
        <p:xfrm>
          <a:off x="683568" y="1988840"/>
          <a:ext cx="811582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13" name="文字方塊 12"/>
          <p:cNvSpPr txBox="1"/>
          <p:nvPr/>
        </p:nvSpPr>
        <p:spPr>
          <a:xfrm rot="16200000">
            <a:off x="7563382" y="5838219"/>
            <a:ext cx="353943" cy="1440162"/>
          </a:xfrm>
          <a:prstGeom prst="rect">
            <a:avLst/>
          </a:prstGeom>
          <a:noFill/>
        </p:spPr>
        <p:txBody>
          <a:bodyPr vert="eaVert" wrap="square" rtlCol="0">
            <a:spAutoFit/>
          </a:bodyPr>
          <a:lstStyle/>
          <a:p>
            <a:r>
              <a:rPr lang="en-US" altLang="zh-TW" sz="1100" b="1" dirty="0" smtClean="0">
                <a:latin typeface="微軟正黑體" pitchFamily="34" charset="-120"/>
                <a:ea typeface="微軟正黑體" pitchFamily="34" charset="-120"/>
              </a:rPr>
              <a:t>Sales Volume : Ton</a:t>
            </a:r>
            <a:endParaRPr lang="zh-TW" altLang="en-US" sz="1100" b="1" dirty="0">
              <a:latin typeface="微軟正黑體" pitchFamily="34" charset="-120"/>
              <a:ea typeface="微軟正黑體" pitchFamily="34" charset="-120"/>
            </a:endParaRPr>
          </a:p>
        </p:txBody>
      </p:sp>
    </p:spTree>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5408</TotalTime>
  <Words>1002</Words>
  <Application>Microsoft Office PowerPoint</Application>
  <PresentationFormat>如螢幕大小 (4:3)</PresentationFormat>
  <Paragraphs>241</Paragraphs>
  <Slides>18</Slides>
  <Notes>3</Notes>
  <HiddenSlides>0</HiddenSlides>
  <MMClips>0</MMClips>
  <ScaleCrop>false</ScaleCrop>
  <HeadingPairs>
    <vt:vector size="4" baseType="variant">
      <vt:variant>
        <vt:lpstr>佈景主題</vt:lpstr>
      </vt:variant>
      <vt:variant>
        <vt:i4>2</vt:i4>
      </vt:variant>
      <vt:variant>
        <vt:lpstr>投影片標題</vt:lpstr>
      </vt:variant>
      <vt:variant>
        <vt:i4>18</vt:i4>
      </vt:variant>
    </vt:vector>
  </HeadingPairs>
  <TitlesOfParts>
    <vt:vector size="20" baseType="lpstr">
      <vt:lpstr>1_Office 佈景主題</vt:lpstr>
      <vt:lpstr>Office 佈景主題</vt:lpstr>
      <vt:lpstr>2021 Q1 Results Presentation</vt:lpstr>
      <vt:lpstr>DISCLAIMER</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Q &amp; A</vt:lpstr>
      <vt:lpstr>投影片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meitsu</cp:lastModifiedBy>
  <cp:revision>725</cp:revision>
  <dcterms:created xsi:type="dcterms:W3CDTF">2015-09-11T13:57:23Z</dcterms:created>
  <dcterms:modified xsi:type="dcterms:W3CDTF">2021-05-25T07:52:36Z</dcterms:modified>
</cp:coreProperties>
</file>