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4" r:id="rId2"/>
  </p:sldMasterIdLst>
  <p:notesMasterIdLst>
    <p:notesMasterId r:id="rId21"/>
  </p:notesMasterIdLst>
  <p:handoutMasterIdLst>
    <p:handoutMasterId r:id="rId22"/>
  </p:handoutMasterIdLst>
  <p:sldIdLst>
    <p:sldId id="338" r:id="rId3"/>
    <p:sldId id="339" r:id="rId4"/>
    <p:sldId id="314" r:id="rId5"/>
    <p:sldId id="258" r:id="rId6"/>
    <p:sldId id="662" r:id="rId7"/>
    <p:sldId id="654" r:id="rId8"/>
    <p:sldId id="645" r:id="rId9"/>
    <p:sldId id="264" r:id="rId10"/>
    <p:sldId id="340" r:id="rId11"/>
    <p:sldId id="345" r:id="rId12"/>
    <p:sldId id="346" r:id="rId13"/>
    <p:sldId id="347" r:id="rId14"/>
    <p:sldId id="341" r:id="rId15"/>
    <p:sldId id="342" r:id="rId16"/>
    <p:sldId id="349" r:id="rId17"/>
    <p:sldId id="350" r:id="rId18"/>
    <p:sldId id="343" r:id="rId19"/>
    <p:sldId id="344" r:id="rId20"/>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FF"/>
    <a:srgbClr val="8C891B"/>
    <a:srgbClr val="996600"/>
    <a:srgbClr val="993300"/>
    <a:srgbClr val="DBD9BF"/>
    <a:srgbClr val="D7D6C3"/>
    <a:srgbClr val="CBC9D3"/>
    <a:srgbClr val="FFEBE1"/>
    <a:srgbClr val="F4E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76" autoAdjust="0"/>
    <p:restoredTop sz="94660" autoAdjust="0"/>
  </p:normalViewPr>
  <p:slideViewPr>
    <p:cSldViewPr>
      <p:cViewPr varScale="1">
        <p:scale>
          <a:sx n="51" d="100"/>
          <a:sy n="51" d="100"/>
        </p:scale>
        <p:origin x="720"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1Q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1Q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0Q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0Q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Users\iling\Desktop\&#27861;&#35498;&#26371;&#35036;&#20805;&#36039;&#26009;.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sers\iling\Desktop\&#27861;&#35498;&#26371;&#35036;&#20805;&#36039;&#26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104431040583968"/>
          <c:y val="4.9455570510380464E-2"/>
          <c:w val="0.87159335691096052"/>
          <c:h val="0.77075270325155165"/>
        </c:manualLayout>
      </c:layout>
      <c:barChart>
        <c:barDir val="col"/>
        <c:grouping val="stacked"/>
        <c:varyColors val="0"/>
        <c:ser>
          <c:idx val="0"/>
          <c:order val="0"/>
          <c:tx>
            <c:strRef>
              <c:f>銷售數量統計!$A$22</c:f>
              <c:strCache>
                <c:ptCount val="1"/>
                <c:pt idx="0">
                  <c:v>裸銅線</c:v>
                </c:pt>
              </c:strCache>
            </c:strRef>
          </c:tx>
          <c:spPr>
            <a:solidFill>
              <a:schemeClr val="bg2">
                <a:lumMod val="75000"/>
              </a:schemeClr>
            </a:solidFill>
          </c:spPr>
          <c:invertIfNegative val="0"/>
          <c:cat>
            <c:strRef>
              <c:f>銷售數量統計!$F$21:$J$21</c:f>
              <c:strCache>
                <c:ptCount val="5"/>
                <c:pt idx="0">
                  <c:v>2017年</c:v>
                </c:pt>
                <c:pt idx="1">
                  <c:v>2018年</c:v>
                </c:pt>
                <c:pt idx="2">
                  <c:v>2019年</c:v>
                </c:pt>
                <c:pt idx="3">
                  <c:v>2020年</c:v>
                </c:pt>
                <c:pt idx="4">
                  <c:v>2021Q1</c:v>
                </c:pt>
              </c:strCache>
            </c:strRef>
          </c:cat>
          <c:val>
            <c:numRef>
              <c:f>銷售數量統計!$F$22:$J$22</c:f>
              <c:numCache>
                <c:formatCode>_-* #,##0_-;\-* #,##0_-;_-* "-"??_-;_-@_-</c:formatCode>
                <c:ptCount val="5"/>
                <c:pt idx="0">
                  <c:v>4753</c:v>
                </c:pt>
                <c:pt idx="1">
                  <c:v>4672</c:v>
                </c:pt>
                <c:pt idx="2">
                  <c:v>4704</c:v>
                </c:pt>
                <c:pt idx="3">
                  <c:v>5307.9817240000002</c:v>
                </c:pt>
                <c:pt idx="4">
                  <c:v>1432.8533239999988</c:v>
                </c:pt>
              </c:numCache>
            </c:numRef>
          </c:val>
          <c:extLst>
            <c:ext xmlns:c16="http://schemas.microsoft.com/office/drawing/2014/chart" uri="{C3380CC4-5D6E-409C-BE32-E72D297353CC}">
              <c16:uniqueId val="{00000000-41EB-4550-8B1B-7171018B2A46}"/>
            </c:ext>
          </c:extLst>
        </c:ser>
        <c:ser>
          <c:idx val="1"/>
          <c:order val="1"/>
          <c:tx>
            <c:strRef>
              <c:f>銷售數量統計!$A$23</c:f>
              <c:strCache>
                <c:ptCount val="1"/>
                <c:pt idx="0">
                  <c:v>電力線纜</c:v>
                </c:pt>
              </c:strCache>
            </c:strRef>
          </c:tx>
          <c:spPr>
            <a:solidFill>
              <a:schemeClr val="accent2">
                <a:lumMod val="60000"/>
                <a:lumOff val="40000"/>
              </a:schemeClr>
            </a:solidFill>
          </c:spPr>
          <c:invertIfNegative val="0"/>
          <c:cat>
            <c:strRef>
              <c:f>銷售數量統計!$F$21:$J$21</c:f>
              <c:strCache>
                <c:ptCount val="5"/>
                <c:pt idx="0">
                  <c:v>2017年</c:v>
                </c:pt>
                <c:pt idx="1">
                  <c:v>2018年</c:v>
                </c:pt>
                <c:pt idx="2">
                  <c:v>2019年</c:v>
                </c:pt>
                <c:pt idx="3">
                  <c:v>2020年</c:v>
                </c:pt>
                <c:pt idx="4">
                  <c:v>2021Q1</c:v>
                </c:pt>
              </c:strCache>
            </c:strRef>
          </c:cat>
          <c:val>
            <c:numRef>
              <c:f>銷售數量統計!$F$23:$J$23</c:f>
              <c:numCache>
                <c:formatCode>_-* #,##0_-;\-* #,##0_-;_-* "-"??_-;_-@_-</c:formatCode>
                <c:ptCount val="5"/>
                <c:pt idx="0">
                  <c:v>18172</c:v>
                </c:pt>
                <c:pt idx="1">
                  <c:v>21635</c:v>
                </c:pt>
                <c:pt idx="2">
                  <c:v>25254</c:v>
                </c:pt>
                <c:pt idx="3">
                  <c:v>27790.52232</c:v>
                </c:pt>
                <c:pt idx="4">
                  <c:v>7472.5998400000008</c:v>
                </c:pt>
              </c:numCache>
            </c:numRef>
          </c:val>
          <c:extLst>
            <c:ext xmlns:c16="http://schemas.microsoft.com/office/drawing/2014/chart" uri="{C3380CC4-5D6E-409C-BE32-E72D297353CC}">
              <c16:uniqueId val="{00000001-41EB-4550-8B1B-7171018B2A46}"/>
            </c:ext>
          </c:extLst>
        </c:ser>
        <c:ser>
          <c:idx val="2"/>
          <c:order val="2"/>
          <c:tx>
            <c:strRef>
              <c:f>銷售數量統計!$A$24</c:f>
              <c:strCache>
                <c:ptCount val="1"/>
                <c:pt idx="0">
                  <c:v>通信線纜</c:v>
                </c:pt>
              </c:strCache>
            </c:strRef>
          </c:tx>
          <c:invertIfNegative val="0"/>
          <c:cat>
            <c:strRef>
              <c:f>銷售數量統計!$F$21:$J$21</c:f>
              <c:strCache>
                <c:ptCount val="5"/>
                <c:pt idx="0">
                  <c:v>2017年</c:v>
                </c:pt>
                <c:pt idx="1">
                  <c:v>2018年</c:v>
                </c:pt>
                <c:pt idx="2">
                  <c:v>2019年</c:v>
                </c:pt>
                <c:pt idx="3">
                  <c:v>2020年</c:v>
                </c:pt>
                <c:pt idx="4">
                  <c:v>2021Q1</c:v>
                </c:pt>
              </c:strCache>
            </c:strRef>
          </c:cat>
          <c:val>
            <c:numRef>
              <c:f>銷售數量統計!$F$24:$J$24</c:f>
              <c:numCache>
                <c:formatCode>_-* #,##0_-;\-* #,##0_-;_-* "-"??_-;_-@_-</c:formatCode>
                <c:ptCount val="5"/>
                <c:pt idx="0">
                  <c:v>1041</c:v>
                </c:pt>
                <c:pt idx="1">
                  <c:v>1377</c:v>
                </c:pt>
                <c:pt idx="2">
                  <c:v>1231</c:v>
                </c:pt>
                <c:pt idx="3">
                  <c:v>1020.94835</c:v>
                </c:pt>
                <c:pt idx="4">
                  <c:v>336.69232</c:v>
                </c:pt>
              </c:numCache>
            </c:numRef>
          </c:val>
          <c:extLst>
            <c:ext xmlns:c16="http://schemas.microsoft.com/office/drawing/2014/chart" uri="{C3380CC4-5D6E-409C-BE32-E72D297353CC}">
              <c16:uniqueId val="{00000002-41EB-4550-8B1B-7171018B2A46}"/>
            </c:ext>
          </c:extLst>
        </c:ser>
        <c:ser>
          <c:idx val="3"/>
          <c:order val="3"/>
          <c:tx>
            <c:strRef>
              <c:f>銷售數量統計!$A$25</c:f>
              <c:strCache>
                <c:ptCount val="1"/>
                <c:pt idx="0">
                  <c:v>漆包線</c:v>
                </c:pt>
              </c:strCache>
            </c:strRef>
          </c:tx>
          <c:spPr>
            <a:solidFill>
              <a:schemeClr val="accent4">
                <a:lumMod val="60000"/>
                <a:lumOff val="40000"/>
              </a:schemeClr>
            </a:solidFill>
          </c:spPr>
          <c:invertIfNegative val="0"/>
          <c:cat>
            <c:strRef>
              <c:f>銷售數量統計!$F$21:$J$21</c:f>
              <c:strCache>
                <c:ptCount val="5"/>
                <c:pt idx="0">
                  <c:v>2017年</c:v>
                </c:pt>
                <c:pt idx="1">
                  <c:v>2018年</c:v>
                </c:pt>
                <c:pt idx="2">
                  <c:v>2019年</c:v>
                </c:pt>
                <c:pt idx="3">
                  <c:v>2020年</c:v>
                </c:pt>
                <c:pt idx="4">
                  <c:v>2021Q1</c:v>
                </c:pt>
              </c:strCache>
            </c:strRef>
          </c:cat>
          <c:val>
            <c:numRef>
              <c:f>銷售數量統計!$F$25:$J$25</c:f>
              <c:numCache>
                <c:formatCode>_-* #,##0_-;\-* #,##0_-;_-* "-"??_-;_-@_-</c:formatCode>
                <c:ptCount val="5"/>
                <c:pt idx="0">
                  <c:v>9344</c:v>
                </c:pt>
                <c:pt idx="1">
                  <c:v>10214</c:v>
                </c:pt>
                <c:pt idx="2">
                  <c:v>8596</c:v>
                </c:pt>
                <c:pt idx="3">
                  <c:v>8884.29018</c:v>
                </c:pt>
                <c:pt idx="4">
                  <c:v>2566.11949</c:v>
                </c:pt>
              </c:numCache>
            </c:numRef>
          </c:val>
          <c:extLst>
            <c:ext xmlns:c16="http://schemas.microsoft.com/office/drawing/2014/chart" uri="{C3380CC4-5D6E-409C-BE32-E72D297353CC}">
              <c16:uniqueId val="{00000003-41EB-4550-8B1B-7171018B2A46}"/>
            </c:ext>
          </c:extLst>
        </c:ser>
        <c:ser>
          <c:idx val="4"/>
          <c:order val="4"/>
          <c:tx>
            <c:strRef>
              <c:f>銷售數量統計!$A$26</c:f>
              <c:strCache>
                <c:ptCount val="1"/>
                <c:pt idx="0">
                  <c:v>其他</c:v>
                </c:pt>
              </c:strCache>
            </c:strRef>
          </c:tx>
          <c:spPr>
            <a:solidFill>
              <a:schemeClr val="tx2">
                <a:lumMod val="60000"/>
                <a:lumOff val="40000"/>
              </a:schemeClr>
            </a:solidFill>
          </c:spPr>
          <c:invertIfNegative val="0"/>
          <c:cat>
            <c:strRef>
              <c:f>銷售數量統計!$F$21:$J$21</c:f>
              <c:strCache>
                <c:ptCount val="5"/>
                <c:pt idx="0">
                  <c:v>2017年</c:v>
                </c:pt>
                <c:pt idx="1">
                  <c:v>2018年</c:v>
                </c:pt>
                <c:pt idx="2">
                  <c:v>2019年</c:v>
                </c:pt>
                <c:pt idx="3">
                  <c:v>2020年</c:v>
                </c:pt>
                <c:pt idx="4">
                  <c:v>2021Q1</c:v>
                </c:pt>
              </c:strCache>
            </c:strRef>
          </c:cat>
          <c:val>
            <c:numRef>
              <c:f>銷售數量統計!$F$26:$J$26</c:f>
              <c:numCache>
                <c:formatCode>_-* #,##0_-;\-* #,##0_-;_-* "-"??_-;_-@_-</c:formatCode>
                <c:ptCount val="5"/>
                <c:pt idx="0">
                  <c:v>4227</c:v>
                </c:pt>
                <c:pt idx="1">
                  <c:v>2123</c:v>
                </c:pt>
                <c:pt idx="2">
                  <c:v>2366</c:v>
                </c:pt>
                <c:pt idx="3">
                  <c:v>2305.0019700000012</c:v>
                </c:pt>
                <c:pt idx="4">
                  <c:v>585.90668999999946</c:v>
                </c:pt>
              </c:numCache>
            </c:numRef>
          </c:val>
          <c:extLst>
            <c:ext xmlns:c16="http://schemas.microsoft.com/office/drawing/2014/chart" uri="{C3380CC4-5D6E-409C-BE32-E72D297353CC}">
              <c16:uniqueId val="{00000004-41EB-4550-8B1B-7171018B2A46}"/>
            </c:ext>
          </c:extLst>
        </c:ser>
        <c:dLbls>
          <c:showLegendKey val="0"/>
          <c:showVal val="0"/>
          <c:showCatName val="0"/>
          <c:showSerName val="0"/>
          <c:showPercent val="0"/>
          <c:showBubbleSize val="0"/>
        </c:dLbls>
        <c:gapWidth val="75"/>
        <c:overlap val="100"/>
        <c:axId val="148621184"/>
        <c:axId val="148622720"/>
      </c:barChart>
      <c:lineChart>
        <c:grouping val="standard"/>
        <c:varyColors val="0"/>
        <c:ser>
          <c:idx val="5"/>
          <c:order val="5"/>
          <c:tx>
            <c:strRef>
              <c:f>銷售數量統計!$A$27</c:f>
              <c:strCache>
                <c:ptCount val="1"/>
                <c:pt idx="0">
                  <c:v>合計</c:v>
                </c:pt>
              </c:strCache>
            </c:strRef>
          </c:tx>
          <c:dLbls>
            <c:dLbl>
              <c:idx val="0"/>
              <c:layout>
                <c:manualLayout>
                  <c:x val="-6.3688911108642304E-2"/>
                  <c:y val="-6.7389520822472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EB-4550-8B1B-7171018B2A46}"/>
                </c:ext>
              </c:extLst>
            </c:dLbl>
            <c:dLbl>
              <c:idx val="1"/>
              <c:layout>
                <c:manualLayout>
                  <c:x val="-6.3688911108642304E-2"/>
                  <c:y val="-6.0539427243126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EB-4550-8B1B-7171018B2A46}"/>
                </c:ext>
              </c:extLst>
            </c:dLbl>
            <c:dLbl>
              <c:idx val="2"/>
              <c:layout>
                <c:manualLayout>
                  <c:x val="-6.2055990692392204E-2"/>
                  <c:y val="-5.8004025193781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EB-4550-8B1B-7171018B2A46}"/>
                </c:ext>
              </c:extLst>
            </c:dLbl>
            <c:dLbl>
              <c:idx val="3"/>
              <c:layout>
                <c:manualLayout>
                  <c:x val="-6.8588058116999348E-2"/>
                  <c:y val="-5.2577277738370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EB-4550-8B1B-7171018B2A46}"/>
                </c:ext>
              </c:extLst>
            </c:dLbl>
            <c:dLbl>
              <c:idx val="4"/>
              <c:layout>
                <c:manualLayout>
                  <c:x val="-5.8789764100285032E-2"/>
                  <c:y val="-0.161423730696589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EB-4550-8B1B-7171018B2A46}"/>
                </c:ext>
              </c:extLst>
            </c:dLbl>
            <c:spPr>
              <a:noFill/>
              <a:ln>
                <a:noFill/>
              </a:ln>
            </c:spPr>
            <c:txPr>
              <a:bodyPr/>
              <a:lstStyle/>
              <a:p>
                <a:pPr>
                  <a:defRPr sz="1400" b="1">
                    <a:solidFill>
                      <a:schemeClr val="accent6">
                        <a:lumMod val="75000"/>
                      </a:schemeClr>
                    </a:solidFill>
                    <a:latin typeface="微軟正黑體" pitchFamily="34" charset="-120"/>
                    <a:ea typeface="微軟正黑體" pitchFamily="34" charset="-12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銷售數量統計!$D$21:$J$21</c:f>
              <c:strCache>
                <c:ptCount val="7"/>
                <c:pt idx="0">
                  <c:v>2015年</c:v>
                </c:pt>
                <c:pt idx="1">
                  <c:v>2016年</c:v>
                </c:pt>
                <c:pt idx="2">
                  <c:v>2017年</c:v>
                </c:pt>
                <c:pt idx="3">
                  <c:v>2018年</c:v>
                </c:pt>
                <c:pt idx="4">
                  <c:v>2019年</c:v>
                </c:pt>
                <c:pt idx="5">
                  <c:v>2020年</c:v>
                </c:pt>
                <c:pt idx="6">
                  <c:v>2021Q1</c:v>
                </c:pt>
              </c:strCache>
            </c:strRef>
          </c:cat>
          <c:val>
            <c:numRef>
              <c:f>銷售數量統計!$F$27:$J$27</c:f>
              <c:numCache>
                <c:formatCode>_-* #,##0_-;\-* #,##0_-;_-* "-"??_-;_-@_-</c:formatCode>
                <c:ptCount val="5"/>
                <c:pt idx="0">
                  <c:v>37537</c:v>
                </c:pt>
                <c:pt idx="1">
                  <c:v>40021</c:v>
                </c:pt>
                <c:pt idx="2">
                  <c:v>42151</c:v>
                </c:pt>
                <c:pt idx="3">
                  <c:v>45308.744544000001</c:v>
                </c:pt>
                <c:pt idx="4">
                  <c:v>12394.171664000001</c:v>
                </c:pt>
              </c:numCache>
            </c:numRef>
          </c:val>
          <c:smooth val="0"/>
          <c:extLst>
            <c:ext xmlns:c16="http://schemas.microsoft.com/office/drawing/2014/chart" uri="{C3380CC4-5D6E-409C-BE32-E72D297353CC}">
              <c16:uniqueId val="{0000000A-41EB-4550-8B1B-7171018B2A46}"/>
            </c:ext>
          </c:extLst>
        </c:ser>
        <c:dLbls>
          <c:showLegendKey val="0"/>
          <c:showVal val="0"/>
          <c:showCatName val="0"/>
          <c:showSerName val="0"/>
          <c:showPercent val="0"/>
          <c:showBubbleSize val="0"/>
        </c:dLbls>
        <c:marker val="1"/>
        <c:smooth val="0"/>
        <c:axId val="148621184"/>
        <c:axId val="148622720"/>
      </c:lineChart>
      <c:catAx>
        <c:axId val="148621184"/>
        <c:scaling>
          <c:orientation val="minMax"/>
        </c:scaling>
        <c:delete val="0"/>
        <c:axPos val="b"/>
        <c:numFmt formatCode="General" sourceLinked="0"/>
        <c:majorTickMark val="none"/>
        <c:minorTickMark val="none"/>
        <c:tickLblPos val="nextTo"/>
        <c:txPr>
          <a:bodyPr/>
          <a:lstStyle/>
          <a:p>
            <a:pPr>
              <a:defRPr sz="1400">
                <a:latin typeface="微軟正黑體" pitchFamily="34" charset="-120"/>
                <a:ea typeface="微軟正黑體" pitchFamily="34" charset="-120"/>
              </a:defRPr>
            </a:pPr>
            <a:endParaRPr lang="zh-TW"/>
          </a:p>
        </c:txPr>
        <c:crossAx val="148622720"/>
        <c:crosses val="autoZero"/>
        <c:auto val="1"/>
        <c:lblAlgn val="ctr"/>
        <c:lblOffset val="100"/>
        <c:noMultiLvlLbl val="0"/>
      </c:catAx>
      <c:valAx>
        <c:axId val="148622720"/>
        <c:scaling>
          <c:orientation val="minMax"/>
        </c:scaling>
        <c:delete val="0"/>
        <c:axPos val="l"/>
        <c:majorGridlines/>
        <c:numFmt formatCode="_-* #,##0_-;\-* #,##0_-;_-* &quot;-&quot;??_-;_-@_-" sourceLinked="1"/>
        <c:majorTickMark val="none"/>
        <c:minorTickMark val="none"/>
        <c:tickLblPos val="nextTo"/>
        <c:spPr>
          <a:noFill/>
          <a:ln>
            <a:noFill/>
          </a:ln>
        </c:spPr>
        <c:txPr>
          <a:bodyPr/>
          <a:lstStyle/>
          <a:p>
            <a:pPr>
              <a:defRPr sz="1400">
                <a:latin typeface="微軟正黑體" pitchFamily="34" charset="-120"/>
                <a:ea typeface="微軟正黑體" pitchFamily="34" charset="-120"/>
              </a:defRPr>
            </a:pPr>
            <a:endParaRPr lang="zh-TW"/>
          </a:p>
        </c:txPr>
        <c:crossAx val="148621184"/>
        <c:crosses val="autoZero"/>
        <c:crossBetween val="between"/>
      </c:valAx>
      <c:spPr>
        <a:ln>
          <a:noFill/>
        </a:ln>
      </c:spPr>
    </c:plotArea>
    <c:legend>
      <c:legendPos val="b"/>
      <c:overlay val="0"/>
      <c:txPr>
        <a:bodyPr/>
        <a:lstStyle/>
        <a:p>
          <a:pPr>
            <a:defRPr sz="1400">
              <a:latin typeface="微軟正黑體" pitchFamily="34" charset="-120"/>
              <a:ea typeface="微軟正黑體" pitchFamily="34" charset="-120"/>
            </a:defRPr>
          </a:pPr>
          <a:endParaRPr lang="zh-TW"/>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9032575440335687E-2"/>
          <c:y val="3.5558655875842844E-2"/>
          <c:w val="0.78824764896380262"/>
          <c:h val="0.81342690011701757"/>
        </c:manualLayout>
      </c:layout>
      <c:barChart>
        <c:barDir val="col"/>
        <c:grouping val="stacked"/>
        <c:varyColors val="0"/>
        <c:ser>
          <c:idx val="0"/>
          <c:order val="0"/>
          <c:tx>
            <c:strRef>
              <c:f>'銷售數量統計 百分比'!$A$31</c:f>
              <c:strCache>
                <c:ptCount val="1"/>
                <c:pt idx="0">
                  <c:v>裸銅線</c:v>
                </c:pt>
              </c:strCache>
            </c:strRef>
          </c:tx>
          <c:spPr>
            <a:solidFill>
              <a:schemeClr val="bg2">
                <a:lumMod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百分比'!$F$30:$J$30</c:f>
              <c:strCache>
                <c:ptCount val="5"/>
                <c:pt idx="0">
                  <c:v>2017年</c:v>
                </c:pt>
                <c:pt idx="1">
                  <c:v>2018年</c:v>
                </c:pt>
                <c:pt idx="2">
                  <c:v>2019年</c:v>
                </c:pt>
                <c:pt idx="3">
                  <c:v>2020年</c:v>
                </c:pt>
                <c:pt idx="4">
                  <c:v>2021Q1</c:v>
                </c:pt>
              </c:strCache>
            </c:strRef>
          </c:cat>
          <c:val>
            <c:numRef>
              <c:f>'銷售數量統計 百分比'!$F$31:$J$31</c:f>
              <c:numCache>
                <c:formatCode>0%</c:formatCode>
                <c:ptCount val="5"/>
                <c:pt idx="0">
                  <c:v>0.12662173322321954</c:v>
                </c:pt>
                <c:pt idx="1">
                  <c:v>0.11673871217610762</c:v>
                </c:pt>
                <c:pt idx="2">
                  <c:v>0.11159877582975493</c:v>
                </c:pt>
                <c:pt idx="3">
                  <c:v>0.11715137502530751</c:v>
                </c:pt>
                <c:pt idx="4">
                  <c:v>0.11560702585408374</c:v>
                </c:pt>
              </c:numCache>
            </c:numRef>
          </c:val>
          <c:extLst>
            <c:ext xmlns:c16="http://schemas.microsoft.com/office/drawing/2014/chart" uri="{C3380CC4-5D6E-409C-BE32-E72D297353CC}">
              <c16:uniqueId val="{00000000-28E2-4B0A-B58B-AD9F2965BEB7}"/>
            </c:ext>
          </c:extLst>
        </c:ser>
        <c:ser>
          <c:idx val="1"/>
          <c:order val="1"/>
          <c:tx>
            <c:strRef>
              <c:f>'銷售數量統計 百分比'!$A$32</c:f>
              <c:strCache>
                <c:ptCount val="1"/>
                <c:pt idx="0">
                  <c:v>電力線纜</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百分比'!$F$30:$J$30</c:f>
              <c:strCache>
                <c:ptCount val="5"/>
                <c:pt idx="0">
                  <c:v>2017年</c:v>
                </c:pt>
                <c:pt idx="1">
                  <c:v>2018年</c:v>
                </c:pt>
                <c:pt idx="2">
                  <c:v>2019年</c:v>
                </c:pt>
                <c:pt idx="3">
                  <c:v>2020年</c:v>
                </c:pt>
                <c:pt idx="4">
                  <c:v>2021Q1</c:v>
                </c:pt>
              </c:strCache>
            </c:strRef>
          </c:cat>
          <c:val>
            <c:numRef>
              <c:f>'銷售數量統計 百分比'!$F$32:$J$32</c:f>
              <c:numCache>
                <c:formatCode>0%</c:formatCode>
                <c:ptCount val="5"/>
                <c:pt idx="0">
                  <c:v>0.48410901244105814</c:v>
                </c:pt>
                <c:pt idx="1">
                  <c:v>0.5405911896254465</c:v>
                </c:pt>
                <c:pt idx="2">
                  <c:v>0.59913169319826343</c:v>
                </c:pt>
                <c:pt idx="3">
                  <c:v>0.61335891337735493</c:v>
                </c:pt>
                <c:pt idx="4">
                  <c:v>0.60291240452194528</c:v>
                </c:pt>
              </c:numCache>
            </c:numRef>
          </c:val>
          <c:extLst>
            <c:ext xmlns:c16="http://schemas.microsoft.com/office/drawing/2014/chart" uri="{C3380CC4-5D6E-409C-BE32-E72D297353CC}">
              <c16:uniqueId val="{00000001-28E2-4B0A-B58B-AD9F2965BEB7}"/>
            </c:ext>
          </c:extLst>
        </c:ser>
        <c:ser>
          <c:idx val="2"/>
          <c:order val="2"/>
          <c:tx>
            <c:strRef>
              <c:f>'銷售數量統計 百分比'!$A$33</c:f>
              <c:strCache>
                <c:ptCount val="1"/>
                <c:pt idx="0">
                  <c:v>通信線纜</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百分比'!$F$30:$J$30</c:f>
              <c:strCache>
                <c:ptCount val="5"/>
                <c:pt idx="0">
                  <c:v>2017年</c:v>
                </c:pt>
                <c:pt idx="1">
                  <c:v>2018年</c:v>
                </c:pt>
                <c:pt idx="2">
                  <c:v>2019年</c:v>
                </c:pt>
                <c:pt idx="3">
                  <c:v>2020年</c:v>
                </c:pt>
                <c:pt idx="4">
                  <c:v>2021Q1</c:v>
                </c:pt>
              </c:strCache>
            </c:strRef>
          </c:cat>
          <c:val>
            <c:numRef>
              <c:f>'銷售數量統計 百分比'!$F$33:$J$33</c:f>
              <c:numCache>
                <c:formatCode>0%</c:formatCode>
                <c:ptCount val="5"/>
                <c:pt idx="0">
                  <c:v>2.7732637131363765E-2</c:v>
                </c:pt>
                <c:pt idx="1">
                  <c:v>3.4406936358411834E-2</c:v>
                </c:pt>
                <c:pt idx="2">
                  <c:v>2.9204526582999216E-2</c:v>
                </c:pt>
                <c:pt idx="3">
                  <c:v>2.2533141455917942E-2</c:v>
                </c:pt>
                <c:pt idx="4">
                  <c:v>2.7165374913916497E-2</c:v>
                </c:pt>
              </c:numCache>
            </c:numRef>
          </c:val>
          <c:extLst>
            <c:ext xmlns:c16="http://schemas.microsoft.com/office/drawing/2014/chart" uri="{C3380CC4-5D6E-409C-BE32-E72D297353CC}">
              <c16:uniqueId val="{00000002-28E2-4B0A-B58B-AD9F2965BEB7}"/>
            </c:ext>
          </c:extLst>
        </c:ser>
        <c:ser>
          <c:idx val="3"/>
          <c:order val="3"/>
          <c:tx>
            <c:strRef>
              <c:f>'銷售數量統計 百分比'!$A$34</c:f>
              <c:strCache>
                <c:ptCount val="1"/>
                <c:pt idx="0">
                  <c:v>漆包線</c:v>
                </c:pt>
              </c:strCache>
            </c:strRef>
          </c:tx>
          <c:spPr>
            <a:solidFill>
              <a:schemeClr val="accent4">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百分比'!$F$30:$J$30</c:f>
              <c:strCache>
                <c:ptCount val="5"/>
                <c:pt idx="0">
                  <c:v>2017年</c:v>
                </c:pt>
                <c:pt idx="1">
                  <c:v>2018年</c:v>
                </c:pt>
                <c:pt idx="2">
                  <c:v>2019年</c:v>
                </c:pt>
                <c:pt idx="3">
                  <c:v>2020年</c:v>
                </c:pt>
                <c:pt idx="4">
                  <c:v>2021Q1</c:v>
                </c:pt>
              </c:strCache>
            </c:strRef>
          </c:cat>
          <c:val>
            <c:numRef>
              <c:f>'銷售數量統計 百分比'!$F$34:$J$34</c:f>
              <c:numCache>
                <c:formatCode>0%</c:formatCode>
                <c:ptCount val="5"/>
                <c:pt idx="0">
                  <c:v>0.24892772464501692</c:v>
                </c:pt>
                <c:pt idx="1">
                  <c:v>0.25521601159391322</c:v>
                </c:pt>
                <c:pt idx="2">
                  <c:v>0.20393347726032618</c:v>
                </c:pt>
                <c:pt idx="3">
                  <c:v>0.19608334482480175</c:v>
                </c:pt>
                <c:pt idx="4">
                  <c:v>0.20704243571625938</c:v>
                </c:pt>
              </c:numCache>
            </c:numRef>
          </c:val>
          <c:extLst>
            <c:ext xmlns:c16="http://schemas.microsoft.com/office/drawing/2014/chart" uri="{C3380CC4-5D6E-409C-BE32-E72D297353CC}">
              <c16:uniqueId val="{00000003-28E2-4B0A-B58B-AD9F2965BEB7}"/>
            </c:ext>
          </c:extLst>
        </c:ser>
        <c:ser>
          <c:idx val="4"/>
          <c:order val="4"/>
          <c:tx>
            <c:strRef>
              <c:f>'銷售數量統計 百分比'!$A$35</c:f>
              <c:strCache>
                <c:ptCount val="1"/>
                <c:pt idx="0">
                  <c:v>其他</c:v>
                </c:pt>
              </c:strCache>
            </c:strRef>
          </c:tx>
          <c:spPr>
            <a:solidFill>
              <a:schemeClr val="tx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百分比'!$F$30:$J$30</c:f>
              <c:strCache>
                <c:ptCount val="5"/>
                <c:pt idx="0">
                  <c:v>2017年</c:v>
                </c:pt>
                <c:pt idx="1">
                  <c:v>2018年</c:v>
                </c:pt>
                <c:pt idx="2">
                  <c:v>2019年</c:v>
                </c:pt>
                <c:pt idx="3">
                  <c:v>2020年</c:v>
                </c:pt>
                <c:pt idx="4">
                  <c:v>2021Q1</c:v>
                </c:pt>
              </c:strCache>
            </c:strRef>
          </c:cat>
          <c:val>
            <c:numRef>
              <c:f>'銷售數量統計 百分比'!$F$35:$J$35</c:f>
              <c:numCache>
                <c:formatCode>0%</c:formatCode>
                <c:ptCount val="5"/>
                <c:pt idx="0">
                  <c:v>0.11260889255934134</c:v>
                </c:pt>
                <c:pt idx="1">
                  <c:v>5.3047150246120792E-2</c:v>
                </c:pt>
                <c:pt idx="2">
                  <c:v>5.6131527128656503E-2</c:v>
                </c:pt>
                <c:pt idx="3">
                  <c:v>5.0873225316618094E-2</c:v>
                </c:pt>
                <c:pt idx="4">
                  <c:v>4.7272758993795391E-2</c:v>
                </c:pt>
              </c:numCache>
            </c:numRef>
          </c:val>
          <c:extLst>
            <c:ext xmlns:c16="http://schemas.microsoft.com/office/drawing/2014/chart" uri="{C3380CC4-5D6E-409C-BE32-E72D297353CC}">
              <c16:uniqueId val="{00000004-28E2-4B0A-B58B-AD9F2965BEB7}"/>
            </c:ext>
          </c:extLst>
        </c:ser>
        <c:dLbls>
          <c:showLegendKey val="0"/>
          <c:showVal val="1"/>
          <c:showCatName val="0"/>
          <c:showSerName val="0"/>
          <c:showPercent val="0"/>
          <c:showBubbleSize val="0"/>
        </c:dLbls>
        <c:gapWidth val="75"/>
        <c:overlap val="100"/>
        <c:axId val="148231680"/>
        <c:axId val="148233216"/>
      </c:barChart>
      <c:lineChart>
        <c:grouping val="standard"/>
        <c:varyColors val="0"/>
        <c:ser>
          <c:idx val="5"/>
          <c:order val="5"/>
          <c:tx>
            <c:strRef>
              <c:f>'銷售數量統計 百分比'!$A$37</c:f>
              <c:strCache>
                <c:ptCount val="1"/>
                <c:pt idx="0">
                  <c:v>銷售數量:公噸</c:v>
                </c:pt>
              </c:strCache>
            </c:strRef>
          </c:tx>
          <c:dLbls>
            <c:dLbl>
              <c:idx val="0"/>
              <c:layout>
                <c:manualLayout>
                  <c:x val="-6.0427346078888416E-2"/>
                  <c:y val="-0.168192850367053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E2-4B0A-B58B-AD9F2965BEB7}"/>
                </c:ext>
              </c:extLst>
            </c:dLbl>
            <c:dLbl>
              <c:idx val="1"/>
              <c:layout>
                <c:manualLayout>
                  <c:x val="-6.195975628876127E-2"/>
                  <c:y val="-0.128508370864775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E2-4B0A-B58B-AD9F2965BEB7}"/>
                </c:ext>
              </c:extLst>
            </c:dLbl>
            <c:dLbl>
              <c:idx val="2"/>
              <c:layout>
                <c:manualLayout>
                  <c:x val="-6.7454343079221726E-2"/>
                  <c:y val="-9.3391973541401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E2-4B0A-B58B-AD9F2965BEB7}"/>
                </c:ext>
              </c:extLst>
            </c:dLbl>
            <c:dLbl>
              <c:idx val="3"/>
              <c:layout>
                <c:manualLayout>
                  <c:x val="-6.6904430141199303E-2"/>
                  <c:y val="-4.2398280532932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E2-4B0A-B58B-AD9F2965BEB7}"/>
                </c:ext>
              </c:extLst>
            </c:dLbl>
            <c:dLbl>
              <c:idx val="4"/>
              <c:layout>
                <c:manualLayout>
                  <c:x val="-5.7394972728886905E-2"/>
                  <c:y val="-0.578315443583192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E2-4B0A-B58B-AD9F2965BEB7}"/>
                </c:ext>
              </c:extLst>
            </c:dLbl>
            <c:dLbl>
              <c:idx val="5"/>
              <c:layout>
                <c:manualLayout>
                  <c:x val="0"/>
                  <c:y val="-2.0481307500867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E2-4B0A-B58B-AD9F2965BEB7}"/>
                </c:ext>
              </c:extLst>
            </c:dLbl>
            <c:dLbl>
              <c:idx val="6"/>
              <c:layout>
                <c:manualLayout>
                  <c:x val="-1.6139042494362821E-2"/>
                  <c:y val="2.2529438250954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E2-4B0A-B58B-AD9F2965BEB7}"/>
                </c:ext>
              </c:extLst>
            </c:dLbl>
            <c:spPr>
              <a:noFill/>
              <a:ln>
                <a:noFill/>
              </a:ln>
              <a:effectLst/>
            </c:spPr>
            <c:txPr>
              <a:bodyPr/>
              <a:lstStyle/>
              <a:p>
                <a:pPr>
                  <a:defRPr b="1">
                    <a:solidFill>
                      <a:schemeClr val="accent6">
                        <a:lumMod val="75000"/>
                      </a:schemeClr>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百分比'!$C$30:$J$30</c:f>
              <c:strCache>
                <c:ptCount val="8"/>
                <c:pt idx="0">
                  <c:v>2014年</c:v>
                </c:pt>
                <c:pt idx="1">
                  <c:v>2015年</c:v>
                </c:pt>
                <c:pt idx="2">
                  <c:v>2016年</c:v>
                </c:pt>
                <c:pt idx="3">
                  <c:v>2017年</c:v>
                </c:pt>
                <c:pt idx="4">
                  <c:v>2018年</c:v>
                </c:pt>
                <c:pt idx="5">
                  <c:v>2019年</c:v>
                </c:pt>
                <c:pt idx="6">
                  <c:v>2020年</c:v>
                </c:pt>
                <c:pt idx="7">
                  <c:v>2021Q1</c:v>
                </c:pt>
              </c:strCache>
            </c:strRef>
          </c:cat>
          <c:val>
            <c:numRef>
              <c:f>'銷售數量統計 百分比'!$F$37:$J$37</c:f>
              <c:numCache>
                <c:formatCode>_-* #,##0_-;\-* #,##0_-;_-* "-"??_-;_-@_-</c:formatCode>
                <c:ptCount val="5"/>
                <c:pt idx="0">
                  <c:v>37537</c:v>
                </c:pt>
                <c:pt idx="1">
                  <c:v>40021</c:v>
                </c:pt>
                <c:pt idx="2">
                  <c:v>42151</c:v>
                </c:pt>
                <c:pt idx="3">
                  <c:v>45309</c:v>
                </c:pt>
                <c:pt idx="4">
                  <c:v>12394</c:v>
                </c:pt>
              </c:numCache>
            </c:numRef>
          </c:val>
          <c:smooth val="0"/>
          <c:extLst>
            <c:ext xmlns:c16="http://schemas.microsoft.com/office/drawing/2014/chart" uri="{C3380CC4-5D6E-409C-BE32-E72D297353CC}">
              <c16:uniqueId val="{0000000C-28E2-4B0A-B58B-AD9F2965BEB7}"/>
            </c:ext>
          </c:extLst>
        </c:ser>
        <c:dLbls>
          <c:showLegendKey val="0"/>
          <c:showVal val="0"/>
          <c:showCatName val="0"/>
          <c:showSerName val="0"/>
          <c:showPercent val="0"/>
          <c:showBubbleSize val="0"/>
        </c:dLbls>
        <c:marker val="1"/>
        <c:smooth val="0"/>
        <c:axId val="148277504"/>
        <c:axId val="148275968"/>
      </c:lineChart>
      <c:catAx>
        <c:axId val="148231680"/>
        <c:scaling>
          <c:orientation val="minMax"/>
        </c:scaling>
        <c:delete val="0"/>
        <c:axPos val="b"/>
        <c:numFmt formatCode="General" sourceLinked="0"/>
        <c:majorTickMark val="none"/>
        <c:minorTickMark val="none"/>
        <c:tickLblPos val="nextTo"/>
        <c:txPr>
          <a:bodyPr/>
          <a:lstStyle/>
          <a:p>
            <a:pPr>
              <a:defRPr sz="1200"/>
            </a:pPr>
            <a:endParaRPr lang="zh-TW"/>
          </a:p>
        </c:txPr>
        <c:crossAx val="148233216"/>
        <c:crosses val="autoZero"/>
        <c:auto val="1"/>
        <c:lblAlgn val="ctr"/>
        <c:lblOffset val="100"/>
        <c:noMultiLvlLbl val="0"/>
      </c:catAx>
      <c:valAx>
        <c:axId val="148233216"/>
        <c:scaling>
          <c:orientation val="minMax"/>
          <c:min val="0"/>
        </c:scaling>
        <c:delete val="0"/>
        <c:axPos val="l"/>
        <c:majorGridlines/>
        <c:numFmt formatCode="0%" sourceLinked="0"/>
        <c:majorTickMark val="none"/>
        <c:minorTickMark val="none"/>
        <c:tickLblPos val="nextTo"/>
        <c:txPr>
          <a:bodyPr/>
          <a:lstStyle/>
          <a:p>
            <a:pPr>
              <a:defRPr sz="1200"/>
            </a:pPr>
            <a:endParaRPr lang="zh-TW"/>
          </a:p>
        </c:txPr>
        <c:crossAx val="148231680"/>
        <c:crosses val="autoZero"/>
        <c:crossBetween val="between"/>
        <c:minorUnit val="2.0000000000000011E-2"/>
      </c:valAx>
      <c:valAx>
        <c:axId val="148275968"/>
        <c:scaling>
          <c:orientation val="minMax"/>
        </c:scaling>
        <c:delete val="0"/>
        <c:axPos val="r"/>
        <c:numFmt formatCode="_-* #,##0_-;\-* #,##0_-;_-* &quot;-&quot;??_-;_-@_-" sourceLinked="1"/>
        <c:majorTickMark val="out"/>
        <c:minorTickMark val="none"/>
        <c:tickLblPos val="nextTo"/>
        <c:txPr>
          <a:bodyPr/>
          <a:lstStyle/>
          <a:p>
            <a:pPr>
              <a:defRPr sz="1200"/>
            </a:pPr>
            <a:endParaRPr lang="zh-TW"/>
          </a:p>
        </c:txPr>
        <c:crossAx val="148277504"/>
        <c:crosses val="max"/>
        <c:crossBetween val="between"/>
      </c:valAx>
      <c:catAx>
        <c:axId val="148277504"/>
        <c:scaling>
          <c:orientation val="minMax"/>
        </c:scaling>
        <c:delete val="1"/>
        <c:axPos val="b"/>
        <c:numFmt formatCode="General" sourceLinked="1"/>
        <c:majorTickMark val="out"/>
        <c:minorTickMark val="none"/>
        <c:tickLblPos val="none"/>
        <c:crossAx val="148275968"/>
        <c:crosses val="autoZero"/>
        <c:auto val="1"/>
        <c:lblAlgn val="ctr"/>
        <c:lblOffset val="100"/>
        <c:noMultiLvlLbl val="0"/>
      </c:catAx>
    </c:plotArea>
    <c:legend>
      <c:legendPos val="b"/>
      <c:overlay val="0"/>
      <c:txPr>
        <a:bodyPr/>
        <a:lstStyle/>
        <a:p>
          <a:pPr>
            <a:defRPr sz="1200"/>
          </a:pPr>
          <a:endParaRPr lang="zh-TW"/>
        </a:p>
      </c:txPr>
    </c:legend>
    <c:plotVisOnly val="1"/>
    <c:dispBlanksAs val="gap"/>
    <c:showDLblsOverMax val="0"/>
  </c:chart>
  <c:txPr>
    <a:bodyPr/>
    <a:lstStyle/>
    <a:p>
      <a:pPr>
        <a:defRPr sz="1400">
          <a:latin typeface="微軟正黑體" pitchFamily="34" charset="-120"/>
          <a:ea typeface="微軟正黑體" pitchFamily="34" charset="-120"/>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1173764569751237E-2"/>
          <c:y val="0.17709478326207742"/>
          <c:w val="0.8355736178139026"/>
          <c:h val="0.79860375125641603"/>
        </c:manualLayout>
      </c:layout>
      <c:pie3DChart>
        <c:varyColors val="1"/>
        <c:ser>
          <c:idx val="0"/>
          <c:order val="0"/>
          <c:tx>
            <c:strRef>
              <c:f>'110Q1年銷售數量分類圓餅圖'!$B$3</c:f>
              <c:strCache>
                <c:ptCount val="1"/>
                <c:pt idx="0">
                  <c:v>110Q1銷售數量</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50E5-4766-8CEA-97D348B3FA41}"/>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50E5-4766-8CEA-97D348B3FA41}"/>
              </c:ext>
            </c:extLst>
          </c:dPt>
          <c:dPt>
            <c:idx val="2"/>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50E5-4766-8CEA-97D348B3FA41}"/>
              </c:ext>
            </c:extLst>
          </c:dPt>
          <c:dPt>
            <c:idx val="3"/>
            <c:bubble3D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50E5-4766-8CEA-97D348B3FA41}"/>
              </c:ext>
            </c:extLst>
          </c:dPt>
          <c:dPt>
            <c:idx val="4"/>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50E5-4766-8CEA-97D348B3FA41}"/>
              </c:ext>
            </c:extLst>
          </c:dPt>
          <c:dLbls>
            <c:dLbl>
              <c:idx val="4"/>
              <c:layout>
                <c:manualLayout>
                  <c:x val="-0.22027714277650778"/>
                  <c:y val="1.823102087154533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0E5-4766-8CEA-97D348B3FA41}"/>
                </c:ext>
              </c:extLst>
            </c:dLbl>
            <c:spPr>
              <a:noFill/>
              <a:ln>
                <a:noFill/>
              </a:ln>
              <a:effectLst/>
            </c:spPr>
            <c:txPr>
              <a:bodyPr/>
              <a:lstStyle/>
              <a:p>
                <a:pPr>
                  <a:defRPr sz="1400" b="1">
                    <a:solidFill>
                      <a:schemeClr val="tx1">
                        <a:lumMod val="85000"/>
                        <a:lumOff val="15000"/>
                      </a:schemeClr>
                    </a:solidFill>
                    <a:latin typeface="微軟正黑體" pitchFamily="34" charset="-120"/>
                    <a:ea typeface="微軟正黑體" pitchFamily="34" charset="-12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'110Q1年銷售數量分類圓餅圖'!$A$4:$A$8</c:f>
              <c:strCache>
                <c:ptCount val="5"/>
                <c:pt idx="0">
                  <c:v>裸銅線</c:v>
                </c:pt>
                <c:pt idx="1">
                  <c:v>電力線纜</c:v>
                </c:pt>
                <c:pt idx="2">
                  <c:v>通信線纜</c:v>
                </c:pt>
                <c:pt idx="3">
                  <c:v>漆包線</c:v>
                </c:pt>
                <c:pt idx="4">
                  <c:v>其他(工程、加工、租金等)</c:v>
                </c:pt>
              </c:strCache>
            </c:strRef>
          </c:cat>
          <c:val>
            <c:numRef>
              <c:f>'110Q1年銷售數量分類圓餅圖'!$B$4:$B$8</c:f>
              <c:numCache>
                <c:formatCode>_-* #,##0_-;\-* #,##0_-;_-* "-"??_-;_-@_-</c:formatCode>
                <c:ptCount val="5"/>
                <c:pt idx="0">
                  <c:v>1432.8533239999988</c:v>
                </c:pt>
                <c:pt idx="1">
                  <c:v>7472.5998400000008</c:v>
                </c:pt>
                <c:pt idx="2">
                  <c:v>336.69232</c:v>
                </c:pt>
                <c:pt idx="3">
                  <c:v>2566.11949</c:v>
                </c:pt>
                <c:pt idx="4">
                  <c:v>585.90668999999946</c:v>
                </c:pt>
              </c:numCache>
            </c:numRef>
          </c:val>
          <c:extLst>
            <c:ext xmlns:c16="http://schemas.microsoft.com/office/drawing/2014/chart" uri="{C3380CC4-5D6E-409C-BE32-E72D297353CC}">
              <c16:uniqueId val="{00000005-50E5-4766-8CEA-97D348B3FA41}"/>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10"/>
    </c:view3D>
    <c:floor>
      <c:thickness val="0"/>
    </c:floor>
    <c:sideWall>
      <c:thickness val="0"/>
    </c:sideWall>
    <c:backWall>
      <c:thickness val="0"/>
    </c:backWall>
    <c:plotArea>
      <c:layout>
        <c:manualLayout>
          <c:layoutTarget val="inner"/>
          <c:xMode val="edge"/>
          <c:yMode val="edge"/>
          <c:x val="9.3507660379662252E-2"/>
          <c:y val="0.15975470125057897"/>
          <c:w val="0.82952214694093385"/>
          <c:h val="0.8059807935772737"/>
        </c:manualLayout>
      </c:layout>
      <c:pie3DChart>
        <c:varyColors val="1"/>
        <c:ser>
          <c:idx val="0"/>
          <c:order val="0"/>
          <c:tx>
            <c:strRef>
              <c:f>'110Q1年銷售金額分類圓餅圖'!$B$21</c:f>
              <c:strCache>
                <c:ptCount val="1"/>
                <c:pt idx="0">
                  <c:v>110Q1銷售額-合計</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1B68-4F76-83BE-84FA4595131B}"/>
              </c:ext>
            </c:extLst>
          </c:dPt>
          <c:dPt>
            <c:idx val="2"/>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B68-4F76-83BE-84FA4595131B}"/>
              </c:ext>
            </c:extLst>
          </c:dPt>
          <c:dPt>
            <c:idx val="3"/>
            <c:bubble3D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1B68-4F76-83BE-84FA4595131B}"/>
              </c:ext>
            </c:extLst>
          </c:dPt>
          <c:dPt>
            <c:idx val="4"/>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B68-4F76-83BE-84FA4595131B}"/>
              </c:ext>
            </c:extLst>
          </c:dPt>
          <c:dLbls>
            <c:dLbl>
              <c:idx val="1"/>
              <c:tx>
                <c:rich>
                  <a:bodyPr/>
                  <a:lstStyle/>
                  <a:p>
                    <a:r>
                      <a:rPr lang="zh-TW" altLang="en-US" dirty="0"/>
                      <a:t>電力線纜</a:t>
                    </a:r>
                    <a:r>
                      <a:rPr lang="zh-TW" altLang="en-US"/>
                      <a:t>
</a:t>
                    </a:r>
                    <a:r>
                      <a:rPr lang="en-US" altLang="zh-TW"/>
                      <a:t>57%</a:t>
                    </a:r>
                    <a:endParaRPr lang="zh-TW" alt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1B68-4F76-83BE-84FA4595131B}"/>
                </c:ext>
              </c:extLst>
            </c:dLbl>
            <c:dLbl>
              <c:idx val="4"/>
              <c:tx>
                <c:rich>
                  <a:bodyPr/>
                  <a:lstStyle/>
                  <a:p>
                    <a:r>
                      <a:rPr lang="zh-TW" altLang="en-US" dirty="0"/>
                      <a:t>其他</a:t>
                    </a:r>
                    <a:r>
                      <a:rPr lang="zh-TW" altLang="en-US"/>
                      <a:t>
</a:t>
                    </a:r>
                    <a:r>
                      <a:rPr lang="en-US" altLang="zh-TW"/>
                      <a:t>5%</a:t>
                    </a:r>
                    <a:endParaRPr lang="zh-TW" altLang="en-US"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1B68-4F76-83BE-84FA4595131B}"/>
                </c:ext>
              </c:extLst>
            </c:dLbl>
            <c:spPr>
              <a:noFill/>
              <a:ln>
                <a:noFill/>
              </a:ln>
              <a:effectLst/>
            </c:spPr>
            <c:txPr>
              <a:bodyPr/>
              <a:lstStyle/>
              <a:p>
                <a:pPr>
                  <a:defRPr sz="1200" b="1">
                    <a:solidFill>
                      <a:schemeClr val="tx1">
                        <a:lumMod val="85000"/>
                        <a:lumOff val="15000"/>
                      </a:schemeClr>
                    </a:solidFill>
                    <a:latin typeface="微軟正黑體" pitchFamily="34" charset="-120"/>
                    <a:ea typeface="微軟正黑體" pitchFamily="34" charset="-12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'110Q1年銷售金額分類圓餅圖'!$A$22:$A$26</c:f>
              <c:strCache>
                <c:ptCount val="5"/>
                <c:pt idx="0">
                  <c:v>裸銅線</c:v>
                </c:pt>
                <c:pt idx="1">
                  <c:v>電力線纜</c:v>
                </c:pt>
                <c:pt idx="2">
                  <c:v>通信線纜</c:v>
                </c:pt>
                <c:pt idx="3">
                  <c:v>漆包線</c:v>
                </c:pt>
                <c:pt idx="4">
                  <c:v>其他</c:v>
                </c:pt>
              </c:strCache>
            </c:strRef>
          </c:cat>
          <c:val>
            <c:numRef>
              <c:f>'110Q1年銷售金額分類圓餅圖'!$B$22:$B$26</c:f>
              <c:numCache>
                <c:formatCode>#,##0</c:formatCode>
                <c:ptCount val="5"/>
                <c:pt idx="0">
                  <c:v>332753.0950000002</c:v>
                </c:pt>
                <c:pt idx="1">
                  <c:v>1587199.1690000019</c:v>
                </c:pt>
                <c:pt idx="2">
                  <c:v>78883.379000000103</c:v>
                </c:pt>
                <c:pt idx="3">
                  <c:v>712639.90099999937</c:v>
                </c:pt>
                <c:pt idx="4">
                  <c:v>219108.23200000011</c:v>
                </c:pt>
              </c:numCache>
            </c:numRef>
          </c:val>
          <c:extLst>
            <c:ext xmlns:c16="http://schemas.microsoft.com/office/drawing/2014/chart" uri="{C3380CC4-5D6E-409C-BE32-E72D297353CC}">
              <c16:uniqueId val="{00000005-1B68-4F76-83BE-84FA4595131B}"/>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30"/>
      <c:rAngAx val="1"/>
    </c:view3D>
    <c:floor>
      <c:thickness val="0"/>
    </c:floor>
    <c:sideWall>
      <c:thickness val="0"/>
    </c:sideWall>
    <c:backWall>
      <c:thickness val="0"/>
    </c:backWall>
    <c:plotArea>
      <c:layout/>
      <c:bar3DChart>
        <c:barDir val="col"/>
        <c:grouping val="clustered"/>
        <c:varyColors val="0"/>
        <c:ser>
          <c:idx val="0"/>
          <c:order val="0"/>
          <c:tx>
            <c:strRef>
              <c:f>Sheet2!$B$2:$B$3</c:f>
              <c:strCache>
                <c:ptCount val="1"/>
                <c:pt idx="0">
                  <c:v>截至目前總裝置容量(kwp)</c:v>
                </c:pt>
              </c:strCache>
            </c:strRef>
          </c:tx>
          <c:spPr>
            <a:solidFill>
              <a:schemeClr val="lt1"/>
            </a:solidFill>
            <a:ln w="25400" cap="flat" cmpd="sng" algn="ctr">
              <a:solidFill>
                <a:schemeClr val="dk1"/>
              </a:solidFill>
              <a:prstDash val="solid"/>
            </a:ln>
            <a:effectLst/>
          </c:spPr>
          <c:invertIfNegative val="0"/>
          <c:cat>
            <c:strRef>
              <c:f>Sheet2!$A$4:$A$7</c:f>
              <c:strCache>
                <c:ptCount val="4"/>
                <c:pt idx="0">
                  <c:v>大亞綠能</c:v>
                </c:pt>
                <c:pt idx="1">
                  <c:v>博斯</c:v>
                </c:pt>
                <c:pt idx="2">
                  <c:v>大聚</c:v>
                </c:pt>
                <c:pt idx="3">
                  <c:v>博碩</c:v>
                </c:pt>
              </c:strCache>
            </c:strRef>
          </c:cat>
          <c:val>
            <c:numRef>
              <c:f>Sheet2!$B$4:$B$7</c:f>
              <c:numCache>
                <c:formatCode>#,##0.00_);\(#,##0.00\)</c:formatCode>
                <c:ptCount val="4"/>
                <c:pt idx="0">
                  <c:v>1563.27</c:v>
                </c:pt>
                <c:pt idx="1">
                  <c:v>22249.360000000001</c:v>
                </c:pt>
                <c:pt idx="2">
                  <c:v>2392.25</c:v>
                </c:pt>
                <c:pt idx="3">
                  <c:v>5546.1</c:v>
                </c:pt>
              </c:numCache>
            </c:numRef>
          </c:val>
          <c:extLst>
            <c:ext xmlns:c16="http://schemas.microsoft.com/office/drawing/2014/chart" uri="{C3380CC4-5D6E-409C-BE32-E72D297353CC}">
              <c16:uniqueId val="{00000000-DC9E-43E8-99AC-74CA06AC5BC1}"/>
            </c:ext>
          </c:extLst>
        </c:ser>
        <c:ser>
          <c:idx val="1"/>
          <c:order val="1"/>
          <c:tx>
            <c:strRef>
              <c:f>Sheet2!$C$2:$C$3</c:f>
              <c:strCache>
                <c:ptCount val="1"/>
                <c:pt idx="0">
                  <c:v>2019年 發電度數(仟度)</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Pt>
            <c:idx val="1"/>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C9E-43E8-99AC-74CA06AC5BC1}"/>
              </c:ext>
            </c:extLst>
          </c:dPt>
          <c:cat>
            <c:strRef>
              <c:f>Sheet2!$A$4:$A$7</c:f>
              <c:strCache>
                <c:ptCount val="4"/>
                <c:pt idx="0">
                  <c:v>大亞綠能</c:v>
                </c:pt>
                <c:pt idx="1">
                  <c:v>博斯</c:v>
                </c:pt>
                <c:pt idx="2">
                  <c:v>大聚</c:v>
                </c:pt>
                <c:pt idx="3">
                  <c:v>博碩</c:v>
                </c:pt>
              </c:strCache>
            </c:strRef>
          </c:cat>
          <c:val>
            <c:numRef>
              <c:f>Sheet2!$C$4:$C$7</c:f>
              <c:numCache>
                <c:formatCode>#,##0.00_);\(#,##0.00\)</c:formatCode>
                <c:ptCount val="4"/>
                <c:pt idx="0">
                  <c:v>1503.44</c:v>
                </c:pt>
                <c:pt idx="1">
                  <c:v>24944.799999999996</c:v>
                </c:pt>
                <c:pt idx="2">
                  <c:v>2935.53</c:v>
                </c:pt>
                <c:pt idx="3">
                  <c:v>6780.5</c:v>
                </c:pt>
              </c:numCache>
            </c:numRef>
          </c:val>
          <c:extLst>
            <c:ext xmlns:c16="http://schemas.microsoft.com/office/drawing/2014/chart" uri="{C3380CC4-5D6E-409C-BE32-E72D297353CC}">
              <c16:uniqueId val="{00000002-DC9E-43E8-99AC-74CA06AC5BC1}"/>
            </c:ext>
          </c:extLst>
        </c:ser>
        <c:ser>
          <c:idx val="3"/>
          <c:order val="2"/>
          <c:tx>
            <c:strRef>
              <c:f>Sheet2!$E$2:$E$3</c:f>
              <c:strCache>
                <c:ptCount val="1"/>
                <c:pt idx="0">
                  <c:v>2020年 發電度數(仟度)</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Sheet2!$A$4:$A$7</c:f>
              <c:strCache>
                <c:ptCount val="4"/>
                <c:pt idx="0">
                  <c:v>大亞綠能</c:v>
                </c:pt>
                <c:pt idx="1">
                  <c:v>博斯</c:v>
                </c:pt>
                <c:pt idx="2">
                  <c:v>大聚</c:v>
                </c:pt>
                <c:pt idx="3">
                  <c:v>博碩</c:v>
                </c:pt>
              </c:strCache>
            </c:strRef>
          </c:cat>
          <c:val>
            <c:numRef>
              <c:f>Sheet2!$E$4:$E$7</c:f>
              <c:numCache>
                <c:formatCode>#,##0.00_);\(#,##0.00\)</c:formatCode>
                <c:ptCount val="4"/>
                <c:pt idx="0">
                  <c:v>2105.2799999999997</c:v>
                </c:pt>
                <c:pt idx="1">
                  <c:v>30239.119999999992</c:v>
                </c:pt>
                <c:pt idx="2">
                  <c:v>3175.9</c:v>
                </c:pt>
                <c:pt idx="3">
                  <c:v>7943.6500000000005</c:v>
                </c:pt>
              </c:numCache>
            </c:numRef>
          </c:val>
          <c:extLst>
            <c:ext xmlns:c16="http://schemas.microsoft.com/office/drawing/2014/chart" uri="{C3380CC4-5D6E-409C-BE32-E72D297353CC}">
              <c16:uniqueId val="{00000003-DC9E-43E8-99AC-74CA06AC5BC1}"/>
            </c:ext>
          </c:extLst>
        </c:ser>
        <c:ser>
          <c:idx val="5"/>
          <c:order val="3"/>
          <c:tx>
            <c:strRef>
              <c:f>Sheet2!$G$2:$G$3</c:f>
              <c:strCache>
                <c:ptCount val="1"/>
                <c:pt idx="0">
                  <c:v>2021Q1 發電度數(仟度)</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cat>
            <c:strRef>
              <c:f>Sheet2!$A$4:$A$7</c:f>
              <c:strCache>
                <c:ptCount val="4"/>
                <c:pt idx="0">
                  <c:v>大亞綠能</c:v>
                </c:pt>
                <c:pt idx="1">
                  <c:v>博斯</c:v>
                </c:pt>
                <c:pt idx="2">
                  <c:v>大聚</c:v>
                </c:pt>
                <c:pt idx="3">
                  <c:v>博碩</c:v>
                </c:pt>
              </c:strCache>
            </c:strRef>
          </c:cat>
          <c:val>
            <c:numRef>
              <c:f>Sheet2!$G$4:$G$7</c:f>
              <c:numCache>
                <c:formatCode>#,##0.00_);\(#,##0.00\)</c:formatCode>
                <c:ptCount val="4"/>
                <c:pt idx="0">
                  <c:v>472.17</c:v>
                </c:pt>
                <c:pt idx="1">
                  <c:v>6277.07</c:v>
                </c:pt>
                <c:pt idx="2">
                  <c:v>711.09</c:v>
                </c:pt>
                <c:pt idx="3">
                  <c:v>1683.93</c:v>
                </c:pt>
              </c:numCache>
            </c:numRef>
          </c:val>
          <c:extLst>
            <c:ext xmlns:c16="http://schemas.microsoft.com/office/drawing/2014/chart" uri="{C3380CC4-5D6E-409C-BE32-E72D297353CC}">
              <c16:uniqueId val="{00000004-DC9E-43E8-99AC-74CA06AC5BC1}"/>
            </c:ext>
          </c:extLst>
        </c:ser>
        <c:dLbls>
          <c:showLegendKey val="0"/>
          <c:showVal val="0"/>
          <c:showCatName val="0"/>
          <c:showSerName val="0"/>
          <c:showPercent val="0"/>
          <c:showBubbleSize val="0"/>
        </c:dLbls>
        <c:gapWidth val="150"/>
        <c:shape val="box"/>
        <c:axId val="142537088"/>
        <c:axId val="142538624"/>
        <c:axId val="0"/>
      </c:bar3DChart>
      <c:catAx>
        <c:axId val="142537088"/>
        <c:scaling>
          <c:orientation val="minMax"/>
        </c:scaling>
        <c:delete val="0"/>
        <c:axPos val="b"/>
        <c:numFmt formatCode="General" sourceLinked="0"/>
        <c:majorTickMark val="none"/>
        <c:minorTickMark val="none"/>
        <c:tickLblPos val="nextTo"/>
        <c:crossAx val="142538624"/>
        <c:crosses val="autoZero"/>
        <c:auto val="1"/>
        <c:lblAlgn val="ctr"/>
        <c:lblOffset val="100"/>
        <c:noMultiLvlLbl val="0"/>
      </c:catAx>
      <c:valAx>
        <c:axId val="142538624"/>
        <c:scaling>
          <c:orientation val="minMax"/>
        </c:scaling>
        <c:delete val="0"/>
        <c:axPos val="l"/>
        <c:majorGridlines/>
        <c:title>
          <c:tx>
            <c:rich>
              <a:bodyPr rot="0" vert="horz"/>
              <a:lstStyle/>
              <a:p>
                <a:pPr>
                  <a:defRPr sz="1200" b="0">
                    <a:latin typeface="微軟正黑體" pitchFamily="34" charset="-120"/>
                    <a:ea typeface="微軟正黑體" pitchFamily="34" charset="-120"/>
                  </a:defRPr>
                </a:pPr>
                <a:r>
                  <a:rPr lang="en-US" altLang="zh-TW" sz="1200" b="0" dirty="0">
                    <a:latin typeface="微軟正黑體" pitchFamily="34" charset="-120"/>
                    <a:ea typeface="微軟正黑體" pitchFamily="34" charset="-120"/>
                  </a:rPr>
                  <a:t>KWP</a:t>
                </a:r>
                <a:endParaRPr lang="zh-TW" altLang="en-US" sz="1200" b="0" dirty="0">
                  <a:latin typeface="微軟正黑體" pitchFamily="34" charset="-120"/>
                  <a:ea typeface="微軟正黑體" pitchFamily="34" charset="-120"/>
                </a:endParaRPr>
              </a:p>
            </c:rich>
          </c:tx>
          <c:layout>
            <c:manualLayout>
              <c:xMode val="edge"/>
              <c:yMode val="edge"/>
              <c:x val="8.9516955256917968E-2"/>
              <c:y val="0.25968699288421504"/>
            </c:manualLayout>
          </c:layout>
          <c:overlay val="0"/>
        </c:title>
        <c:numFmt formatCode="#,##0.00_);\(#,##0.00\)" sourceLinked="1"/>
        <c:majorTickMark val="none"/>
        <c:minorTickMark val="none"/>
        <c:tickLblPos val="nextTo"/>
        <c:txPr>
          <a:bodyPr/>
          <a:lstStyle/>
          <a:p>
            <a:pPr>
              <a:defRPr sz="1200">
                <a:latin typeface="微軟正黑體" pitchFamily="34" charset="-120"/>
                <a:ea typeface="微軟正黑體" pitchFamily="34" charset="-120"/>
              </a:defRPr>
            </a:pPr>
            <a:endParaRPr lang="zh-TW"/>
          </a:p>
        </c:txPr>
        <c:crossAx val="142537088"/>
        <c:crosses val="autoZero"/>
        <c:crossBetween val="between"/>
      </c:valAx>
      <c:dTable>
        <c:showHorzBorder val="1"/>
        <c:showVertBorder val="1"/>
        <c:showOutline val="1"/>
        <c:showKeys val="1"/>
        <c:txPr>
          <a:bodyPr/>
          <a:lstStyle/>
          <a:p>
            <a:pPr rtl="0">
              <a:defRPr sz="1200">
                <a:latin typeface="微軟正黑體" pitchFamily="34" charset="-120"/>
                <a:ea typeface="微軟正黑體" pitchFamily="34" charset="-120"/>
              </a:defRPr>
            </a:pPr>
            <a:endParaRPr lang="zh-TW"/>
          </a:p>
        </c:txPr>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4627582229425487"/>
          <c:y val="7.7972725252749703E-2"/>
          <c:w val="0.85248956542954923"/>
          <c:h val="0.79592323075213867"/>
        </c:manualLayout>
      </c:layout>
      <c:bar3DChart>
        <c:barDir val="col"/>
        <c:grouping val="clustered"/>
        <c:varyColors val="0"/>
        <c:ser>
          <c:idx val="0"/>
          <c:order val="0"/>
          <c:tx>
            <c:strRef>
              <c:f>電業收入!$B$2</c:f>
              <c:strCache>
                <c:ptCount val="1"/>
                <c:pt idx="0">
                  <c:v>截至目前總裝置容量(kwp)</c:v>
                </c:pt>
              </c:strCache>
            </c:strRef>
          </c:tx>
          <c:invertIfNegative val="0"/>
          <c:cat>
            <c:strRef>
              <c:f>電業收入!$A$3:$A$6</c:f>
              <c:strCache>
                <c:ptCount val="4"/>
                <c:pt idx="0">
                  <c:v>大亞綠能</c:v>
                </c:pt>
                <c:pt idx="1">
                  <c:v>博斯</c:v>
                </c:pt>
                <c:pt idx="2">
                  <c:v>大聚</c:v>
                </c:pt>
                <c:pt idx="3">
                  <c:v>博碩</c:v>
                </c:pt>
              </c:strCache>
            </c:strRef>
          </c:cat>
          <c:val>
            <c:numRef>
              <c:f>電業收入!$B$3:$B$7</c:f>
            </c:numRef>
          </c:val>
          <c:extLst>
            <c:ext xmlns:c16="http://schemas.microsoft.com/office/drawing/2014/chart" uri="{C3380CC4-5D6E-409C-BE32-E72D297353CC}">
              <c16:uniqueId val="{00000000-5986-4F8D-A72A-AF19435D23BA}"/>
            </c:ext>
          </c:extLst>
        </c:ser>
        <c:ser>
          <c:idx val="1"/>
          <c:order val="1"/>
          <c:tx>
            <c:strRef>
              <c:f>電業收入!$C$2</c:f>
              <c:strCache>
                <c:ptCount val="1"/>
                <c:pt idx="0">
                  <c:v>2019年</c:v>
                </c:pt>
              </c:strCache>
            </c:strRef>
          </c:tx>
          <c:invertIfNegative val="0"/>
          <c:cat>
            <c:strRef>
              <c:f>電業收入!$A$3:$A$6</c:f>
              <c:strCache>
                <c:ptCount val="4"/>
                <c:pt idx="0">
                  <c:v>大亞綠能</c:v>
                </c:pt>
                <c:pt idx="1">
                  <c:v>博斯</c:v>
                </c:pt>
                <c:pt idx="2">
                  <c:v>大聚</c:v>
                </c:pt>
                <c:pt idx="3">
                  <c:v>博碩</c:v>
                </c:pt>
              </c:strCache>
            </c:strRef>
          </c:cat>
          <c:val>
            <c:numRef>
              <c:f>電業收入!$C$3:$C$6</c:f>
            </c:numRef>
          </c:val>
          <c:extLst>
            <c:ext xmlns:c16="http://schemas.microsoft.com/office/drawing/2014/chart" uri="{C3380CC4-5D6E-409C-BE32-E72D297353CC}">
              <c16:uniqueId val="{00000001-5986-4F8D-A72A-AF19435D23BA}"/>
            </c:ext>
          </c:extLst>
        </c:ser>
        <c:ser>
          <c:idx val="2"/>
          <c:order val="2"/>
          <c:tx>
            <c:strRef>
              <c:f>電業收入!$D$2</c:f>
              <c:strCache>
                <c:ptCount val="1"/>
                <c:pt idx="0">
                  <c:v>2019年</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電業收入!$A$3:$A$6</c:f>
              <c:strCache>
                <c:ptCount val="4"/>
                <c:pt idx="0">
                  <c:v>大亞綠能</c:v>
                </c:pt>
                <c:pt idx="1">
                  <c:v>博斯</c:v>
                </c:pt>
                <c:pt idx="2">
                  <c:v>大聚</c:v>
                </c:pt>
                <c:pt idx="3">
                  <c:v>博碩</c:v>
                </c:pt>
              </c:strCache>
            </c:strRef>
          </c:cat>
          <c:val>
            <c:numRef>
              <c:f>電業收入!$D$3:$D$6</c:f>
              <c:numCache>
                <c:formatCode>#,##0_);\(#,##0\)</c:formatCode>
                <c:ptCount val="4"/>
                <c:pt idx="0">
                  <c:v>8312</c:v>
                </c:pt>
                <c:pt idx="1">
                  <c:v>117552</c:v>
                </c:pt>
                <c:pt idx="2">
                  <c:v>14834</c:v>
                </c:pt>
                <c:pt idx="3">
                  <c:v>29803</c:v>
                </c:pt>
              </c:numCache>
            </c:numRef>
          </c:val>
          <c:extLst>
            <c:ext xmlns:c16="http://schemas.microsoft.com/office/drawing/2014/chart" uri="{C3380CC4-5D6E-409C-BE32-E72D297353CC}">
              <c16:uniqueId val="{00000002-5986-4F8D-A72A-AF19435D23BA}"/>
            </c:ext>
          </c:extLst>
        </c:ser>
        <c:ser>
          <c:idx val="3"/>
          <c:order val="3"/>
          <c:tx>
            <c:strRef>
              <c:f>電業收入!$E$2</c:f>
              <c:strCache>
                <c:ptCount val="1"/>
                <c:pt idx="0">
                  <c:v>2020年</c:v>
                </c:pt>
              </c:strCache>
            </c:strRef>
          </c:tx>
          <c:invertIfNegative val="0"/>
          <c:cat>
            <c:strRef>
              <c:f>電業收入!$A$3:$A$6</c:f>
              <c:strCache>
                <c:ptCount val="4"/>
                <c:pt idx="0">
                  <c:v>大亞綠能</c:v>
                </c:pt>
                <c:pt idx="1">
                  <c:v>博斯</c:v>
                </c:pt>
                <c:pt idx="2">
                  <c:v>大聚</c:v>
                </c:pt>
                <c:pt idx="3">
                  <c:v>博碩</c:v>
                </c:pt>
              </c:strCache>
            </c:strRef>
          </c:cat>
          <c:val>
            <c:numRef>
              <c:f>電業收入!$E$3:$E$6</c:f>
            </c:numRef>
          </c:val>
          <c:extLst>
            <c:ext xmlns:c16="http://schemas.microsoft.com/office/drawing/2014/chart" uri="{C3380CC4-5D6E-409C-BE32-E72D297353CC}">
              <c16:uniqueId val="{00000003-5986-4F8D-A72A-AF19435D23BA}"/>
            </c:ext>
          </c:extLst>
        </c:ser>
        <c:ser>
          <c:idx val="4"/>
          <c:order val="4"/>
          <c:tx>
            <c:strRef>
              <c:f>電業收入!$F$2</c:f>
              <c:strCache>
                <c:ptCount val="1"/>
                <c:pt idx="0">
                  <c:v>2020年</c:v>
                </c:pt>
              </c:strCache>
            </c:strRef>
          </c:tx>
          <c:spPr>
            <a:solidFill>
              <a:schemeClr val="accent3">
                <a:lumMod val="50000"/>
              </a:schemeClr>
            </a:solidFill>
          </c:spPr>
          <c:invertIfNegative val="0"/>
          <c:cat>
            <c:strRef>
              <c:f>電業收入!$A$3:$A$6</c:f>
              <c:strCache>
                <c:ptCount val="4"/>
                <c:pt idx="0">
                  <c:v>大亞綠能</c:v>
                </c:pt>
                <c:pt idx="1">
                  <c:v>博斯</c:v>
                </c:pt>
                <c:pt idx="2">
                  <c:v>大聚</c:v>
                </c:pt>
                <c:pt idx="3">
                  <c:v>博碩</c:v>
                </c:pt>
              </c:strCache>
            </c:strRef>
          </c:cat>
          <c:val>
            <c:numRef>
              <c:f>電業收入!$F$3:$F$6</c:f>
              <c:numCache>
                <c:formatCode>#,##0_);\(#,##0\)</c:formatCode>
                <c:ptCount val="4"/>
                <c:pt idx="0">
                  <c:v>10170</c:v>
                </c:pt>
                <c:pt idx="1">
                  <c:v>141797</c:v>
                </c:pt>
                <c:pt idx="2">
                  <c:v>16049</c:v>
                </c:pt>
                <c:pt idx="3">
                  <c:v>34367</c:v>
                </c:pt>
              </c:numCache>
            </c:numRef>
          </c:val>
          <c:extLst>
            <c:ext xmlns:c16="http://schemas.microsoft.com/office/drawing/2014/chart" uri="{C3380CC4-5D6E-409C-BE32-E72D297353CC}">
              <c16:uniqueId val="{00000004-5986-4F8D-A72A-AF19435D23BA}"/>
            </c:ext>
          </c:extLst>
        </c:ser>
        <c:ser>
          <c:idx val="5"/>
          <c:order val="5"/>
          <c:tx>
            <c:strRef>
              <c:f>電業收入!$G$2</c:f>
              <c:strCache>
                <c:ptCount val="1"/>
                <c:pt idx="0">
                  <c:v>2021Q1</c:v>
                </c:pt>
              </c:strCache>
            </c:strRef>
          </c:tx>
          <c:invertIfNegative val="0"/>
          <c:cat>
            <c:strRef>
              <c:f>電業收入!$A$3:$A$6</c:f>
              <c:strCache>
                <c:ptCount val="4"/>
                <c:pt idx="0">
                  <c:v>大亞綠能</c:v>
                </c:pt>
                <c:pt idx="1">
                  <c:v>博斯</c:v>
                </c:pt>
                <c:pt idx="2">
                  <c:v>大聚</c:v>
                </c:pt>
                <c:pt idx="3">
                  <c:v>博碩</c:v>
                </c:pt>
              </c:strCache>
            </c:strRef>
          </c:cat>
          <c:val>
            <c:numRef>
              <c:f>電業收入!$G$3:$G$6</c:f>
            </c:numRef>
          </c:val>
          <c:extLst>
            <c:ext xmlns:c16="http://schemas.microsoft.com/office/drawing/2014/chart" uri="{C3380CC4-5D6E-409C-BE32-E72D297353CC}">
              <c16:uniqueId val="{00000005-5986-4F8D-A72A-AF19435D23BA}"/>
            </c:ext>
          </c:extLst>
        </c:ser>
        <c:ser>
          <c:idx val="6"/>
          <c:order val="6"/>
          <c:tx>
            <c:strRef>
              <c:f>電業收入!$H$2</c:f>
              <c:strCache>
                <c:ptCount val="1"/>
                <c:pt idx="0">
                  <c:v>2021Q1</c:v>
                </c:pt>
              </c:strCache>
            </c:strRef>
          </c:tx>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電業收入!$A$3:$A$6</c:f>
              <c:strCache>
                <c:ptCount val="4"/>
                <c:pt idx="0">
                  <c:v>大亞綠能</c:v>
                </c:pt>
                <c:pt idx="1">
                  <c:v>博斯</c:v>
                </c:pt>
                <c:pt idx="2">
                  <c:v>大聚</c:v>
                </c:pt>
                <c:pt idx="3">
                  <c:v>博碩</c:v>
                </c:pt>
              </c:strCache>
            </c:strRef>
          </c:cat>
          <c:val>
            <c:numRef>
              <c:f>電業收入!$H$3:$H$7</c:f>
              <c:numCache>
                <c:formatCode>#,##0_);\(#,##0\)</c:formatCode>
                <c:ptCount val="5"/>
                <c:pt idx="0">
                  <c:v>2272</c:v>
                </c:pt>
                <c:pt idx="1">
                  <c:v>29360</c:v>
                </c:pt>
                <c:pt idx="2">
                  <c:v>3593</c:v>
                </c:pt>
                <c:pt idx="3">
                  <c:v>7285</c:v>
                </c:pt>
              </c:numCache>
            </c:numRef>
          </c:val>
          <c:extLst>
            <c:ext xmlns:c16="http://schemas.microsoft.com/office/drawing/2014/chart" uri="{C3380CC4-5D6E-409C-BE32-E72D297353CC}">
              <c16:uniqueId val="{00000006-5986-4F8D-A72A-AF19435D23BA}"/>
            </c:ext>
          </c:extLst>
        </c:ser>
        <c:dLbls>
          <c:showLegendKey val="0"/>
          <c:showVal val="0"/>
          <c:showCatName val="0"/>
          <c:showSerName val="0"/>
          <c:showPercent val="0"/>
          <c:showBubbleSize val="0"/>
        </c:dLbls>
        <c:gapWidth val="150"/>
        <c:shape val="box"/>
        <c:axId val="142660352"/>
        <c:axId val="142661888"/>
        <c:axId val="0"/>
      </c:bar3DChart>
      <c:catAx>
        <c:axId val="142660352"/>
        <c:scaling>
          <c:orientation val="minMax"/>
        </c:scaling>
        <c:delete val="0"/>
        <c:axPos val="b"/>
        <c:numFmt formatCode="General" sourceLinked="0"/>
        <c:majorTickMark val="out"/>
        <c:minorTickMark val="none"/>
        <c:tickLblPos val="nextTo"/>
        <c:crossAx val="142661888"/>
        <c:crosses val="autoZero"/>
        <c:auto val="1"/>
        <c:lblAlgn val="ctr"/>
        <c:lblOffset val="100"/>
        <c:noMultiLvlLbl val="0"/>
      </c:catAx>
      <c:valAx>
        <c:axId val="142661888"/>
        <c:scaling>
          <c:orientation val="minMax"/>
        </c:scaling>
        <c:delete val="0"/>
        <c:axPos val="l"/>
        <c:majorGridlines/>
        <c:numFmt formatCode="#,##0_);\(#,##0\)" sourceLinked="1"/>
        <c:majorTickMark val="out"/>
        <c:minorTickMark val="none"/>
        <c:tickLblPos val="nextTo"/>
        <c:crossAx val="142660352"/>
        <c:crosses val="autoZero"/>
        <c:crossBetween val="between"/>
      </c:valAx>
    </c:plotArea>
    <c:legend>
      <c:legendPos val="r"/>
      <c:overlay val="0"/>
    </c:legend>
    <c:plotVisOnly val="1"/>
    <c:dispBlanksAs val="gap"/>
    <c:showDLblsOverMax val="0"/>
  </c:chart>
  <c:txPr>
    <a:bodyPr/>
    <a:lstStyle/>
    <a:p>
      <a:pPr>
        <a:defRPr sz="1400">
          <a:latin typeface="微軟正黑體" pitchFamily="34" charset="-120"/>
          <a:ea typeface="微軟正黑體" pitchFamily="34" charset="-120"/>
        </a:defRPr>
      </a:pPr>
      <a:endParaRPr lang="zh-TW"/>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0.04808</cdr:x>
      <cdr:y>0.84</cdr:y>
    </cdr:from>
    <cdr:to>
      <cdr:x>0.08654</cdr:x>
      <cdr:y>1</cdr:y>
    </cdr:to>
    <cdr:sp macro="" textlink="">
      <cdr:nvSpPr>
        <cdr:cNvPr id="2" name="矩形 1"/>
        <cdr:cNvSpPr/>
      </cdr:nvSpPr>
      <cdr:spPr>
        <a:xfrm xmlns:a="http://schemas.openxmlformats.org/drawingml/2006/main">
          <a:off x="360040" y="3024335"/>
          <a:ext cx="288032" cy="57606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TW"/>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2021/05/21</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2021/05/21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ps.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台糖畜殖事業部</a:t>
            </a:r>
            <a:r>
              <a:rPr lang="en-US" altLang="zh-TW" sz="1200" kern="1200" dirty="0">
                <a:solidFill>
                  <a:schemeClr val="tx1"/>
                </a:solidFill>
                <a:effectLst/>
                <a:latin typeface="+mn-lt"/>
                <a:ea typeface="+mn-ea"/>
                <a:cs typeface="+mn-cs"/>
              </a:rPr>
              <a:t>2284.91kw+ </a:t>
            </a:r>
            <a:r>
              <a:rPr lang="zh-TW" altLang="zh-TW" sz="1200" kern="1200" dirty="0">
                <a:solidFill>
                  <a:schemeClr val="tx1"/>
                </a:solidFill>
                <a:effectLst/>
                <a:latin typeface="+mn-lt"/>
                <a:ea typeface="+mn-ea"/>
                <a:cs typeface="+mn-cs"/>
              </a:rPr>
              <a:t>台糖南區</a:t>
            </a:r>
            <a:r>
              <a:rPr lang="en-US" altLang="zh-TW" sz="1200" kern="1200" dirty="0">
                <a:solidFill>
                  <a:schemeClr val="tx1"/>
                </a:solidFill>
                <a:effectLst/>
                <a:latin typeface="+mn-lt"/>
                <a:ea typeface="+mn-ea"/>
                <a:cs typeface="+mn-cs"/>
              </a:rPr>
              <a:t>2,653.695kw+ </a:t>
            </a:r>
            <a:r>
              <a:rPr lang="zh-TW" altLang="zh-TW" sz="1200" kern="1200" dirty="0">
                <a:solidFill>
                  <a:schemeClr val="tx1"/>
                </a:solidFill>
                <a:effectLst/>
                <a:latin typeface="+mn-lt"/>
                <a:ea typeface="+mn-ea"/>
                <a:cs typeface="+mn-cs"/>
              </a:rPr>
              <a:t>東海豐</a:t>
            </a:r>
            <a:r>
              <a:rPr lang="en-US" altLang="zh-TW" sz="1200" kern="1200" dirty="0">
                <a:solidFill>
                  <a:schemeClr val="tx1"/>
                </a:solidFill>
                <a:effectLst/>
                <a:latin typeface="+mn-lt"/>
                <a:ea typeface="+mn-ea"/>
                <a:cs typeface="+mn-cs"/>
              </a:rPr>
              <a:t>1,997.75kw = 6,936.355KW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學甲</a:t>
            </a:r>
            <a:r>
              <a:rPr lang="en-US" altLang="zh-TW" sz="1200" kern="1200" dirty="0">
                <a:solidFill>
                  <a:schemeClr val="tx1"/>
                </a:solidFill>
                <a:effectLst/>
                <a:latin typeface="+mn-lt"/>
                <a:ea typeface="+mn-ea"/>
                <a:cs typeface="+mn-cs"/>
              </a:rPr>
              <a:t> 75,696.60kw </a:t>
            </a:r>
            <a:endParaRPr lang="zh-TW" altLang="en-US" b="1" dirty="0"/>
          </a:p>
        </p:txBody>
      </p:sp>
    </p:spTree>
    <p:extLst>
      <p:ext uri="{BB962C8B-B14F-4D97-AF65-F5344CB8AC3E}">
        <p14:creationId xmlns:p14="http://schemas.microsoft.com/office/powerpoint/2010/main" val="301066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US"/>
              <a:t>This is our group chart, we have 5 grope in TAYA. </a:t>
            </a:r>
            <a:r>
              <a:rPr lang="en-US" b="1">
                <a:solidFill>
                  <a:srgbClr val="0000FF"/>
                </a:solidFill>
              </a:rPr>
              <a:t>our group is Energy &amp; telecom business group. </a:t>
            </a:r>
            <a:endParaRPr b="1">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r>
              <a:rPr lang="en-US"/>
              <a:t>there have many Subsidiaries company  in our  group . We will introduce the Subsidiaries in the next page.</a:t>
            </a:r>
            <a:endParaRPr/>
          </a:p>
        </p:txBody>
      </p:sp>
      <p:sp>
        <p:nvSpPr>
          <p:cNvPr id="53" name="Google Shape;53;p3: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3607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solidFill>
                <a:prstClr val="black"/>
              </a:solidFill>
            </a:endParaRPr>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2021/05/21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2021/05/21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userDrawn="1"/>
        </p:nvSpPr>
        <p:spPr>
          <a:xfrm>
            <a:off x="4860032" y="836712"/>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74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424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0350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3136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9256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44636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02891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63502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03506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8963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6" y="273049"/>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907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2353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61991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2"/>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2"/>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48097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p:nvSpPr>
        <p:spPr>
          <a:xfrm>
            <a:off x="4860032" y="836713"/>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2"/>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7"/>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3"/>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557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54697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440982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2021/05/21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75332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2021/05/21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555946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2021/05/21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7579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extLst>
      <p:ext uri="{BB962C8B-B14F-4D97-AF65-F5344CB8AC3E}">
        <p14:creationId xmlns:p14="http://schemas.microsoft.com/office/powerpoint/2010/main" val="342278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fld id="{30C38663-EBB9-45C5-96F9-F60323051C36}" type="datetimeFigureOut">
              <a:rPr lang="zh-TW" altLang="en-US" smtClean="0"/>
              <a:pPr/>
              <a:t>2021/05/21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440019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標題投影片">
  <p:cSld name="9_標題投影片">
    <p:spTree>
      <p:nvGrpSpPr>
        <p:cNvPr id="1" name="Shape 26"/>
        <p:cNvGrpSpPr/>
        <p:nvPr/>
      </p:nvGrpSpPr>
      <p:grpSpPr>
        <a:xfrm>
          <a:off x="0" y="0"/>
          <a:ext cx="0" cy="0"/>
          <a:chOff x="0" y="0"/>
          <a:chExt cx="0" cy="0"/>
        </a:xfrm>
      </p:grpSpPr>
      <p:pic>
        <p:nvPicPr>
          <p:cNvPr id="27" name="Google Shape;27;p30" descr="P:\RW-Eason\wawa\大亞ppt&amp;簽名檔\ppt\大亞ppt空-08.jpg"/>
          <p:cNvPicPr preferRelativeResize="0"/>
          <p:nvPr/>
        </p:nvPicPr>
        <p:blipFill rotWithShape="1">
          <a:blip r:embed="rId2">
            <a:alphaModFix/>
          </a:blip>
          <a:srcRect/>
          <a:stretch/>
        </p:blipFill>
        <p:spPr>
          <a:xfrm>
            <a:off x="0" y="0"/>
            <a:ext cx="9144000" cy="6858504"/>
          </a:xfrm>
          <a:prstGeom prst="rect">
            <a:avLst/>
          </a:prstGeom>
          <a:noFill/>
          <a:ln>
            <a:noFill/>
          </a:ln>
        </p:spPr>
      </p:pic>
      <p:sp>
        <p:nvSpPr>
          <p:cNvPr id="28" name="Google Shape;28;p30"/>
          <p:cNvSpPr txBox="1">
            <a:spLocks noGrp="1"/>
          </p:cNvSpPr>
          <p:nvPr>
            <p:ph type="ctrTitle"/>
          </p:nvPr>
        </p:nvSpPr>
        <p:spPr>
          <a:xfrm>
            <a:off x="904056" y="692696"/>
            <a:ext cx="7772400" cy="79208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2800"/>
              <a:buFont typeface="Microsoft JhengHei"/>
              <a:buNone/>
              <a:defRPr sz="2100">
                <a:latin typeface="Microsoft JhengHei"/>
                <a:ea typeface="Microsoft JhengHei"/>
                <a:cs typeface="Microsoft JhengHei"/>
                <a:sym typeface="Microsoft JhengHe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subTitle" idx="1"/>
          </p:nvPr>
        </p:nvSpPr>
        <p:spPr>
          <a:xfrm>
            <a:off x="899592" y="2348880"/>
            <a:ext cx="6616824" cy="2952328"/>
          </a:xfrm>
          <a:prstGeom prst="rect">
            <a:avLst/>
          </a:prstGeom>
          <a:noFill/>
          <a:ln>
            <a:noFill/>
          </a:ln>
        </p:spPr>
        <p:txBody>
          <a:bodyPr spcFirstLastPara="1" wrap="square" lIns="91425" tIns="45700" rIns="91425" bIns="45700" anchor="t" anchorCtr="0">
            <a:normAutofit/>
          </a:bodyPr>
          <a:lstStyle>
            <a:lvl1pPr marR="0" lvl="0" algn="l">
              <a:lnSpc>
                <a:spcPct val="169230"/>
              </a:lnSpc>
              <a:spcBef>
                <a:spcPts val="195"/>
              </a:spcBef>
              <a:spcAft>
                <a:spcPts val="0"/>
              </a:spcAft>
              <a:buClr>
                <a:srgbClr val="888888"/>
              </a:buClr>
              <a:buSzPts val="1300"/>
              <a:buFont typeface="Noto Sans Symbols"/>
              <a:buNone/>
              <a:defRPr sz="975">
                <a:solidFill>
                  <a:srgbClr val="888888"/>
                </a:solidFill>
                <a:latin typeface="Microsoft JhengHei"/>
                <a:ea typeface="Microsoft JhengHei"/>
                <a:cs typeface="Microsoft JhengHei"/>
                <a:sym typeface="Microsoft JhengHei"/>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30" name="Google Shape;30;p3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3" name="Google Shape;33;p30"/>
          <p:cNvSpPr txBox="1">
            <a:spLocks noGrp="1"/>
          </p:cNvSpPr>
          <p:nvPr>
            <p:ph type="body" idx="2"/>
          </p:nvPr>
        </p:nvSpPr>
        <p:spPr>
          <a:xfrm>
            <a:off x="899592" y="1484784"/>
            <a:ext cx="7776864" cy="792088"/>
          </a:xfrm>
          <a:prstGeom prst="rect">
            <a:avLst/>
          </a:prstGeom>
          <a:noFill/>
          <a:ln>
            <a:noFill/>
          </a:ln>
        </p:spPr>
        <p:txBody>
          <a:bodyPr spcFirstLastPara="1" wrap="square" lIns="91425" tIns="45700" rIns="91425" bIns="45700" anchor="t" anchorCtr="0">
            <a:normAutofit/>
          </a:bodyPr>
          <a:lstStyle>
            <a:lvl1pPr marL="342900" lvl="0" indent="-171450" algn="l">
              <a:spcBef>
                <a:spcPts val="240"/>
              </a:spcBef>
              <a:spcAft>
                <a:spcPts val="0"/>
              </a:spcAft>
              <a:buClr>
                <a:schemeClr val="dk1"/>
              </a:buClr>
              <a:buSzPts val="1600"/>
              <a:buNone/>
              <a:defRPr sz="1200">
                <a:latin typeface="Microsoft JhengHei"/>
                <a:ea typeface="Microsoft JhengHei"/>
                <a:cs typeface="Microsoft JhengHei"/>
                <a:sym typeface="Microsoft JhengHei"/>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1448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2021/05/21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45"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6604533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14.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3.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7750" y="2440683"/>
            <a:ext cx="7772400" cy="433388"/>
          </a:xfrm>
        </p:spPr>
        <p:txBody>
          <a:bodyPr rtlCol="0">
            <a:noAutofit/>
          </a:bodyPr>
          <a:lstStyle/>
          <a:p>
            <a:pPr eaLnBrk="1" fontAlgn="auto" hangingPunct="1">
              <a:spcAft>
                <a:spcPts val="0"/>
              </a:spcAft>
              <a:defRPr/>
            </a:pPr>
            <a:r>
              <a:rPr lang="en-US" altLang="zh-TW" dirty="0"/>
              <a:t>2021</a:t>
            </a:r>
            <a:r>
              <a:rPr lang="zh-TW" altLang="en-US" dirty="0"/>
              <a:t>年業績說明會</a:t>
            </a:r>
          </a:p>
        </p:txBody>
      </p:sp>
      <p:sp>
        <p:nvSpPr>
          <p:cNvPr id="5" name="副標題 4"/>
          <p:cNvSpPr>
            <a:spLocks noGrp="1"/>
          </p:cNvSpPr>
          <p:nvPr>
            <p:ph type="subTitle" idx="1"/>
          </p:nvPr>
        </p:nvSpPr>
        <p:spPr>
          <a:xfrm>
            <a:off x="1042988" y="3282950"/>
            <a:ext cx="7777162" cy="360363"/>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zh-TW" altLang="en-US" sz="2600" dirty="0"/>
              <a:t>大亞集團簡介及</a:t>
            </a:r>
            <a:r>
              <a:rPr lang="en-US" altLang="zh-TW" sz="2600" dirty="0"/>
              <a:t>2021</a:t>
            </a:r>
            <a:r>
              <a:rPr lang="zh-TW" altLang="en-US" sz="2600" dirty="0"/>
              <a:t>年第一季營運概況</a:t>
            </a:r>
            <a:endParaRPr lang="en-US" altLang="zh-TW" sz="2600" dirty="0"/>
          </a:p>
          <a:p>
            <a:pPr eaLnBrk="1" fontAlgn="auto" hangingPunct="1">
              <a:spcAft>
                <a:spcPts val="0"/>
              </a:spcAft>
              <a:buFont typeface="Arial" panose="020B0604020202020204" pitchFamily="34" charset="0"/>
              <a:buNone/>
              <a:defRPr/>
            </a:pPr>
            <a:endParaRPr lang="zh-TW" altLang="en-US" dirty="0"/>
          </a:p>
        </p:txBody>
      </p:sp>
      <p:sp>
        <p:nvSpPr>
          <p:cNvPr id="8195" name="內容版面配置區 5"/>
          <p:cNvSpPr>
            <a:spLocks noGrp="1"/>
          </p:cNvSpPr>
          <p:nvPr>
            <p:ph sz="quarter" idx="11"/>
          </p:nvPr>
        </p:nvSpPr>
        <p:spPr>
          <a:xfrm>
            <a:off x="1073499" y="3859213"/>
            <a:ext cx="7704137" cy="431800"/>
          </a:xfrm>
        </p:spPr>
        <p:txBody>
          <a:bodyPr>
            <a:normAutofit/>
          </a:bodyPr>
          <a:lstStyle/>
          <a:p>
            <a:pPr eaLnBrk="1" hangingPunct="1"/>
            <a:r>
              <a:rPr lang="zh-TW" altLang="en-US" sz="1800" dirty="0"/>
              <a:t>總管理處  處副總經理暨公司發言人  陳重光</a:t>
            </a:r>
          </a:p>
        </p:txBody>
      </p:sp>
      <p:sp>
        <p:nvSpPr>
          <p:cNvPr id="8196" name="文字版面配置區 6"/>
          <p:cNvSpPr>
            <a:spLocks noGrp="1"/>
          </p:cNvSpPr>
          <p:nvPr>
            <p:ph type="body" sz="quarter" idx="12"/>
          </p:nvPr>
        </p:nvSpPr>
        <p:spPr>
          <a:xfrm>
            <a:off x="4227513" y="811213"/>
            <a:ext cx="4895850" cy="601662"/>
          </a:xfrm>
        </p:spPr>
        <p:txBody>
          <a:bodyPr/>
          <a:lstStyle/>
          <a:p>
            <a:pPr eaLnBrk="1" hangingPunct="1"/>
            <a:r>
              <a:rPr lang="zh-TW" altLang="en-US" dirty="0"/>
              <a:t>大亞電線電纜股份有限公司</a:t>
            </a:r>
            <a:endParaRPr lang="en-US" altLang="zh-TW" dirty="0"/>
          </a:p>
          <a:p>
            <a:pPr eaLnBrk="1" hangingPunct="1"/>
            <a:r>
              <a:rPr lang="zh-TW" altLang="en-US" dirty="0"/>
              <a:t>股 票 代 號 ： </a:t>
            </a:r>
            <a:r>
              <a:rPr lang="en-US" altLang="zh-TW" dirty="0"/>
              <a:t>1</a:t>
            </a:r>
            <a:r>
              <a:rPr lang="zh-TW" altLang="en-US" dirty="0"/>
              <a:t> </a:t>
            </a:r>
            <a:r>
              <a:rPr lang="en-US" altLang="zh-TW" dirty="0"/>
              <a:t>6</a:t>
            </a:r>
            <a:r>
              <a:rPr lang="zh-TW" altLang="en-US" dirty="0"/>
              <a:t> </a:t>
            </a:r>
            <a:r>
              <a:rPr lang="en-US" altLang="zh-TW" dirty="0"/>
              <a:t>0</a:t>
            </a:r>
            <a:r>
              <a:rPr lang="zh-TW" altLang="en-US" dirty="0"/>
              <a:t> </a:t>
            </a:r>
            <a:r>
              <a:rPr lang="en-US" altLang="zh-TW" dirty="0"/>
              <a:t>9</a:t>
            </a:r>
            <a:endParaRPr lang="zh-TW" altLang="en-US" dirty="0"/>
          </a:p>
        </p:txBody>
      </p:sp>
      <p:sp>
        <p:nvSpPr>
          <p:cNvPr id="8" name="矩形 7"/>
          <p:cNvSpPr/>
          <p:nvPr/>
        </p:nvSpPr>
        <p:spPr>
          <a:xfrm>
            <a:off x="1042988" y="4291013"/>
            <a:ext cx="3312988" cy="431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TW" sz="2000" dirty="0">
                <a:solidFill>
                  <a:schemeClr val="tx1">
                    <a:lumMod val="50000"/>
                    <a:lumOff val="50000"/>
                  </a:schemeClr>
                </a:solidFill>
                <a:latin typeface="微軟正黑體" pitchFamily="34" charset="-120"/>
                <a:ea typeface="微軟正黑體" pitchFamily="34" charset="-120"/>
              </a:rPr>
              <a:t>2021/05/27</a:t>
            </a:r>
            <a:endParaRPr kumimoji="0" lang="zh-TW" altLang="en-US" sz="20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8C89DEB-3A96-4859-9A12-208015B5559B}" type="slidenum">
              <a:rPr lang="zh-TW" altLang="en-US" smtClean="0"/>
              <a:pPr/>
              <a:t>10</a:t>
            </a:fld>
            <a:endParaRPr lang="zh-TW" altLang="en-US"/>
          </a:p>
        </p:txBody>
      </p:sp>
      <p:sp>
        <p:nvSpPr>
          <p:cNvPr id="7" name="文字方塊 6"/>
          <p:cNvSpPr txBox="1"/>
          <p:nvPr/>
        </p:nvSpPr>
        <p:spPr>
          <a:xfrm>
            <a:off x="8676456" y="2636912"/>
            <a:ext cx="369332" cy="1008112"/>
          </a:xfrm>
          <a:prstGeom prst="rect">
            <a:avLst/>
          </a:prstGeom>
          <a:noFill/>
        </p:spPr>
        <p:txBody>
          <a:bodyPr vert="eaVert" wrap="square" rtlCol="0">
            <a:spAutoFit/>
          </a:bodyPr>
          <a:lstStyle/>
          <a:p>
            <a:r>
              <a:rPr lang="zh-TW" altLang="en-US" sz="1200" dirty="0">
                <a:latin typeface="微軟正黑體" pitchFamily="34" charset="-120"/>
                <a:ea typeface="微軟正黑體" pitchFamily="34" charset="-120"/>
              </a:rPr>
              <a:t>銷售：公噸</a:t>
            </a:r>
          </a:p>
        </p:txBody>
      </p:sp>
      <p:sp>
        <p:nvSpPr>
          <p:cNvPr id="10" name="矩形 9"/>
          <p:cNvSpPr/>
          <p:nvPr/>
        </p:nvSpPr>
        <p:spPr>
          <a:xfrm>
            <a:off x="1835696" y="1052736"/>
            <a:ext cx="1371749" cy="392805"/>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pic>
        <p:nvPicPr>
          <p:cNvPr id="12" name="圖片 11" descr="logo網頁用.png"/>
          <p:cNvPicPr preferRelativeResize="0">
            <a:picLocks noChangeAspect="1"/>
          </p:cNvPicPr>
          <p:nvPr/>
        </p:nvPicPr>
        <p:blipFill>
          <a:blip r:embed="rId2" cstate="print">
            <a:lum bright="20000"/>
          </a:blip>
          <a:srcRect l="8610" t="18591" r="47111" b="17670"/>
          <a:stretch>
            <a:fillRect/>
          </a:stretch>
        </p:blipFill>
        <p:spPr>
          <a:xfrm>
            <a:off x="611560" y="620688"/>
            <a:ext cx="1523266" cy="7363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文字方塊 13"/>
          <p:cNvSpPr txBox="1"/>
          <p:nvPr/>
        </p:nvSpPr>
        <p:spPr>
          <a:xfrm>
            <a:off x="683568" y="1556792"/>
            <a:ext cx="5112568" cy="369332"/>
          </a:xfrm>
          <a:prstGeom prst="rect">
            <a:avLst/>
          </a:prstGeom>
          <a:noFill/>
        </p:spPr>
        <p:txBody>
          <a:bodyPr wrap="square" rtlCol="0">
            <a:spAutoFit/>
          </a:bodyPr>
          <a:lstStyle/>
          <a:p>
            <a:pPr>
              <a:buFont typeface="Arial" pitchFamily="34" charset="0"/>
              <a:buChar char="•"/>
            </a:pPr>
            <a:r>
              <a:rPr lang="zh-TW" altLang="en-US" b="1" dirty="0">
                <a:latin typeface="微軟正黑體" pitchFamily="34" charset="-120"/>
                <a:ea typeface="微軟正黑體" pitchFamily="34" charset="-120"/>
              </a:rPr>
              <a:t>各類產品銷貨數量統計</a:t>
            </a:r>
          </a:p>
        </p:txBody>
      </p:sp>
      <p:graphicFrame>
        <p:nvGraphicFramePr>
          <p:cNvPr id="9" name="圖表 8"/>
          <p:cNvGraphicFramePr/>
          <p:nvPr/>
        </p:nvGraphicFramePr>
        <p:xfrm>
          <a:off x="611560" y="1916832"/>
          <a:ext cx="7704856"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11</a:t>
            </a:fld>
            <a:endParaRPr lang="zh-TW" altLang="en-US"/>
          </a:p>
        </p:txBody>
      </p:sp>
      <p:sp>
        <p:nvSpPr>
          <p:cNvPr id="12" name="文字方塊 11"/>
          <p:cNvSpPr txBox="1"/>
          <p:nvPr/>
        </p:nvSpPr>
        <p:spPr>
          <a:xfrm>
            <a:off x="755576" y="1916832"/>
            <a:ext cx="5112568"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2021</a:t>
            </a:r>
            <a:r>
              <a:rPr lang="zh-TW" altLang="en-US" b="1" dirty="0">
                <a:latin typeface="微軟正黑體" pitchFamily="34" charset="-120"/>
                <a:ea typeface="微軟正黑體" pitchFamily="34" charset="-120"/>
              </a:rPr>
              <a:t>年 </a:t>
            </a:r>
            <a:r>
              <a:rPr lang="en-US" altLang="zh-TW" b="1" dirty="0">
                <a:latin typeface="微軟正黑體" pitchFamily="34" charset="-120"/>
                <a:ea typeface="微軟正黑體" pitchFamily="34" charset="-120"/>
              </a:rPr>
              <a:t> 1~3</a:t>
            </a:r>
            <a:r>
              <a:rPr lang="zh-TW" altLang="en-US" b="1" dirty="0">
                <a:latin typeface="微軟正黑體" pitchFamily="34" charset="-120"/>
                <a:ea typeface="微軟正黑體" pitchFamily="34" charset="-120"/>
              </a:rPr>
              <a:t>月  各類產品銷貨數量比率</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9" name="圖表 8"/>
          <p:cNvGraphicFramePr/>
          <p:nvPr/>
        </p:nvGraphicFramePr>
        <p:xfrm>
          <a:off x="1043608" y="2780928"/>
          <a:ext cx="7086600" cy="36572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12</a:t>
            </a:fld>
            <a:endParaRPr lang="zh-TW" altLang="en-US"/>
          </a:p>
        </p:txBody>
      </p:sp>
      <p:sp>
        <p:nvSpPr>
          <p:cNvPr id="12" name="文字方塊 11"/>
          <p:cNvSpPr txBox="1"/>
          <p:nvPr/>
        </p:nvSpPr>
        <p:spPr>
          <a:xfrm>
            <a:off x="755576" y="1916832"/>
            <a:ext cx="5112568"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2021</a:t>
            </a:r>
            <a:r>
              <a:rPr lang="zh-TW" altLang="en-US" b="1" dirty="0">
                <a:latin typeface="微軟正黑體" pitchFamily="34" charset="-120"/>
                <a:ea typeface="微軟正黑體" pitchFamily="34" charset="-120"/>
              </a:rPr>
              <a:t>年</a:t>
            </a:r>
            <a:r>
              <a:rPr lang="en-US" altLang="zh-TW" b="1" dirty="0">
                <a:latin typeface="微軟正黑體" pitchFamily="34" charset="-120"/>
                <a:ea typeface="微軟正黑體" pitchFamily="34" charset="-120"/>
              </a:rPr>
              <a:t>1-3</a:t>
            </a:r>
            <a:r>
              <a:rPr lang="zh-TW" altLang="en-US" b="1" dirty="0">
                <a:latin typeface="微軟正黑體" pitchFamily="34" charset="-120"/>
                <a:ea typeface="微軟正黑體" pitchFamily="34" charset="-120"/>
              </a:rPr>
              <a:t>月  各類產品銷貨金額百分比</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9" name="圖表 8"/>
          <p:cNvGraphicFramePr/>
          <p:nvPr/>
        </p:nvGraphicFramePr>
        <p:xfrm>
          <a:off x="1115616" y="2420888"/>
          <a:ext cx="6575673" cy="40481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13</a:t>
            </a:fld>
            <a:endParaRPr lang="zh-TW" altLang="en-US"/>
          </a:p>
        </p:txBody>
      </p:sp>
      <p:sp>
        <p:nvSpPr>
          <p:cNvPr id="22532" name="文字方塊 1"/>
          <p:cNvSpPr txBox="1">
            <a:spLocks noChangeArrowheads="1"/>
          </p:cNvSpPr>
          <p:nvPr/>
        </p:nvSpPr>
        <p:spPr bwMode="auto">
          <a:xfrm>
            <a:off x="5361310" y="2157363"/>
            <a:ext cx="3459162" cy="263525"/>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單位：新台幣仟元，惟基本每股盈餘為元</a:t>
            </a:r>
          </a:p>
        </p:txBody>
      </p:sp>
      <p:sp>
        <p:nvSpPr>
          <p:cNvPr id="29" name="文字版面配置區 3"/>
          <p:cNvSpPr txBox="1">
            <a:spLocks/>
          </p:cNvSpPr>
          <p:nvPr/>
        </p:nvSpPr>
        <p:spPr bwMode="auto">
          <a:xfrm>
            <a:off x="611560" y="1628800"/>
            <a:ext cx="777557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nSpc>
                <a:spcPct val="200000"/>
              </a:lnSpc>
              <a:spcBef>
                <a:spcPct val="20000"/>
              </a:spcBef>
              <a:buFont typeface="Arial" pitchFamily="34" charset="0"/>
              <a:buChar char="•"/>
              <a:defRPr/>
            </a:pPr>
            <a:r>
              <a:rPr kumimoji="0" lang="en-US" altLang="zh-TW" sz="1600" b="1" dirty="0">
                <a:latin typeface="微軟正黑體" panose="020B0604030504040204" pitchFamily="34" charset="-120"/>
                <a:ea typeface="微軟正黑體" panose="020B0604030504040204" pitchFamily="34" charset="-120"/>
              </a:rPr>
              <a:t>2020 </a:t>
            </a:r>
            <a:r>
              <a:rPr kumimoji="0" lang="zh-TW" altLang="en-US" sz="1600" b="1" dirty="0">
                <a:latin typeface="微軟正黑體" panose="020B0604030504040204" pitchFamily="34" charset="-120"/>
                <a:ea typeface="微軟正黑體" panose="020B0604030504040204" pitchFamily="34" charset="-120"/>
              </a:rPr>
              <a:t>年</a:t>
            </a:r>
            <a:r>
              <a:rPr kumimoji="0" lang="en-US" altLang="zh-TW" sz="1600" b="1" dirty="0">
                <a:latin typeface="微軟正黑體" panose="020B0604030504040204" pitchFamily="34" charset="-120"/>
                <a:ea typeface="微軟正黑體" panose="020B0604030504040204" pitchFamily="34" charset="-120"/>
              </a:rPr>
              <a:t>1~3</a:t>
            </a:r>
            <a:r>
              <a:rPr kumimoji="0" lang="zh-TW" altLang="en-US" sz="1600" b="1" dirty="0">
                <a:latin typeface="微軟正黑體" panose="020B0604030504040204" pitchFamily="34" charset="-120"/>
                <a:ea typeface="微軟正黑體" panose="020B0604030504040204" pitchFamily="34" charset="-120"/>
              </a:rPr>
              <a:t>月與</a:t>
            </a:r>
            <a:r>
              <a:rPr kumimoji="0" lang="en-US" altLang="zh-TW" sz="1600" b="1" dirty="0">
                <a:latin typeface="微軟正黑體" panose="020B0604030504040204" pitchFamily="34" charset="-120"/>
                <a:ea typeface="微軟正黑體" panose="020B0604030504040204" pitchFamily="34" charset="-120"/>
              </a:rPr>
              <a:t>2021</a:t>
            </a:r>
            <a:r>
              <a:rPr kumimoji="0" lang="zh-TW" altLang="en-US" sz="1600" b="1" dirty="0">
                <a:latin typeface="微軟正黑體" panose="020B0604030504040204" pitchFamily="34" charset="-120"/>
                <a:ea typeface="微軟正黑體" panose="020B0604030504040204" pitchFamily="34" charset="-120"/>
              </a:rPr>
              <a:t>年</a:t>
            </a:r>
            <a:r>
              <a:rPr kumimoji="0" lang="en-US" altLang="zh-TW" sz="1600" b="1" dirty="0">
                <a:latin typeface="微軟正黑體" panose="020B0604030504040204" pitchFamily="34" charset="-120"/>
                <a:ea typeface="微軟正黑體" panose="020B0604030504040204" pitchFamily="34" charset="-120"/>
              </a:rPr>
              <a:t>1~3</a:t>
            </a:r>
            <a:r>
              <a:rPr kumimoji="0" lang="zh-TW" altLang="en-US" sz="1600" b="1" dirty="0">
                <a:latin typeface="微軟正黑體" panose="020B0604030504040204" pitchFamily="34" charset="-120"/>
                <a:ea typeface="微軟正黑體" panose="020B0604030504040204" pitchFamily="34" charset="-120"/>
              </a:rPr>
              <a:t>月</a:t>
            </a:r>
            <a:r>
              <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營運表現</a:t>
            </a:r>
            <a:r>
              <a:rPr kumimoji="0" lang="en-US" altLang="zh-TW"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合併報表</a:t>
            </a:r>
            <a:r>
              <a:rPr kumimoji="0" lang="en-US" altLang="zh-TW"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endPar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grpSp>
        <p:nvGrpSpPr>
          <p:cNvPr id="2" name="群組 33"/>
          <p:cNvGrpSpPr/>
          <p:nvPr/>
        </p:nvGrpSpPr>
        <p:grpSpPr>
          <a:xfrm>
            <a:off x="827584" y="764704"/>
            <a:ext cx="2016224" cy="720080"/>
            <a:chOff x="827582" y="404663"/>
            <a:chExt cx="3634872" cy="1146719"/>
          </a:xfrm>
        </p:grpSpPr>
        <p:pic>
          <p:nvPicPr>
            <p:cNvPr id="35" name="圖片 34"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矩形 35"/>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10" name="表格 9"/>
          <p:cNvGraphicFramePr>
            <a:graphicFrameLocks noGrp="1"/>
          </p:cNvGraphicFramePr>
          <p:nvPr/>
        </p:nvGraphicFramePr>
        <p:xfrm>
          <a:off x="683569" y="2492896"/>
          <a:ext cx="7920878" cy="3456154"/>
        </p:xfrm>
        <a:graphic>
          <a:graphicData uri="http://schemas.openxmlformats.org/drawingml/2006/table">
            <a:tbl>
              <a:tblPr/>
              <a:tblGrid>
                <a:gridCol w="1294757">
                  <a:extLst>
                    <a:ext uri="{9D8B030D-6E8A-4147-A177-3AD203B41FA5}">
                      <a16:colId xmlns:a16="http://schemas.microsoft.com/office/drawing/2014/main" val="20000"/>
                    </a:ext>
                  </a:extLst>
                </a:gridCol>
                <a:gridCol w="2361032">
                  <a:extLst>
                    <a:ext uri="{9D8B030D-6E8A-4147-A177-3AD203B41FA5}">
                      <a16:colId xmlns:a16="http://schemas.microsoft.com/office/drawing/2014/main" val="20001"/>
                    </a:ext>
                  </a:extLst>
                </a:gridCol>
                <a:gridCol w="609298">
                  <a:extLst>
                    <a:ext uri="{9D8B030D-6E8A-4147-A177-3AD203B41FA5}">
                      <a16:colId xmlns:a16="http://schemas.microsoft.com/office/drawing/2014/main" val="20002"/>
                    </a:ext>
                  </a:extLst>
                </a:gridCol>
                <a:gridCol w="228763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720081">
                  <a:extLst>
                    <a:ext uri="{9D8B030D-6E8A-4147-A177-3AD203B41FA5}">
                      <a16:colId xmlns:a16="http://schemas.microsoft.com/office/drawing/2014/main" val="20005"/>
                    </a:ext>
                  </a:extLst>
                </a:gridCol>
              </a:tblGrid>
              <a:tr h="456501">
                <a:tc>
                  <a:txBody>
                    <a:bodyPr/>
                    <a:lstStyle/>
                    <a:p>
                      <a:pPr algn="ctr" rtl="0" fontAlgn="ctr"/>
                      <a:r>
                        <a:rPr lang="zh-TW" altLang="en-US" sz="1800" b="0" i="0" u="none" strike="noStrike" dirty="0">
                          <a:solidFill>
                            <a:srgbClr val="FFFFFF"/>
                          </a:solidFill>
                          <a:latin typeface="微軟正黑體" pitchFamily="34" charset="-120"/>
                          <a:ea typeface="微軟正黑體" pitchFamily="34" charset="-120"/>
                        </a:rPr>
                        <a:t>項目</a:t>
                      </a:r>
                    </a:p>
                  </a:txBody>
                  <a:tcPr marL="7896" marR="7896" marT="78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2021</a:t>
                      </a:r>
                      <a:r>
                        <a:rPr lang="zh-TW" altLang="en-US" sz="1400" b="0" i="0" u="none" strike="noStrike" dirty="0">
                          <a:solidFill>
                            <a:srgbClr val="FFFFFF"/>
                          </a:solidFill>
                          <a:latin typeface="微軟正黑體" pitchFamily="34" charset="-120"/>
                          <a:ea typeface="微軟正黑體" pitchFamily="34" charset="-120"/>
                        </a:rPr>
                        <a:t>年</a:t>
                      </a:r>
                      <a:r>
                        <a:rPr lang="en-US" altLang="zh-TW" sz="1400" b="0" i="0" u="none" strike="noStrike" dirty="0">
                          <a:solidFill>
                            <a:srgbClr val="FFFFFF"/>
                          </a:solidFill>
                          <a:latin typeface="微軟正黑體" pitchFamily="34" charset="-120"/>
                          <a:ea typeface="微軟正黑體" pitchFamily="34" charset="-120"/>
                        </a:rPr>
                        <a:t>1</a:t>
                      </a:r>
                      <a:r>
                        <a:rPr lang="zh-TW" altLang="en-US" sz="1400" b="0" i="0" u="none" strike="noStrike" dirty="0">
                          <a:solidFill>
                            <a:srgbClr val="FFFFFF"/>
                          </a:solidFill>
                          <a:latin typeface="微軟正黑體" pitchFamily="34" charset="-120"/>
                          <a:ea typeface="微軟正黑體" pitchFamily="34" charset="-120"/>
                        </a:rPr>
                        <a:t>月</a:t>
                      </a:r>
                      <a:r>
                        <a:rPr lang="en-US" altLang="zh-TW" sz="1400" b="0" i="0" u="none" strike="noStrike" dirty="0">
                          <a:solidFill>
                            <a:srgbClr val="FFFFFF"/>
                          </a:solidFill>
                          <a:latin typeface="微軟正黑體" pitchFamily="34" charset="-120"/>
                          <a:ea typeface="微軟正黑體" pitchFamily="34" charset="-120"/>
                        </a:rPr>
                        <a:t>1</a:t>
                      </a:r>
                      <a:r>
                        <a:rPr lang="zh-TW" altLang="en-US" sz="1400" b="0" i="0" u="none" strike="noStrike" dirty="0">
                          <a:solidFill>
                            <a:srgbClr val="FFFFFF"/>
                          </a:solidFill>
                          <a:latin typeface="微軟正黑體" pitchFamily="34" charset="-120"/>
                          <a:ea typeface="微軟正黑體" pitchFamily="34" charset="-120"/>
                        </a:rPr>
                        <a:t>日至</a:t>
                      </a:r>
                      <a:r>
                        <a:rPr lang="en-US" altLang="zh-TW" sz="1400" b="0" i="0" u="none" strike="noStrike" dirty="0">
                          <a:solidFill>
                            <a:srgbClr val="FFFFFF"/>
                          </a:solidFill>
                          <a:latin typeface="微軟正黑體" pitchFamily="34" charset="-120"/>
                          <a:ea typeface="微軟正黑體" pitchFamily="34" charset="-120"/>
                        </a:rPr>
                        <a:t>3</a:t>
                      </a:r>
                      <a:r>
                        <a:rPr lang="zh-TW" altLang="en-US" sz="1400" b="0" i="0" u="none" strike="noStrike" dirty="0">
                          <a:solidFill>
                            <a:srgbClr val="FFFFFF"/>
                          </a:solidFill>
                          <a:latin typeface="微軟正黑體" pitchFamily="34" charset="-120"/>
                          <a:ea typeface="微軟正黑體" pitchFamily="34" charset="-120"/>
                        </a:rPr>
                        <a:t>月</a:t>
                      </a:r>
                      <a:r>
                        <a:rPr lang="en-US" altLang="zh-TW" sz="1400" b="0" i="0" u="none" strike="noStrike" dirty="0">
                          <a:solidFill>
                            <a:srgbClr val="FFFFFF"/>
                          </a:solidFill>
                          <a:latin typeface="微軟正黑體" pitchFamily="34" charset="-120"/>
                          <a:ea typeface="微軟正黑體" pitchFamily="34" charset="-120"/>
                        </a:rPr>
                        <a:t>31</a:t>
                      </a:r>
                      <a:r>
                        <a:rPr lang="zh-TW" altLang="en-US" sz="1400" b="0" i="0" u="none" strike="noStrike" dirty="0">
                          <a:solidFill>
                            <a:srgbClr val="FFFFFF"/>
                          </a:solidFill>
                          <a:latin typeface="微軟正黑體" pitchFamily="34" charset="-120"/>
                          <a:ea typeface="微軟正黑體" pitchFamily="34" charset="-120"/>
                        </a:rPr>
                        <a:t>日</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2020</a:t>
                      </a:r>
                      <a:r>
                        <a:rPr lang="zh-TW" altLang="en-US" sz="1400" b="0" i="0" u="none" strike="noStrike" dirty="0">
                          <a:solidFill>
                            <a:srgbClr val="FFFFFF"/>
                          </a:solidFill>
                          <a:latin typeface="微軟正黑體" pitchFamily="34" charset="-120"/>
                          <a:ea typeface="微軟正黑體" pitchFamily="34" charset="-120"/>
                        </a:rPr>
                        <a:t>年</a:t>
                      </a:r>
                      <a:r>
                        <a:rPr lang="en-US" altLang="zh-TW" sz="1400" b="0" i="0" u="none" strike="noStrike" dirty="0">
                          <a:solidFill>
                            <a:srgbClr val="FFFFFF"/>
                          </a:solidFill>
                          <a:latin typeface="微軟正黑體" pitchFamily="34" charset="-120"/>
                          <a:ea typeface="微軟正黑體" pitchFamily="34" charset="-120"/>
                        </a:rPr>
                        <a:t>1</a:t>
                      </a:r>
                      <a:r>
                        <a:rPr lang="zh-TW" altLang="en-US" sz="1400" b="0" i="0" u="none" strike="noStrike" dirty="0">
                          <a:solidFill>
                            <a:srgbClr val="FFFFFF"/>
                          </a:solidFill>
                          <a:latin typeface="微軟正黑體" pitchFamily="34" charset="-120"/>
                          <a:ea typeface="微軟正黑體" pitchFamily="34" charset="-120"/>
                        </a:rPr>
                        <a:t>月</a:t>
                      </a:r>
                      <a:r>
                        <a:rPr lang="en-US" altLang="zh-TW" sz="1400" b="0" i="0" u="none" strike="noStrike" dirty="0">
                          <a:solidFill>
                            <a:srgbClr val="FFFFFF"/>
                          </a:solidFill>
                          <a:latin typeface="微軟正黑體" pitchFamily="34" charset="-120"/>
                          <a:ea typeface="微軟正黑體" pitchFamily="34" charset="-120"/>
                        </a:rPr>
                        <a:t>1</a:t>
                      </a:r>
                      <a:r>
                        <a:rPr lang="zh-TW" altLang="en-US" sz="1400" b="0" i="0" u="none" strike="noStrike" dirty="0">
                          <a:solidFill>
                            <a:srgbClr val="FFFFFF"/>
                          </a:solidFill>
                          <a:latin typeface="微軟正黑體" pitchFamily="34" charset="-120"/>
                          <a:ea typeface="微軟正黑體" pitchFamily="34" charset="-120"/>
                        </a:rPr>
                        <a:t>日至</a:t>
                      </a:r>
                      <a:r>
                        <a:rPr lang="en-US" altLang="zh-TW" sz="1400" b="0" i="0" u="none" strike="noStrike" dirty="0">
                          <a:solidFill>
                            <a:srgbClr val="FFFFFF"/>
                          </a:solidFill>
                          <a:latin typeface="微軟正黑體" pitchFamily="34" charset="-120"/>
                          <a:ea typeface="微軟正黑體" pitchFamily="34" charset="-120"/>
                        </a:rPr>
                        <a:t>3</a:t>
                      </a:r>
                      <a:r>
                        <a:rPr lang="zh-TW" altLang="en-US" sz="1400" b="0" i="0" u="none" strike="noStrike" dirty="0">
                          <a:solidFill>
                            <a:srgbClr val="FFFFFF"/>
                          </a:solidFill>
                          <a:latin typeface="微軟正黑體" pitchFamily="34" charset="-120"/>
                          <a:ea typeface="微軟正黑體" pitchFamily="34" charset="-120"/>
                        </a:rPr>
                        <a:t>月</a:t>
                      </a:r>
                      <a:r>
                        <a:rPr lang="en-US" altLang="zh-TW" sz="1400" b="0" i="0" u="none" strike="noStrike" dirty="0">
                          <a:solidFill>
                            <a:srgbClr val="FFFFFF"/>
                          </a:solidFill>
                          <a:latin typeface="微軟正黑體" pitchFamily="34" charset="-120"/>
                          <a:ea typeface="微軟正黑體" pitchFamily="34" charset="-120"/>
                        </a:rPr>
                        <a:t>31</a:t>
                      </a:r>
                      <a:r>
                        <a:rPr lang="zh-TW" altLang="en-US" sz="1400" b="0" i="0" u="none" strike="noStrike" dirty="0">
                          <a:solidFill>
                            <a:srgbClr val="FFFFFF"/>
                          </a:solidFill>
                          <a:latin typeface="微軟正黑體" pitchFamily="34" charset="-120"/>
                          <a:ea typeface="微軟正黑體" pitchFamily="34" charset="-120"/>
                        </a:rPr>
                        <a:t>日</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zh-TW" altLang="en-US" sz="1400" b="0" i="0" u="none" strike="noStrike" dirty="0">
                          <a:solidFill>
                            <a:srgbClr val="FFFFFF"/>
                          </a:solidFill>
                          <a:latin typeface="微軟正黑體" pitchFamily="34" charset="-120"/>
                          <a:ea typeface="微軟正黑體" pitchFamily="34" charset="-120"/>
                        </a:rPr>
                        <a:t>年成長</a:t>
                      </a:r>
                      <a:r>
                        <a:rPr lang="en-US" altLang="zh-TW" sz="1400" b="0" i="0" u="none" strike="noStrike" dirty="0">
                          <a:solidFill>
                            <a:srgbClr val="FFFFFF"/>
                          </a:solidFill>
                          <a:latin typeface="微軟正黑體" pitchFamily="34" charset="-120"/>
                          <a:ea typeface="微軟正黑體" pitchFamily="34" charset="-120"/>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341859">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營業收入 </a:t>
                      </a:r>
                    </a:p>
                  </a:txBody>
                  <a:tcPr marL="7896" marR="7896" marT="7896"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6,011,651 </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100.0 </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3,957,011</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100.0 </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51.9 </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0001"/>
                  </a:ext>
                </a:extLst>
              </a:tr>
              <a:tr h="398669">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營業成本 </a:t>
                      </a:r>
                    </a:p>
                  </a:txBody>
                  <a:tcPr marL="7896" marR="7896" marT="7896" marB="0" anchor="ctr">
                    <a:lnL>
                      <a:noFill/>
                    </a:lnL>
                    <a:lnR>
                      <a:noFill/>
                    </a:lnR>
                    <a:lnT>
                      <a:noFill/>
                    </a:lnT>
                    <a:lnB>
                      <a:noFill/>
                    </a:lnB>
                  </a:tcPr>
                </a:tc>
                <a:tc>
                  <a:txBody>
                    <a:bodyPr/>
                    <a:lstStyle/>
                    <a:p>
                      <a:pPr algn="r" rtl="0" fontAlgn="ctr"/>
                      <a:r>
                        <a:rPr lang="en-US" altLang="zh-TW" sz="1400" b="0" i="0" u="none" strike="noStrike">
                          <a:solidFill>
                            <a:srgbClr val="000000"/>
                          </a:solidFill>
                          <a:latin typeface="微軟正黑體"/>
                        </a:rPr>
                        <a:t>5,391,487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89.7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a:rPr>
                        <a:t>3,695,318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93.4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45.9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2224">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營業毛利 </a:t>
                      </a:r>
                    </a:p>
                  </a:txBody>
                  <a:tcPr marL="7896" marR="7896" marT="7896"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latin typeface="微軟正黑體"/>
                        </a:rPr>
                        <a:t>620,164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10.3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latin typeface="微軟正黑體"/>
                        </a:rPr>
                        <a:t>261,693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6.6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137.0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0003"/>
                  </a:ext>
                </a:extLst>
              </a:tr>
              <a:tr h="398669">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營業費用 </a:t>
                      </a:r>
                    </a:p>
                  </a:txBody>
                  <a:tcPr marL="7896" marR="7896" marT="7896" marB="0" anchor="ctr">
                    <a:lnL>
                      <a:noFill/>
                    </a:lnL>
                    <a:lnR>
                      <a:noFill/>
                    </a:lnR>
                    <a:lnT>
                      <a:noFill/>
                    </a:lnT>
                    <a:lnB>
                      <a:noFill/>
                    </a:lnB>
                  </a:tcPr>
                </a:tc>
                <a:tc>
                  <a:txBody>
                    <a:bodyPr/>
                    <a:lstStyle/>
                    <a:p>
                      <a:pPr algn="r" rtl="0" fontAlgn="ctr"/>
                      <a:r>
                        <a:rPr lang="en-US" altLang="zh-TW" sz="1400" b="0" i="0" u="none" strike="noStrike">
                          <a:solidFill>
                            <a:srgbClr val="000000"/>
                          </a:solidFill>
                          <a:latin typeface="微軟正黑體"/>
                        </a:rPr>
                        <a:t>257,643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4.3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a:rPr>
                        <a:t>224,561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5.7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14.7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2224">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營業淨利 </a:t>
                      </a:r>
                    </a:p>
                  </a:txBody>
                  <a:tcPr marL="7896" marR="7896" marT="7896" marB="0" anchor="ctr">
                    <a:lnL>
                      <a:noFill/>
                    </a:lnL>
                    <a:lnR>
                      <a:noFill/>
                    </a:lnR>
                    <a:lnT>
                      <a:noFill/>
                    </a:lnT>
                    <a:lnB>
                      <a:noFill/>
                    </a:lnB>
                    <a:solidFill>
                      <a:srgbClr val="E7E7E7"/>
                    </a:solidFill>
                  </a:tcPr>
                </a:tc>
                <a:tc>
                  <a:txBody>
                    <a:bodyPr/>
                    <a:lstStyle/>
                    <a:p>
                      <a:pPr algn="r" rtl="0" fontAlgn="ctr"/>
                      <a:r>
                        <a:rPr lang="en-US" altLang="zh-TW" sz="1400" b="0" i="0" u="none" strike="noStrike">
                          <a:solidFill>
                            <a:srgbClr val="000000"/>
                          </a:solidFill>
                          <a:latin typeface="微軟正黑體"/>
                        </a:rPr>
                        <a:t>362,521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latin typeface="微軟正黑體"/>
                        </a:rPr>
                        <a:t>6.0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37,132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0.9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a:rPr>
                        <a:t>876.3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0005"/>
                  </a:ext>
                </a:extLst>
              </a:tr>
              <a:tr h="347080">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營業外收支 </a:t>
                      </a:r>
                    </a:p>
                  </a:txBody>
                  <a:tcPr marL="7896" marR="7896" marT="7896" marB="0" anchor="ctr">
                    <a:lnL>
                      <a:noFill/>
                    </a:lnL>
                    <a:lnR>
                      <a:noFill/>
                    </a:lnR>
                    <a:lnT>
                      <a:noFill/>
                    </a:lnT>
                    <a:lnB>
                      <a:noFill/>
                    </a:lnB>
                  </a:tcPr>
                </a:tc>
                <a:tc>
                  <a:txBody>
                    <a:bodyPr/>
                    <a:lstStyle/>
                    <a:p>
                      <a:pPr algn="r" rtl="0" fontAlgn="ctr"/>
                      <a:r>
                        <a:rPr lang="en-US" altLang="zh-TW" sz="1400" b="0" i="0" u="none" strike="noStrike">
                          <a:solidFill>
                            <a:srgbClr val="000000"/>
                          </a:solidFill>
                          <a:latin typeface="微軟正黑體"/>
                        </a:rPr>
                        <a:t>184,321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3.1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202,794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5.1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FF0000"/>
                          </a:solidFill>
                          <a:latin typeface="微軟正黑體"/>
                        </a:rPr>
                        <a:t>(9.1)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0924">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稅後淨利 </a:t>
                      </a:r>
                    </a:p>
                  </a:txBody>
                  <a:tcPr marL="7896" marR="7896" marT="7896" marB="0" anchor="ctr">
                    <a:lnL>
                      <a:noFill/>
                    </a:lnL>
                    <a:lnR>
                      <a:noFill/>
                    </a:lnR>
                    <a:lnT>
                      <a:noFill/>
                    </a:lnT>
                    <a:lnB>
                      <a:noFill/>
                    </a:lnB>
                    <a:solidFill>
                      <a:srgbClr val="E7E7E7"/>
                    </a:solidFill>
                  </a:tcPr>
                </a:tc>
                <a:tc rowSpan="2">
                  <a:txBody>
                    <a:bodyPr/>
                    <a:lstStyle/>
                    <a:p>
                      <a:pPr algn="r" rtl="0" fontAlgn="ctr"/>
                      <a:r>
                        <a:rPr lang="en-US" altLang="zh-TW" sz="1400" b="0" i="0" u="none" strike="noStrike">
                          <a:solidFill>
                            <a:srgbClr val="000000"/>
                          </a:solidFill>
                          <a:latin typeface="微軟正黑體"/>
                        </a:rPr>
                        <a:t>435,433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rowSpan="2">
                  <a:txBody>
                    <a:bodyPr/>
                    <a:lstStyle/>
                    <a:p>
                      <a:pPr algn="r" rtl="0" fontAlgn="ctr"/>
                      <a:r>
                        <a:rPr lang="en-US" altLang="zh-TW" sz="1400" b="0" i="0" u="none" strike="noStrike">
                          <a:solidFill>
                            <a:srgbClr val="000000"/>
                          </a:solidFill>
                          <a:latin typeface="微軟正黑體"/>
                        </a:rPr>
                        <a:t>7.2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rowSpan="2">
                  <a:txBody>
                    <a:bodyPr/>
                    <a:lstStyle/>
                    <a:p>
                      <a:pPr algn="r" rtl="0" fontAlgn="ctr"/>
                      <a:r>
                        <a:rPr lang="en-US" altLang="zh-TW" sz="1400" b="0" i="0" u="none" strike="noStrike">
                          <a:solidFill>
                            <a:srgbClr val="000000"/>
                          </a:solidFill>
                          <a:latin typeface="微軟正黑體"/>
                        </a:rPr>
                        <a:t>139,807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rowSpan="2">
                  <a:txBody>
                    <a:bodyPr/>
                    <a:lstStyle/>
                    <a:p>
                      <a:pPr algn="r" rtl="0" fontAlgn="ctr"/>
                      <a:r>
                        <a:rPr lang="en-US" altLang="zh-TW" sz="1400" b="0" i="0" u="none" strike="noStrike">
                          <a:solidFill>
                            <a:srgbClr val="000000"/>
                          </a:solidFill>
                          <a:latin typeface="微軟正黑體"/>
                        </a:rPr>
                        <a:t>3.5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rowSpan="2">
                  <a:txBody>
                    <a:bodyPr/>
                    <a:lstStyle/>
                    <a:p>
                      <a:pPr algn="r" rtl="0" fontAlgn="ctr"/>
                      <a:r>
                        <a:rPr lang="en-US" altLang="zh-TW" sz="1400" b="0" i="0" u="none" strike="noStrike">
                          <a:solidFill>
                            <a:srgbClr val="000000"/>
                          </a:solidFill>
                          <a:latin typeface="微軟正黑體"/>
                        </a:rPr>
                        <a:t>211.5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0007"/>
                  </a:ext>
                </a:extLst>
              </a:tr>
              <a:tr h="199335">
                <a:tc>
                  <a:txBody>
                    <a:bodyPr/>
                    <a:lstStyle/>
                    <a:p>
                      <a:pPr algn="l" rtl="0" fontAlgn="ct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歸屬母公司業主</a:t>
                      </a:r>
                      <a:r>
                        <a:rPr lang="en-US" altLang="zh-TW" sz="1200" b="0" i="0" u="none" strike="noStrike" dirty="0">
                          <a:solidFill>
                            <a:srgbClr val="000000"/>
                          </a:solidFill>
                          <a:latin typeface="微軟正黑體" pitchFamily="34" charset="-120"/>
                          <a:ea typeface="微軟正黑體" pitchFamily="34" charset="-120"/>
                        </a:rPr>
                        <a:t>) </a:t>
                      </a:r>
                    </a:p>
                  </a:txBody>
                  <a:tcPr marL="7896" marR="7896" marT="7896" marB="0" anchor="ctr">
                    <a:lnL>
                      <a:noFill/>
                    </a:lnL>
                    <a:lnR>
                      <a:noFill/>
                    </a:lnR>
                    <a:lnT>
                      <a:noFill/>
                    </a:lnT>
                    <a:lnB>
                      <a:noFill/>
                    </a:lnB>
                    <a:solidFill>
                      <a:srgbClr val="E7E7E7"/>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398669">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基本每股盈餘</a:t>
                      </a:r>
                      <a:endParaRPr lang="en-US" altLang="zh-TW" sz="1200" b="0" i="0" u="none" strike="noStrike" dirty="0">
                        <a:solidFill>
                          <a:srgbClr val="000000"/>
                        </a:solidFill>
                        <a:latin typeface="微軟正黑體" pitchFamily="34" charset="-120"/>
                        <a:ea typeface="微軟正黑體" pitchFamily="34" charset="-120"/>
                      </a:endParaRPr>
                    </a:p>
                  </a:txBody>
                  <a:tcPr marL="7896" marR="7896" marT="7896"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0.74 </a:t>
                      </a:r>
                    </a:p>
                  </a:txBody>
                  <a:tcPr marL="0" marR="0" marT="0"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latin typeface="微軟正黑體"/>
                        </a:rPr>
                        <a:t>　</a:t>
                      </a: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a:rPr>
                        <a:t>0.24 </a:t>
                      </a:r>
                    </a:p>
                  </a:txBody>
                  <a:tcPr marL="0" marR="0" marT="0"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latin typeface="微軟正黑體"/>
                        </a:rPr>
                        <a:t>　</a:t>
                      </a: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a:rPr>
                        <a:t>-</a:t>
                      </a:r>
                    </a:p>
                  </a:txBody>
                  <a:tcPr marL="0" marR="0" marT="0"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nvGraphicFramePr>
        <p:xfrm>
          <a:off x="827584" y="2537901"/>
          <a:ext cx="7848873" cy="3483389"/>
        </p:xfrm>
        <a:graphic>
          <a:graphicData uri="http://schemas.openxmlformats.org/drawingml/2006/table">
            <a:tbl>
              <a:tblPr firstRow="1" bandRow="1">
                <a:tableStyleId>{85BE263C-DBD7-4A20-BB59-AAB30ACAA65A}</a:tableStyleId>
              </a:tblPr>
              <a:tblGrid>
                <a:gridCol w="1925195">
                  <a:extLst>
                    <a:ext uri="{9D8B030D-6E8A-4147-A177-3AD203B41FA5}">
                      <a16:colId xmlns:a16="http://schemas.microsoft.com/office/drawing/2014/main" val="20000"/>
                    </a:ext>
                  </a:extLst>
                </a:gridCol>
                <a:gridCol w="1110690">
                  <a:extLst>
                    <a:ext uri="{9D8B030D-6E8A-4147-A177-3AD203B41FA5}">
                      <a16:colId xmlns:a16="http://schemas.microsoft.com/office/drawing/2014/main" val="20001"/>
                    </a:ext>
                  </a:extLst>
                </a:gridCol>
                <a:gridCol w="949872">
                  <a:extLst>
                    <a:ext uri="{9D8B030D-6E8A-4147-A177-3AD203B41FA5}">
                      <a16:colId xmlns:a16="http://schemas.microsoft.com/office/drawing/2014/main" val="20002"/>
                    </a:ext>
                  </a:extLst>
                </a:gridCol>
                <a:gridCol w="975323">
                  <a:extLst>
                    <a:ext uri="{9D8B030D-6E8A-4147-A177-3AD203B41FA5}">
                      <a16:colId xmlns:a16="http://schemas.microsoft.com/office/drawing/2014/main" val="20003"/>
                    </a:ext>
                  </a:extLst>
                </a:gridCol>
                <a:gridCol w="888552">
                  <a:extLst>
                    <a:ext uri="{9D8B030D-6E8A-4147-A177-3AD203B41FA5}">
                      <a16:colId xmlns:a16="http://schemas.microsoft.com/office/drawing/2014/main" val="20004"/>
                    </a:ext>
                  </a:extLst>
                </a:gridCol>
                <a:gridCol w="991128">
                  <a:extLst>
                    <a:ext uri="{9D8B030D-6E8A-4147-A177-3AD203B41FA5}">
                      <a16:colId xmlns:a16="http://schemas.microsoft.com/office/drawing/2014/main" val="20005"/>
                    </a:ext>
                  </a:extLst>
                </a:gridCol>
                <a:gridCol w="1008113">
                  <a:extLst>
                    <a:ext uri="{9D8B030D-6E8A-4147-A177-3AD203B41FA5}">
                      <a16:colId xmlns:a16="http://schemas.microsoft.com/office/drawing/2014/main" val="20006"/>
                    </a:ext>
                  </a:extLst>
                </a:gridCol>
              </a:tblGrid>
              <a:tr h="497627">
                <a:tc>
                  <a:txBody>
                    <a:bodyPr/>
                    <a:lstStyle/>
                    <a:p>
                      <a:pPr algn="l" fontAlgn="ctr"/>
                      <a:r>
                        <a:rPr lang="zh-TW" altLang="en-US" sz="1400" u="none" strike="noStrike" dirty="0">
                          <a:solidFill>
                            <a:schemeClr val="bg1"/>
                          </a:solidFill>
                          <a:latin typeface="微軟正黑體" pitchFamily="34" charset="-120"/>
                          <a:ea typeface="微軟正黑體" pitchFamily="34" charset="-120"/>
                        </a:rPr>
                        <a:t>項目</a:t>
                      </a:r>
                      <a:r>
                        <a:rPr lang="en-US" altLang="zh-TW" sz="1400" u="none" strike="noStrike" dirty="0">
                          <a:solidFill>
                            <a:schemeClr val="bg1"/>
                          </a:solidFill>
                          <a:latin typeface="微軟正黑體" pitchFamily="34" charset="-120"/>
                          <a:ea typeface="微軟正黑體" pitchFamily="34" charset="-120"/>
                        </a:rPr>
                        <a:t>/</a:t>
                      </a:r>
                      <a:r>
                        <a:rPr lang="zh-TW" altLang="en-US" sz="1400" u="none" strike="noStrike" dirty="0">
                          <a:solidFill>
                            <a:schemeClr val="bg1"/>
                          </a:solidFill>
                          <a:latin typeface="微軟正黑體" pitchFamily="34" charset="-120"/>
                          <a:ea typeface="微軟正黑體" pitchFamily="34" charset="-120"/>
                        </a:rPr>
                        <a:t>年度</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2016</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2017</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2018</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2019</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2020</a:t>
                      </a:r>
                      <a:r>
                        <a:rPr lang="zh-TW" altLang="en-US" sz="1400" b="0" i="0" u="none" strike="noStrike" dirty="0">
                          <a:solidFill>
                            <a:schemeClr val="bg1"/>
                          </a:solidFill>
                          <a:latin typeface="微軟正黑體" pitchFamily="34" charset="-120"/>
                          <a:ea typeface="微軟正黑體" pitchFamily="34" charset="-120"/>
                        </a:rPr>
                        <a:t>年</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2021Q1</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每股盈餘</a:t>
                      </a:r>
                      <a:r>
                        <a:rPr lang="en-US" altLang="zh-TW" sz="1400" u="none" strike="noStrike" dirty="0">
                          <a:solidFill>
                            <a:sysClr val="windowText" lastClr="000000"/>
                          </a:solidFill>
                          <a:latin typeface="微軟正黑體" pitchFamily="34" charset="-120"/>
                          <a:ea typeface="微軟正黑體" pitchFamily="34" charset="-120"/>
                        </a:rPr>
                        <a:t>(</a:t>
                      </a:r>
                      <a:r>
                        <a:rPr lang="zh-TW" altLang="en-US" sz="1400" u="none" strike="noStrike" dirty="0">
                          <a:solidFill>
                            <a:sysClr val="windowText" lastClr="000000"/>
                          </a:solidFill>
                          <a:latin typeface="微軟正黑體" pitchFamily="34" charset="-120"/>
                          <a:ea typeface="微軟正黑體" pitchFamily="34" charset="-120"/>
                        </a:rPr>
                        <a:t>元</a:t>
                      </a:r>
                      <a:r>
                        <a:rPr lang="en-US" altLang="zh-TW" sz="1400" u="none" strike="noStrike" dirty="0">
                          <a:solidFill>
                            <a:sysClr val="windowText" lastClr="000000"/>
                          </a:solidFill>
                          <a:latin typeface="微軟正黑體" pitchFamily="34" charset="-120"/>
                          <a:ea typeface="微軟正黑體" pitchFamily="34" charset="-120"/>
                        </a:rPr>
                        <a:t>)</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0.05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0.86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1.45</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0.74</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每股現金股利</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0.35</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r>
                        <a:rPr lang="en-US" altLang="zh-TW" sz="1000" b="0" i="0" u="none" strike="noStrike" kern="1200" dirty="0">
                          <a:solidFill>
                            <a:sysClr val="windowText" lastClr="000000"/>
                          </a:solidFill>
                          <a:latin typeface="微軟正黑體" pitchFamily="34" charset="-120"/>
                          <a:ea typeface="微軟正黑體" pitchFamily="34" charset="-120"/>
                          <a:cs typeface="+mn-cs"/>
                        </a:rPr>
                        <a:t>(</a:t>
                      </a:r>
                      <a:r>
                        <a:rPr lang="zh-TW" altLang="en-US" sz="1000" b="0" i="0" u="none" strike="noStrike" kern="1200" dirty="0">
                          <a:solidFill>
                            <a:sysClr val="windowText" lastClr="000000"/>
                          </a:solidFill>
                          <a:latin typeface="微軟正黑體" pitchFamily="34" charset="-120"/>
                          <a:ea typeface="微軟正黑體" pitchFamily="34" charset="-120"/>
                          <a:cs typeface="+mn-cs"/>
                        </a:rPr>
                        <a:t>註</a:t>
                      </a:r>
                      <a:r>
                        <a:rPr lang="en-US" altLang="zh-TW" sz="1000" b="0" i="0" u="none" strike="noStrike" kern="1200" dirty="0">
                          <a:solidFill>
                            <a:sysClr val="windowText" lastClr="000000"/>
                          </a:solidFill>
                          <a:latin typeface="微軟正黑體" pitchFamily="34" charset="-120"/>
                          <a:ea typeface="微軟正黑體" pitchFamily="34" charset="-120"/>
                          <a:cs typeface="+mn-cs"/>
                        </a:rPr>
                        <a:t>)</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每股股票股利</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0.4</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r>
                        <a:rPr lang="en-US" altLang="zh-TW" sz="1000" b="0" i="0" u="none" strike="noStrike" kern="1200" dirty="0">
                          <a:solidFill>
                            <a:sysClr val="windowText" lastClr="000000"/>
                          </a:solidFill>
                          <a:latin typeface="微軟正黑體" pitchFamily="34" charset="-120"/>
                          <a:ea typeface="微軟正黑體" pitchFamily="34" charset="-120"/>
                          <a:cs typeface="+mn-cs"/>
                        </a:rPr>
                        <a:t>(</a:t>
                      </a:r>
                      <a:r>
                        <a:rPr lang="zh-TW" altLang="en-US" sz="1000" b="0" i="0" u="none" strike="noStrike" kern="1200" dirty="0">
                          <a:solidFill>
                            <a:sysClr val="windowText" lastClr="000000"/>
                          </a:solidFill>
                          <a:latin typeface="微軟正黑體" pitchFamily="34" charset="-120"/>
                          <a:ea typeface="微軟正黑體" pitchFamily="34" charset="-120"/>
                          <a:cs typeface="+mn-cs"/>
                        </a:rPr>
                        <a:t>註</a:t>
                      </a:r>
                      <a:r>
                        <a:rPr lang="en-US" altLang="zh-TW" sz="1000" b="0" i="0" u="none" strike="noStrike" kern="1200" dirty="0">
                          <a:solidFill>
                            <a:sysClr val="windowText" lastClr="000000"/>
                          </a:solidFill>
                          <a:latin typeface="微軟正黑體" pitchFamily="34" charset="-120"/>
                          <a:ea typeface="微軟正黑體" pitchFamily="34" charset="-120"/>
                          <a:cs typeface="+mn-cs"/>
                        </a:rPr>
                        <a:t>)</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股東權益報酬率</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0.44%</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7.09%</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11.44%</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4.94%</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每股淨值</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11.17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11.27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11.11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11.92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13.05</a:t>
                      </a:r>
                      <a:r>
                        <a:rPr lang="zh-TW" altLang="en-US" sz="1400" b="0" i="0" u="none" strike="noStrike" kern="1200" dirty="0">
                          <a:solidFill>
                            <a:sysClr val="windowText" lastClr="000000"/>
                          </a:solidFill>
                          <a:latin typeface="微軟正黑體" pitchFamily="34" charset="-120"/>
                          <a:ea typeface="微軟正黑體" pitchFamily="34" charset="-120"/>
                          <a:cs typeface="+mn-cs"/>
                        </a:rPr>
                        <a:t>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13.81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每股營運現金流量</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a:solidFill>
                            <a:sysClr val="windowText" lastClr="000000"/>
                          </a:solidFill>
                          <a:latin typeface="微軟正黑體" pitchFamily="34" charset="-120"/>
                          <a:ea typeface="微軟正黑體" pitchFamily="34" charset="-120"/>
                        </a:rPr>
                        <a:t>0.19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(0.33)</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0.75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a:solidFill>
                            <a:sysClr val="windowText" lastClr="000000"/>
                          </a:solidFill>
                          <a:latin typeface="微軟正黑體" pitchFamily="34" charset="-120"/>
                          <a:ea typeface="微軟正黑體" pitchFamily="34" charset="-120"/>
                        </a:rPr>
                        <a:t>1.02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0.99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rgbClr val="FF0000"/>
                          </a:solidFill>
                          <a:latin typeface="微軟正黑體" pitchFamily="34" charset="-120"/>
                          <a:ea typeface="微軟正黑體" pitchFamily="34" charset="-120"/>
                          <a:cs typeface="+mn-cs"/>
                        </a:rPr>
                        <a:t>(1.69)</a:t>
                      </a:r>
                      <a:endParaRPr lang="zh-TW" altLang="en-US" sz="1400" b="0" i="0" u="none" strike="noStrike" kern="1200" dirty="0">
                        <a:solidFill>
                          <a:srgbClr val="FF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extLst>
                  <a:ext uri="{0D108BD9-81ED-4DB2-BD59-A6C34878D82A}">
                    <a16:rowId xmlns:a16="http://schemas.microsoft.com/office/drawing/2014/main" val="10006"/>
                  </a:ext>
                </a:extLst>
              </a:tr>
            </a:tbl>
          </a:graphicData>
        </a:graphic>
      </p:graphicFrame>
      <p:sp>
        <p:nvSpPr>
          <p:cNvPr id="15" name="文字方塊 14"/>
          <p:cNvSpPr txBox="1"/>
          <p:nvPr/>
        </p:nvSpPr>
        <p:spPr>
          <a:xfrm>
            <a:off x="755576" y="1691516"/>
            <a:ext cx="5112568" cy="369332"/>
          </a:xfrm>
          <a:prstGeom prst="rect">
            <a:avLst/>
          </a:prstGeom>
          <a:noFill/>
        </p:spPr>
        <p:txBody>
          <a:bodyPr wrap="square" rtlCol="0">
            <a:spAutoFit/>
          </a:bodyPr>
          <a:lstStyle/>
          <a:p>
            <a:pPr fontAlgn="ctr">
              <a:buFont typeface="Arial" pitchFamily="34" charset="0"/>
              <a:buChar char="•"/>
            </a:pPr>
            <a:r>
              <a:rPr lang="zh-TW" altLang="en-US" b="1" dirty="0">
                <a:latin typeface="微軟正黑體" pitchFamily="34" charset="-120"/>
                <a:ea typeface="微軟正黑體" pitchFamily="34" charset="-120"/>
              </a:rPr>
              <a:t>每股營運績效</a:t>
            </a:r>
          </a:p>
        </p:txBody>
      </p:sp>
      <p:sp>
        <p:nvSpPr>
          <p:cNvPr id="35" name="投影片編號版面配置區 34"/>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14</a:t>
            </a:fld>
            <a:endParaRPr lang="zh-TW" altLang="en-US"/>
          </a:p>
        </p:txBody>
      </p:sp>
      <p:grpSp>
        <p:nvGrpSpPr>
          <p:cNvPr id="2" name="群組 37"/>
          <p:cNvGrpSpPr/>
          <p:nvPr/>
        </p:nvGrpSpPr>
        <p:grpSpPr>
          <a:xfrm>
            <a:off x="971600" y="764704"/>
            <a:ext cx="2520280" cy="912181"/>
            <a:chOff x="827582" y="404663"/>
            <a:chExt cx="3634872" cy="1146719"/>
          </a:xfrm>
        </p:grpSpPr>
        <p:pic>
          <p:nvPicPr>
            <p:cNvPr id="39" name="圖片 38"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 name="矩形 39"/>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sp>
        <p:nvSpPr>
          <p:cNvPr id="8" name="文字方塊 7"/>
          <p:cNvSpPr txBox="1"/>
          <p:nvPr/>
        </p:nvSpPr>
        <p:spPr>
          <a:xfrm>
            <a:off x="899592" y="6165304"/>
            <a:ext cx="6768752" cy="276999"/>
          </a:xfrm>
          <a:prstGeom prst="rect">
            <a:avLst/>
          </a:prstGeom>
          <a:noFill/>
        </p:spPr>
        <p:txBody>
          <a:bodyPr wrap="square" rtlCol="0">
            <a:spAutoFit/>
          </a:bodyPr>
          <a:lstStyle/>
          <a:p>
            <a:r>
              <a:rPr lang="zh-TW" altLang="en-US" sz="1200" dirty="0">
                <a:latin typeface="微軟正黑體" pitchFamily="34" charset="-120"/>
                <a:ea typeface="微軟正黑體" pitchFamily="34" charset="-120"/>
              </a:rPr>
              <a:t>註：</a:t>
            </a:r>
            <a:r>
              <a:rPr lang="en-US" altLang="zh-TW" sz="1200" dirty="0">
                <a:latin typeface="微軟正黑體" pitchFamily="34" charset="-120"/>
                <a:ea typeface="微軟正黑體" pitchFamily="34" charset="-120"/>
              </a:rPr>
              <a:t>2020</a:t>
            </a:r>
            <a:r>
              <a:rPr lang="zh-TW" altLang="en-US" sz="1200" dirty="0">
                <a:latin typeface="微軟正黑體" pitchFamily="34" charset="-120"/>
                <a:ea typeface="微軟正黑體" pitchFamily="34" charset="-120"/>
              </a:rPr>
              <a:t>年盈餘分配案 待股東會決議通過。</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15</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a:latin typeface="微軟正黑體" pitchFamily="34" charset="-120"/>
                <a:ea typeface="微軟正黑體" pitchFamily="34" charset="-120"/>
              </a:rPr>
              <a:t>綠電產業績效</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14" name="圖表 13"/>
          <p:cNvGraphicFramePr/>
          <p:nvPr/>
        </p:nvGraphicFramePr>
        <p:xfrm>
          <a:off x="683568" y="1916832"/>
          <a:ext cx="8086725"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5" name="矩形 14"/>
          <p:cNvSpPr/>
          <p:nvPr/>
        </p:nvSpPr>
        <p:spPr>
          <a:xfrm>
            <a:off x="899592" y="6264696"/>
            <a:ext cx="7416824" cy="476672"/>
          </a:xfrm>
          <a:prstGeom prst="rect">
            <a:avLst/>
          </a:prstGeom>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r>
              <a:rPr lang="zh-TW" altLang="en-US" sz="1200" dirty="0">
                <a:latin typeface="微軟正黑體" pitchFamily="34" charset="-120"/>
                <a:ea typeface="微軟正黑體" pitchFamily="34" charset="-120"/>
              </a:rPr>
              <a:t>註：心忠學甲案總裝置容量</a:t>
            </a:r>
            <a:r>
              <a:rPr lang="en-US" altLang="zh-TW" sz="1200" dirty="0">
                <a:latin typeface="微軟正黑體" pitchFamily="34" charset="-120"/>
                <a:ea typeface="微軟正黑體" pitchFamily="34" charset="-120"/>
              </a:rPr>
              <a:t>75,969.60kwp</a:t>
            </a:r>
            <a:r>
              <a:rPr lang="zh-TW" altLang="en-US" sz="1200" dirty="0">
                <a:latin typeface="微軟正黑體" pitchFamily="34" charset="-120"/>
                <a:ea typeface="微軟正黑體" pitchFamily="34" charset="-120"/>
              </a:rPr>
              <a:t>，於</a:t>
            </a:r>
            <a:r>
              <a:rPr lang="en-US" altLang="zh-TW" sz="1200" dirty="0">
                <a:latin typeface="微軟正黑體" pitchFamily="34" charset="-120"/>
                <a:ea typeface="微軟正黑體" pitchFamily="34" charset="-120"/>
              </a:rPr>
              <a:t>2020/12/8</a:t>
            </a:r>
            <a:r>
              <a:rPr lang="zh-TW" altLang="en-US" sz="1200" dirty="0">
                <a:latin typeface="微軟正黑體" pitchFamily="34" charset="-120"/>
                <a:ea typeface="微軟正黑體" pitchFamily="34" charset="-120"/>
              </a:rPr>
              <a:t>掛表發電，截至</a:t>
            </a:r>
            <a:r>
              <a:rPr lang="en-US" altLang="zh-TW" sz="1200" dirty="0">
                <a:latin typeface="微軟正黑體" pitchFamily="34" charset="-120"/>
                <a:ea typeface="微軟正黑體" pitchFamily="34" charset="-120"/>
              </a:rPr>
              <a:t>2021</a:t>
            </a:r>
            <a:r>
              <a:rPr lang="zh-TW" altLang="en-US" sz="1200" dirty="0">
                <a:latin typeface="微軟正黑體" pitchFamily="34" charset="-120"/>
                <a:ea typeface="微軟正黑體" pitchFamily="34" charset="-120"/>
              </a:rPr>
              <a:t>年第一季止累計發電</a:t>
            </a:r>
            <a:r>
              <a:rPr lang="en-US" altLang="zh-TW" sz="1200" dirty="0">
                <a:latin typeface="微軟正黑體" pitchFamily="34" charset="-120"/>
                <a:ea typeface="微軟正黑體" pitchFamily="34" charset="-120"/>
              </a:rPr>
              <a:t>25,911.41</a:t>
            </a:r>
            <a:r>
              <a:rPr lang="zh-TW" altLang="en-US" sz="1200" dirty="0">
                <a:latin typeface="微軟正黑體" pitchFamily="34" charset="-120"/>
                <a:ea typeface="微軟正黑體" pitchFamily="34" charset="-120"/>
              </a:rPr>
              <a:t>仟度。</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16</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a:latin typeface="微軟正黑體" pitchFamily="34" charset="-120"/>
                <a:ea typeface="微軟正黑體" pitchFamily="34" charset="-120"/>
              </a:rPr>
              <a:t>綠電產業績效</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sp>
        <p:nvSpPr>
          <p:cNvPr id="15" name="矩形 14"/>
          <p:cNvSpPr/>
          <p:nvPr/>
        </p:nvSpPr>
        <p:spPr>
          <a:xfrm>
            <a:off x="899592" y="5589240"/>
            <a:ext cx="7416824" cy="836712"/>
          </a:xfrm>
          <a:prstGeom prst="rect">
            <a:avLst/>
          </a:prstGeom>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r>
              <a:rPr lang="zh-TW" altLang="en-US" sz="1200" dirty="0">
                <a:latin typeface="微軟正黑體" pitchFamily="34" charset="-120"/>
                <a:ea typeface="微軟正黑體" pitchFamily="34" charset="-120"/>
              </a:rPr>
              <a:t>註：</a:t>
            </a:r>
            <a:r>
              <a:rPr lang="en-US" altLang="zh-TW" sz="1200" dirty="0">
                <a:latin typeface="微軟正黑體" pitchFamily="34" charset="-120"/>
                <a:ea typeface="微軟正黑體" pitchFamily="34" charset="-120"/>
              </a:rPr>
              <a:t>1.</a:t>
            </a:r>
            <a:r>
              <a:rPr lang="zh-TW" altLang="en-US" sz="1200" dirty="0">
                <a:latin typeface="微軟正黑體" pitchFamily="34" charset="-120"/>
                <a:ea typeface="微軟正黑體" pitchFamily="34" charset="-120"/>
              </a:rPr>
              <a:t>心忠學甲案總裝置容量</a:t>
            </a:r>
            <a:r>
              <a:rPr lang="en-US" altLang="zh-TW" sz="1200" dirty="0">
                <a:latin typeface="微軟正黑體" pitchFamily="34" charset="-120"/>
                <a:ea typeface="微軟正黑體" pitchFamily="34" charset="-120"/>
              </a:rPr>
              <a:t>75,969.60kwp</a:t>
            </a:r>
            <a:r>
              <a:rPr lang="zh-TW" altLang="en-US" sz="1200" dirty="0">
                <a:latin typeface="微軟正黑體" pitchFamily="34" charset="-120"/>
                <a:ea typeface="微軟正黑體" pitchFamily="34" charset="-120"/>
              </a:rPr>
              <a:t>，截至</a:t>
            </a:r>
            <a:r>
              <a:rPr lang="en-US" altLang="zh-TW" sz="1200" dirty="0">
                <a:latin typeface="微軟正黑體" pitchFamily="34" charset="-120"/>
                <a:ea typeface="微軟正黑體" pitchFamily="34" charset="-120"/>
              </a:rPr>
              <a:t>2021</a:t>
            </a:r>
            <a:r>
              <a:rPr lang="zh-TW" altLang="en-US" sz="1200" dirty="0">
                <a:latin typeface="微軟正黑體" pitchFamily="34" charset="-120"/>
                <a:ea typeface="微軟正黑體" pitchFamily="34" charset="-120"/>
              </a:rPr>
              <a:t>年第一季止，累計發電</a:t>
            </a:r>
            <a:r>
              <a:rPr lang="en-US" altLang="zh-TW" sz="1200" dirty="0">
                <a:latin typeface="微軟正黑體" pitchFamily="34" charset="-120"/>
                <a:ea typeface="微軟正黑體" pitchFamily="34" charset="-120"/>
              </a:rPr>
              <a:t>25,911.41</a:t>
            </a:r>
            <a:r>
              <a:rPr lang="zh-TW" altLang="en-US" sz="1200" dirty="0">
                <a:latin typeface="微軟正黑體" pitchFamily="34" charset="-120"/>
                <a:ea typeface="微軟正黑體" pitchFamily="34" charset="-120"/>
              </a:rPr>
              <a:t>仟度，</a:t>
            </a:r>
            <a:endParaRPr lang="en-US" altLang="zh-TW"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            待取得電業執照後開始向台電收取電費收入。</a:t>
            </a:r>
            <a:endParaRPr lang="en-US" altLang="zh-TW"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        </a:t>
            </a:r>
            <a:r>
              <a:rPr lang="en-US" altLang="zh-TW" sz="1200" dirty="0">
                <a:latin typeface="微軟正黑體" pitchFamily="34" charset="-120"/>
                <a:ea typeface="微軟正黑體" pitchFamily="34" charset="-120"/>
              </a:rPr>
              <a:t>2.</a:t>
            </a:r>
            <a:r>
              <a:rPr lang="zh-TW" altLang="en-US" sz="1200" dirty="0">
                <a:latin typeface="微軟正黑體" pitchFamily="34" charset="-120"/>
                <a:ea typeface="微軟正黑體" pitchFamily="34" charset="-120"/>
              </a:rPr>
              <a:t>心忠電業執照預計</a:t>
            </a:r>
            <a:r>
              <a:rPr lang="en-US" altLang="zh-TW" sz="1200" dirty="0">
                <a:latin typeface="微軟正黑體" pitchFamily="34" charset="-120"/>
                <a:ea typeface="微軟正黑體" pitchFamily="34" charset="-120"/>
              </a:rPr>
              <a:t>2021</a:t>
            </a:r>
            <a:r>
              <a:rPr lang="zh-TW" altLang="en-US" sz="1200" dirty="0">
                <a:latin typeface="微軟正黑體" pitchFamily="34" charset="-120"/>
                <a:ea typeface="微軟正黑體" pitchFamily="34" charset="-120"/>
              </a:rPr>
              <a:t>年 </a:t>
            </a:r>
            <a:r>
              <a:rPr lang="en-US" altLang="zh-TW" sz="1200" dirty="0">
                <a:latin typeface="微軟正黑體" pitchFamily="34" charset="-120"/>
                <a:ea typeface="微軟正黑體" pitchFamily="34" charset="-120"/>
              </a:rPr>
              <a:t>Q2</a:t>
            </a:r>
            <a:r>
              <a:rPr lang="zh-TW" altLang="en-US" sz="1200" dirty="0">
                <a:latin typeface="微軟正黑體" pitchFamily="34" charset="-120"/>
                <a:ea typeface="微軟正黑體" pitchFamily="34" charset="-120"/>
              </a:rPr>
              <a:t> 取得</a:t>
            </a:r>
          </a:p>
        </p:txBody>
      </p:sp>
      <p:graphicFrame>
        <p:nvGraphicFramePr>
          <p:cNvPr id="10" name="圖表 9"/>
          <p:cNvGraphicFramePr/>
          <p:nvPr/>
        </p:nvGraphicFramePr>
        <p:xfrm>
          <a:off x="899592" y="2132856"/>
          <a:ext cx="7344816"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10"/>
          <p:cNvSpPr/>
          <p:nvPr/>
        </p:nvSpPr>
        <p:spPr>
          <a:xfrm>
            <a:off x="1259632" y="4653136"/>
            <a:ext cx="50405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400" dirty="0">
                <a:solidFill>
                  <a:schemeClr val="tx1">
                    <a:lumMod val="95000"/>
                    <a:lumOff val="5000"/>
                  </a:schemeClr>
                </a:solidFill>
                <a:latin typeface="微軟正黑體" pitchFamily="34" charset="-120"/>
                <a:ea typeface="微軟正黑體" pitchFamily="34" charset="-120"/>
              </a:rPr>
              <a:t>千元</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59632" y="2420888"/>
            <a:ext cx="1415892" cy="1632334"/>
          </a:xfrm>
          <a:prstGeom prst="rect">
            <a:avLst/>
          </a:prstGeom>
          <a:noFill/>
          <a:ln w="9525">
            <a:noFill/>
            <a:miter lim="800000"/>
            <a:headEnd/>
            <a:tailEnd/>
          </a:ln>
        </p:spPr>
      </p:pic>
      <p:sp>
        <p:nvSpPr>
          <p:cNvPr id="4" name="標題 3"/>
          <p:cNvSpPr>
            <a:spLocks noGrp="1"/>
          </p:cNvSpPr>
          <p:nvPr>
            <p:ph type="ctrTitle"/>
          </p:nvPr>
        </p:nvSpPr>
        <p:spPr>
          <a:xfrm>
            <a:off x="2555776" y="2924944"/>
            <a:ext cx="3914748" cy="1224136"/>
          </a:xfrm>
          <a:effectLst>
            <a:innerShdw blurRad="63500" dist="50800" dir="18900000">
              <a:prstClr val="black">
                <a:alpha val="50000"/>
              </a:prstClr>
            </a:innerShdw>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Q</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72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&amp;</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a:t>
            </a:r>
            <a:endParaRPr lang="zh-TW" altLang="en-US" sz="8600" b="1" dirty="0">
              <a:ln w="11430"/>
              <a:solidFill>
                <a:schemeClr val="accent6">
                  <a:lumMod val="50000"/>
                </a:schemeClr>
              </a:solidFill>
              <a:effectLst>
                <a:outerShdw blurRad="50800" dist="39000" dir="5460000" algn="tl">
                  <a:srgbClr val="000000">
                    <a:alpha val="38000"/>
                  </a:srgbClr>
                </a:outerShdw>
              </a:effectLst>
            </a:endParaRPr>
          </a:p>
        </p:txBody>
      </p:sp>
      <p:sp>
        <p:nvSpPr>
          <p:cNvPr id="7" name="文字版面配置區 6"/>
          <p:cNvSpPr>
            <a:spLocks noGrp="1"/>
          </p:cNvSpPr>
          <p:nvPr>
            <p:ph type="body" sz="quarter" idx="12"/>
          </p:nvPr>
        </p:nvSpPr>
        <p:spPr>
          <a:xfrm>
            <a:off x="5508104" y="836712"/>
            <a:ext cx="2721168" cy="528956"/>
          </a:xfrm>
        </p:spPr>
        <p:txBody>
          <a:bodyPr>
            <a:normAutofit fontScale="85000" lnSpcReduction="10000"/>
          </a:bodyPr>
          <a:lstStyle/>
          <a:p>
            <a:pPr eaLnBrk="1" hangingPunct="1"/>
            <a:r>
              <a:rPr lang="zh-TW" altLang="en-US" sz="1700" dirty="0"/>
              <a:t>大亞電線電纜股份有限公司</a:t>
            </a:r>
            <a:endParaRPr lang="en-US" altLang="zh-TW" sz="1700" dirty="0"/>
          </a:p>
          <a:p>
            <a:pPr eaLnBrk="1" hangingPunct="1"/>
            <a:r>
              <a:rPr lang="zh-TW" altLang="en-US" sz="1700" dirty="0"/>
              <a:t>股 票 代 號 ： </a:t>
            </a:r>
            <a:r>
              <a:rPr lang="en-US" altLang="zh-TW" sz="1700" dirty="0"/>
              <a:t>1</a:t>
            </a:r>
            <a:r>
              <a:rPr lang="zh-TW" altLang="en-US" sz="1700" dirty="0"/>
              <a:t> </a:t>
            </a:r>
            <a:r>
              <a:rPr lang="en-US" altLang="zh-TW" sz="1700" dirty="0"/>
              <a:t>6</a:t>
            </a:r>
            <a:r>
              <a:rPr lang="zh-TW" altLang="en-US" sz="1700" dirty="0"/>
              <a:t> </a:t>
            </a:r>
            <a:r>
              <a:rPr lang="en-US" altLang="zh-TW" sz="1700" dirty="0"/>
              <a:t>0</a:t>
            </a:r>
            <a:r>
              <a:rPr lang="zh-TW" altLang="en-US" sz="1700" dirty="0"/>
              <a:t> </a:t>
            </a:r>
            <a:r>
              <a:rPr lang="en-US" altLang="zh-TW" sz="1700" dirty="0"/>
              <a:t>9</a:t>
            </a:r>
            <a:endParaRPr lang="zh-TW" altLang="en-US" sz="1700" dirty="0"/>
          </a:p>
          <a:p>
            <a:endParaRPr lang="zh-TW" altLang="en-US" dirty="0"/>
          </a:p>
        </p:txBody>
      </p:sp>
    </p:spTree>
    <p:extLst>
      <p:ext uri="{BB962C8B-B14F-4D97-AF65-F5344CB8AC3E}">
        <p14:creationId xmlns:p14="http://schemas.microsoft.com/office/powerpoint/2010/main" val="83768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88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p:nvPr>
        </p:nvSpPr>
        <p:spPr>
          <a:xfrm>
            <a:off x="914400" y="908720"/>
            <a:ext cx="8229600" cy="936154"/>
          </a:xfrm>
        </p:spPr>
        <p:txBody>
          <a:bodyPr>
            <a:normAutofit/>
          </a:bodyPr>
          <a:lstStyle/>
          <a:p>
            <a:pPr eaLnBrk="1" hangingPunct="1"/>
            <a:r>
              <a:rPr lang="zh-TW" altLang="en-US"/>
              <a:t>免責聲明</a:t>
            </a:r>
          </a:p>
        </p:txBody>
      </p:sp>
      <p:sp>
        <p:nvSpPr>
          <p:cNvPr id="9218" name="內容版面配置區 2"/>
          <p:cNvSpPr>
            <a:spLocks noGrp="1"/>
          </p:cNvSpPr>
          <p:nvPr>
            <p:ph idx="1"/>
          </p:nvPr>
        </p:nvSpPr>
        <p:spPr>
          <a:xfrm>
            <a:off x="914400" y="2036215"/>
            <a:ext cx="7942263" cy="3916363"/>
          </a:xfrm>
        </p:spPr>
        <p:txBody>
          <a:bodyPr>
            <a:normAutofit/>
          </a:bodyPr>
          <a:lstStyle/>
          <a:p>
            <a:pPr marL="358775" indent="457200" eaLnBrk="1" hangingPunct="1">
              <a:lnSpc>
                <a:spcPct val="150000"/>
              </a:lnSpc>
              <a:spcBef>
                <a:spcPts val="600"/>
              </a:spcBef>
              <a:buFont typeface="Wingdings" pitchFamily="2" charset="2"/>
              <a:buChar char="Ø"/>
            </a:pPr>
            <a:r>
              <a:rPr lang="zh-TW" altLang="en-US" dirty="0"/>
              <a:t>本簡報資料所提供之資訊將不會因任何新的資訊或任何的狀況產生而</a:t>
            </a:r>
            <a:endParaRPr lang="en-US" altLang="zh-TW" dirty="0"/>
          </a:p>
          <a:p>
            <a:pPr marL="358775" indent="457200" eaLnBrk="1" hangingPunct="1">
              <a:lnSpc>
                <a:spcPct val="150000"/>
              </a:lnSpc>
              <a:spcBef>
                <a:spcPts val="600"/>
              </a:spcBef>
            </a:pPr>
            <a:r>
              <a:rPr lang="zh-TW" altLang="en-US" dirty="0"/>
              <a:t>更新相關資訊。</a:t>
            </a:r>
            <a:endParaRPr lang="en-US" altLang="zh-TW" dirty="0"/>
          </a:p>
          <a:p>
            <a:pPr marL="358775" indent="457200" eaLnBrk="1" hangingPunct="1">
              <a:lnSpc>
                <a:spcPct val="150000"/>
              </a:lnSpc>
              <a:spcBef>
                <a:spcPts val="600"/>
              </a:spcBef>
              <a:buFont typeface="Wingdings" pitchFamily="2" charset="2"/>
              <a:buChar char="Ø"/>
            </a:pPr>
            <a:r>
              <a:rPr lang="zh-TW" altLang="en-US" dirty="0"/>
              <a:t>大亞電線電纜股份有限公司並不負有更新或修正本簡報資料內容之責</a:t>
            </a:r>
            <a:endParaRPr lang="en-US" altLang="zh-TW" dirty="0"/>
          </a:p>
          <a:p>
            <a:pPr marL="358775" indent="457200" eaLnBrk="1" hangingPunct="1">
              <a:lnSpc>
                <a:spcPct val="150000"/>
              </a:lnSpc>
              <a:spcBef>
                <a:spcPts val="600"/>
              </a:spcBef>
            </a:pPr>
            <a:r>
              <a:rPr lang="zh-TW" altLang="en-US" dirty="0"/>
              <a:t>任。</a:t>
            </a:r>
            <a:endParaRPr lang="en-US" altLang="zh-TW" dirty="0"/>
          </a:p>
          <a:p>
            <a:pPr marL="358775" indent="457200" eaLnBrk="1" hangingPunct="1">
              <a:lnSpc>
                <a:spcPct val="150000"/>
              </a:lnSpc>
              <a:spcBef>
                <a:spcPts val="600"/>
              </a:spcBef>
              <a:buFont typeface="Wingdings" pitchFamily="2" charset="2"/>
              <a:buChar char="Ø"/>
            </a:pPr>
            <a:r>
              <a:rPr lang="zh-TW" altLang="en-US" dirty="0"/>
              <a:t>本簡報資料中所提供之資訊並未明示、暗示或保證其具有正確性、完</a:t>
            </a:r>
            <a:endParaRPr lang="en-US" altLang="zh-TW" dirty="0"/>
          </a:p>
          <a:p>
            <a:pPr marL="358775" indent="457200" eaLnBrk="1" hangingPunct="1">
              <a:lnSpc>
                <a:spcPct val="150000"/>
              </a:lnSpc>
              <a:spcBef>
                <a:spcPts val="600"/>
              </a:spcBef>
            </a:pPr>
            <a:r>
              <a:rPr lang="zh-TW" altLang="en-US" dirty="0"/>
              <a:t>整性，亦不代表本公司、產業狀況或後續重大發展的完整論述。</a:t>
            </a:r>
            <a:endParaRPr lang="en-US" altLang="zh-TW"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大亞空拍" descr="全景0531ok.jpg"/>
          <p:cNvPicPr>
            <a:picLocks noChangeAspect="1"/>
          </p:cNvPicPr>
          <p:nvPr/>
        </p:nvPicPr>
        <p:blipFill rotWithShape="1">
          <a:blip r:embed="rId2" cstate="print">
            <a:extLst>
              <a:ext uri="{28A0092B-C50C-407E-A947-70E740481C1C}">
                <a14:useLocalDpi xmlns:a14="http://schemas.microsoft.com/office/drawing/2010/main" val="0"/>
              </a:ext>
            </a:extLst>
          </a:blip>
          <a:srcRect t="43177" b="21758"/>
          <a:stretch/>
        </p:blipFill>
        <p:spPr bwMode="auto">
          <a:xfrm>
            <a:off x="0" y="857250"/>
            <a:ext cx="9144000" cy="16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總公司"/>
          <p:cNvSpPr txBox="1">
            <a:spLocks/>
          </p:cNvSpPr>
          <p:nvPr/>
        </p:nvSpPr>
        <p:spPr>
          <a:xfrm>
            <a:off x="1254728" y="2420888"/>
            <a:ext cx="2741209" cy="648072"/>
          </a:xfrm>
          <a:prstGeom prst="rect">
            <a:avLst/>
          </a:prstGeom>
        </p:spPr>
        <p:txBody>
          <a:bodyPr vert="horz" lIns="69805" tIns="34903" rIns="69805" bIns="34903" rtlCol="0" anchor="ctr">
            <a:noAutofit/>
          </a:bodyPr>
          <a:lstStyle/>
          <a:p>
            <a:pPr defTabSz="698060" fontAlgn="auto">
              <a:spcAft>
                <a:spcPts val="0"/>
              </a:spcAft>
              <a:defRPr/>
            </a:pPr>
            <a:r>
              <a:rPr kumimoji="0" lang="zh-TW" altLang="en-US" sz="2400" b="1" dirty="0">
                <a:latin typeface="微軟正黑體" pitchFamily="34" charset="-120"/>
                <a:ea typeface="微軟正黑體" pitchFamily="34" charset="-120"/>
                <a:cs typeface="+mj-cs"/>
              </a:rPr>
              <a:t>大亞總公司</a:t>
            </a:r>
          </a:p>
        </p:txBody>
      </p:sp>
      <p:sp>
        <p:nvSpPr>
          <p:cNvPr id="10" name="第二頁內文"/>
          <p:cNvSpPr txBox="1">
            <a:spLocks/>
          </p:cNvSpPr>
          <p:nvPr/>
        </p:nvSpPr>
        <p:spPr>
          <a:xfrm>
            <a:off x="1254727" y="3140968"/>
            <a:ext cx="6840760" cy="2232248"/>
          </a:xfrm>
          <a:prstGeom prst="rect">
            <a:avLst/>
          </a:prstGeom>
        </p:spPr>
        <p:txBody>
          <a:bodyPr>
            <a:noAutofit/>
          </a:bodyPr>
          <a:lstStyle/>
          <a:p>
            <a:pPr fontAlgn="auto">
              <a:lnSpc>
                <a:spcPts val="1500"/>
              </a:lnSpc>
              <a:spcAft>
                <a:spcPts val="0"/>
              </a:spcAft>
              <a:defRPr/>
            </a:pPr>
            <a:r>
              <a:rPr kumimoji="0" lang="zh-TW" altLang="en-US" b="1" dirty="0">
                <a:solidFill>
                  <a:schemeClr val="tx1">
                    <a:lumMod val="95000"/>
                    <a:lumOff val="5000"/>
                  </a:schemeClr>
                </a:solidFill>
                <a:latin typeface="微軟正黑體" pitchFamily="34" charset="-120"/>
                <a:ea typeface="微軟正黑體" pitchFamily="34" charset="-120"/>
              </a:rPr>
              <a:t>設立年份</a:t>
            </a:r>
            <a:r>
              <a:rPr kumimoji="0" lang="ja-JP" altLang="en-US" b="1" dirty="0">
                <a:solidFill>
                  <a:schemeClr val="tx1">
                    <a:lumMod val="95000"/>
                    <a:lumOff val="5000"/>
                  </a:schemeClr>
                </a:solidFill>
                <a:latin typeface="微軟正黑體" pitchFamily="34" charset="-120"/>
                <a:ea typeface="微軟正黑體" pitchFamily="34" charset="-120"/>
              </a:rPr>
              <a:t>：</a:t>
            </a:r>
            <a:r>
              <a:rPr kumimoji="0" lang="en-US" altLang="zh-TW" b="1" dirty="0">
                <a:solidFill>
                  <a:schemeClr val="tx1">
                    <a:lumMod val="95000"/>
                    <a:lumOff val="5000"/>
                  </a:schemeClr>
                </a:solidFill>
                <a:latin typeface="微軟正黑體" pitchFamily="34" charset="-120"/>
                <a:ea typeface="微軟正黑體" pitchFamily="34" charset="-120"/>
              </a:rPr>
              <a:t>1955</a:t>
            </a:r>
            <a:r>
              <a:rPr kumimoji="0" lang="zh-TW" altLang="en-US" b="1" dirty="0">
                <a:solidFill>
                  <a:schemeClr val="tx1">
                    <a:lumMod val="95000"/>
                    <a:lumOff val="5000"/>
                  </a:schemeClr>
                </a:solidFill>
                <a:latin typeface="微軟正黑體" pitchFamily="34" charset="-120"/>
                <a:ea typeface="微軟正黑體" pitchFamily="34" charset="-120"/>
              </a:rPr>
              <a:t>年</a:t>
            </a:r>
            <a:endParaRPr kumimoji="0" lang="en-US" altLang="zh-TW" b="1" dirty="0">
              <a:solidFill>
                <a:schemeClr val="tx1">
                  <a:lumMod val="95000"/>
                  <a:lumOff val="5000"/>
                </a:schemeClr>
              </a:solidFill>
              <a:latin typeface="微軟正黑體" pitchFamily="34" charset="-120"/>
              <a:ea typeface="微軟正黑體" pitchFamily="34" charset="-120"/>
            </a:endParaRPr>
          </a:p>
          <a:p>
            <a:pPr fontAlgn="auto">
              <a:lnSpc>
                <a:spcPts val="1500"/>
              </a:lnSpc>
              <a:spcAft>
                <a:spcPts val="0"/>
              </a:spcAft>
              <a:defRPr/>
            </a:pPr>
            <a:endParaRPr kumimoji="0" lang="en-US" altLang="zh-TW" b="1" dirty="0">
              <a:solidFill>
                <a:schemeClr val="tx1">
                  <a:lumMod val="95000"/>
                  <a:lumOff val="5000"/>
                </a:schemeClr>
              </a:solidFill>
              <a:latin typeface="微軟正黑體" pitchFamily="34" charset="-120"/>
              <a:ea typeface="微軟正黑體" pitchFamily="34" charset="-120"/>
            </a:endParaRPr>
          </a:p>
          <a:p>
            <a:pPr fontAlgn="auto">
              <a:lnSpc>
                <a:spcPts val="1500"/>
              </a:lnSpc>
              <a:spcAft>
                <a:spcPts val="0"/>
              </a:spcAft>
              <a:defRPr/>
            </a:pPr>
            <a:r>
              <a:rPr kumimoji="0" lang="zh-TW" altLang="en-US" b="1" dirty="0">
                <a:solidFill>
                  <a:schemeClr val="tx1">
                    <a:lumMod val="95000"/>
                    <a:lumOff val="5000"/>
                  </a:schemeClr>
                </a:solidFill>
                <a:latin typeface="微軟正黑體" pitchFamily="34" charset="-120"/>
                <a:ea typeface="微軟正黑體" pitchFamily="34" charset="-120"/>
              </a:rPr>
              <a:t>資本額：    新台幣</a:t>
            </a:r>
            <a:r>
              <a:rPr kumimoji="0" lang="en-US" altLang="zh-TW" b="1" dirty="0">
                <a:solidFill>
                  <a:schemeClr val="tx1">
                    <a:lumMod val="95000"/>
                    <a:lumOff val="5000"/>
                  </a:schemeClr>
                </a:solidFill>
                <a:latin typeface="微軟正黑體" pitchFamily="34" charset="-120"/>
                <a:ea typeface="微軟正黑體" pitchFamily="34" charset="-120"/>
              </a:rPr>
              <a:t>59.50</a:t>
            </a:r>
            <a:r>
              <a:rPr kumimoji="0" lang="zh-TW" altLang="en-US" b="1" dirty="0">
                <a:solidFill>
                  <a:schemeClr val="tx1">
                    <a:lumMod val="95000"/>
                    <a:lumOff val="5000"/>
                  </a:schemeClr>
                </a:solidFill>
                <a:latin typeface="微軟正黑體" pitchFamily="34" charset="-120"/>
                <a:ea typeface="微軟正黑體" pitchFamily="34" charset="-120"/>
              </a:rPr>
              <a:t>億元</a:t>
            </a:r>
            <a:endParaRPr kumimoji="0" lang="en-US" altLang="zh-TW" b="1" dirty="0">
              <a:solidFill>
                <a:schemeClr val="tx1">
                  <a:lumMod val="95000"/>
                  <a:lumOff val="5000"/>
                </a:schemeClr>
              </a:solidFill>
              <a:latin typeface="微軟正黑體" pitchFamily="34" charset="-120"/>
              <a:ea typeface="微軟正黑體" pitchFamily="34" charset="-120"/>
            </a:endParaRPr>
          </a:p>
          <a:p>
            <a:pPr marL="342900" indent="-342900" fontAlgn="auto">
              <a:lnSpc>
                <a:spcPts val="1500"/>
              </a:lnSpc>
              <a:spcAft>
                <a:spcPts val="0"/>
              </a:spcAft>
              <a:buFontTx/>
              <a:buChar char="•"/>
              <a:defRPr/>
            </a:pPr>
            <a:endParaRPr kumimoji="0" lang="en-US" altLang="zh-TW" b="1" dirty="0">
              <a:solidFill>
                <a:schemeClr val="tx1">
                  <a:lumMod val="95000"/>
                  <a:lumOff val="5000"/>
                </a:schemeClr>
              </a:solidFill>
              <a:latin typeface="微軟正黑體" pitchFamily="34" charset="-120"/>
              <a:ea typeface="微軟正黑體" pitchFamily="34" charset="-120"/>
              <a:cs typeface="Arial" pitchFamily="34" charset="0"/>
            </a:endParaRPr>
          </a:p>
          <a:p>
            <a:pPr fontAlgn="auto">
              <a:lnSpc>
                <a:spcPts val="1500"/>
              </a:lnSpc>
              <a:spcAft>
                <a:spcPts val="0"/>
              </a:spcAft>
              <a:defRPr/>
            </a:pPr>
            <a:r>
              <a:rPr lang="zh-TW" altLang="en-US" b="1" dirty="0">
                <a:solidFill>
                  <a:schemeClr val="tx1">
                    <a:lumMod val="95000"/>
                    <a:lumOff val="5000"/>
                  </a:schemeClr>
                </a:solidFill>
                <a:latin typeface="微軟正黑體" pitchFamily="34" charset="-120"/>
                <a:ea typeface="微軟正黑體" pitchFamily="34" charset="-120"/>
                <a:cs typeface="Arial" pitchFamily="34" charset="0"/>
              </a:rPr>
              <a:t>總</a:t>
            </a:r>
            <a:r>
              <a:rPr kumimoji="0" lang="zh-TW" altLang="en-US" b="1" dirty="0">
                <a:solidFill>
                  <a:schemeClr val="tx1">
                    <a:lumMod val="95000"/>
                    <a:lumOff val="5000"/>
                  </a:schemeClr>
                </a:solidFill>
                <a:latin typeface="微軟正黑體" pitchFamily="34" charset="-120"/>
                <a:ea typeface="微軟正黑體" pitchFamily="34" charset="-120"/>
                <a:cs typeface="Arial" pitchFamily="34" charset="0"/>
              </a:rPr>
              <a:t>營業額</a:t>
            </a:r>
            <a:r>
              <a:rPr kumimoji="0" lang="ja-JP" altLang="en-US" b="1" dirty="0">
                <a:solidFill>
                  <a:schemeClr val="tx1">
                    <a:lumMod val="95000"/>
                    <a:lumOff val="5000"/>
                  </a:schemeClr>
                </a:solidFill>
                <a:latin typeface="微軟正黑體" pitchFamily="34" charset="-120"/>
                <a:ea typeface="微軟正黑體" pitchFamily="34" charset="-120"/>
                <a:cs typeface="Arial" pitchFamily="34" charset="0"/>
              </a:rPr>
              <a:t>：</a:t>
            </a:r>
            <a:r>
              <a:rPr kumimoji="0" lang="zh-TW" altLang="en-US" b="1" dirty="0">
                <a:solidFill>
                  <a:schemeClr val="tx1">
                    <a:lumMod val="95000"/>
                    <a:lumOff val="5000"/>
                  </a:schemeClr>
                </a:solidFill>
                <a:latin typeface="微軟正黑體" pitchFamily="34" charset="-120"/>
                <a:ea typeface="微軟正黑體" pitchFamily="34" charset="-120"/>
              </a:rPr>
              <a:t>新台幣約</a:t>
            </a:r>
            <a:r>
              <a:rPr kumimoji="0" lang="en-US" altLang="zh-TW" b="1" dirty="0">
                <a:solidFill>
                  <a:schemeClr val="tx1">
                    <a:lumMod val="95000"/>
                    <a:lumOff val="5000"/>
                  </a:schemeClr>
                </a:solidFill>
                <a:latin typeface="微軟正黑體" pitchFamily="34" charset="-120"/>
                <a:ea typeface="微軟正黑體" pitchFamily="34" charset="-120"/>
              </a:rPr>
              <a:t>183</a:t>
            </a:r>
            <a:r>
              <a:rPr kumimoji="0" lang="zh-TW" altLang="en-US" b="1" dirty="0">
                <a:solidFill>
                  <a:schemeClr val="tx1">
                    <a:lumMod val="95000"/>
                    <a:lumOff val="5000"/>
                  </a:schemeClr>
                </a:solidFill>
                <a:latin typeface="微軟正黑體" pitchFamily="34" charset="-120"/>
                <a:ea typeface="微軟正黑體" pitchFamily="34" charset="-120"/>
              </a:rPr>
              <a:t>億元</a:t>
            </a:r>
            <a:r>
              <a:rPr kumimoji="0" lang="en-US" altLang="zh-TW" b="1" dirty="0">
                <a:solidFill>
                  <a:schemeClr val="tx1">
                    <a:lumMod val="95000"/>
                    <a:lumOff val="5000"/>
                  </a:schemeClr>
                </a:solidFill>
                <a:latin typeface="微軟正黑體" pitchFamily="34" charset="-120"/>
                <a:ea typeface="微軟正黑體" pitchFamily="34" charset="-120"/>
              </a:rPr>
              <a:t>(2020</a:t>
            </a:r>
            <a:r>
              <a:rPr kumimoji="0" lang="zh-TW" altLang="en-US" b="1" dirty="0">
                <a:solidFill>
                  <a:schemeClr val="tx1">
                    <a:lumMod val="95000"/>
                    <a:lumOff val="5000"/>
                  </a:schemeClr>
                </a:solidFill>
                <a:latin typeface="微軟正黑體" pitchFamily="34" charset="-120"/>
                <a:ea typeface="微軟正黑體" pitchFamily="34" charset="-120"/>
              </a:rPr>
              <a:t>年</a:t>
            </a:r>
            <a:r>
              <a:rPr kumimoji="0" lang="en-US" altLang="zh-TW" b="1" dirty="0">
                <a:solidFill>
                  <a:schemeClr val="tx1">
                    <a:lumMod val="95000"/>
                    <a:lumOff val="5000"/>
                  </a:schemeClr>
                </a:solidFill>
                <a:latin typeface="微軟正黑體" pitchFamily="34" charset="-120"/>
                <a:ea typeface="微軟正黑體" pitchFamily="34" charset="-120"/>
              </a:rPr>
              <a:t>)</a:t>
            </a:r>
          </a:p>
          <a:p>
            <a:pPr marL="342900" indent="-342900" fontAlgn="auto">
              <a:lnSpc>
                <a:spcPts val="1500"/>
              </a:lnSpc>
              <a:spcAft>
                <a:spcPts val="0"/>
              </a:spcAft>
              <a:buFontTx/>
              <a:buChar char="•"/>
              <a:defRPr/>
            </a:pPr>
            <a:endParaRPr kumimoji="0" lang="en-US" altLang="zh-TW" b="1" dirty="0">
              <a:solidFill>
                <a:schemeClr val="tx1">
                  <a:lumMod val="95000"/>
                  <a:lumOff val="5000"/>
                </a:schemeClr>
              </a:solidFill>
              <a:latin typeface="微軟正黑體" pitchFamily="34" charset="-120"/>
              <a:ea typeface="微軟正黑體" pitchFamily="34" charset="-120"/>
            </a:endParaRPr>
          </a:p>
          <a:p>
            <a:pPr fontAlgn="auto">
              <a:lnSpc>
                <a:spcPts val="1500"/>
              </a:lnSpc>
              <a:spcAft>
                <a:spcPts val="0"/>
              </a:spcAft>
              <a:defRPr/>
            </a:pPr>
            <a:r>
              <a:rPr lang="zh-TW" altLang="en-US" b="1" dirty="0">
                <a:solidFill>
                  <a:schemeClr val="tx1">
                    <a:lumMod val="95000"/>
                    <a:lumOff val="5000"/>
                  </a:schemeClr>
                </a:solidFill>
                <a:latin typeface="微軟正黑體" pitchFamily="34" charset="-120"/>
                <a:ea typeface="微軟正黑體" pitchFamily="34" charset="-120"/>
                <a:sym typeface="Wingdings" pitchFamily="2" charset="2"/>
              </a:rPr>
              <a:t>廠區</a:t>
            </a:r>
            <a:r>
              <a:rPr kumimoji="0" lang="zh-TW" altLang="en-US" b="1" dirty="0">
                <a:solidFill>
                  <a:schemeClr val="tx1">
                    <a:lumMod val="95000"/>
                    <a:lumOff val="5000"/>
                  </a:schemeClr>
                </a:solidFill>
                <a:latin typeface="微軟正黑體" pitchFamily="34" charset="-120"/>
                <a:ea typeface="微軟正黑體" pitchFamily="34" charset="-120"/>
                <a:sym typeface="Wingdings" pitchFamily="2" charset="2"/>
              </a:rPr>
              <a:t>面積</a:t>
            </a:r>
            <a:r>
              <a:rPr kumimoji="0" lang="ja-JP" altLang="en-US" b="1" dirty="0">
                <a:solidFill>
                  <a:schemeClr val="tx1">
                    <a:lumMod val="95000"/>
                    <a:lumOff val="5000"/>
                  </a:schemeClr>
                </a:solidFill>
                <a:latin typeface="微軟正黑體" pitchFamily="34" charset="-120"/>
                <a:ea typeface="微軟正黑體" pitchFamily="34" charset="-120"/>
                <a:sym typeface="Wingdings" pitchFamily="2" charset="2"/>
              </a:rPr>
              <a:t>：</a:t>
            </a:r>
            <a:r>
              <a:rPr kumimoji="0" lang="en-US" altLang="zh-TW" b="1" dirty="0">
                <a:solidFill>
                  <a:schemeClr val="tx1">
                    <a:lumMod val="95000"/>
                    <a:lumOff val="5000"/>
                  </a:schemeClr>
                </a:solidFill>
                <a:latin typeface="微軟正黑體" pitchFamily="34" charset="-120"/>
                <a:ea typeface="微軟正黑體" pitchFamily="34" charset="-120"/>
              </a:rPr>
              <a:t>138,038 </a:t>
            </a:r>
            <a:r>
              <a:rPr kumimoji="0" lang="en-US" altLang="ja-JP" b="1" dirty="0">
                <a:solidFill>
                  <a:schemeClr val="tx1">
                    <a:lumMod val="95000"/>
                    <a:lumOff val="5000"/>
                  </a:schemeClr>
                </a:solidFill>
                <a:latin typeface="微軟正黑體" pitchFamily="34" charset="-120"/>
                <a:ea typeface="微軟正黑體" pitchFamily="34" charset="-120"/>
              </a:rPr>
              <a:t>㎡</a:t>
            </a:r>
            <a:r>
              <a:rPr kumimoji="0" lang="zh-TW" altLang="en-US" b="1" dirty="0">
                <a:solidFill>
                  <a:schemeClr val="tx1">
                    <a:lumMod val="95000"/>
                    <a:lumOff val="5000"/>
                  </a:schemeClr>
                </a:solidFill>
                <a:latin typeface="微軟正黑體" pitchFamily="34" charset="-120"/>
                <a:ea typeface="微軟正黑體" pitchFamily="34" charset="-120"/>
              </a:rPr>
              <a:t> </a:t>
            </a:r>
            <a:r>
              <a:rPr kumimoji="0" lang="en-US" altLang="zh-TW" b="1" dirty="0">
                <a:solidFill>
                  <a:schemeClr val="tx1">
                    <a:lumMod val="95000"/>
                    <a:lumOff val="5000"/>
                  </a:schemeClr>
                </a:solidFill>
                <a:latin typeface="微軟正黑體" pitchFamily="34" charset="-120"/>
                <a:ea typeface="微軟正黑體" pitchFamily="34" charset="-120"/>
              </a:rPr>
              <a:t>(4</a:t>
            </a:r>
            <a:r>
              <a:rPr kumimoji="0" lang="zh-TW" altLang="en-US" b="1" dirty="0">
                <a:solidFill>
                  <a:schemeClr val="tx1">
                    <a:lumMod val="95000"/>
                    <a:lumOff val="5000"/>
                  </a:schemeClr>
                </a:solidFill>
                <a:latin typeface="微軟正黑體" pitchFamily="34" charset="-120"/>
                <a:ea typeface="微軟正黑體" pitchFamily="34" charset="-120"/>
              </a:rPr>
              <a:t>萬</a:t>
            </a:r>
            <a:r>
              <a:rPr kumimoji="0" lang="en-US" altLang="zh-TW" b="1" dirty="0">
                <a:solidFill>
                  <a:schemeClr val="tx1">
                    <a:lumMod val="95000"/>
                    <a:lumOff val="5000"/>
                  </a:schemeClr>
                </a:solidFill>
                <a:latin typeface="微軟正黑體" pitchFamily="34" charset="-120"/>
                <a:ea typeface="微軟正黑體" pitchFamily="34" charset="-120"/>
              </a:rPr>
              <a:t>1</a:t>
            </a:r>
            <a:r>
              <a:rPr kumimoji="0" lang="zh-TW" altLang="en-US" b="1" dirty="0">
                <a:solidFill>
                  <a:schemeClr val="tx1">
                    <a:lumMod val="95000"/>
                    <a:lumOff val="5000"/>
                  </a:schemeClr>
                </a:solidFill>
                <a:latin typeface="微軟正黑體" pitchFamily="34" charset="-120"/>
                <a:ea typeface="微軟正黑體" pitchFamily="34" charset="-120"/>
              </a:rPr>
              <a:t>千餘坪</a:t>
            </a:r>
            <a:r>
              <a:rPr kumimoji="0" lang="en-US" altLang="zh-TW" b="1" dirty="0">
                <a:solidFill>
                  <a:schemeClr val="tx1">
                    <a:lumMod val="95000"/>
                    <a:lumOff val="5000"/>
                  </a:schemeClr>
                </a:solidFill>
                <a:latin typeface="微軟正黑體" pitchFamily="34" charset="-120"/>
                <a:ea typeface="微軟正黑體" pitchFamily="34" charset="-120"/>
              </a:rPr>
              <a:t>)</a:t>
            </a:r>
            <a:endParaRPr kumimoji="0" lang="en-US" altLang="zh-TW" b="1" dirty="0">
              <a:solidFill>
                <a:schemeClr val="tx1">
                  <a:lumMod val="95000"/>
                  <a:lumOff val="5000"/>
                </a:schemeClr>
              </a:solidFill>
              <a:latin typeface="微軟正黑體" pitchFamily="34" charset="-120"/>
              <a:ea typeface="微軟正黑體" pitchFamily="34" charset="-120"/>
              <a:sym typeface="Wingdings" pitchFamily="2" charset="2"/>
            </a:endParaRPr>
          </a:p>
          <a:p>
            <a:pPr fontAlgn="auto">
              <a:lnSpc>
                <a:spcPts val="1500"/>
              </a:lnSpc>
              <a:spcAft>
                <a:spcPts val="0"/>
              </a:spcAft>
              <a:defRPr/>
            </a:pPr>
            <a:endParaRPr kumimoji="0" lang="en-US" altLang="zh-TW" b="1" dirty="0">
              <a:solidFill>
                <a:schemeClr val="tx1">
                  <a:lumMod val="95000"/>
                  <a:lumOff val="5000"/>
                </a:schemeClr>
              </a:solidFill>
              <a:latin typeface="微軟正黑體" pitchFamily="34" charset="-120"/>
              <a:ea typeface="微軟正黑體" pitchFamily="34" charset="-120"/>
            </a:endParaRPr>
          </a:p>
          <a:p>
            <a:pPr>
              <a:lnSpc>
                <a:spcPts val="1500"/>
              </a:lnSpc>
              <a:defRPr/>
            </a:pPr>
            <a:r>
              <a:rPr kumimoji="0" lang="zh-TW" altLang="en-US" b="1" dirty="0">
                <a:solidFill>
                  <a:schemeClr val="tx1">
                    <a:lumMod val="95000"/>
                    <a:lumOff val="5000"/>
                  </a:schemeClr>
                </a:solidFill>
                <a:latin typeface="微軟正黑體" pitchFamily="34" charset="-120"/>
                <a:ea typeface="微軟正黑體" pitchFamily="34" charset="-120"/>
              </a:rPr>
              <a:t>員工人數</a:t>
            </a:r>
            <a:r>
              <a:rPr lang="zh-TW" altLang="en-US" b="1" dirty="0">
                <a:solidFill>
                  <a:schemeClr val="tx1">
                    <a:lumMod val="95000"/>
                    <a:lumOff val="5000"/>
                  </a:schemeClr>
                </a:solidFill>
                <a:latin typeface="微軟正黑體" pitchFamily="34" charset="-120"/>
                <a:ea typeface="微軟正黑體" pitchFamily="34" charset="-120"/>
              </a:rPr>
              <a:t>：</a:t>
            </a:r>
            <a:r>
              <a:rPr lang="en-US" altLang="zh-TW" b="1" dirty="0">
                <a:solidFill>
                  <a:schemeClr val="tx1">
                    <a:lumMod val="95000"/>
                    <a:lumOff val="5000"/>
                  </a:schemeClr>
                </a:solidFill>
                <a:latin typeface="微軟正黑體" pitchFamily="34" charset="-120"/>
                <a:ea typeface="微軟正黑體" pitchFamily="34" charset="-120"/>
              </a:rPr>
              <a:t>625</a:t>
            </a:r>
            <a:r>
              <a:rPr kumimoji="0" lang="zh-TW" altLang="en-US" b="1" dirty="0">
                <a:solidFill>
                  <a:schemeClr val="tx1">
                    <a:lumMod val="95000"/>
                    <a:lumOff val="5000"/>
                  </a:schemeClr>
                </a:solidFill>
                <a:latin typeface="微軟正黑體" pitchFamily="34" charset="-120"/>
                <a:ea typeface="微軟正黑體" pitchFamily="34" charset="-120"/>
              </a:rPr>
              <a:t>名</a:t>
            </a:r>
            <a:endParaRPr kumimoji="0" lang="en-US" altLang="zh-TW" b="1" dirty="0">
              <a:solidFill>
                <a:schemeClr val="tx1">
                  <a:lumMod val="95000"/>
                  <a:lumOff val="5000"/>
                </a:schemeClr>
              </a:solidFill>
              <a:latin typeface="微軟正黑體" pitchFamily="34" charset="-120"/>
              <a:ea typeface="微軟正黑體" pitchFamily="34" charset="-120"/>
            </a:endParaRPr>
          </a:p>
          <a:p>
            <a:pPr marL="342900" indent="-342900" fontAlgn="auto">
              <a:lnSpc>
                <a:spcPts val="1500"/>
              </a:lnSpc>
              <a:spcAft>
                <a:spcPts val="0"/>
              </a:spcAft>
              <a:defRPr/>
            </a:pPr>
            <a:endParaRPr kumimoji="0" lang="en-US" altLang="zh-TW" b="1" dirty="0">
              <a:solidFill>
                <a:schemeClr val="tx1">
                  <a:lumMod val="95000"/>
                  <a:lumOff val="5000"/>
                </a:schemeClr>
              </a:solidFill>
              <a:latin typeface="微軟正黑體" pitchFamily="34" charset="-120"/>
              <a:ea typeface="微軟正黑體" pitchFamily="34" charset="-120"/>
            </a:endParaRPr>
          </a:p>
          <a:p>
            <a:pPr marL="342900" indent="-342900" fontAlgn="auto">
              <a:lnSpc>
                <a:spcPts val="1500"/>
              </a:lnSpc>
              <a:spcAft>
                <a:spcPts val="0"/>
              </a:spcAft>
              <a:defRPr/>
            </a:pPr>
            <a:r>
              <a:rPr lang="zh-TW" altLang="en-US" b="1" dirty="0">
                <a:solidFill>
                  <a:schemeClr val="tx1">
                    <a:lumMod val="95000"/>
                    <a:lumOff val="5000"/>
                  </a:schemeClr>
                </a:solidFill>
                <a:latin typeface="微軟正黑體" pitchFamily="34" charset="-120"/>
                <a:ea typeface="微軟正黑體" pitchFamily="34" charset="-120"/>
              </a:rPr>
              <a:t>集團人數：約</a:t>
            </a:r>
            <a:r>
              <a:rPr lang="en-US" altLang="zh-TW" b="1" dirty="0">
                <a:solidFill>
                  <a:schemeClr val="tx1">
                    <a:lumMod val="95000"/>
                    <a:lumOff val="5000"/>
                  </a:schemeClr>
                </a:solidFill>
                <a:latin typeface="微軟正黑體" pitchFamily="34" charset="-120"/>
                <a:ea typeface="微軟正黑體" pitchFamily="34" charset="-120"/>
              </a:rPr>
              <a:t>2600</a:t>
            </a:r>
            <a:r>
              <a:rPr lang="zh-TW" altLang="en-US" b="1" dirty="0">
                <a:solidFill>
                  <a:schemeClr val="tx1">
                    <a:lumMod val="95000"/>
                    <a:lumOff val="5000"/>
                  </a:schemeClr>
                </a:solidFill>
                <a:latin typeface="微軟正黑體" pitchFamily="34" charset="-120"/>
                <a:ea typeface="微軟正黑體" pitchFamily="34" charset="-120"/>
              </a:rPr>
              <a:t>名</a:t>
            </a:r>
            <a:endParaRPr lang="en-US" altLang="zh-TW" b="1" dirty="0">
              <a:solidFill>
                <a:schemeClr val="tx1">
                  <a:lumMod val="95000"/>
                  <a:lumOff val="5000"/>
                </a:schemeClr>
              </a:solidFill>
              <a:latin typeface="微軟正黑體" pitchFamily="34" charset="-120"/>
              <a:ea typeface="微軟正黑體" pitchFamily="34" charset="-120"/>
            </a:endParaRPr>
          </a:p>
          <a:p>
            <a:pPr marL="342900" indent="-342900" fontAlgn="auto">
              <a:lnSpc>
                <a:spcPts val="1500"/>
              </a:lnSpc>
              <a:spcAft>
                <a:spcPts val="0"/>
              </a:spcAft>
              <a:defRPr/>
            </a:pPr>
            <a:endParaRPr kumimoji="0" lang="en-US" altLang="zh-TW" b="1" dirty="0">
              <a:solidFill>
                <a:schemeClr val="tx1">
                  <a:lumMod val="95000"/>
                  <a:lumOff val="5000"/>
                </a:schemeClr>
              </a:solidFill>
              <a:latin typeface="微軟正黑體" pitchFamily="34" charset="-120"/>
              <a:ea typeface="微軟正黑體" pitchFamily="34" charset="-120"/>
            </a:endParaRPr>
          </a:p>
          <a:p>
            <a:pPr>
              <a:lnSpc>
                <a:spcPts val="1500"/>
              </a:lnSpc>
              <a:defRPr/>
            </a:pPr>
            <a:r>
              <a:rPr kumimoji="0" lang="zh-TW" altLang="en-US" b="1" dirty="0">
                <a:solidFill>
                  <a:schemeClr val="tx1">
                    <a:lumMod val="95000"/>
                    <a:lumOff val="5000"/>
                  </a:schemeClr>
                </a:solidFill>
                <a:latin typeface="微軟正黑體" pitchFamily="34" charset="-120"/>
                <a:ea typeface="微軟正黑體" pitchFamily="34" charset="-120"/>
              </a:rPr>
              <a:t>主要產品</a:t>
            </a:r>
            <a:r>
              <a:rPr lang="zh-TW" altLang="en-US" b="1" dirty="0">
                <a:solidFill>
                  <a:schemeClr val="tx1">
                    <a:lumMod val="95000"/>
                    <a:lumOff val="5000"/>
                  </a:schemeClr>
                </a:solidFill>
                <a:latin typeface="微軟正黑體" pitchFamily="34" charset="-120"/>
                <a:ea typeface="微軟正黑體" pitchFamily="34" charset="-120"/>
              </a:rPr>
              <a:t>：</a:t>
            </a:r>
            <a:r>
              <a:rPr kumimoji="0" lang="zh-TW" altLang="en-US" b="1" dirty="0">
                <a:solidFill>
                  <a:schemeClr val="tx1">
                    <a:lumMod val="95000"/>
                    <a:lumOff val="5000"/>
                  </a:schemeClr>
                </a:solidFill>
                <a:latin typeface="微軟正黑體" pitchFamily="34" charset="-120"/>
                <a:ea typeface="微軟正黑體" pitchFamily="34" charset="-120"/>
              </a:rPr>
              <a:t>電力電纜</a:t>
            </a:r>
            <a:r>
              <a:rPr kumimoji="0" lang="zh-TW" altLang="zh-TW" b="1" dirty="0">
                <a:solidFill>
                  <a:schemeClr val="tx1">
                    <a:lumMod val="95000"/>
                    <a:lumOff val="5000"/>
                  </a:schemeClr>
                </a:solidFill>
                <a:latin typeface="微軟正黑體" pitchFamily="34" charset="-120"/>
                <a:ea typeface="微軟正黑體" pitchFamily="34" charset="-120"/>
              </a:rPr>
              <a:t>/</a:t>
            </a:r>
            <a:r>
              <a:rPr kumimoji="0" lang="zh-TW" altLang="en-US" b="1" dirty="0">
                <a:solidFill>
                  <a:schemeClr val="tx1">
                    <a:lumMod val="95000"/>
                    <a:lumOff val="5000"/>
                  </a:schemeClr>
                </a:solidFill>
                <a:latin typeface="微軟正黑體" pitchFamily="34" charset="-120"/>
                <a:ea typeface="微軟正黑體" pitchFamily="34" charset="-120"/>
              </a:rPr>
              <a:t>漆包線</a:t>
            </a:r>
            <a:r>
              <a:rPr kumimoji="0" lang="zh-TW" altLang="zh-TW" b="1" dirty="0">
                <a:solidFill>
                  <a:schemeClr val="tx1">
                    <a:lumMod val="95000"/>
                    <a:lumOff val="5000"/>
                  </a:schemeClr>
                </a:solidFill>
                <a:latin typeface="微軟正黑體" pitchFamily="34" charset="-120"/>
                <a:ea typeface="微軟正黑體" pitchFamily="34" charset="-120"/>
              </a:rPr>
              <a:t>/</a:t>
            </a:r>
            <a:r>
              <a:rPr kumimoji="0" lang="zh-TW" altLang="en-US" b="1" dirty="0">
                <a:solidFill>
                  <a:schemeClr val="tx1">
                    <a:lumMod val="95000"/>
                    <a:lumOff val="5000"/>
                  </a:schemeClr>
                </a:solidFill>
                <a:latin typeface="微軟正黑體" pitchFamily="34" charset="-120"/>
                <a:ea typeface="微軟正黑體" pitchFamily="34" charset="-120"/>
              </a:rPr>
              <a:t>通信電纜</a:t>
            </a:r>
            <a:r>
              <a:rPr kumimoji="0" lang="en-US" altLang="zh-TW" b="1" dirty="0">
                <a:solidFill>
                  <a:schemeClr val="tx1">
                    <a:lumMod val="95000"/>
                    <a:lumOff val="5000"/>
                  </a:schemeClr>
                </a:solidFill>
                <a:latin typeface="微軟正黑體" pitchFamily="34" charset="-120"/>
                <a:ea typeface="微軟正黑體" pitchFamily="34" charset="-120"/>
              </a:rPr>
              <a:t> &amp;</a:t>
            </a:r>
            <a:r>
              <a:rPr kumimoji="0" lang="zh-TW" altLang="en-US" b="1" dirty="0">
                <a:solidFill>
                  <a:schemeClr val="tx1">
                    <a:lumMod val="95000"/>
                    <a:lumOff val="5000"/>
                  </a:schemeClr>
                </a:solidFill>
                <a:latin typeface="微軟正黑體" pitchFamily="34" charset="-120"/>
                <a:ea typeface="微軟正黑體" pitchFamily="34" charset="-120"/>
              </a:rPr>
              <a:t>光纖光纜</a:t>
            </a:r>
            <a:r>
              <a:rPr kumimoji="0" lang="en-US" altLang="zh-TW" b="1" dirty="0">
                <a:solidFill>
                  <a:schemeClr val="tx1">
                    <a:lumMod val="95000"/>
                    <a:lumOff val="5000"/>
                  </a:schemeClr>
                </a:solidFill>
                <a:latin typeface="微軟正黑體" pitchFamily="34" charset="-120"/>
                <a:ea typeface="微軟正黑體" pitchFamily="34" charset="-120"/>
              </a:rPr>
              <a:t>/</a:t>
            </a:r>
            <a:r>
              <a:rPr kumimoji="0" lang="zh-TW" altLang="en-US" b="1" dirty="0">
                <a:solidFill>
                  <a:schemeClr val="tx1">
                    <a:lumMod val="95000"/>
                    <a:lumOff val="5000"/>
                  </a:schemeClr>
                </a:solidFill>
                <a:latin typeface="微軟正黑體" pitchFamily="34" charset="-120"/>
                <a:ea typeface="微軟正黑體" pitchFamily="34" charset="-120"/>
              </a:rPr>
              <a:t>合金線</a:t>
            </a:r>
            <a:endParaRPr kumimoji="0" lang="en-US" altLang="zh-TW" b="1" dirty="0">
              <a:solidFill>
                <a:schemeClr val="tx1">
                  <a:lumMod val="95000"/>
                  <a:lumOff val="5000"/>
                </a:schemeClr>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B8970E60-6B53-4DBA-982C-ED5456846472}"/>
              </a:ext>
            </a:extLst>
          </p:cNvPr>
          <p:cNvSpPr>
            <a:spLocks noGrp="1"/>
          </p:cNvSpPr>
          <p:nvPr>
            <p:ph type="sldNum" sz="quarter" idx="12"/>
          </p:nvPr>
        </p:nvSpPr>
        <p:spPr/>
        <p:txBody>
          <a:bodyPr/>
          <a:lstStyle/>
          <a:p>
            <a:pPr>
              <a:defRPr/>
            </a:pPr>
            <a:fld id="{5C8EB7E5-4117-4682-ABCD-F35A9110AF63}" type="slidenum">
              <a:rPr lang="zh-TW" altLang="en-US" smtClean="0"/>
              <a:pPr>
                <a:defRPr/>
              </a:pPr>
              <a:t>3</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F92E812-FB32-C042-B586-3475F59C12C2}"/>
              </a:ext>
            </a:extLst>
          </p:cNvPr>
          <p:cNvPicPr>
            <a:picLocks noChangeAspect="1"/>
          </p:cNvPicPr>
          <p:nvPr/>
        </p:nvPicPr>
        <p:blipFill>
          <a:blip r:embed="rId2" cstate="print"/>
          <a:stretch>
            <a:fillRect/>
          </a:stretch>
        </p:blipFill>
        <p:spPr>
          <a:xfrm>
            <a:off x="3429000" y="1245308"/>
            <a:ext cx="2286000" cy="2143125"/>
          </a:xfrm>
          <a:prstGeom prst="rect">
            <a:avLst/>
          </a:prstGeom>
        </p:spPr>
      </p:pic>
      <p:pic>
        <p:nvPicPr>
          <p:cNvPr id="7" name="圖片 6">
            <a:extLst>
              <a:ext uri="{FF2B5EF4-FFF2-40B4-BE49-F238E27FC236}">
                <a16:creationId xmlns:a16="http://schemas.microsoft.com/office/drawing/2014/main" id="{B63998DF-96B5-9F4E-A6C4-2BDA7ABB07E8}"/>
              </a:ext>
            </a:extLst>
          </p:cNvPr>
          <p:cNvPicPr>
            <a:picLocks noChangeAspect="1"/>
          </p:cNvPicPr>
          <p:nvPr/>
        </p:nvPicPr>
        <p:blipFill>
          <a:blip r:embed="rId3" cstate="print"/>
          <a:stretch>
            <a:fillRect/>
          </a:stretch>
        </p:blipFill>
        <p:spPr>
          <a:xfrm>
            <a:off x="2465201" y="3270801"/>
            <a:ext cx="2286000" cy="2286000"/>
          </a:xfrm>
          <a:prstGeom prst="rect">
            <a:avLst/>
          </a:prstGeom>
        </p:spPr>
      </p:pic>
      <p:pic>
        <p:nvPicPr>
          <p:cNvPr id="9" name="圖片 8">
            <a:extLst>
              <a:ext uri="{FF2B5EF4-FFF2-40B4-BE49-F238E27FC236}">
                <a16:creationId xmlns:a16="http://schemas.microsoft.com/office/drawing/2014/main" id="{DCC2B907-EBDF-D24D-86D6-2BDA42A539BE}"/>
              </a:ext>
            </a:extLst>
          </p:cNvPr>
          <p:cNvPicPr>
            <a:picLocks noChangeAspect="1"/>
          </p:cNvPicPr>
          <p:nvPr/>
        </p:nvPicPr>
        <p:blipFill>
          <a:blip r:embed="rId4" cstate="print"/>
          <a:stretch>
            <a:fillRect/>
          </a:stretch>
        </p:blipFill>
        <p:spPr>
          <a:xfrm>
            <a:off x="4935201" y="3270801"/>
            <a:ext cx="2066925" cy="2286000"/>
          </a:xfrm>
          <a:prstGeom prst="rect">
            <a:avLst/>
          </a:prstGeom>
        </p:spPr>
      </p:pic>
      <p:pic>
        <p:nvPicPr>
          <p:cNvPr id="11" name="圖片 10">
            <a:extLst>
              <a:ext uri="{FF2B5EF4-FFF2-40B4-BE49-F238E27FC236}">
                <a16:creationId xmlns:a16="http://schemas.microsoft.com/office/drawing/2014/main" id="{4AE0CA3D-CFF1-2A41-8C10-F54D0E08926C}"/>
              </a:ext>
            </a:extLst>
          </p:cNvPr>
          <p:cNvPicPr>
            <a:picLocks noChangeAspect="1"/>
          </p:cNvPicPr>
          <p:nvPr/>
        </p:nvPicPr>
        <p:blipFill>
          <a:blip r:embed="rId5" cstate="print"/>
          <a:stretch>
            <a:fillRect/>
          </a:stretch>
        </p:blipFill>
        <p:spPr>
          <a:xfrm>
            <a:off x="4129442" y="2990482"/>
            <a:ext cx="993816" cy="963237"/>
          </a:xfrm>
          <a:prstGeom prst="rect">
            <a:avLst/>
          </a:prstGeom>
        </p:spPr>
      </p:pic>
      <p:sp>
        <p:nvSpPr>
          <p:cNvPr id="12" name="文字方塊 11">
            <a:extLst>
              <a:ext uri="{FF2B5EF4-FFF2-40B4-BE49-F238E27FC236}">
                <a16:creationId xmlns:a16="http://schemas.microsoft.com/office/drawing/2014/main" id="{57245AAA-8822-BA41-9AC2-4A1B1B6ED131}"/>
              </a:ext>
            </a:extLst>
          </p:cNvPr>
          <p:cNvSpPr txBox="1"/>
          <p:nvPr/>
        </p:nvSpPr>
        <p:spPr>
          <a:xfrm>
            <a:off x="4085890" y="2465861"/>
            <a:ext cx="1067087" cy="507831"/>
          </a:xfrm>
          <a:prstGeom prst="rect">
            <a:avLst/>
          </a:prstGeom>
          <a:noFill/>
        </p:spPr>
        <p:txBody>
          <a:bodyPr wrap="none" rtlCol="0">
            <a:spAutoFit/>
          </a:bodyPr>
          <a:lstStyle/>
          <a:p>
            <a:pPr fontAlgn="auto">
              <a:spcBef>
                <a:spcPts val="0"/>
              </a:spcBef>
              <a:spcAft>
                <a:spcPts val="0"/>
              </a:spcAft>
            </a:pPr>
            <a:r>
              <a:rPr kumimoji="0" lang="zh-TW" altLang="en-US" sz="1350" dirty="0">
                <a:solidFill>
                  <a:prstClr val="black"/>
                </a:solidFill>
                <a:latin typeface="Microsoft JhengHei" panose="020B0604030504040204" pitchFamily="34" charset="-120"/>
                <a:ea typeface="Microsoft JhengHei" panose="020B0604030504040204" pitchFamily="34" charset="-120"/>
              </a:rPr>
              <a:t>能源</a:t>
            </a:r>
            <a:r>
              <a:rPr kumimoji="0" lang="zh-CN" altLang="en-US" sz="1350" dirty="0">
                <a:solidFill>
                  <a:prstClr val="black"/>
                </a:solidFill>
                <a:latin typeface="Microsoft JhengHei" panose="020B0604030504040204" pitchFamily="34" charset="-120"/>
                <a:ea typeface="Microsoft JhengHei" panose="020B0604030504040204" pitchFamily="34" charset="-120"/>
              </a:rPr>
              <a:t>串接的</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領導品牌</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6" name="文字方塊 15">
            <a:extLst>
              <a:ext uri="{FF2B5EF4-FFF2-40B4-BE49-F238E27FC236}">
                <a16:creationId xmlns:a16="http://schemas.microsoft.com/office/drawing/2014/main" id="{A5263807-5473-E649-A551-2A51404A2A64}"/>
              </a:ext>
            </a:extLst>
          </p:cNvPr>
          <p:cNvSpPr txBox="1"/>
          <p:nvPr/>
        </p:nvSpPr>
        <p:spPr>
          <a:xfrm>
            <a:off x="3074944" y="4531237"/>
            <a:ext cx="1050566" cy="507831"/>
          </a:xfrm>
          <a:prstGeom prst="rect">
            <a:avLst/>
          </a:prstGeom>
          <a:noFill/>
        </p:spPr>
        <p:txBody>
          <a:bodyPr wrap="square" rtlCol="0">
            <a:spAutoFit/>
          </a:bodyPr>
          <a:lstStyle/>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員工客戶</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信賴的企業</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7" name="文字方塊 16">
            <a:extLst>
              <a:ext uri="{FF2B5EF4-FFF2-40B4-BE49-F238E27FC236}">
                <a16:creationId xmlns:a16="http://schemas.microsoft.com/office/drawing/2014/main" id="{E959AE4F-A8C2-264D-8A7D-3D7C4351CCC1}"/>
              </a:ext>
            </a:extLst>
          </p:cNvPr>
          <p:cNvSpPr txBox="1"/>
          <p:nvPr/>
        </p:nvSpPr>
        <p:spPr>
          <a:xfrm>
            <a:off x="5171108" y="4531237"/>
            <a:ext cx="1399469" cy="507831"/>
          </a:xfrm>
          <a:prstGeom prst="rect">
            <a:avLst/>
          </a:prstGeom>
          <a:noFill/>
        </p:spPr>
        <p:txBody>
          <a:bodyPr wrap="square" rtlCol="0">
            <a:spAutoFit/>
          </a:bodyPr>
          <a:lstStyle/>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友善環境</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spc="-113" dirty="0">
                <a:solidFill>
                  <a:prstClr val="black"/>
                </a:solidFill>
                <a:latin typeface="Microsoft JhengHei" panose="020B0604030504040204" pitchFamily="34" charset="-120"/>
                <a:ea typeface="Microsoft JhengHei" panose="020B0604030504040204" pitchFamily="34" charset="-120"/>
              </a:rPr>
              <a:t>美麗家園的推手</a:t>
            </a:r>
            <a:endParaRPr kumimoji="0" lang="zh-TW" altLang="en-US" sz="1350" spc="-113" dirty="0">
              <a:solidFill>
                <a:prstClr val="black"/>
              </a:solidFill>
              <a:latin typeface="Microsoft JhengHei" panose="020B0604030504040204" pitchFamily="34" charset="-120"/>
              <a:ea typeface="Microsoft JhengHei" panose="020B0604030504040204" pitchFamily="34" charset="-120"/>
            </a:endParaRPr>
          </a:p>
        </p:txBody>
      </p:sp>
      <p:sp>
        <p:nvSpPr>
          <p:cNvPr id="18" name="文字方塊 17">
            <a:extLst>
              <a:ext uri="{FF2B5EF4-FFF2-40B4-BE49-F238E27FC236}">
                <a16:creationId xmlns:a16="http://schemas.microsoft.com/office/drawing/2014/main" id="{08A7CB2D-1218-194C-AB8D-C9F3B7DA3FCD}"/>
              </a:ext>
            </a:extLst>
          </p:cNvPr>
          <p:cNvSpPr txBox="1"/>
          <p:nvPr/>
        </p:nvSpPr>
        <p:spPr>
          <a:xfrm>
            <a:off x="3990195" y="3877334"/>
            <a:ext cx="1344691" cy="323165"/>
          </a:xfrm>
          <a:prstGeom prst="rect">
            <a:avLst/>
          </a:prstGeom>
          <a:noFill/>
        </p:spPr>
        <p:txBody>
          <a:bodyPr wrap="square" rtlCol="0">
            <a:spAutoFit/>
          </a:bodyPr>
          <a:lstStyle/>
          <a:p>
            <a:pPr algn="ctr" fontAlgn="auto">
              <a:spcBef>
                <a:spcPts val="0"/>
              </a:spcBef>
              <a:spcAft>
                <a:spcPts val="0"/>
              </a:spcAft>
            </a:pPr>
            <a:r>
              <a:rPr kumimoji="0" lang="zh-TW" altLang="en-US" sz="1500" b="1" dirty="0">
                <a:solidFill>
                  <a:prstClr val="black"/>
                </a:solidFill>
                <a:latin typeface="Microsoft JhengHei" panose="020B0604030504040204" pitchFamily="34" charset="-120"/>
                <a:ea typeface="Microsoft JhengHei" panose="020B0604030504040204" pitchFamily="34" charset="-120"/>
              </a:rPr>
              <a:t>大亞集團願景</a:t>
            </a:r>
          </a:p>
        </p:txBody>
      </p:sp>
      <p:grpSp>
        <p:nvGrpSpPr>
          <p:cNvPr id="13" name="群組 12">
            <a:extLst>
              <a:ext uri="{FF2B5EF4-FFF2-40B4-BE49-F238E27FC236}">
                <a16:creationId xmlns:a16="http://schemas.microsoft.com/office/drawing/2014/main" id="{3FC93182-BF31-0341-92E7-A9A8ACA78111}"/>
              </a:ext>
            </a:extLst>
          </p:cNvPr>
          <p:cNvGrpSpPr/>
          <p:nvPr/>
        </p:nvGrpSpPr>
        <p:grpSpPr>
          <a:xfrm>
            <a:off x="-1734192" y="-61754"/>
            <a:ext cx="3312111" cy="2927198"/>
            <a:chOff x="-1857481" y="-1951465"/>
            <a:chExt cx="4416148" cy="3902930"/>
          </a:xfrm>
        </p:grpSpPr>
        <p:pic>
          <p:nvPicPr>
            <p:cNvPr id="14" name="圖片 13">
              <a:extLst>
                <a:ext uri="{FF2B5EF4-FFF2-40B4-BE49-F238E27FC236}">
                  <a16:creationId xmlns:a16="http://schemas.microsoft.com/office/drawing/2014/main" id="{4B435042-7235-1F4C-A6F1-D1E08C2AC967}"/>
                </a:ext>
              </a:extLst>
            </p:cNvPr>
            <p:cNvPicPr>
              <a:picLocks noChangeAspect="1"/>
            </p:cNvPicPr>
            <p:nvPr/>
          </p:nvPicPr>
          <p:blipFill>
            <a:blip r:embed="rId6" cstate="print"/>
            <a:stretch>
              <a:fillRect/>
            </a:stretch>
          </p:blipFill>
          <p:spPr>
            <a:xfrm>
              <a:off x="-812453" y="-1951465"/>
              <a:ext cx="3371120" cy="3902930"/>
            </a:xfrm>
            <a:prstGeom prst="rect">
              <a:avLst/>
            </a:prstGeom>
          </p:spPr>
        </p:pic>
        <p:pic>
          <p:nvPicPr>
            <p:cNvPr id="15" name="圖片 14">
              <a:extLst>
                <a:ext uri="{FF2B5EF4-FFF2-40B4-BE49-F238E27FC236}">
                  <a16:creationId xmlns:a16="http://schemas.microsoft.com/office/drawing/2014/main" id="{EA5AAC7A-7ECD-7240-AAF3-8C6A17BC442E}"/>
                </a:ext>
              </a:extLst>
            </p:cNvPr>
            <p:cNvPicPr>
              <a:picLocks noChangeAspect="1"/>
            </p:cNvPicPr>
            <p:nvPr/>
          </p:nvPicPr>
          <p:blipFill>
            <a:blip r:embed="rId6" cstate="print"/>
            <a:stretch>
              <a:fillRect/>
            </a:stretch>
          </p:blipFill>
          <p:spPr>
            <a:xfrm>
              <a:off x="-1857481" y="-1951465"/>
              <a:ext cx="3371120" cy="3902930"/>
            </a:xfrm>
            <a:prstGeom prst="rect">
              <a:avLst/>
            </a:prstGeom>
          </p:spPr>
        </p:pic>
      </p:grpSp>
      <p:sp>
        <p:nvSpPr>
          <p:cNvPr id="19" name="文字方塊 18">
            <a:extLst>
              <a:ext uri="{FF2B5EF4-FFF2-40B4-BE49-F238E27FC236}">
                <a16:creationId xmlns:a16="http://schemas.microsoft.com/office/drawing/2014/main" id="{E4662302-6181-E74F-9E6C-EDAECA118533}"/>
              </a:ext>
            </a:extLst>
          </p:cNvPr>
          <p:cNvSpPr txBox="1"/>
          <p:nvPr/>
        </p:nvSpPr>
        <p:spPr>
          <a:xfrm>
            <a:off x="573207" y="1657806"/>
            <a:ext cx="2204450" cy="461665"/>
          </a:xfrm>
          <a:prstGeom prst="rect">
            <a:avLst/>
          </a:prstGeom>
          <a:noFill/>
        </p:spPr>
        <p:txBody>
          <a:bodyPr wrap="none" rtlCol="0">
            <a:spAutoFit/>
          </a:bodyPr>
          <a:lstStyle/>
          <a:p>
            <a:pPr fontAlgn="auto">
              <a:spcBef>
                <a:spcPts val="0"/>
              </a:spcBef>
              <a:spcAft>
                <a:spcPts val="0"/>
              </a:spcAft>
            </a:pPr>
            <a:r>
              <a:rPr kumimoji="0" lang="zh-CN"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關於</a:t>
            </a: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大亞集團</a:t>
            </a:r>
          </a:p>
        </p:txBody>
      </p:sp>
      <p:pic>
        <p:nvPicPr>
          <p:cNvPr id="22" name="圖片 21">
            <a:extLst>
              <a:ext uri="{FF2B5EF4-FFF2-40B4-BE49-F238E27FC236}">
                <a16:creationId xmlns:a16="http://schemas.microsoft.com/office/drawing/2014/main" id="{07E2188E-F375-FE40-A013-9D49F06AAE5C}"/>
              </a:ext>
            </a:extLst>
          </p:cNvPr>
          <p:cNvPicPr>
            <a:picLocks noChangeAspect="1"/>
          </p:cNvPicPr>
          <p:nvPr/>
        </p:nvPicPr>
        <p:blipFill>
          <a:blip r:embed="rId7" cstate="print"/>
          <a:stretch>
            <a:fillRect/>
          </a:stretch>
        </p:blipFill>
        <p:spPr>
          <a:xfrm>
            <a:off x="8020050" y="5343525"/>
            <a:ext cx="1123950" cy="1514475"/>
          </a:xfrm>
          <a:prstGeom prst="rect">
            <a:avLst/>
          </a:prstGeom>
        </p:spPr>
      </p:pic>
      <p:sp>
        <p:nvSpPr>
          <p:cNvPr id="2" name="投影片編號版面配置區 1">
            <a:extLst>
              <a:ext uri="{FF2B5EF4-FFF2-40B4-BE49-F238E27FC236}">
                <a16:creationId xmlns:a16="http://schemas.microsoft.com/office/drawing/2014/main" id="{E447DD4C-6CC1-45C4-82BA-29FD79F26506}"/>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4</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p14="http://schemas.microsoft.com/office/powerpoint/2010/main" val="410010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a:extLst>
              <a:ext uri="{FF2B5EF4-FFF2-40B4-BE49-F238E27FC236}">
                <a16:creationId xmlns:a16="http://schemas.microsoft.com/office/drawing/2014/main" id="{35B89C83-62C6-1243-A859-C6C308493D18}"/>
              </a:ext>
            </a:extLst>
          </p:cNvPr>
          <p:cNvSpPr txBox="1"/>
          <p:nvPr/>
        </p:nvSpPr>
        <p:spPr>
          <a:xfrm>
            <a:off x="573207" y="1657806"/>
            <a:ext cx="3656770" cy="461665"/>
          </a:xfrm>
          <a:prstGeom prst="rect">
            <a:avLst/>
          </a:prstGeom>
          <a:noFill/>
        </p:spPr>
        <p:txBody>
          <a:bodyPr wrap="none" rtlCol="0">
            <a:spAutoFit/>
          </a:bodyPr>
          <a:lstStyle/>
          <a:p>
            <a:pPr fontAlgn="auto">
              <a:spcBef>
                <a:spcPts val="0"/>
              </a:spcBef>
              <a:spcAft>
                <a:spcPts val="0"/>
              </a:spcAft>
            </a:pP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大亞串接能源</a:t>
            </a:r>
            <a:r>
              <a:rPr kumimoji="0" lang="en-US" altLang="zh-TW"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 </a:t>
            </a: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四大面向</a:t>
            </a:r>
          </a:p>
        </p:txBody>
      </p:sp>
      <p:grpSp>
        <p:nvGrpSpPr>
          <p:cNvPr id="13" name="群組 12">
            <a:extLst>
              <a:ext uri="{FF2B5EF4-FFF2-40B4-BE49-F238E27FC236}">
                <a16:creationId xmlns:a16="http://schemas.microsoft.com/office/drawing/2014/main" id="{6C74CDB4-2DEE-E543-866F-5190D39C845C}"/>
              </a:ext>
            </a:extLst>
          </p:cNvPr>
          <p:cNvGrpSpPr/>
          <p:nvPr/>
        </p:nvGrpSpPr>
        <p:grpSpPr>
          <a:xfrm>
            <a:off x="-1393111" y="-606349"/>
            <a:ext cx="3312111" cy="2927198"/>
            <a:chOff x="-1857481" y="-1951465"/>
            <a:chExt cx="4416148" cy="3902930"/>
          </a:xfrm>
        </p:grpSpPr>
        <p:pic>
          <p:nvPicPr>
            <p:cNvPr id="15" name="圖片 14">
              <a:extLst>
                <a:ext uri="{FF2B5EF4-FFF2-40B4-BE49-F238E27FC236}">
                  <a16:creationId xmlns:a16="http://schemas.microsoft.com/office/drawing/2014/main" id="{5344C11D-3BBE-A444-947D-B439D931CC54}"/>
                </a:ext>
              </a:extLst>
            </p:cNvPr>
            <p:cNvPicPr>
              <a:picLocks noChangeAspect="1"/>
            </p:cNvPicPr>
            <p:nvPr/>
          </p:nvPicPr>
          <p:blipFill>
            <a:blip r:embed="rId2" cstate="print"/>
            <a:stretch>
              <a:fillRect/>
            </a:stretch>
          </p:blipFill>
          <p:spPr>
            <a:xfrm>
              <a:off x="-812453" y="-1951465"/>
              <a:ext cx="3371120" cy="3902930"/>
            </a:xfrm>
            <a:prstGeom prst="rect">
              <a:avLst/>
            </a:prstGeom>
          </p:spPr>
        </p:pic>
        <p:pic>
          <p:nvPicPr>
            <p:cNvPr id="16" name="圖片 15">
              <a:extLst>
                <a:ext uri="{FF2B5EF4-FFF2-40B4-BE49-F238E27FC236}">
                  <a16:creationId xmlns:a16="http://schemas.microsoft.com/office/drawing/2014/main" id="{48EA8BF8-FEDD-3D45-B721-5C5D664EA1F9}"/>
                </a:ext>
              </a:extLst>
            </p:cNvPr>
            <p:cNvPicPr>
              <a:picLocks noChangeAspect="1"/>
            </p:cNvPicPr>
            <p:nvPr/>
          </p:nvPicPr>
          <p:blipFill>
            <a:blip r:embed="rId2" cstate="print"/>
            <a:stretch>
              <a:fillRect/>
            </a:stretch>
          </p:blipFill>
          <p:spPr>
            <a:xfrm>
              <a:off x="-1857481" y="-1951465"/>
              <a:ext cx="3371120" cy="3902930"/>
            </a:xfrm>
            <a:prstGeom prst="rect">
              <a:avLst/>
            </a:prstGeom>
          </p:spPr>
        </p:pic>
      </p:grpSp>
      <p:pic>
        <p:nvPicPr>
          <p:cNvPr id="18" name="圖片 17">
            <a:extLst>
              <a:ext uri="{FF2B5EF4-FFF2-40B4-BE49-F238E27FC236}">
                <a16:creationId xmlns:a16="http://schemas.microsoft.com/office/drawing/2014/main" id="{578404A6-1FC0-584A-9A2E-4D3AAE8EB363}"/>
              </a:ext>
            </a:extLst>
          </p:cNvPr>
          <p:cNvPicPr>
            <a:picLocks noChangeAspect="1"/>
          </p:cNvPicPr>
          <p:nvPr/>
        </p:nvPicPr>
        <p:blipFill>
          <a:blip r:embed="rId3" cstate="print"/>
          <a:stretch>
            <a:fillRect/>
          </a:stretch>
        </p:blipFill>
        <p:spPr>
          <a:xfrm>
            <a:off x="8020050" y="5343525"/>
            <a:ext cx="1123950" cy="1514475"/>
          </a:xfrm>
          <a:prstGeom prst="rect">
            <a:avLst/>
          </a:prstGeom>
        </p:spPr>
      </p:pic>
      <p:grpSp>
        <p:nvGrpSpPr>
          <p:cNvPr id="4" name="群組 3">
            <a:extLst>
              <a:ext uri="{FF2B5EF4-FFF2-40B4-BE49-F238E27FC236}">
                <a16:creationId xmlns:a16="http://schemas.microsoft.com/office/drawing/2014/main" id="{A9CF69C2-B36B-C841-A0EA-3D5DD919AC75}"/>
              </a:ext>
            </a:extLst>
          </p:cNvPr>
          <p:cNvGrpSpPr/>
          <p:nvPr/>
        </p:nvGrpSpPr>
        <p:grpSpPr>
          <a:xfrm>
            <a:off x="914272" y="2581372"/>
            <a:ext cx="2096678" cy="2466679"/>
            <a:chOff x="1233317" y="2241676"/>
            <a:chExt cx="2795570" cy="3288905"/>
          </a:xfrm>
        </p:grpSpPr>
        <p:pic>
          <p:nvPicPr>
            <p:cNvPr id="5" name="圖片 4">
              <a:extLst>
                <a:ext uri="{FF2B5EF4-FFF2-40B4-BE49-F238E27FC236}">
                  <a16:creationId xmlns:a16="http://schemas.microsoft.com/office/drawing/2014/main" id="{3558E2B8-7377-EB47-A124-0494274019BB}"/>
                </a:ext>
              </a:extLst>
            </p:cNvPr>
            <p:cNvPicPr>
              <a:picLocks noChangeAspect="1"/>
            </p:cNvPicPr>
            <p:nvPr/>
          </p:nvPicPr>
          <p:blipFill>
            <a:blip r:embed="rId4" cstate="print"/>
            <a:srcRect/>
            <a:stretch/>
          </p:blipFill>
          <p:spPr>
            <a:xfrm>
              <a:off x="1233317" y="2241676"/>
              <a:ext cx="2795570" cy="3288905"/>
            </a:xfrm>
            <a:prstGeom prst="rect">
              <a:avLst/>
            </a:prstGeom>
          </p:spPr>
        </p:pic>
        <p:sp>
          <p:nvSpPr>
            <p:cNvPr id="2" name="文字方塊 1">
              <a:extLst>
                <a:ext uri="{FF2B5EF4-FFF2-40B4-BE49-F238E27FC236}">
                  <a16:creationId xmlns:a16="http://schemas.microsoft.com/office/drawing/2014/main" id="{2E9C1FD0-666B-2447-B8BC-5946A831390D}"/>
                </a:ext>
              </a:extLst>
            </p:cNvPr>
            <p:cNvSpPr txBox="1"/>
            <p:nvPr/>
          </p:nvSpPr>
          <p:spPr>
            <a:xfrm>
              <a:off x="2115947" y="3400424"/>
              <a:ext cx="1105430" cy="461665"/>
            </a:xfrm>
            <a:prstGeom prst="rect">
              <a:avLst/>
            </a:prstGeom>
            <a:noFill/>
          </p:spPr>
          <p:txBody>
            <a:bodyPr wrap="none" rtlCol="0">
              <a:spAutoFit/>
            </a:bodyPr>
            <a:lstStyle/>
            <a:p>
              <a:pPr fontAlgn="auto">
                <a:spcBef>
                  <a:spcPts val="0"/>
                </a:spcBef>
                <a:spcAft>
                  <a:spcPts val="0"/>
                </a:spcAft>
              </a:pP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產</a:t>
              </a:r>
              <a:r>
                <a:rPr kumimoji="0" lang="zh-TW" altLang="en-US" sz="1650" b="1" spc="225" dirty="0">
                  <a:solidFill>
                    <a:prstClr val="white"/>
                  </a:solidFill>
                  <a:latin typeface="Microsoft JhengHei" panose="020B0604030504040204" pitchFamily="34" charset="-120"/>
                  <a:ea typeface="Microsoft JhengHei" panose="020B0604030504040204" pitchFamily="34" charset="-120"/>
                </a:rPr>
                <a:t>  </a:t>
              </a: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生</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6" name="群組 5">
            <a:extLst>
              <a:ext uri="{FF2B5EF4-FFF2-40B4-BE49-F238E27FC236}">
                <a16:creationId xmlns:a16="http://schemas.microsoft.com/office/drawing/2014/main" id="{53C28DE3-B926-5746-8590-BC0753FA874C}"/>
              </a:ext>
            </a:extLst>
          </p:cNvPr>
          <p:cNvGrpSpPr/>
          <p:nvPr/>
        </p:nvGrpSpPr>
        <p:grpSpPr>
          <a:xfrm>
            <a:off x="2659288" y="2056970"/>
            <a:ext cx="2096678" cy="2466679"/>
            <a:chOff x="3545717" y="1542473"/>
            <a:chExt cx="2795570" cy="3288905"/>
          </a:xfrm>
        </p:grpSpPr>
        <p:pic>
          <p:nvPicPr>
            <p:cNvPr id="7" name="圖片 6">
              <a:extLst>
                <a:ext uri="{FF2B5EF4-FFF2-40B4-BE49-F238E27FC236}">
                  <a16:creationId xmlns:a16="http://schemas.microsoft.com/office/drawing/2014/main" id="{D9D56F30-3101-2749-BFCF-15D6F50FC1E0}"/>
                </a:ext>
              </a:extLst>
            </p:cNvPr>
            <p:cNvPicPr>
              <a:picLocks noChangeAspect="1"/>
            </p:cNvPicPr>
            <p:nvPr/>
          </p:nvPicPr>
          <p:blipFill>
            <a:blip r:embed="rId5" cstate="print"/>
            <a:srcRect/>
            <a:stretch/>
          </p:blipFill>
          <p:spPr>
            <a:xfrm>
              <a:off x="3545717" y="1542473"/>
              <a:ext cx="2795570" cy="3288905"/>
            </a:xfrm>
            <a:prstGeom prst="rect">
              <a:avLst/>
            </a:prstGeom>
          </p:spPr>
        </p:pic>
        <p:sp>
          <p:nvSpPr>
            <p:cNvPr id="14" name="文字方塊 13">
              <a:extLst>
                <a:ext uri="{FF2B5EF4-FFF2-40B4-BE49-F238E27FC236}">
                  <a16:creationId xmlns:a16="http://schemas.microsoft.com/office/drawing/2014/main" id="{1F05DEE8-62E3-904B-B1DF-C6DBD30DEC5E}"/>
                </a:ext>
              </a:extLst>
            </p:cNvPr>
            <p:cNvSpPr txBox="1"/>
            <p:nvPr/>
          </p:nvSpPr>
          <p:spPr>
            <a:xfrm>
              <a:off x="4344798" y="3300411"/>
              <a:ext cx="1105430" cy="461665"/>
            </a:xfrm>
            <a:prstGeom prst="rect">
              <a:avLst/>
            </a:prstGeom>
            <a:noFill/>
          </p:spPr>
          <p:txBody>
            <a:bodyPr wrap="none" rtlCol="0">
              <a:spAutoFit/>
            </a:bodyPr>
            <a:lstStyle/>
            <a:p>
              <a:pPr fontAlgn="auto">
                <a:spcBef>
                  <a:spcPts val="0"/>
                </a:spcBef>
                <a:spcAft>
                  <a:spcPts val="0"/>
                </a:spcAft>
              </a:pP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傳</a:t>
              </a:r>
              <a:r>
                <a:rPr kumimoji="0" lang="zh-TW" altLang="en-US" sz="1650" b="1" spc="225" dirty="0">
                  <a:solidFill>
                    <a:prstClr val="white"/>
                  </a:solidFill>
                  <a:latin typeface="Microsoft JhengHei" panose="020B0604030504040204" pitchFamily="34" charset="-120"/>
                  <a:ea typeface="Microsoft JhengHei" panose="020B0604030504040204" pitchFamily="34" charset="-120"/>
                </a:rPr>
                <a:t>  </a:t>
              </a: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輸</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8" name="群組 7">
            <a:extLst>
              <a:ext uri="{FF2B5EF4-FFF2-40B4-BE49-F238E27FC236}">
                <a16:creationId xmlns:a16="http://schemas.microsoft.com/office/drawing/2014/main" id="{22EF5D57-43D2-964C-8EF7-A8BB4E68F78F}"/>
              </a:ext>
            </a:extLst>
          </p:cNvPr>
          <p:cNvGrpSpPr/>
          <p:nvPr/>
        </p:nvGrpSpPr>
        <p:grpSpPr>
          <a:xfrm>
            <a:off x="4374989" y="2581372"/>
            <a:ext cx="2096678" cy="2466679"/>
            <a:chOff x="5833319" y="2241676"/>
            <a:chExt cx="2795570" cy="3288905"/>
          </a:xfrm>
        </p:grpSpPr>
        <p:pic>
          <p:nvPicPr>
            <p:cNvPr id="9" name="圖片 8">
              <a:extLst>
                <a:ext uri="{FF2B5EF4-FFF2-40B4-BE49-F238E27FC236}">
                  <a16:creationId xmlns:a16="http://schemas.microsoft.com/office/drawing/2014/main" id="{67B18690-2F3D-F84E-A95A-812F607F8BAF}"/>
                </a:ext>
              </a:extLst>
            </p:cNvPr>
            <p:cNvPicPr>
              <a:picLocks noChangeAspect="1"/>
            </p:cNvPicPr>
            <p:nvPr/>
          </p:nvPicPr>
          <p:blipFill>
            <a:blip r:embed="rId6" cstate="print"/>
            <a:srcRect/>
            <a:stretch/>
          </p:blipFill>
          <p:spPr>
            <a:xfrm>
              <a:off x="5833319" y="2241676"/>
              <a:ext cx="2795570" cy="3288905"/>
            </a:xfrm>
            <a:prstGeom prst="rect">
              <a:avLst/>
            </a:prstGeom>
          </p:spPr>
        </p:pic>
        <p:sp>
          <p:nvSpPr>
            <p:cNvPr id="17" name="文字方塊 16">
              <a:extLst>
                <a:ext uri="{FF2B5EF4-FFF2-40B4-BE49-F238E27FC236}">
                  <a16:creationId xmlns:a16="http://schemas.microsoft.com/office/drawing/2014/main" id="{2FEE8139-CD55-0D43-919E-3F719632E79A}"/>
                </a:ext>
              </a:extLst>
            </p:cNvPr>
            <p:cNvSpPr txBox="1"/>
            <p:nvPr/>
          </p:nvSpPr>
          <p:spPr>
            <a:xfrm>
              <a:off x="6630799" y="3400423"/>
              <a:ext cx="1105430" cy="461665"/>
            </a:xfrm>
            <a:prstGeom prst="rect">
              <a:avLst/>
            </a:prstGeom>
            <a:noFill/>
          </p:spPr>
          <p:txBody>
            <a:bodyPr wrap="none" rtlCol="0">
              <a:spAutoFit/>
            </a:bodyPr>
            <a:lstStyle/>
            <a:p>
              <a:pPr fontAlgn="auto">
                <a:spcBef>
                  <a:spcPts val="0"/>
                </a:spcBef>
                <a:spcAft>
                  <a:spcPts val="0"/>
                </a:spcAft>
              </a:pP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儲</a:t>
              </a:r>
              <a:r>
                <a:rPr kumimoji="0" lang="zh-TW" altLang="en-US" sz="1650" b="1" spc="225" dirty="0">
                  <a:solidFill>
                    <a:prstClr val="white"/>
                  </a:solidFill>
                  <a:latin typeface="Microsoft JhengHei" panose="020B0604030504040204" pitchFamily="34" charset="-120"/>
                  <a:ea typeface="Microsoft JhengHei" panose="020B0604030504040204" pitchFamily="34" charset="-120"/>
                </a:rPr>
                <a:t>  </a:t>
              </a: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存</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grpSp>
        <p:nvGrpSpPr>
          <p:cNvPr id="10" name="群組 9">
            <a:extLst>
              <a:ext uri="{FF2B5EF4-FFF2-40B4-BE49-F238E27FC236}">
                <a16:creationId xmlns:a16="http://schemas.microsoft.com/office/drawing/2014/main" id="{D0D6B9AE-7297-934C-AECA-9579413B6DF9}"/>
              </a:ext>
            </a:extLst>
          </p:cNvPr>
          <p:cNvGrpSpPr/>
          <p:nvPr/>
        </p:nvGrpSpPr>
        <p:grpSpPr>
          <a:xfrm>
            <a:off x="6063868" y="1938514"/>
            <a:ext cx="2096678" cy="2466679"/>
            <a:chOff x="8085158" y="1384531"/>
            <a:chExt cx="2795570" cy="3288905"/>
          </a:xfrm>
        </p:grpSpPr>
        <p:pic>
          <p:nvPicPr>
            <p:cNvPr id="11" name="圖片 10">
              <a:extLst>
                <a:ext uri="{FF2B5EF4-FFF2-40B4-BE49-F238E27FC236}">
                  <a16:creationId xmlns:a16="http://schemas.microsoft.com/office/drawing/2014/main" id="{4601A7EE-BBE2-EB46-B279-5184560E2224}"/>
                </a:ext>
              </a:extLst>
            </p:cNvPr>
            <p:cNvPicPr>
              <a:picLocks noChangeAspect="1"/>
            </p:cNvPicPr>
            <p:nvPr/>
          </p:nvPicPr>
          <p:blipFill>
            <a:blip r:embed="rId7" cstate="print"/>
            <a:srcRect/>
            <a:stretch/>
          </p:blipFill>
          <p:spPr>
            <a:xfrm>
              <a:off x="8085158" y="1384531"/>
              <a:ext cx="2795570" cy="3288905"/>
            </a:xfrm>
            <a:prstGeom prst="rect">
              <a:avLst/>
            </a:prstGeom>
          </p:spPr>
        </p:pic>
        <p:sp>
          <p:nvSpPr>
            <p:cNvPr id="21" name="文字方塊 20">
              <a:extLst>
                <a:ext uri="{FF2B5EF4-FFF2-40B4-BE49-F238E27FC236}">
                  <a16:creationId xmlns:a16="http://schemas.microsoft.com/office/drawing/2014/main" id="{017964A3-C7ED-C54A-8182-09D4FF9C26B9}"/>
                </a:ext>
              </a:extLst>
            </p:cNvPr>
            <p:cNvSpPr txBox="1"/>
            <p:nvPr/>
          </p:nvSpPr>
          <p:spPr>
            <a:xfrm>
              <a:off x="8959659" y="3300412"/>
              <a:ext cx="1105430" cy="461665"/>
            </a:xfrm>
            <a:prstGeom prst="rect">
              <a:avLst/>
            </a:prstGeom>
            <a:noFill/>
          </p:spPr>
          <p:txBody>
            <a:bodyPr wrap="none" rtlCol="0">
              <a:spAutoFit/>
            </a:bodyPr>
            <a:lstStyle/>
            <a:p>
              <a:pPr fontAlgn="auto">
                <a:spcBef>
                  <a:spcPts val="0"/>
                </a:spcBef>
                <a:spcAft>
                  <a:spcPts val="0"/>
                </a:spcAft>
              </a:pP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轉</a:t>
              </a:r>
              <a:r>
                <a:rPr kumimoji="0" lang="zh-TW" altLang="en-US" sz="1650" b="1" spc="225" dirty="0">
                  <a:solidFill>
                    <a:prstClr val="white"/>
                  </a:solidFill>
                  <a:latin typeface="Microsoft JhengHei" panose="020B0604030504040204" pitchFamily="34" charset="-120"/>
                  <a:ea typeface="Microsoft JhengHei" panose="020B0604030504040204" pitchFamily="34" charset="-120"/>
                </a:rPr>
                <a:t>  </a:t>
              </a:r>
              <a:r>
                <a:rPr kumimoji="0" lang="zh-CN" altLang="en-US" sz="1650" b="1" spc="225" dirty="0">
                  <a:solidFill>
                    <a:prstClr val="white"/>
                  </a:solidFill>
                  <a:latin typeface="Microsoft JhengHei" panose="020B0604030504040204" pitchFamily="34" charset="-120"/>
                  <a:ea typeface="Microsoft JhengHei" panose="020B0604030504040204" pitchFamily="34" charset="-120"/>
                </a:rPr>
                <a:t>換</a:t>
              </a:r>
              <a:endParaRPr kumimoji="0" lang="zh-TW" altLang="en-US" sz="1650" b="1" spc="225" dirty="0">
                <a:solidFill>
                  <a:prstClr val="white"/>
                </a:solidFill>
                <a:latin typeface="Microsoft JhengHei" panose="020B0604030504040204" pitchFamily="34" charset="-120"/>
                <a:ea typeface="Microsoft JhengHei" panose="020B0604030504040204" pitchFamily="34" charset="-120"/>
              </a:endParaRPr>
            </a:p>
          </p:txBody>
        </p:sp>
      </p:grpSp>
      <p:sp>
        <p:nvSpPr>
          <p:cNvPr id="3" name="投影片編號版面配置區 2">
            <a:extLst>
              <a:ext uri="{FF2B5EF4-FFF2-40B4-BE49-F238E27FC236}">
                <a16:creationId xmlns:a16="http://schemas.microsoft.com/office/drawing/2014/main" id="{0A22031D-A0C9-45CD-83EC-3E71D6309CF1}"/>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5</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p14="http://schemas.microsoft.com/office/powerpoint/2010/main" val="225204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ED5C1D3-B302-4445-BE8F-E0A7E44E05EE}"/>
              </a:ext>
            </a:extLst>
          </p:cNvPr>
          <p:cNvPicPr>
            <a:picLocks noChangeAspect="1"/>
          </p:cNvPicPr>
          <p:nvPr/>
        </p:nvPicPr>
        <p:blipFill rotWithShape="1">
          <a:blip r:embed="rId2" cstate="print"/>
          <a:srcRect l="3621" r="81280"/>
          <a:stretch/>
        </p:blipFill>
        <p:spPr>
          <a:xfrm>
            <a:off x="613367" y="2200071"/>
            <a:ext cx="1260623" cy="1406267"/>
          </a:xfrm>
          <a:prstGeom prst="rect">
            <a:avLst/>
          </a:prstGeom>
        </p:spPr>
      </p:pic>
      <p:pic>
        <p:nvPicPr>
          <p:cNvPr id="24" name="圖片 23">
            <a:extLst>
              <a:ext uri="{FF2B5EF4-FFF2-40B4-BE49-F238E27FC236}">
                <a16:creationId xmlns:a16="http://schemas.microsoft.com/office/drawing/2014/main" id="{BB0172E7-BA6B-634B-8AC9-97B467A5CD71}"/>
              </a:ext>
            </a:extLst>
          </p:cNvPr>
          <p:cNvPicPr>
            <a:picLocks noChangeAspect="1"/>
          </p:cNvPicPr>
          <p:nvPr/>
        </p:nvPicPr>
        <p:blipFill rotWithShape="1">
          <a:blip r:embed="rId2" cstate="print"/>
          <a:srcRect l="22923" r="61795"/>
          <a:stretch/>
        </p:blipFill>
        <p:spPr>
          <a:xfrm>
            <a:off x="7328492" y="2200071"/>
            <a:ext cx="1275907" cy="1406267"/>
          </a:xfrm>
          <a:prstGeom prst="rect">
            <a:avLst/>
          </a:prstGeom>
        </p:spPr>
      </p:pic>
      <p:pic>
        <p:nvPicPr>
          <p:cNvPr id="25" name="圖片 24">
            <a:extLst>
              <a:ext uri="{FF2B5EF4-FFF2-40B4-BE49-F238E27FC236}">
                <a16:creationId xmlns:a16="http://schemas.microsoft.com/office/drawing/2014/main" id="{8DF4E694-8715-F149-A0AC-89194B094092}"/>
              </a:ext>
            </a:extLst>
          </p:cNvPr>
          <p:cNvPicPr>
            <a:picLocks noChangeAspect="1"/>
          </p:cNvPicPr>
          <p:nvPr/>
        </p:nvPicPr>
        <p:blipFill rotWithShape="1">
          <a:blip r:embed="rId2" cstate="print"/>
          <a:srcRect l="42408" r="42787"/>
          <a:stretch/>
        </p:blipFill>
        <p:spPr>
          <a:xfrm>
            <a:off x="2290487" y="2200071"/>
            <a:ext cx="1236035" cy="1406267"/>
          </a:xfrm>
          <a:prstGeom prst="rect">
            <a:avLst/>
          </a:prstGeom>
        </p:spPr>
      </p:pic>
      <p:pic>
        <p:nvPicPr>
          <p:cNvPr id="26" name="圖片 25">
            <a:extLst>
              <a:ext uri="{FF2B5EF4-FFF2-40B4-BE49-F238E27FC236}">
                <a16:creationId xmlns:a16="http://schemas.microsoft.com/office/drawing/2014/main" id="{1F00F98C-1D82-BA4A-801C-89B6956BC0AD}"/>
              </a:ext>
            </a:extLst>
          </p:cNvPr>
          <p:cNvPicPr>
            <a:picLocks noChangeAspect="1"/>
          </p:cNvPicPr>
          <p:nvPr/>
        </p:nvPicPr>
        <p:blipFill rotWithShape="1">
          <a:blip r:embed="rId2" cstate="print"/>
          <a:srcRect l="62084" r="22348"/>
          <a:stretch/>
        </p:blipFill>
        <p:spPr>
          <a:xfrm>
            <a:off x="4079847" y="2200071"/>
            <a:ext cx="1299831" cy="1406267"/>
          </a:xfrm>
          <a:prstGeom prst="rect">
            <a:avLst/>
          </a:prstGeom>
        </p:spPr>
      </p:pic>
      <p:pic>
        <p:nvPicPr>
          <p:cNvPr id="27" name="圖片 26">
            <a:extLst>
              <a:ext uri="{FF2B5EF4-FFF2-40B4-BE49-F238E27FC236}">
                <a16:creationId xmlns:a16="http://schemas.microsoft.com/office/drawing/2014/main" id="{7E2D859B-E37C-824E-9638-27B0B97F4DED}"/>
              </a:ext>
            </a:extLst>
          </p:cNvPr>
          <p:cNvPicPr>
            <a:picLocks noChangeAspect="1"/>
          </p:cNvPicPr>
          <p:nvPr/>
        </p:nvPicPr>
        <p:blipFill rotWithShape="1">
          <a:blip r:embed="rId2" cstate="print"/>
          <a:srcRect l="81568" r="3627"/>
          <a:stretch/>
        </p:blipFill>
        <p:spPr>
          <a:xfrm>
            <a:off x="5776024" y="2200071"/>
            <a:ext cx="1236035" cy="1406267"/>
          </a:xfrm>
          <a:prstGeom prst="rect">
            <a:avLst/>
          </a:prstGeom>
        </p:spPr>
      </p:pic>
      <p:sp>
        <p:nvSpPr>
          <p:cNvPr id="10" name="矩形 9">
            <a:extLst>
              <a:ext uri="{FF2B5EF4-FFF2-40B4-BE49-F238E27FC236}">
                <a16:creationId xmlns:a16="http://schemas.microsoft.com/office/drawing/2014/main" id="{139CD8CD-0AC6-E248-9192-6BBA5FF12993}"/>
              </a:ext>
            </a:extLst>
          </p:cNvPr>
          <p:cNvSpPr/>
          <p:nvPr/>
        </p:nvSpPr>
        <p:spPr>
          <a:xfrm>
            <a:off x="468600" y="3606338"/>
            <a:ext cx="1440139"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電力通信事業群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14" name="文字方塊 13">
            <a:extLst>
              <a:ext uri="{FF2B5EF4-FFF2-40B4-BE49-F238E27FC236}">
                <a16:creationId xmlns:a16="http://schemas.microsoft.com/office/drawing/2014/main" id="{BDE80FB5-D3D0-E446-A31F-B14E960060B6}"/>
              </a:ext>
            </a:extLst>
          </p:cNvPr>
          <p:cNvSpPr txBox="1"/>
          <p:nvPr/>
        </p:nvSpPr>
        <p:spPr>
          <a:xfrm>
            <a:off x="558207" y="4186868"/>
            <a:ext cx="1403500" cy="849015"/>
          </a:xfrm>
          <a:prstGeom prst="rect">
            <a:avLst/>
          </a:prstGeom>
          <a:noFill/>
        </p:spPr>
        <p:txBody>
          <a:bodyPr wrap="square" rtlCol="0">
            <a:spAutoFit/>
          </a:bodyPr>
          <a:lstStyle/>
          <a:p>
            <a:pPr fontAlgn="auto">
              <a:lnSpc>
                <a:spcPts val="1500"/>
              </a:lnSpc>
              <a:spcBef>
                <a:spcPts val="0"/>
              </a:spcBef>
              <a:spcAft>
                <a:spcPts val="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有關電力及通信電纜之生產、研發與銷售，並督導大河、安鼎等關係企業</a:t>
            </a:r>
          </a:p>
        </p:txBody>
      </p:sp>
      <p:sp>
        <p:nvSpPr>
          <p:cNvPr id="29" name="矩形 28">
            <a:extLst>
              <a:ext uri="{FF2B5EF4-FFF2-40B4-BE49-F238E27FC236}">
                <a16:creationId xmlns:a16="http://schemas.microsoft.com/office/drawing/2014/main" id="{39604510-5C98-B343-B2DD-B3F1ACFD33A7}"/>
              </a:ext>
            </a:extLst>
          </p:cNvPr>
          <p:cNvSpPr/>
          <p:nvPr/>
        </p:nvSpPr>
        <p:spPr>
          <a:xfrm>
            <a:off x="7471116" y="3606338"/>
            <a:ext cx="920765"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總管理處</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1" name="矩形 30">
            <a:extLst>
              <a:ext uri="{FF2B5EF4-FFF2-40B4-BE49-F238E27FC236}">
                <a16:creationId xmlns:a16="http://schemas.microsoft.com/office/drawing/2014/main" id="{D4DF820C-9D81-C540-B57C-739C67081028}"/>
              </a:ext>
            </a:extLst>
          </p:cNvPr>
          <p:cNvSpPr/>
          <p:nvPr/>
        </p:nvSpPr>
        <p:spPr>
          <a:xfrm>
            <a:off x="2325000" y="3606338"/>
            <a:ext cx="1267014"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漆包線事業群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2" name="文字方塊 31">
            <a:extLst>
              <a:ext uri="{FF2B5EF4-FFF2-40B4-BE49-F238E27FC236}">
                <a16:creationId xmlns:a16="http://schemas.microsoft.com/office/drawing/2014/main" id="{7BDD0498-7178-7942-98DD-5F2F7F2C3356}"/>
              </a:ext>
            </a:extLst>
          </p:cNvPr>
          <p:cNvSpPr txBox="1"/>
          <p:nvPr/>
        </p:nvSpPr>
        <p:spPr>
          <a:xfrm>
            <a:off x="2157054" y="4188745"/>
            <a:ext cx="1602907" cy="1233736"/>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有關漆包線之生產、研發與銷售，並督導東莞恒亞電工、恒亞電工</a:t>
            </a:r>
            <a:r>
              <a:rPr kumimoji="0" lang="en-US" altLang="zh-TW" sz="1200" dirty="0">
                <a:solidFill>
                  <a:prstClr val="black">
                    <a:lumMod val="50000"/>
                    <a:lumOff val="50000"/>
                  </a:prstClr>
                </a:solidFill>
                <a:latin typeface="Microsoft JhengHei" panose="020B0604030504040204" pitchFamily="34" charset="-120"/>
                <a:ea typeface="Microsoft JhengHei" panose="020B0604030504040204" pitchFamily="34" charset="-120"/>
              </a:rPr>
              <a:t>(</a:t>
            </a: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昆山</a:t>
            </a:r>
            <a:r>
              <a:rPr kumimoji="0" lang="en-US" altLang="zh-TW" sz="1200" dirty="0">
                <a:solidFill>
                  <a:prstClr val="black">
                    <a:lumMod val="50000"/>
                    <a:lumOff val="50000"/>
                  </a:prstClr>
                </a:solidFill>
                <a:latin typeface="Microsoft JhengHei" panose="020B0604030504040204" pitchFamily="34" charset="-120"/>
                <a:ea typeface="Microsoft JhengHei" panose="020B0604030504040204" pitchFamily="34" charset="-120"/>
              </a:rPr>
              <a:t>)</a:t>
            </a: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、大安精密、大義塑膠等關係企業</a:t>
            </a:r>
          </a:p>
        </p:txBody>
      </p:sp>
      <p:sp>
        <p:nvSpPr>
          <p:cNvPr id="33" name="矩形 32">
            <a:extLst>
              <a:ext uri="{FF2B5EF4-FFF2-40B4-BE49-F238E27FC236}">
                <a16:creationId xmlns:a16="http://schemas.microsoft.com/office/drawing/2014/main" id="{D272C5EF-77DA-E547-8662-3F0D92BB3FE8}"/>
              </a:ext>
            </a:extLst>
          </p:cNvPr>
          <p:cNvSpPr/>
          <p:nvPr/>
        </p:nvSpPr>
        <p:spPr>
          <a:xfrm>
            <a:off x="4134996" y="3606337"/>
            <a:ext cx="1267014" cy="530402"/>
          </a:xfrm>
          <a:prstGeom prst="rect">
            <a:avLst/>
          </a:prstGeom>
        </p:spPr>
        <p:txBody>
          <a:bodyPr wrap="none">
            <a:spAutoFit/>
          </a:bodyPr>
          <a:lstStyle/>
          <a:p>
            <a:pPr marL="42863"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銅材暨新事業</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a:p>
            <a:pPr marL="42863"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開發事業群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4" name="文字方塊 33">
            <a:extLst>
              <a:ext uri="{FF2B5EF4-FFF2-40B4-BE49-F238E27FC236}">
                <a16:creationId xmlns:a16="http://schemas.microsoft.com/office/drawing/2014/main" id="{66CB8CE6-DF8E-4F4D-AE88-2EDDAB2BD5EF}"/>
              </a:ext>
            </a:extLst>
          </p:cNvPr>
          <p:cNvSpPr txBox="1"/>
          <p:nvPr/>
        </p:nvSpPr>
        <p:spPr>
          <a:xfrm>
            <a:off x="4114797" y="4188745"/>
            <a:ext cx="1405256" cy="1426096"/>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有關銅材與合金之生產、研發與銷售，負責銅材採購、台北分公司管理及督導關係企業大亞創投三家子公司</a:t>
            </a:r>
          </a:p>
        </p:txBody>
      </p:sp>
      <p:sp>
        <p:nvSpPr>
          <p:cNvPr id="35" name="矩形 34">
            <a:extLst>
              <a:ext uri="{FF2B5EF4-FFF2-40B4-BE49-F238E27FC236}">
                <a16:creationId xmlns:a16="http://schemas.microsoft.com/office/drawing/2014/main" id="{BFE95B37-C5CB-F84A-A7BE-DA997724A3CC}"/>
              </a:ext>
            </a:extLst>
          </p:cNvPr>
          <p:cNvSpPr/>
          <p:nvPr/>
        </p:nvSpPr>
        <p:spPr>
          <a:xfrm>
            <a:off x="5801173" y="3606338"/>
            <a:ext cx="1093890"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營建事業群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6" name="文字方塊 35">
            <a:extLst>
              <a:ext uri="{FF2B5EF4-FFF2-40B4-BE49-F238E27FC236}">
                <a16:creationId xmlns:a16="http://schemas.microsoft.com/office/drawing/2014/main" id="{142E44C7-AE5E-7944-978E-72BE6A8E0C12}"/>
              </a:ext>
            </a:extLst>
          </p:cNvPr>
          <p:cNvSpPr txBox="1"/>
          <p:nvPr/>
        </p:nvSpPr>
        <p:spPr>
          <a:xfrm>
            <a:off x="5790340" y="4186868"/>
            <a:ext cx="1294402" cy="656655"/>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負責評估開發適宜土地，規劃興建住辦產品銷售</a:t>
            </a:r>
          </a:p>
        </p:txBody>
      </p:sp>
      <p:grpSp>
        <p:nvGrpSpPr>
          <p:cNvPr id="23" name="群組 22">
            <a:extLst>
              <a:ext uri="{FF2B5EF4-FFF2-40B4-BE49-F238E27FC236}">
                <a16:creationId xmlns:a16="http://schemas.microsoft.com/office/drawing/2014/main" id="{0881D5FB-FD85-FD43-B511-A15EB9F1534E}"/>
              </a:ext>
            </a:extLst>
          </p:cNvPr>
          <p:cNvGrpSpPr/>
          <p:nvPr/>
        </p:nvGrpSpPr>
        <p:grpSpPr>
          <a:xfrm>
            <a:off x="-1393111" y="-606349"/>
            <a:ext cx="3312111" cy="2927198"/>
            <a:chOff x="-1857481" y="-1951465"/>
            <a:chExt cx="4416148" cy="3902930"/>
          </a:xfrm>
        </p:grpSpPr>
        <p:pic>
          <p:nvPicPr>
            <p:cNvPr id="28" name="圖片 27">
              <a:extLst>
                <a:ext uri="{FF2B5EF4-FFF2-40B4-BE49-F238E27FC236}">
                  <a16:creationId xmlns:a16="http://schemas.microsoft.com/office/drawing/2014/main" id="{C40C3EF5-7080-FF4B-A829-022A66F9115D}"/>
                </a:ext>
              </a:extLst>
            </p:cNvPr>
            <p:cNvPicPr>
              <a:picLocks noChangeAspect="1"/>
            </p:cNvPicPr>
            <p:nvPr/>
          </p:nvPicPr>
          <p:blipFill>
            <a:blip r:embed="rId3" cstate="print"/>
            <a:stretch>
              <a:fillRect/>
            </a:stretch>
          </p:blipFill>
          <p:spPr>
            <a:xfrm>
              <a:off x="-812453" y="-1951465"/>
              <a:ext cx="3371120" cy="3902930"/>
            </a:xfrm>
            <a:prstGeom prst="rect">
              <a:avLst/>
            </a:prstGeom>
          </p:spPr>
        </p:pic>
        <p:pic>
          <p:nvPicPr>
            <p:cNvPr id="30" name="圖片 29">
              <a:extLst>
                <a:ext uri="{FF2B5EF4-FFF2-40B4-BE49-F238E27FC236}">
                  <a16:creationId xmlns:a16="http://schemas.microsoft.com/office/drawing/2014/main" id="{449320AD-1F2E-A142-B8E9-B771AE369572}"/>
                </a:ext>
              </a:extLst>
            </p:cNvPr>
            <p:cNvPicPr>
              <a:picLocks noChangeAspect="1"/>
            </p:cNvPicPr>
            <p:nvPr/>
          </p:nvPicPr>
          <p:blipFill>
            <a:blip r:embed="rId3" cstate="print"/>
            <a:stretch>
              <a:fillRect/>
            </a:stretch>
          </p:blipFill>
          <p:spPr>
            <a:xfrm>
              <a:off x="-1857481" y="-1951465"/>
              <a:ext cx="3371120" cy="3902930"/>
            </a:xfrm>
            <a:prstGeom prst="rect">
              <a:avLst/>
            </a:prstGeom>
          </p:spPr>
        </p:pic>
      </p:grpSp>
      <p:pic>
        <p:nvPicPr>
          <p:cNvPr id="4" name="圖片 3">
            <a:extLst>
              <a:ext uri="{FF2B5EF4-FFF2-40B4-BE49-F238E27FC236}">
                <a16:creationId xmlns:a16="http://schemas.microsoft.com/office/drawing/2014/main" id="{017E5B06-4C2F-F446-ADC1-D8A97C2B9687}"/>
              </a:ext>
            </a:extLst>
          </p:cNvPr>
          <p:cNvPicPr>
            <a:picLocks noChangeAspect="1"/>
          </p:cNvPicPr>
          <p:nvPr/>
        </p:nvPicPr>
        <p:blipFill>
          <a:blip r:embed="rId4" cstate="print"/>
          <a:stretch>
            <a:fillRect/>
          </a:stretch>
        </p:blipFill>
        <p:spPr>
          <a:xfrm>
            <a:off x="179318" y="997394"/>
            <a:ext cx="5002283" cy="1026293"/>
          </a:xfrm>
          <a:prstGeom prst="rect">
            <a:avLst/>
          </a:prstGeom>
        </p:spPr>
      </p:pic>
      <p:pic>
        <p:nvPicPr>
          <p:cNvPr id="38" name="圖片 37">
            <a:extLst>
              <a:ext uri="{FF2B5EF4-FFF2-40B4-BE49-F238E27FC236}">
                <a16:creationId xmlns:a16="http://schemas.microsoft.com/office/drawing/2014/main" id="{FB957DBB-D94B-A344-B253-1D4512A764CF}"/>
              </a:ext>
            </a:extLst>
          </p:cNvPr>
          <p:cNvPicPr>
            <a:picLocks noChangeAspect="1"/>
          </p:cNvPicPr>
          <p:nvPr/>
        </p:nvPicPr>
        <p:blipFill rotWithShape="1">
          <a:blip r:embed="rId4" cstate="print"/>
          <a:srcRect r="16884"/>
          <a:stretch/>
        </p:blipFill>
        <p:spPr>
          <a:xfrm flipH="1">
            <a:off x="5249654" y="5425995"/>
            <a:ext cx="4157676" cy="1026293"/>
          </a:xfrm>
          <a:prstGeom prst="rect">
            <a:avLst/>
          </a:prstGeom>
        </p:spPr>
      </p:pic>
      <p:pic>
        <p:nvPicPr>
          <p:cNvPr id="40" name="圖片 39">
            <a:extLst>
              <a:ext uri="{FF2B5EF4-FFF2-40B4-BE49-F238E27FC236}">
                <a16:creationId xmlns:a16="http://schemas.microsoft.com/office/drawing/2014/main" id="{4D9F9358-1D8D-3B4D-9FE4-E9C208FDC50F}"/>
              </a:ext>
            </a:extLst>
          </p:cNvPr>
          <p:cNvPicPr>
            <a:picLocks noChangeAspect="1"/>
          </p:cNvPicPr>
          <p:nvPr/>
        </p:nvPicPr>
        <p:blipFill>
          <a:blip r:embed="rId5" cstate="print"/>
          <a:stretch>
            <a:fillRect/>
          </a:stretch>
        </p:blipFill>
        <p:spPr>
          <a:xfrm>
            <a:off x="8042424" y="5343525"/>
            <a:ext cx="1123950" cy="1514475"/>
          </a:xfrm>
          <a:prstGeom prst="rect">
            <a:avLst/>
          </a:prstGeom>
        </p:spPr>
      </p:pic>
      <p:sp>
        <p:nvSpPr>
          <p:cNvPr id="37" name="文字方塊 36">
            <a:extLst>
              <a:ext uri="{FF2B5EF4-FFF2-40B4-BE49-F238E27FC236}">
                <a16:creationId xmlns:a16="http://schemas.microsoft.com/office/drawing/2014/main" id="{670067D2-8AF4-495B-BF65-2F58B3E7BC26}"/>
              </a:ext>
            </a:extLst>
          </p:cNvPr>
          <p:cNvSpPr txBox="1"/>
          <p:nvPr/>
        </p:nvSpPr>
        <p:spPr>
          <a:xfrm>
            <a:off x="7263816" y="4144679"/>
            <a:ext cx="1405256" cy="1041375"/>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落實跨部門協商，合理回應利害關係人訴求，發揮集團綜效，儲存永續成長動能</a:t>
            </a:r>
          </a:p>
        </p:txBody>
      </p:sp>
      <p:sp>
        <p:nvSpPr>
          <p:cNvPr id="41" name="文字方塊 40">
            <a:extLst>
              <a:ext uri="{FF2B5EF4-FFF2-40B4-BE49-F238E27FC236}">
                <a16:creationId xmlns:a16="http://schemas.microsoft.com/office/drawing/2014/main" id="{C501E750-D07A-4AF4-A698-E2576E144851}"/>
              </a:ext>
            </a:extLst>
          </p:cNvPr>
          <p:cNvSpPr txBox="1"/>
          <p:nvPr/>
        </p:nvSpPr>
        <p:spPr>
          <a:xfrm>
            <a:off x="5668868" y="1499002"/>
            <a:ext cx="2455793" cy="461665"/>
          </a:xfrm>
          <a:prstGeom prst="rect">
            <a:avLst/>
          </a:prstGeom>
          <a:noFill/>
        </p:spPr>
        <p:txBody>
          <a:bodyPr wrap="square" rtlCol="0">
            <a:spAutoFit/>
          </a:bodyPr>
          <a:lstStyle/>
          <a:p>
            <a:pPr fontAlgn="auto">
              <a:spcBef>
                <a:spcPts val="0"/>
              </a:spcBef>
              <a:spcAft>
                <a:spcPts val="0"/>
              </a:spcAft>
            </a:pPr>
            <a:r>
              <a:rPr kumimoji="0" lang="zh-CN"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關於</a:t>
            </a: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大亞集團</a:t>
            </a:r>
          </a:p>
        </p:txBody>
      </p:sp>
      <p:sp>
        <p:nvSpPr>
          <p:cNvPr id="2" name="矩形 1">
            <a:extLst>
              <a:ext uri="{FF2B5EF4-FFF2-40B4-BE49-F238E27FC236}">
                <a16:creationId xmlns:a16="http://schemas.microsoft.com/office/drawing/2014/main" id="{501D81A0-1BF2-4F8C-B82B-F2D215AD5BC1}"/>
              </a:ext>
            </a:extLst>
          </p:cNvPr>
          <p:cNvSpPr/>
          <p:nvPr/>
        </p:nvSpPr>
        <p:spPr>
          <a:xfrm>
            <a:off x="5501200" y="1965989"/>
            <a:ext cx="10069030" cy="369332"/>
          </a:xfrm>
          <a:prstGeom prst="rect">
            <a:avLst/>
          </a:prstGeom>
        </p:spPr>
        <p:txBody>
          <a:bodyPr wrap="square">
            <a:spAutoFit/>
          </a:bodyPr>
          <a:lstStyle/>
          <a:p>
            <a:pPr fontAlgn="auto">
              <a:spcBef>
                <a:spcPts val="0"/>
              </a:spcBef>
              <a:spcAft>
                <a:spcPts val="0"/>
              </a:spcAft>
            </a:pPr>
            <a:r>
              <a:rPr kumimoji="0" lang="zh-TW" altLang="en-US" spc="300" dirty="0">
                <a:solidFill>
                  <a:prstClr val="black">
                    <a:lumMod val="50000"/>
                    <a:lumOff val="50000"/>
                  </a:prstClr>
                </a:solidFill>
                <a:latin typeface="Microsoft JhengHei" panose="020B0604030504040204" pitchFamily="34" charset="-120"/>
                <a:ea typeface="Microsoft JhengHei" panose="020B0604030504040204" pitchFamily="34" charset="-120"/>
              </a:rPr>
              <a:t>由經營群與</a:t>
            </a:r>
            <a:r>
              <a:rPr kumimoji="0" lang="en-US" altLang="zh-TW" spc="300" dirty="0">
                <a:solidFill>
                  <a:prstClr val="black">
                    <a:lumMod val="50000"/>
                    <a:lumOff val="50000"/>
                  </a:prstClr>
                </a:solidFill>
                <a:latin typeface="Microsoft JhengHei" panose="020B0604030504040204" pitchFamily="34" charset="-120"/>
                <a:ea typeface="Microsoft JhengHei" panose="020B0604030504040204" pitchFamily="34" charset="-120"/>
              </a:rPr>
              <a:t>5</a:t>
            </a:r>
            <a:r>
              <a:rPr kumimoji="0" lang="zh-TW" altLang="en-US" spc="300" dirty="0">
                <a:solidFill>
                  <a:prstClr val="black">
                    <a:lumMod val="50000"/>
                    <a:lumOff val="50000"/>
                  </a:prstClr>
                </a:solidFill>
                <a:latin typeface="Microsoft JhengHei" panose="020B0604030504040204" pitchFamily="34" charset="-120"/>
                <a:ea typeface="Microsoft JhengHei" panose="020B0604030504040204" pitchFamily="34" charset="-120"/>
              </a:rPr>
              <a:t>大事業群組成</a:t>
            </a:r>
          </a:p>
        </p:txBody>
      </p:sp>
      <p:sp>
        <p:nvSpPr>
          <p:cNvPr id="3" name="投影片編號版面配置區 2">
            <a:extLst>
              <a:ext uri="{FF2B5EF4-FFF2-40B4-BE49-F238E27FC236}">
                <a16:creationId xmlns:a16="http://schemas.microsoft.com/office/drawing/2014/main" id="{49F03FB1-7CBF-40B2-83F5-5BEFDCA12B8F}"/>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6</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p14="http://schemas.microsoft.com/office/powerpoint/2010/main" val="78394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7747A3CD-A48B-9D4F-A4EB-8B9FE99FE8FD}"/>
              </a:ext>
            </a:extLst>
          </p:cNvPr>
          <p:cNvPicPr>
            <a:picLocks noChangeAspect="1"/>
          </p:cNvPicPr>
          <p:nvPr/>
        </p:nvPicPr>
        <p:blipFill rotWithShape="1">
          <a:blip r:embed="rId3" cstate="print"/>
          <a:srcRect r="4921"/>
          <a:stretch/>
        </p:blipFill>
        <p:spPr>
          <a:xfrm>
            <a:off x="1621686" y="2127741"/>
            <a:ext cx="7522314" cy="4130280"/>
          </a:xfrm>
          <a:prstGeom prst="rect">
            <a:avLst/>
          </a:prstGeom>
        </p:spPr>
      </p:pic>
      <p:sp>
        <p:nvSpPr>
          <p:cNvPr id="3" name="矩形 2">
            <a:extLst>
              <a:ext uri="{FF2B5EF4-FFF2-40B4-BE49-F238E27FC236}">
                <a16:creationId xmlns:a16="http://schemas.microsoft.com/office/drawing/2014/main" id="{EAF6B71F-331A-43D2-8553-C728396A679B}"/>
              </a:ext>
            </a:extLst>
          </p:cNvPr>
          <p:cNvSpPr/>
          <p:nvPr/>
        </p:nvSpPr>
        <p:spPr>
          <a:xfrm>
            <a:off x="467545" y="2383343"/>
            <a:ext cx="5115763" cy="3127779"/>
          </a:xfrm>
          <a:prstGeom prst="rect">
            <a:avLst/>
          </a:prstGeom>
        </p:spPr>
        <p:txBody>
          <a:bodyPr wrap="square">
            <a:spAutoFit/>
          </a:bodyPr>
          <a:lstStyle/>
          <a:p>
            <a:pPr marL="214313" indent="-214313">
              <a:lnSpc>
                <a:spcPct val="150000"/>
              </a:lnSpc>
              <a:buFont typeface="Arial" panose="020B0604020202020204" pitchFamily="34" charset="0"/>
              <a:buChar char="•"/>
            </a:pPr>
            <a:r>
              <a:rPr lang="zh-TW" altLang="en-US" sz="1200" spc="225" dirty="0">
                <a:solidFill>
                  <a:schemeClr val="tx1">
                    <a:lumMod val="50000"/>
                    <a:lumOff val="50000"/>
                  </a:schemeClr>
                </a:solidFill>
                <a:ea typeface="微軟正黑體" panose="020B0604030504040204" pitchFamily="34" charset="-120"/>
              </a:rPr>
              <a:t>打造集團關廟總公司廠房屋頂</a:t>
            </a:r>
            <a:r>
              <a:rPr lang="en-US" altLang="zh-TW" sz="1200" spc="225" dirty="0">
                <a:solidFill>
                  <a:schemeClr val="tx1">
                    <a:lumMod val="50000"/>
                    <a:lumOff val="50000"/>
                  </a:schemeClr>
                </a:solidFill>
                <a:ea typeface="微軟正黑體" panose="020B0604030504040204" pitchFamily="34" charset="-120"/>
              </a:rPr>
              <a:t>2.89MW</a:t>
            </a:r>
            <a:r>
              <a:rPr lang="zh-TW" altLang="en-US" sz="1200" spc="225" dirty="0">
                <a:solidFill>
                  <a:schemeClr val="tx1">
                    <a:lumMod val="50000"/>
                    <a:lumOff val="50000"/>
                  </a:schemeClr>
                </a:solidFill>
                <a:ea typeface="微軟正黑體" panose="020B0604030504040204" pitchFamily="34" charset="-120"/>
              </a:rPr>
              <a:t>電廠 </a:t>
            </a:r>
            <a:endParaRPr lang="en-US" altLang="zh-TW" sz="1200" spc="225"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zh-TW" altLang="en-US" sz="1200" spc="225" dirty="0">
                <a:solidFill>
                  <a:schemeClr val="tx1">
                    <a:lumMod val="50000"/>
                    <a:lumOff val="50000"/>
                  </a:schemeClr>
                </a:solidFill>
                <a:ea typeface="微軟正黑體" panose="020B0604030504040204" pitchFamily="34" charset="-120"/>
              </a:rPr>
              <a:t>與台糖公司合作屋頂建造萬坪太陽能設備</a:t>
            </a:r>
            <a:r>
              <a:rPr lang="en-US" altLang="zh-TW" sz="1200" spc="225" dirty="0">
                <a:solidFill>
                  <a:schemeClr val="tx1">
                    <a:lumMod val="50000"/>
                    <a:lumOff val="50000"/>
                  </a:schemeClr>
                </a:solidFill>
                <a:ea typeface="微軟正黑體" panose="020B0604030504040204" pitchFamily="34" charset="-120"/>
              </a:rPr>
              <a:t>6.94MW</a:t>
            </a:r>
          </a:p>
          <a:p>
            <a:pPr marL="214313" indent="-214313">
              <a:lnSpc>
                <a:spcPct val="150000"/>
              </a:lnSpc>
              <a:buFont typeface="Arial" panose="020B0604020202020204" pitchFamily="34" charset="0"/>
              <a:buChar char="•"/>
            </a:pPr>
            <a:r>
              <a:rPr lang="zh-TW" altLang="en-US" sz="1200" dirty="0">
                <a:solidFill>
                  <a:schemeClr val="tx1">
                    <a:lumMod val="50000"/>
                    <a:lumOff val="50000"/>
                  </a:schemeClr>
                </a:solidFill>
                <a:ea typeface="微軟正黑體" panose="020B0604030504040204" pitchFamily="34" charset="-120"/>
              </a:rPr>
              <a:t>完成台南學甲區</a:t>
            </a:r>
            <a:r>
              <a:rPr lang="en-US" altLang="zh-TW" sz="1200" dirty="0">
                <a:solidFill>
                  <a:schemeClr val="tx1">
                    <a:lumMod val="50000"/>
                    <a:lumOff val="50000"/>
                  </a:schemeClr>
                </a:solidFill>
                <a:ea typeface="微軟正黑體" panose="020B0604030504040204" pitchFamily="34" charset="-120"/>
              </a:rPr>
              <a:t>71</a:t>
            </a:r>
            <a:r>
              <a:rPr lang="zh-TW" altLang="zh-TW" sz="1200" dirty="0">
                <a:solidFill>
                  <a:schemeClr val="tx1">
                    <a:lumMod val="50000"/>
                    <a:lumOff val="50000"/>
                  </a:schemeClr>
                </a:solidFill>
                <a:ea typeface="微軟正黑體" panose="020B0604030504040204" pitchFamily="34" charset="-120"/>
              </a:rPr>
              <a:t>公頃土地面積的地目變更</a:t>
            </a:r>
            <a:r>
              <a:rPr lang="zh-TW" altLang="en-US" sz="1200" dirty="0">
                <a:solidFill>
                  <a:schemeClr val="tx1">
                    <a:lumMod val="50000"/>
                    <a:lumOff val="50000"/>
                  </a:schemeClr>
                </a:solidFill>
                <a:latin typeface="新細明體" panose="02020500000000000000" pitchFamily="18" charset="-120"/>
                <a:ea typeface="新細明體" panose="02020500000000000000" pitchFamily="18" charset="-120"/>
              </a:rPr>
              <a:t>，建置</a:t>
            </a:r>
            <a:r>
              <a:rPr lang="zh-TW" altLang="zh-TW" sz="1200" dirty="0">
                <a:solidFill>
                  <a:schemeClr val="tx1">
                    <a:lumMod val="50000"/>
                    <a:lumOff val="50000"/>
                  </a:schemeClr>
                </a:solidFill>
                <a:ea typeface="微軟正黑體" panose="020B0604030504040204" pitchFamily="34" charset="-120"/>
              </a:rPr>
              <a:t>太陽能發電</a:t>
            </a:r>
            <a:r>
              <a:rPr lang="en-US" altLang="zh-TW" sz="1200" dirty="0">
                <a:solidFill>
                  <a:schemeClr val="tx1">
                    <a:lumMod val="50000"/>
                    <a:lumOff val="50000"/>
                  </a:schemeClr>
                </a:solidFill>
                <a:ea typeface="微軟正黑體" panose="020B0604030504040204" pitchFamily="34" charset="-120"/>
              </a:rPr>
              <a:t>76MW</a:t>
            </a:r>
            <a:r>
              <a:rPr lang="zh-TW" altLang="zh-TW" sz="1200" dirty="0">
                <a:solidFill>
                  <a:schemeClr val="tx1">
                    <a:lumMod val="50000"/>
                    <a:lumOff val="50000"/>
                  </a:schemeClr>
                </a:solidFill>
                <a:ea typeface="微軟正黑體" panose="020B0604030504040204" pitchFamily="34" charset="-120"/>
              </a:rPr>
              <a:t>發電裝置容</a:t>
            </a:r>
            <a:r>
              <a:rPr lang="zh-TW" altLang="en-US" sz="1200" dirty="0">
                <a:solidFill>
                  <a:schemeClr val="tx1">
                    <a:lumMod val="50000"/>
                    <a:lumOff val="50000"/>
                  </a:schemeClr>
                </a:solidFill>
                <a:ea typeface="微軟正黑體" panose="020B0604030504040204" pitchFamily="34" charset="-120"/>
              </a:rPr>
              <a:t>量</a:t>
            </a:r>
            <a:r>
              <a:rPr lang="zh-TW" altLang="zh-TW" sz="1200" dirty="0">
                <a:solidFill>
                  <a:schemeClr val="tx1">
                    <a:lumMod val="50000"/>
                    <a:lumOff val="50000"/>
                  </a:schemeClr>
                </a:solidFill>
                <a:ea typeface="微軟正黑體" panose="020B0604030504040204" pitchFamily="34" charset="-120"/>
              </a:rPr>
              <a:t>，是台灣</a:t>
            </a:r>
            <a:r>
              <a:rPr lang="en-US" altLang="zh-TW" sz="1200" dirty="0">
                <a:solidFill>
                  <a:schemeClr val="tx1">
                    <a:lumMod val="50000"/>
                    <a:lumOff val="50000"/>
                  </a:schemeClr>
                </a:solidFill>
                <a:ea typeface="微軟正黑體" panose="020B0604030504040204" pitchFamily="34" charset="-120"/>
              </a:rPr>
              <a:t>30</a:t>
            </a:r>
            <a:r>
              <a:rPr lang="zh-TW" altLang="zh-TW" sz="1200" dirty="0">
                <a:solidFill>
                  <a:schemeClr val="tx1">
                    <a:lumMod val="50000"/>
                    <a:lumOff val="50000"/>
                  </a:schemeClr>
                </a:solidFill>
                <a:ea typeface="微軟正黑體" panose="020B0604030504040204" pitchFamily="34" charset="-120"/>
              </a:rPr>
              <a:t>公頃以上大型私人土地變更地目成功的首例 </a:t>
            </a:r>
            <a:endParaRPr lang="zh-TW" altLang="en-US" sz="1200"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zh-TW" altLang="zh-TW" sz="1200" dirty="0">
                <a:solidFill>
                  <a:schemeClr val="tx1">
                    <a:lumMod val="50000"/>
                    <a:lumOff val="50000"/>
                  </a:schemeClr>
                </a:solidFill>
                <a:ea typeface="微軟正黑體" panose="020B0604030504040204" pitchFamily="34" charset="-120"/>
              </a:rPr>
              <a:t>台南關廟廠區獨立建置</a:t>
            </a:r>
            <a:r>
              <a:rPr lang="en-US" altLang="zh-TW" sz="1200" dirty="0">
                <a:solidFill>
                  <a:schemeClr val="tx1">
                    <a:lumMod val="50000"/>
                    <a:lumOff val="50000"/>
                  </a:schemeClr>
                </a:solidFill>
                <a:ea typeface="微軟正黑體" panose="020B0604030504040204" pitchFamily="34" charset="-120"/>
              </a:rPr>
              <a:t>600</a:t>
            </a:r>
            <a:r>
              <a:rPr lang="zh-TW" altLang="zh-TW" sz="1200" dirty="0">
                <a:solidFill>
                  <a:schemeClr val="tx1">
                    <a:lumMod val="50000"/>
                    <a:lumOff val="50000"/>
                  </a:schemeClr>
                </a:solidFill>
                <a:ea typeface="微軟正黑體" panose="020B0604030504040204" pitchFamily="34" charset="-120"/>
              </a:rPr>
              <a:t>度電</a:t>
            </a:r>
            <a:r>
              <a:rPr lang="en-US" altLang="zh-TW" sz="1200" dirty="0">
                <a:solidFill>
                  <a:schemeClr val="tx1">
                    <a:lumMod val="50000"/>
                    <a:lumOff val="50000"/>
                  </a:schemeClr>
                </a:solidFill>
                <a:ea typeface="微軟正黑體" panose="020B0604030504040204" pitchFamily="34" charset="-120"/>
              </a:rPr>
              <a:t>200kW</a:t>
            </a:r>
            <a:r>
              <a:rPr lang="zh-TW" altLang="zh-TW" sz="1200" dirty="0">
                <a:solidFill>
                  <a:schemeClr val="tx1">
                    <a:lumMod val="50000"/>
                    <a:lumOff val="50000"/>
                  </a:schemeClr>
                </a:solidFill>
                <a:ea typeface="微軟正黑體" panose="020B0604030504040204" pitchFamily="34" charset="-120"/>
              </a:rPr>
              <a:t>的「大亞儲能微電網」系統</a:t>
            </a:r>
            <a:r>
              <a:rPr lang="zh-TW" altLang="en-US" sz="1200" dirty="0">
                <a:solidFill>
                  <a:schemeClr val="tx1">
                    <a:lumMod val="50000"/>
                    <a:lumOff val="50000"/>
                  </a:schemeClr>
                </a:solidFill>
                <a:ea typeface="微軟正黑體" panose="020B0604030504040204" pitchFamily="34" charset="-120"/>
              </a:rPr>
              <a:t>，融合儲能、電力設備、環境控制、電網資訊為一體，提供全方位電力調控服務，</a:t>
            </a:r>
            <a:endParaRPr lang="en-US" altLang="zh-TW" sz="1200" dirty="0">
              <a:solidFill>
                <a:schemeClr val="tx1">
                  <a:lumMod val="50000"/>
                  <a:lumOff val="50000"/>
                </a:schemeClr>
              </a:solidFill>
              <a:ea typeface="微軟正黑體" panose="020B0604030504040204" pitchFamily="34" charset="-120"/>
            </a:endParaRPr>
          </a:p>
          <a:p>
            <a:pPr>
              <a:lnSpc>
                <a:spcPct val="150000"/>
              </a:lnSpc>
            </a:pPr>
            <a:endParaRPr lang="en-US" altLang="zh-TW" sz="1350" spc="225" dirty="0">
              <a:solidFill>
                <a:schemeClr val="bg1">
                  <a:lumMod val="50000"/>
                </a:schemeClr>
              </a:solidFill>
              <a:latin typeface="Microsoft JhengHei" panose="020B0604030504040204" pitchFamily="34" charset="-120"/>
              <a:ea typeface="Microsoft JhengHei" panose="020B0604030504040204" pitchFamily="34" charset="-120"/>
            </a:endParaRPr>
          </a:p>
          <a:p>
            <a:pPr>
              <a:lnSpc>
                <a:spcPct val="150000"/>
              </a:lnSpc>
            </a:pPr>
            <a:r>
              <a:rPr lang="zh-TW" altLang="en-US" sz="1500" b="1" spc="225" dirty="0">
                <a:solidFill>
                  <a:schemeClr val="bg1">
                    <a:lumMod val="50000"/>
                  </a:schemeClr>
                </a:solidFill>
                <a:latin typeface="Microsoft JhengHei" panose="020B0604030504040204" pitchFamily="34" charset="-120"/>
                <a:ea typeface="Microsoft JhengHei" panose="020B0604030504040204" pitchFamily="34" charset="-120"/>
              </a:rPr>
              <a:t>未來，積極開發中大型企業廠房屋頂與地面型電廠</a:t>
            </a:r>
          </a:p>
          <a:p>
            <a:r>
              <a:rPr lang="zh-TW" altLang="en-US" sz="1500" b="1" spc="225" dirty="0">
                <a:solidFill>
                  <a:schemeClr val="bg1">
                    <a:lumMod val="50000"/>
                  </a:schemeClr>
                </a:solidFill>
                <a:latin typeface="Microsoft JhengHei" panose="020B0604030504040204" pitchFamily="34" charset="-120"/>
                <a:ea typeface="Microsoft JhengHei" panose="020B0604030504040204" pitchFamily="34" charset="-120"/>
              </a:rPr>
              <a:t>目標</a:t>
            </a:r>
            <a:r>
              <a:rPr lang="en-US" altLang="zh-TW" sz="1500" b="1" spc="225" dirty="0">
                <a:solidFill>
                  <a:schemeClr val="bg1">
                    <a:lumMod val="50000"/>
                  </a:schemeClr>
                </a:solidFill>
                <a:latin typeface="Microsoft JhengHei" panose="020B0604030504040204" pitchFamily="34" charset="-120"/>
                <a:ea typeface="Microsoft JhengHei" panose="020B0604030504040204" pitchFamily="34" charset="-120"/>
              </a:rPr>
              <a:t>2022</a:t>
            </a:r>
            <a:r>
              <a:rPr lang="zh-TW" altLang="en-US" sz="1500" b="1" spc="225" dirty="0">
                <a:solidFill>
                  <a:schemeClr val="bg1">
                    <a:lumMod val="50000"/>
                  </a:schemeClr>
                </a:solidFill>
                <a:latin typeface="Microsoft JhengHei" panose="020B0604030504040204" pitchFamily="34" charset="-120"/>
                <a:ea typeface="Microsoft JhengHei" panose="020B0604030504040204" pitchFamily="34" charset="-120"/>
              </a:rPr>
              <a:t>年將可達</a:t>
            </a:r>
            <a:r>
              <a:rPr lang="en-US" altLang="zh-TW" sz="1500" b="1" spc="225" dirty="0">
                <a:solidFill>
                  <a:schemeClr val="bg1">
                    <a:lumMod val="50000"/>
                  </a:schemeClr>
                </a:solidFill>
                <a:latin typeface="Microsoft JhengHei" panose="020B0604030504040204" pitchFamily="34" charset="-120"/>
                <a:ea typeface="Microsoft JhengHei" panose="020B0604030504040204" pitchFamily="34" charset="-120"/>
              </a:rPr>
              <a:t>240MW</a:t>
            </a:r>
            <a:r>
              <a:rPr lang="zh-TW" altLang="en-US" sz="1500" b="1" spc="225" dirty="0">
                <a:solidFill>
                  <a:schemeClr val="bg1">
                    <a:lumMod val="50000"/>
                  </a:schemeClr>
                </a:solidFill>
                <a:latin typeface="Microsoft JhengHei" panose="020B0604030504040204" pitchFamily="34" charset="-120"/>
                <a:ea typeface="Microsoft JhengHei" panose="020B0604030504040204" pitchFamily="34" charset="-120"/>
              </a:rPr>
              <a:t>規模 </a:t>
            </a:r>
          </a:p>
          <a:p>
            <a:endParaRPr lang="zh-TW" altLang="en-US" sz="1350" dirty="0">
              <a:solidFill>
                <a:schemeClr val="bg1">
                  <a:lumMod val="50000"/>
                </a:schemeClr>
              </a:solidFill>
            </a:endParaRPr>
          </a:p>
        </p:txBody>
      </p:sp>
      <p:pic>
        <p:nvPicPr>
          <p:cNvPr id="5" name="圖片 4">
            <a:extLst>
              <a:ext uri="{FF2B5EF4-FFF2-40B4-BE49-F238E27FC236}">
                <a16:creationId xmlns:a16="http://schemas.microsoft.com/office/drawing/2014/main" id="{C52B4007-9962-E040-A38B-CA53FCE0C32F}"/>
              </a:ext>
            </a:extLst>
          </p:cNvPr>
          <p:cNvPicPr>
            <a:picLocks noChangeAspect="1"/>
          </p:cNvPicPr>
          <p:nvPr/>
        </p:nvPicPr>
        <p:blipFill>
          <a:blip r:embed="rId4" cstate="print"/>
          <a:stretch>
            <a:fillRect/>
          </a:stretch>
        </p:blipFill>
        <p:spPr>
          <a:xfrm>
            <a:off x="7822906" y="4213428"/>
            <a:ext cx="1321095" cy="1795334"/>
          </a:xfrm>
          <a:prstGeom prst="rect">
            <a:avLst/>
          </a:prstGeom>
        </p:spPr>
      </p:pic>
      <p:grpSp>
        <p:nvGrpSpPr>
          <p:cNvPr id="6" name="群組 5">
            <a:extLst>
              <a:ext uri="{FF2B5EF4-FFF2-40B4-BE49-F238E27FC236}">
                <a16:creationId xmlns:a16="http://schemas.microsoft.com/office/drawing/2014/main" id="{FBFFAF2C-1F09-B34C-9A9D-2C9CF91B54C7}"/>
              </a:ext>
            </a:extLst>
          </p:cNvPr>
          <p:cNvGrpSpPr/>
          <p:nvPr/>
        </p:nvGrpSpPr>
        <p:grpSpPr>
          <a:xfrm>
            <a:off x="-1489721" y="-52559"/>
            <a:ext cx="3312111" cy="2927198"/>
            <a:chOff x="-1857481" y="-1951465"/>
            <a:chExt cx="4416148" cy="3902930"/>
          </a:xfrm>
        </p:grpSpPr>
        <p:pic>
          <p:nvPicPr>
            <p:cNvPr id="7" name="圖片 6">
              <a:extLst>
                <a:ext uri="{FF2B5EF4-FFF2-40B4-BE49-F238E27FC236}">
                  <a16:creationId xmlns:a16="http://schemas.microsoft.com/office/drawing/2014/main" id="{FFCDEBB7-21D2-B048-AE43-FD58B1A25A1A}"/>
                </a:ext>
              </a:extLst>
            </p:cNvPr>
            <p:cNvPicPr>
              <a:picLocks noChangeAspect="1"/>
            </p:cNvPicPr>
            <p:nvPr/>
          </p:nvPicPr>
          <p:blipFill>
            <a:blip r:embed="rId5" cstate="print"/>
            <a:stretch>
              <a:fillRect/>
            </a:stretch>
          </p:blipFill>
          <p:spPr>
            <a:xfrm>
              <a:off x="-812453" y="-1951465"/>
              <a:ext cx="3371120" cy="3902930"/>
            </a:xfrm>
            <a:prstGeom prst="rect">
              <a:avLst/>
            </a:prstGeom>
          </p:spPr>
        </p:pic>
        <p:pic>
          <p:nvPicPr>
            <p:cNvPr id="8" name="圖片 7">
              <a:extLst>
                <a:ext uri="{FF2B5EF4-FFF2-40B4-BE49-F238E27FC236}">
                  <a16:creationId xmlns:a16="http://schemas.microsoft.com/office/drawing/2014/main" id="{F8D78BC2-24D0-564D-A92A-604AF072AD79}"/>
                </a:ext>
              </a:extLst>
            </p:cNvPr>
            <p:cNvPicPr>
              <a:picLocks noChangeAspect="1"/>
            </p:cNvPicPr>
            <p:nvPr/>
          </p:nvPicPr>
          <p:blipFill>
            <a:blip r:embed="rId5" cstate="print"/>
            <a:stretch>
              <a:fillRect/>
            </a:stretch>
          </p:blipFill>
          <p:spPr>
            <a:xfrm>
              <a:off x="-1857481" y="-1951465"/>
              <a:ext cx="3371120" cy="3902930"/>
            </a:xfrm>
            <a:prstGeom prst="rect">
              <a:avLst/>
            </a:prstGeom>
          </p:spPr>
        </p:pic>
      </p:grpSp>
      <p:sp>
        <p:nvSpPr>
          <p:cNvPr id="9" name="文字方塊 8">
            <a:extLst>
              <a:ext uri="{FF2B5EF4-FFF2-40B4-BE49-F238E27FC236}">
                <a16:creationId xmlns:a16="http://schemas.microsoft.com/office/drawing/2014/main" id="{FB2DF8DB-F7FC-004A-8681-90EA9A339CAA}"/>
              </a:ext>
            </a:extLst>
          </p:cNvPr>
          <p:cNvSpPr txBox="1"/>
          <p:nvPr/>
        </p:nvSpPr>
        <p:spPr>
          <a:xfrm>
            <a:off x="784510" y="1891070"/>
            <a:ext cx="1867819" cy="424732"/>
          </a:xfrm>
          <a:prstGeom prst="rect">
            <a:avLst/>
          </a:prstGeom>
          <a:noFill/>
        </p:spPr>
        <p:txBody>
          <a:bodyPr wrap="none" rtlCol="0">
            <a:spAutoFit/>
          </a:bodyPr>
          <a:lstStyle/>
          <a:p>
            <a:pPr>
              <a:lnSpc>
                <a:spcPct val="90000"/>
              </a:lnSpc>
              <a:spcAft>
                <a:spcPts val="450"/>
              </a:spcAft>
            </a:pPr>
            <a:r>
              <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rPr>
              <a:t>大亞太陽能</a:t>
            </a:r>
            <a:endPar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sym typeface="Helvetica" charset="0"/>
            </a:endParaRPr>
          </a:p>
        </p:txBody>
      </p:sp>
      <p:sp>
        <p:nvSpPr>
          <p:cNvPr id="2" name="投影片編號版面配置區 1">
            <a:extLst>
              <a:ext uri="{FF2B5EF4-FFF2-40B4-BE49-F238E27FC236}">
                <a16:creationId xmlns:a16="http://schemas.microsoft.com/office/drawing/2014/main" id="{2528F289-ACA0-47E7-AB2A-C31EBB8F18E0}"/>
              </a:ext>
            </a:extLst>
          </p:cNvPr>
          <p:cNvSpPr>
            <a:spLocks noGrp="1"/>
          </p:cNvSpPr>
          <p:nvPr>
            <p:ph type="sldNum" sz="quarter" idx="12"/>
          </p:nvPr>
        </p:nvSpPr>
        <p:spPr/>
        <p:txBody>
          <a:bodyPr/>
          <a:lstStyle/>
          <a:p>
            <a:fld id="{0DEF9C50-7927-4CF5-A68E-0A99E818B14C}" type="slidenum">
              <a:rPr lang="zh-TW" altLang="en-US" smtClean="0"/>
              <a:pPr/>
              <a:t>7</a:t>
            </a:fld>
            <a:endParaRPr lang="zh-TW" altLang="en-US"/>
          </a:p>
        </p:txBody>
      </p:sp>
    </p:spTree>
    <p:extLst>
      <p:ext uri="{BB962C8B-B14F-4D97-AF65-F5344CB8AC3E}">
        <p14:creationId xmlns:p14="http://schemas.microsoft.com/office/powerpoint/2010/main" val="173661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2" name="圖片 51">
            <a:extLst>
              <a:ext uri="{FF2B5EF4-FFF2-40B4-BE49-F238E27FC236}">
                <a16:creationId xmlns:a16="http://schemas.microsoft.com/office/drawing/2014/main" id="{D88C5FB9-8201-4F44-BFF4-862E16AAFA64}"/>
              </a:ext>
            </a:extLst>
          </p:cNvPr>
          <p:cNvPicPr>
            <a:picLocks noChangeAspect="1"/>
          </p:cNvPicPr>
          <p:nvPr/>
        </p:nvPicPr>
        <p:blipFill>
          <a:blip r:embed="rId3"/>
          <a:stretch>
            <a:fillRect/>
          </a:stretch>
        </p:blipFill>
        <p:spPr>
          <a:xfrm>
            <a:off x="2755604" y="2858999"/>
            <a:ext cx="3779332" cy="1665824"/>
          </a:xfrm>
          <a:prstGeom prst="rect">
            <a:avLst/>
          </a:prstGeom>
        </p:spPr>
      </p:pic>
      <p:sp>
        <p:nvSpPr>
          <p:cNvPr id="106" name="Google Shape;106;p3"/>
          <p:cNvSpPr txBox="1">
            <a:spLocks noGrp="1"/>
          </p:cNvSpPr>
          <p:nvPr>
            <p:ph type="sldNum" idx="12"/>
          </p:nvPr>
        </p:nvSpPr>
        <p:spPr>
          <a:prstGeom prst="rect">
            <a:avLst/>
          </a:prstGeom>
          <a:noFill/>
          <a:ln>
            <a:noFill/>
          </a:ln>
        </p:spPr>
        <p:txBody>
          <a:bodyPr spcFirstLastPara="1" vert="horz" wrap="square" lIns="68569" tIns="34275" rIns="68569" bIns="34275" rtlCol="0" anchor="ctr" anchorCtr="0">
            <a:noAutofit/>
          </a:bodyPr>
          <a:lstStyle/>
          <a:p>
            <a:pPr fontAlgn="auto">
              <a:spcAft>
                <a:spcPts val="0"/>
              </a:spcAft>
            </a:pPr>
            <a:fld id="{00000000-1234-1234-1234-123412341234}" type="slidenum">
              <a:rPr kumimoji="0" lang="en-US">
                <a:solidFill>
                  <a:prstClr val="black">
                    <a:tint val="75000"/>
                  </a:prstClr>
                </a:solidFill>
                <a:latin typeface="Calibri"/>
                <a:ea typeface="+mn-ea"/>
              </a:rPr>
              <a:pPr fontAlgn="auto">
                <a:spcAft>
                  <a:spcPts val="0"/>
                </a:spcAft>
              </a:pPr>
              <a:t>8</a:t>
            </a:fld>
            <a:endParaRPr kumimoji="0">
              <a:solidFill>
                <a:prstClr val="black">
                  <a:tint val="75000"/>
                </a:prstClr>
              </a:solidFill>
              <a:latin typeface="Calibri"/>
              <a:ea typeface="+mn-ea"/>
            </a:endParaRPr>
          </a:p>
        </p:txBody>
      </p:sp>
      <p:sp>
        <p:nvSpPr>
          <p:cNvPr id="32" name="標題 1">
            <a:extLst>
              <a:ext uri="{FF2B5EF4-FFF2-40B4-BE49-F238E27FC236}">
                <a16:creationId xmlns:a16="http://schemas.microsoft.com/office/drawing/2014/main" id="{0C332D99-23BB-4039-8F1F-695C03E805C4}"/>
              </a:ext>
            </a:extLst>
          </p:cNvPr>
          <p:cNvSpPr txBox="1">
            <a:spLocks/>
          </p:cNvSpPr>
          <p:nvPr/>
        </p:nvSpPr>
        <p:spPr>
          <a:xfrm>
            <a:off x="1088294" y="807863"/>
            <a:ext cx="6967412" cy="323809"/>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icrosoft JhengHei"/>
              <a:buNone/>
              <a:defRPr sz="28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buClr>
                <a:prstClr val="black"/>
              </a:buClr>
            </a:pPr>
            <a:r>
              <a:rPr kumimoji="0" lang="zh-TW" altLang="en-US" sz="3200" b="1" dirty="0">
                <a:solidFill>
                  <a:prstClr val="black"/>
                </a:solidFill>
                <a:latin typeface="Calibri" panose="020F0502020204030204" charset="0"/>
              </a:rPr>
              <a:t>台灣儲能市場</a:t>
            </a:r>
            <a:endParaRPr kumimoji="0" lang="zh-TW" altLang="en-US" sz="3200" dirty="0">
              <a:solidFill>
                <a:prstClr val="black"/>
              </a:solidFill>
            </a:endParaRPr>
          </a:p>
        </p:txBody>
      </p:sp>
      <p:sp>
        <p:nvSpPr>
          <p:cNvPr id="33" name="橢圓 32">
            <a:extLst>
              <a:ext uri="{FF2B5EF4-FFF2-40B4-BE49-F238E27FC236}">
                <a16:creationId xmlns:a16="http://schemas.microsoft.com/office/drawing/2014/main" id="{C47FC65F-4852-4656-839A-A12D9728CAFB}"/>
              </a:ext>
            </a:extLst>
          </p:cNvPr>
          <p:cNvSpPr/>
          <p:nvPr/>
        </p:nvSpPr>
        <p:spPr>
          <a:xfrm>
            <a:off x="1324785" y="4465943"/>
            <a:ext cx="2861637" cy="1811198"/>
          </a:xfrm>
          <a:prstGeom prst="ellipse">
            <a:avLst/>
          </a:prstGeom>
          <a:solidFill>
            <a:srgbClr val="7030A0">
              <a:alpha val="56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fontAlgn="auto">
              <a:spcBef>
                <a:spcPts val="0"/>
              </a:spcBef>
              <a:spcAft>
                <a:spcPts val="0"/>
              </a:spcAft>
            </a:pPr>
            <a:endParaRPr kumimoji="0" lang="en-US" altLang="zh-TW" sz="1200" b="1" dirty="0">
              <a:solidFill>
                <a:prstClr val="white"/>
              </a:solidFill>
              <a:latin typeface="Calibri"/>
              <a:ea typeface="新細明體" panose="02020500000000000000" pitchFamily="18" charset="-120"/>
            </a:endParaRPr>
          </a:p>
          <a:p>
            <a:pPr fontAlgn="auto">
              <a:spcBef>
                <a:spcPts val="0"/>
              </a:spcBef>
              <a:spcAft>
                <a:spcPts val="0"/>
              </a:spcAft>
            </a:pPr>
            <a:endParaRPr kumimoji="0" lang="en-US" altLang="zh-TW" sz="1200" b="1" dirty="0">
              <a:solidFill>
                <a:prstClr val="white"/>
              </a:solidFill>
              <a:latin typeface="Calibri"/>
              <a:ea typeface="新細明體" panose="02020500000000000000" pitchFamily="18" charset="-120"/>
            </a:endParaRPr>
          </a:p>
          <a:p>
            <a:pPr fontAlgn="auto">
              <a:spcBef>
                <a:spcPts val="0"/>
              </a:spcBef>
              <a:spcAft>
                <a:spcPts val="0"/>
              </a:spcAft>
            </a:pPr>
            <a:r>
              <a:rPr kumimoji="0" lang="zh-TW" altLang="en-US" sz="1200" b="1" dirty="0">
                <a:solidFill>
                  <a:prstClr val="white"/>
                </a:solidFill>
                <a:latin typeface="Calibri"/>
                <a:ea typeface="新細明體" panose="02020500000000000000" pitchFamily="18" charset="-120"/>
              </a:rPr>
              <a:t>  </a:t>
            </a:r>
            <a:r>
              <a:rPr kumimoji="0" lang="zh-TW" altLang="en-US" sz="1600" b="1" dirty="0">
                <a:solidFill>
                  <a:prstClr val="white"/>
                </a:solidFill>
                <a:latin typeface="Calibri"/>
                <a:ea typeface="新細明體" panose="02020500000000000000" pitchFamily="18" charset="-120"/>
              </a:rPr>
              <a:t>用電大戶條款</a:t>
            </a:r>
            <a:r>
              <a:rPr kumimoji="0" lang="en-US" altLang="zh-TW" sz="1600" b="1" dirty="0">
                <a:solidFill>
                  <a:prstClr val="white"/>
                </a:solidFill>
                <a:latin typeface="Calibri"/>
                <a:ea typeface="新細明體" panose="02020500000000000000" pitchFamily="18" charset="-120"/>
              </a:rPr>
              <a:t>:</a:t>
            </a:r>
          </a:p>
          <a:p>
            <a:pPr fontAlgn="auto">
              <a:spcBef>
                <a:spcPts val="0"/>
              </a:spcBef>
              <a:spcAft>
                <a:spcPts val="0"/>
              </a:spcAft>
            </a:pPr>
            <a:r>
              <a:rPr kumimoji="0" lang="zh-TW" altLang="en-US" sz="1600" dirty="0">
                <a:solidFill>
                  <a:prstClr val="white"/>
                </a:solidFill>
                <a:latin typeface="Calibri"/>
                <a:ea typeface="新細明體" panose="02020500000000000000" pitchFamily="18" charset="-120"/>
              </a:rPr>
              <a:t>契約容量達</a:t>
            </a:r>
            <a:r>
              <a:rPr kumimoji="0" lang="en-US" altLang="zh-TW" sz="1600" dirty="0">
                <a:solidFill>
                  <a:prstClr val="white"/>
                </a:solidFill>
                <a:latin typeface="Calibri"/>
                <a:ea typeface="新細明體" panose="02020500000000000000" pitchFamily="18" charset="-120"/>
              </a:rPr>
              <a:t>5000kW</a:t>
            </a:r>
            <a:r>
              <a:rPr kumimoji="0" lang="zh-TW" altLang="en-US" sz="1600" dirty="0">
                <a:solidFill>
                  <a:prstClr val="white"/>
                </a:solidFill>
                <a:latin typeface="Calibri"/>
                <a:ea typeface="新細明體" panose="02020500000000000000" pitchFamily="18" charset="-120"/>
              </a:rPr>
              <a:t>以上的電力用戶</a:t>
            </a:r>
            <a:r>
              <a:rPr kumimoji="0" lang="en-US" altLang="zh-TW" sz="1600" dirty="0">
                <a:solidFill>
                  <a:prstClr val="white"/>
                </a:solidFill>
                <a:latin typeface="Calibri"/>
                <a:ea typeface="新細明體" panose="02020500000000000000" pitchFamily="18" charset="-120"/>
              </a:rPr>
              <a:t>, </a:t>
            </a:r>
            <a:r>
              <a:rPr kumimoji="0" lang="zh-TW" altLang="en-US" sz="1600" dirty="0">
                <a:solidFill>
                  <a:prstClr val="white"/>
                </a:solidFill>
                <a:latin typeface="Calibri"/>
                <a:ea typeface="新細明體" panose="02020500000000000000" pitchFamily="18" charset="-120"/>
              </a:rPr>
              <a:t>需於</a:t>
            </a:r>
            <a:r>
              <a:rPr kumimoji="0" lang="en-US" altLang="zh-TW" sz="1600" dirty="0">
                <a:solidFill>
                  <a:prstClr val="white"/>
                </a:solidFill>
                <a:latin typeface="Calibri"/>
                <a:ea typeface="新細明體" panose="02020500000000000000" pitchFamily="18" charset="-120"/>
              </a:rPr>
              <a:t>5</a:t>
            </a:r>
            <a:r>
              <a:rPr kumimoji="0" lang="zh-TW" altLang="en-US" sz="1600" dirty="0">
                <a:solidFill>
                  <a:prstClr val="white"/>
                </a:solidFill>
                <a:latin typeface="Calibri"/>
                <a:ea typeface="新細明體" panose="02020500000000000000" pitchFamily="18" charset="-120"/>
              </a:rPr>
              <a:t>年內完成設置</a:t>
            </a:r>
            <a:r>
              <a:rPr kumimoji="0" lang="en-US" altLang="zh-TW" sz="1600" dirty="0">
                <a:solidFill>
                  <a:prstClr val="white"/>
                </a:solidFill>
                <a:latin typeface="Calibri"/>
                <a:ea typeface="新細明體" panose="02020500000000000000" pitchFamily="18" charset="-120"/>
              </a:rPr>
              <a:t>10%</a:t>
            </a:r>
            <a:r>
              <a:rPr kumimoji="0" lang="zh-TW" altLang="en-US" sz="1600" dirty="0">
                <a:solidFill>
                  <a:prstClr val="white"/>
                </a:solidFill>
                <a:latin typeface="Calibri"/>
                <a:ea typeface="新細明體" panose="02020500000000000000" pitchFamily="18" charset="-120"/>
              </a:rPr>
              <a:t>綠電義務用電大戶可設置儲能替代</a:t>
            </a:r>
            <a:endParaRPr kumimoji="0" lang="en-US" altLang="zh-TW" sz="1600" dirty="0">
              <a:solidFill>
                <a:prstClr val="white"/>
              </a:solidFill>
              <a:latin typeface="Calibri"/>
              <a:ea typeface="新細明體" panose="02020500000000000000" pitchFamily="18" charset="-120"/>
            </a:endParaRPr>
          </a:p>
        </p:txBody>
      </p:sp>
      <p:sp>
        <p:nvSpPr>
          <p:cNvPr id="36" name="橢圓 35">
            <a:extLst>
              <a:ext uri="{FF2B5EF4-FFF2-40B4-BE49-F238E27FC236}">
                <a16:creationId xmlns:a16="http://schemas.microsoft.com/office/drawing/2014/main" id="{5C77AF1D-A22E-429D-B01D-405D3FA3EB39}"/>
              </a:ext>
            </a:extLst>
          </p:cNvPr>
          <p:cNvSpPr/>
          <p:nvPr/>
        </p:nvSpPr>
        <p:spPr>
          <a:xfrm>
            <a:off x="1448194" y="1283332"/>
            <a:ext cx="2889099" cy="1834207"/>
          </a:xfrm>
          <a:prstGeom prst="ellipse">
            <a:avLst/>
          </a:prstGeom>
          <a:solidFill>
            <a:schemeClr val="accent5">
              <a:alpha val="6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fontAlgn="auto">
              <a:spcBef>
                <a:spcPts val="0"/>
              </a:spcBef>
              <a:spcAft>
                <a:spcPts val="0"/>
              </a:spcAft>
            </a:pPr>
            <a:r>
              <a:rPr kumimoji="0" lang="zh-TW" altLang="en-US" sz="1600" b="1" dirty="0">
                <a:solidFill>
                  <a:prstClr val="white"/>
                </a:solidFill>
                <a:latin typeface="Calibri"/>
                <a:ea typeface="新細明體" panose="02020500000000000000" pitchFamily="18" charset="-120"/>
              </a:rPr>
              <a:t>  </a:t>
            </a:r>
            <a:endParaRPr kumimoji="0" lang="en-US" altLang="zh-TW" sz="1600" b="1" dirty="0">
              <a:solidFill>
                <a:prstClr val="white"/>
              </a:solidFill>
              <a:latin typeface="Calibri"/>
              <a:ea typeface="新細明體" panose="02020500000000000000" pitchFamily="18" charset="-120"/>
            </a:endParaRPr>
          </a:p>
          <a:p>
            <a:pPr fontAlgn="auto">
              <a:spcBef>
                <a:spcPts val="0"/>
              </a:spcBef>
              <a:spcAft>
                <a:spcPts val="0"/>
              </a:spcAft>
            </a:pPr>
            <a:r>
              <a:rPr kumimoji="0" lang="zh-TW" altLang="en-US" sz="1600" b="1" dirty="0">
                <a:solidFill>
                  <a:prstClr val="white"/>
                </a:solidFill>
                <a:latin typeface="Calibri"/>
                <a:ea typeface="新細明體" panose="02020500000000000000" pitchFamily="18" charset="-120"/>
              </a:rPr>
              <a:t> 電動車充電站</a:t>
            </a:r>
            <a:r>
              <a:rPr kumimoji="0" lang="en-US" altLang="zh-TW" sz="1600" b="1" dirty="0">
                <a:solidFill>
                  <a:prstClr val="white"/>
                </a:solidFill>
                <a:latin typeface="Calibri"/>
                <a:ea typeface="新細明體" panose="02020500000000000000" pitchFamily="18" charset="-120"/>
              </a:rPr>
              <a:t>:</a:t>
            </a:r>
          </a:p>
          <a:p>
            <a:pPr marL="214313" indent="-214313" fontAlgn="auto">
              <a:spcBef>
                <a:spcPts val="0"/>
              </a:spcBef>
              <a:spcAft>
                <a:spcPts val="0"/>
              </a:spcAft>
              <a:buFont typeface="Arial" panose="020B0604020202020204" pitchFamily="34" charset="0"/>
              <a:buChar char="•"/>
            </a:pPr>
            <a:endParaRPr kumimoji="0" lang="en-US" altLang="zh-TW" sz="1600" dirty="0">
              <a:solidFill>
                <a:prstClr val="white"/>
              </a:solidFill>
              <a:latin typeface="Calibri"/>
              <a:ea typeface="新細明體" panose="02020500000000000000" pitchFamily="18" charset="-120"/>
            </a:endParaRPr>
          </a:p>
          <a:p>
            <a:pPr marL="214313" indent="-214313" fontAlgn="auto">
              <a:spcBef>
                <a:spcPts val="0"/>
              </a:spcBef>
              <a:spcAft>
                <a:spcPts val="0"/>
              </a:spcAft>
              <a:buFont typeface="Arial" panose="020B0604020202020204" pitchFamily="34" charset="0"/>
              <a:buChar char="•"/>
            </a:pPr>
            <a:r>
              <a:rPr kumimoji="0" lang="zh-TW" altLang="en-US" sz="1600" dirty="0">
                <a:solidFill>
                  <a:prstClr val="white"/>
                </a:solidFill>
                <a:latin typeface="Calibri"/>
                <a:ea typeface="新細明體" panose="02020500000000000000" pitchFamily="18" charset="-120"/>
              </a:rPr>
              <a:t>尖離峰調度</a:t>
            </a:r>
            <a:endParaRPr kumimoji="0" lang="en-US" altLang="zh-TW" sz="1600" dirty="0">
              <a:solidFill>
                <a:prstClr val="white"/>
              </a:solidFill>
              <a:latin typeface="Calibri"/>
              <a:ea typeface="新細明體" panose="02020500000000000000" pitchFamily="18" charset="-120"/>
            </a:endParaRPr>
          </a:p>
          <a:p>
            <a:pPr fontAlgn="auto">
              <a:spcBef>
                <a:spcPts val="0"/>
              </a:spcBef>
              <a:spcAft>
                <a:spcPts val="0"/>
              </a:spcAft>
            </a:pPr>
            <a:r>
              <a:rPr kumimoji="0" lang="zh-TW" altLang="en-US" sz="1600" dirty="0">
                <a:solidFill>
                  <a:prstClr val="white"/>
                </a:solidFill>
                <a:latin typeface="Calibri"/>
                <a:ea typeface="新細明體" panose="02020500000000000000" pitchFamily="18" charset="-120"/>
              </a:rPr>
              <a:t>      </a:t>
            </a:r>
            <a:endParaRPr kumimoji="0" lang="en-US" altLang="zh-TW" sz="1600" dirty="0">
              <a:solidFill>
                <a:prstClr val="white"/>
              </a:solidFill>
              <a:latin typeface="Calibri"/>
              <a:ea typeface="新細明體" panose="02020500000000000000" pitchFamily="18" charset="-120"/>
            </a:endParaRPr>
          </a:p>
          <a:p>
            <a:pPr marL="214313" indent="-214313" fontAlgn="auto">
              <a:spcBef>
                <a:spcPts val="0"/>
              </a:spcBef>
              <a:spcAft>
                <a:spcPts val="0"/>
              </a:spcAft>
              <a:buFont typeface="Arial" panose="020B0604020202020204" pitchFamily="34" charset="0"/>
              <a:buChar char="•"/>
            </a:pPr>
            <a:r>
              <a:rPr kumimoji="0" lang="zh-TW" altLang="en-US" sz="1600" dirty="0">
                <a:solidFill>
                  <a:prstClr val="white"/>
                </a:solidFill>
                <a:latin typeface="Calibri"/>
                <a:ea typeface="新細明體" panose="02020500000000000000" pitchFamily="18" charset="-120"/>
              </a:rPr>
              <a:t>電網平衡</a:t>
            </a:r>
            <a:endParaRPr kumimoji="0" lang="en-US" altLang="zh-TW" sz="1600" dirty="0">
              <a:solidFill>
                <a:prstClr val="white"/>
              </a:solidFill>
              <a:latin typeface="Calibri"/>
              <a:ea typeface="新細明體" panose="02020500000000000000" pitchFamily="18" charset="-120"/>
            </a:endParaRPr>
          </a:p>
          <a:p>
            <a:pPr fontAlgn="auto">
              <a:spcBef>
                <a:spcPts val="0"/>
              </a:spcBef>
              <a:spcAft>
                <a:spcPts val="0"/>
              </a:spcAft>
            </a:pPr>
            <a:r>
              <a:rPr kumimoji="0" lang="en-US" altLang="zh-TW" sz="1600" dirty="0">
                <a:solidFill>
                  <a:prstClr val="white"/>
                </a:solidFill>
                <a:latin typeface="Calibri"/>
                <a:ea typeface="新細明體" panose="02020500000000000000" pitchFamily="18" charset="-120"/>
              </a:rPr>
              <a:t>      </a:t>
            </a:r>
          </a:p>
          <a:p>
            <a:pPr marL="214313" indent="-214313" fontAlgn="auto">
              <a:spcBef>
                <a:spcPts val="0"/>
              </a:spcBef>
              <a:spcAft>
                <a:spcPts val="0"/>
              </a:spcAft>
              <a:buFont typeface="Arial" panose="020B0604020202020204" pitchFamily="34" charset="0"/>
              <a:buChar char="•"/>
            </a:pPr>
            <a:r>
              <a:rPr kumimoji="0" lang="zh-TW" altLang="en-US" sz="1600" dirty="0">
                <a:solidFill>
                  <a:prstClr val="white"/>
                </a:solidFill>
                <a:latin typeface="Calibri"/>
                <a:ea typeface="新細明體" panose="02020500000000000000" pitchFamily="18" charset="-120"/>
              </a:rPr>
              <a:t>維持充電服務品質</a:t>
            </a:r>
            <a:endParaRPr kumimoji="0" lang="en-US" altLang="zh-TW" sz="1600" dirty="0">
              <a:solidFill>
                <a:prstClr val="white"/>
              </a:solidFill>
              <a:latin typeface="Calibri"/>
              <a:ea typeface="新細明體" panose="02020500000000000000" pitchFamily="18" charset="-120"/>
            </a:endParaRPr>
          </a:p>
          <a:p>
            <a:pPr marL="214313" indent="-214313" fontAlgn="auto">
              <a:spcBef>
                <a:spcPts val="0"/>
              </a:spcBef>
              <a:spcAft>
                <a:spcPts val="0"/>
              </a:spcAft>
              <a:buFont typeface="Arial" panose="020B0604020202020204" pitchFamily="34" charset="0"/>
              <a:buChar char="•"/>
            </a:pPr>
            <a:endParaRPr kumimoji="0" lang="en-US" altLang="zh-TW" sz="1350" dirty="0">
              <a:solidFill>
                <a:prstClr val="white"/>
              </a:solidFill>
              <a:latin typeface="Calibri"/>
              <a:ea typeface="新細明體" panose="02020500000000000000" pitchFamily="18" charset="-120"/>
            </a:endParaRPr>
          </a:p>
        </p:txBody>
      </p:sp>
      <p:sp>
        <p:nvSpPr>
          <p:cNvPr id="34" name="橢圓 33">
            <a:extLst>
              <a:ext uri="{FF2B5EF4-FFF2-40B4-BE49-F238E27FC236}">
                <a16:creationId xmlns:a16="http://schemas.microsoft.com/office/drawing/2014/main" id="{FE0B9E48-A7CF-4183-847A-D6F0D2948454}"/>
              </a:ext>
            </a:extLst>
          </p:cNvPr>
          <p:cNvSpPr/>
          <p:nvPr/>
        </p:nvSpPr>
        <p:spPr>
          <a:xfrm>
            <a:off x="5125356" y="4456243"/>
            <a:ext cx="2861637" cy="1811198"/>
          </a:xfrm>
          <a:prstGeom prst="ellipse">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fontAlgn="auto">
              <a:spcBef>
                <a:spcPts val="0"/>
              </a:spcBef>
              <a:spcAft>
                <a:spcPts val="0"/>
              </a:spcAft>
            </a:pPr>
            <a:r>
              <a:rPr kumimoji="0" lang="zh-TW" altLang="en-US" sz="1600" b="1" dirty="0">
                <a:solidFill>
                  <a:prstClr val="white"/>
                </a:solidFill>
                <a:latin typeface="Calibri"/>
                <a:ea typeface="新細明體" panose="02020500000000000000" pitchFamily="18" charset="-120"/>
              </a:rPr>
              <a:t>    電力公司需求</a:t>
            </a:r>
            <a:r>
              <a:rPr kumimoji="0" lang="en-US" altLang="zh-TW" sz="1600" b="1" dirty="0">
                <a:solidFill>
                  <a:prstClr val="white"/>
                </a:solidFill>
                <a:latin typeface="Calibri"/>
                <a:ea typeface="新細明體" panose="02020500000000000000" pitchFamily="18" charset="-120"/>
              </a:rPr>
              <a:t>:</a:t>
            </a:r>
          </a:p>
          <a:p>
            <a:pPr fontAlgn="auto">
              <a:spcBef>
                <a:spcPts val="0"/>
              </a:spcBef>
              <a:spcAft>
                <a:spcPts val="0"/>
              </a:spcAft>
            </a:pPr>
            <a:endParaRPr kumimoji="0" lang="en-US" altLang="zh-TW" sz="1600" b="1" dirty="0">
              <a:solidFill>
                <a:prstClr val="white"/>
              </a:solidFill>
              <a:latin typeface="Calibri"/>
              <a:ea typeface="新細明體" panose="02020500000000000000" pitchFamily="18" charset="-120"/>
            </a:endParaRPr>
          </a:p>
          <a:p>
            <a:pPr marL="214313" indent="-214313" fontAlgn="auto">
              <a:spcBef>
                <a:spcPts val="0"/>
              </a:spcBef>
              <a:spcAft>
                <a:spcPts val="0"/>
              </a:spcAft>
              <a:buFont typeface="Arial" panose="020B0604020202020204" pitchFamily="34" charset="0"/>
              <a:buChar char="•"/>
            </a:pPr>
            <a:r>
              <a:rPr kumimoji="0" lang="zh-TW" altLang="en-US" sz="1600" dirty="0">
                <a:solidFill>
                  <a:prstClr val="white"/>
                </a:solidFill>
                <a:latin typeface="Calibri"/>
                <a:ea typeface="新細明體" panose="02020500000000000000" pitchFamily="18" charset="-120"/>
              </a:rPr>
              <a:t>電廠電力調度</a:t>
            </a:r>
            <a:endParaRPr kumimoji="0" lang="en-US" altLang="zh-TW" sz="1600" dirty="0">
              <a:solidFill>
                <a:prstClr val="white"/>
              </a:solidFill>
              <a:latin typeface="Calibri"/>
              <a:ea typeface="新細明體" panose="02020500000000000000" pitchFamily="18" charset="-120"/>
            </a:endParaRPr>
          </a:p>
          <a:p>
            <a:pPr marL="214313" indent="-214313" fontAlgn="auto">
              <a:spcBef>
                <a:spcPts val="0"/>
              </a:spcBef>
              <a:spcAft>
                <a:spcPts val="0"/>
              </a:spcAft>
              <a:buFont typeface="Arial" panose="020B0604020202020204" pitchFamily="34" charset="0"/>
              <a:buChar char="•"/>
            </a:pPr>
            <a:r>
              <a:rPr kumimoji="0" lang="zh-TW" altLang="en-US" sz="1600" dirty="0">
                <a:solidFill>
                  <a:prstClr val="white"/>
                </a:solidFill>
                <a:latin typeface="Calibri"/>
                <a:ea typeface="新細明體" panose="02020500000000000000" pitchFamily="18" charset="-120"/>
              </a:rPr>
              <a:t>電網穩定與平衡</a:t>
            </a:r>
            <a:endParaRPr kumimoji="0" lang="en-US" altLang="zh-TW" sz="1600" dirty="0">
              <a:solidFill>
                <a:prstClr val="white"/>
              </a:solidFill>
              <a:latin typeface="Calibri"/>
              <a:ea typeface="新細明體" panose="02020500000000000000" pitchFamily="18" charset="-120"/>
            </a:endParaRPr>
          </a:p>
          <a:p>
            <a:pPr marL="214313" indent="-214313" fontAlgn="auto">
              <a:spcBef>
                <a:spcPts val="0"/>
              </a:spcBef>
              <a:spcAft>
                <a:spcPts val="0"/>
              </a:spcAft>
              <a:buFont typeface="Arial" panose="020B0604020202020204" pitchFamily="34" charset="0"/>
              <a:buChar char="•"/>
            </a:pPr>
            <a:r>
              <a:rPr kumimoji="0" lang="zh-TW" altLang="en-US" sz="1600" dirty="0">
                <a:solidFill>
                  <a:prstClr val="white"/>
                </a:solidFill>
                <a:latin typeface="Calibri"/>
                <a:ea typeface="新細明體" panose="02020500000000000000" pitchFamily="18" charset="-120"/>
              </a:rPr>
              <a:t>用戶負載平衡</a:t>
            </a:r>
            <a:endParaRPr kumimoji="0" lang="en-US" altLang="zh-TW" sz="1600" dirty="0">
              <a:solidFill>
                <a:prstClr val="white"/>
              </a:solidFill>
              <a:latin typeface="Calibri"/>
              <a:ea typeface="新細明體" panose="02020500000000000000" pitchFamily="18" charset="-120"/>
            </a:endParaRPr>
          </a:p>
        </p:txBody>
      </p:sp>
      <p:sp>
        <p:nvSpPr>
          <p:cNvPr id="35" name="橢圓 34">
            <a:extLst>
              <a:ext uri="{FF2B5EF4-FFF2-40B4-BE49-F238E27FC236}">
                <a16:creationId xmlns:a16="http://schemas.microsoft.com/office/drawing/2014/main" id="{75883BCB-1B6A-4D06-9873-06B73CD0D688}"/>
              </a:ext>
            </a:extLst>
          </p:cNvPr>
          <p:cNvSpPr/>
          <p:nvPr/>
        </p:nvSpPr>
        <p:spPr>
          <a:xfrm>
            <a:off x="5146594" y="1278557"/>
            <a:ext cx="2861637" cy="1811198"/>
          </a:xfrm>
          <a:prstGeom prst="ellipse">
            <a:avLst/>
          </a:prstGeom>
          <a:solidFill>
            <a:srgbClr val="00B050">
              <a:alpha val="56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fontAlgn="auto">
              <a:spcBef>
                <a:spcPts val="0"/>
              </a:spcBef>
              <a:spcAft>
                <a:spcPts val="0"/>
              </a:spcAft>
            </a:pPr>
            <a:r>
              <a:rPr kumimoji="0" lang="zh-TW" altLang="en-US" sz="1600" b="1" dirty="0">
                <a:solidFill>
                  <a:prstClr val="white"/>
                </a:solidFill>
                <a:latin typeface="Calibri"/>
                <a:ea typeface="新細明體" panose="02020500000000000000" pitchFamily="18" charset="-120"/>
              </a:rPr>
              <a:t>     綠能電廠</a:t>
            </a:r>
            <a:r>
              <a:rPr kumimoji="0" lang="en-US" altLang="zh-TW" sz="1600" b="1" dirty="0">
                <a:solidFill>
                  <a:prstClr val="white"/>
                </a:solidFill>
                <a:latin typeface="Calibri"/>
                <a:ea typeface="新細明體" panose="02020500000000000000" pitchFamily="18" charset="-120"/>
              </a:rPr>
              <a:t>:</a:t>
            </a:r>
            <a:r>
              <a:rPr kumimoji="0" lang="zh-TW" altLang="en-US" sz="1600" b="1" dirty="0">
                <a:solidFill>
                  <a:prstClr val="white"/>
                </a:solidFill>
                <a:latin typeface="Calibri"/>
                <a:ea typeface="新細明體" panose="02020500000000000000" pitchFamily="18" charset="-120"/>
              </a:rPr>
              <a:t> </a:t>
            </a:r>
            <a:endParaRPr kumimoji="0" lang="en-US" altLang="zh-TW" sz="1600" b="1" dirty="0">
              <a:solidFill>
                <a:prstClr val="white"/>
              </a:solidFill>
              <a:latin typeface="Calibri"/>
              <a:ea typeface="新細明體" panose="02020500000000000000" pitchFamily="18" charset="-120"/>
            </a:endParaRPr>
          </a:p>
          <a:p>
            <a:pPr fontAlgn="auto">
              <a:spcBef>
                <a:spcPts val="0"/>
              </a:spcBef>
              <a:spcAft>
                <a:spcPts val="0"/>
              </a:spcAft>
            </a:pPr>
            <a:endParaRPr kumimoji="0" lang="en-US" altLang="zh-TW" sz="1600" b="1" dirty="0">
              <a:solidFill>
                <a:prstClr val="white"/>
              </a:solidFill>
              <a:latin typeface="Calibri"/>
              <a:ea typeface="新細明體" panose="02020500000000000000" pitchFamily="18" charset="-120"/>
            </a:endParaRPr>
          </a:p>
          <a:p>
            <a:pPr marL="214313" indent="-214313" fontAlgn="auto">
              <a:spcBef>
                <a:spcPts val="0"/>
              </a:spcBef>
              <a:spcAft>
                <a:spcPts val="0"/>
              </a:spcAft>
              <a:buFont typeface="Arial" panose="020B0604020202020204" pitchFamily="34" charset="0"/>
              <a:buChar char="•"/>
            </a:pPr>
            <a:r>
              <a:rPr kumimoji="0" lang="zh-TW" altLang="en-US" sz="1600" dirty="0">
                <a:solidFill>
                  <a:prstClr val="white"/>
                </a:solidFill>
                <a:latin typeface="Calibri"/>
                <a:ea typeface="新細明體" panose="02020500000000000000" pitchFamily="18" charset="-120"/>
              </a:rPr>
              <a:t>電力平滑化 </a:t>
            </a:r>
            <a:endParaRPr kumimoji="0" lang="en-US" altLang="zh-TW" sz="1600" dirty="0">
              <a:solidFill>
                <a:prstClr val="white"/>
              </a:solidFill>
              <a:latin typeface="Calibri"/>
              <a:ea typeface="新細明體" panose="02020500000000000000" pitchFamily="18" charset="-120"/>
            </a:endParaRPr>
          </a:p>
          <a:p>
            <a:pPr fontAlgn="auto">
              <a:spcBef>
                <a:spcPts val="0"/>
              </a:spcBef>
              <a:spcAft>
                <a:spcPts val="0"/>
              </a:spcAft>
            </a:pPr>
            <a:r>
              <a:rPr kumimoji="0" lang="en-US" altLang="zh-TW" sz="1600" dirty="0">
                <a:solidFill>
                  <a:prstClr val="white"/>
                </a:solidFill>
                <a:latin typeface="Calibri"/>
                <a:ea typeface="新細明體" panose="02020500000000000000" pitchFamily="18" charset="-120"/>
              </a:rPr>
              <a:t>      </a:t>
            </a:r>
          </a:p>
          <a:p>
            <a:pPr marL="214313" indent="-214313" fontAlgn="auto">
              <a:spcBef>
                <a:spcPts val="0"/>
              </a:spcBef>
              <a:spcAft>
                <a:spcPts val="0"/>
              </a:spcAft>
              <a:buFont typeface="Arial" panose="020B0604020202020204" pitchFamily="34" charset="0"/>
              <a:buChar char="•"/>
            </a:pPr>
            <a:r>
              <a:rPr kumimoji="0" lang="zh-TW" altLang="en-US" sz="1600" dirty="0">
                <a:solidFill>
                  <a:prstClr val="white"/>
                </a:solidFill>
                <a:latin typeface="Calibri"/>
                <a:ea typeface="新細明體" panose="02020500000000000000" pitchFamily="18" charset="-120"/>
              </a:rPr>
              <a:t>能量時間移轉</a:t>
            </a:r>
            <a:endParaRPr kumimoji="0" lang="en-US" altLang="zh-TW" sz="1600" dirty="0">
              <a:solidFill>
                <a:prstClr val="white"/>
              </a:solidFill>
              <a:latin typeface="Calibri"/>
              <a:ea typeface="新細明體" panose="02020500000000000000" pitchFamily="18" charset="-120"/>
            </a:endParaRPr>
          </a:p>
          <a:p>
            <a:pPr fontAlgn="auto">
              <a:spcBef>
                <a:spcPts val="0"/>
              </a:spcBef>
              <a:spcAft>
                <a:spcPts val="0"/>
              </a:spcAft>
            </a:pPr>
            <a:r>
              <a:rPr kumimoji="0" lang="en-US" altLang="zh-TW" sz="1600" dirty="0">
                <a:solidFill>
                  <a:prstClr val="white"/>
                </a:solidFill>
                <a:latin typeface="Calibri"/>
                <a:ea typeface="新細明體" panose="02020500000000000000" pitchFamily="18" charset="-120"/>
              </a:rPr>
              <a:t>      </a:t>
            </a:r>
          </a:p>
        </p:txBody>
      </p:sp>
    </p:spTree>
    <p:extLst>
      <p:ext uri="{BB962C8B-B14F-4D97-AF65-F5344CB8AC3E}">
        <p14:creationId xmlns:p14="http://schemas.microsoft.com/office/powerpoint/2010/main" val="358743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9</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zh-TW" altLang="en-US" b="1" dirty="0">
                <a:latin typeface="微軟正黑體" pitchFamily="34" charset="-120"/>
                <a:ea typeface="微軟正黑體" pitchFamily="34" charset="-120"/>
              </a:rPr>
              <a:t>各類產品銷貨數量統計</a:t>
            </a:r>
          </a:p>
        </p:txBody>
      </p:sp>
      <p:sp>
        <p:nvSpPr>
          <p:cNvPr id="15" name="文字方塊 14"/>
          <p:cNvSpPr txBox="1"/>
          <p:nvPr/>
        </p:nvSpPr>
        <p:spPr>
          <a:xfrm>
            <a:off x="539552" y="3789040"/>
            <a:ext cx="369332" cy="1008112"/>
          </a:xfrm>
          <a:prstGeom prst="rect">
            <a:avLst/>
          </a:prstGeom>
          <a:noFill/>
        </p:spPr>
        <p:txBody>
          <a:bodyPr vert="eaVert" wrap="square" rtlCol="0">
            <a:spAutoFit/>
          </a:bodyPr>
          <a:lstStyle/>
          <a:p>
            <a:r>
              <a:rPr lang="zh-TW" altLang="en-US" sz="1200" dirty="0">
                <a:latin typeface="微軟正黑體" pitchFamily="34" charset="-120"/>
                <a:ea typeface="微軟正黑體" pitchFamily="34" charset="-120"/>
              </a:rPr>
              <a:t>銷售：公噸</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10" name="圖表 9"/>
          <p:cNvGraphicFramePr/>
          <p:nvPr/>
        </p:nvGraphicFramePr>
        <p:xfrm>
          <a:off x="899592" y="2060848"/>
          <a:ext cx="7776864"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5024</TotalTime>
  <Words>1070</Words>
  <Application>Microsoft Office PowerPoint</Application>
  <PresentationFormat>如螢幕大小 (4:3)</PresentationFormat>
  <Paragraphs>251</Paragraphs>
  <Slides>18</Slides>
  <Notes>3</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18</vt:i4>
      </vt:variant>
    </vt:vector>
  </HeadingPairs>
  <TitlesOfParts>
    <vt:vector size="27" baseType="lpstr">
      <vt:lpstr>Noto Sans Symbols</vt:lpstr>
      <vt:lpstr>微軟正黑體</vt:lpstr>
      <vt:lpstr>微軟正黑體</vt:lpstr>
      <vt:lpstr>新細明體</vt:lpstr>
      <vt:lpstr>Arial</vt:lpstr>
      <vt:lpstr>Calibri</vt:lpstr>
      <vt:lpstr>Wingdings</vt:lpstr>
      <vt:lpstr>1_Office 佈景主題</vt:lpstr>
      <vt:lpstr>Office 佈景主題</vt:lpstr>
      <vt:lpstr>2021年業績說明會</vt:lpstr>
      <vt:lpstr>免責聲明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 &amp; A</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陳重光</cp:lastModifiedBy>
  <cp:revision>685</cp:revision>
  <dcterms:created xsi:type="dcterms:W3CDTF">2015-09-11T13:57:23Z</dcterms:created>
  <dcterms:modified xsi:type="dcterms:W3CDTF">2021-05-21T06:37:47Z</dcterms:modified>
</cp:coreProperties>
</file>