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662" r:id="rId7"/>
    <p:sldId id="654" r:id="rId8"/>
    <p:sldId id="645" r:id="rId9"/>
    <p:sldId id="668" r:id="rId10"/>
    <p:sldId id="1300" r:id="rId11"/>
    <p:sldId id="4633" r:id="rId12"/>
    <p:sldId id="667" r:id="rId13"/>
    <p:sldId id="4632" r:id="rId14"/>
    <p:sldId id="666" r:id="rId15"/>
    <p:sldId id="663" r:id="rId16"/>
    <p:sldId id="340" r:id="rId17"/>
    <p:sldId id="346" r:id="rId18"/>
    <p:sldId id="347" r:id="rId19"/>
    <p:sldId id="341" r:id="rId20"/>
    <p:sldId id="342" r:id="rId21"/>
    <p:sldId id="664"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8C891B"/>
    <a:srgbClr val="996600"/>
    <a:srgbClr val="993300"/>
    <a:srgbClr val="DBD9BF"/>
    <a:srgbClr val="D7D6C3"/>
    <a:srgbClr val="CBC9D3"/>
    <a:srgbClr val="FFEBE1"/>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varScale="1">
        <p:scale>
          <a:sx n="90" d="100"/>
          <a:sy n="90"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22Q1-&#38515;&#21103;&#32317;\2022Q1&#24213;&#3129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年度營運EG!$C$3</c:f>
              <c:strCache>
                <c:ptCount val="1"/>
                <c:pt idx="0">
                  <c:v> Sales </c:v>
                </c:pt>
              </c:strCache>
            </c:strRef>
          </c:tx>
          <c:spPr>
            <a:solidFill>
              <a:schemeClr val="accent2">
                <a:lumMod val="60000"/>
                <a:lumOff val="40000"/>
              </a:schemeClr>
            </a:solidFill>
          </c:spPr>
          <c:invertIfNegative val="0"/>
          <c:dPt>
            <c:idx val="0"/>
            <c:invertIfNegative val="1"/>
            <c:bubble3D val="0"/>
            <c:extLst>
              <c:ext xmlns:c16="http://schemas.microsoft.com/office/drawing/2014/chart" uri="{C3380CC4-5D6E-409C-BE32-E72D297353CC}">
                <c16:uniqueId val="{00000000-48A6-4C9B-99A4-A8A3DA476FB4}"/>
              </c:ext>
            </c:extLst>
          </c:dPt>
          <c:cat>
            <c:strRef>
              <c:f>年度營運EG!$B$6:$B$11</c:f>
              <c:strCache>
                <c:ptCount val="6"/>
                <c:pt idx="0">
                  <c:v>106Y</c:v>
                </c:pt>
                <c:pt idx="1">
                  <c:v>107Y</c:v>
                </c:pt>
                <c:pt idx="2">
                  <c:v>108Y</c:v>
                </c:pt>
                <c:pt idx="3">
                  <c:v>109Y</c:v>
                </c:pt>
                <c:pt idx="4">
                  <c:v>110Y</c:v>
                </c:pt>
                <c:pt idx="5">
                  <c:v>111Q1</c:v>
                </c:pt>
              </c:strCache>
              <c:extLst/>
            </c:strRef>
          </c:cat>
          <c:val>
            <c:numRef>
              <c:f>年度營運EG!$C$6:$C$11</c:f>
              <c:numCache>
                <c:formatCode>#,##0_);[Red]\(#,##0\)</c:formatCode>
                <c:ptCount val="6"/>
                <c:pt idx="0">
                  <c:v>16743012</c:v>
                </c:pt>
                <c:pt idx="1">
                  <c:v>18577212</c:v>
                </c:pt>
                <c:pt idx="2">
                  <c:v>18153101</c:v>
                </c:pt>
                <c:pt idx="3">
                  <c:v>18300805</c:v>
                </c:pt>
                <c:pt idx="4" formatCode="_-* #,##0_-;\-* #,##0_-;_-* &quot;-&quot;??_-;_-@_-">
                  <c:v>27457879</c:v>
                </c:pt>
                <c:pt idx="5" formatCode="_-* #,##0_-;\-* #,##0_-;_-* &quot;-&quot;??_-;_-@_-">
                  <c:v>6700063</c:v>
                </c:pt>
              </c:numCache>
              <c:extLst/>
            </c:numRef>
          </c:val>
          <c:extLst>
            <c:ext xmlns:c16="http://schemas.microsoft.com/office/drawing/2014/chart" uri="{C3380CC4-5D6E-409C-BE32-E72D297353CC}">
              <c16:uniqueId val="{00000001-48A6-4C9B-99A4-A8A3DA476FB4}"/>
            </c:ext>
          </c:extLst>
        </c:ser>
        <c:ser>
          <c:idx val="3"/>
          <c:order val="1"/>
          <c:tx>
            <c:strRef>
              <c:f>年度營運EG!$E$3</c:f>
              <c:strCache>
                <c:ptCount val="1"/>
                <c:pt idx="0">
                  <c:v> Net Profit After Tax  
(Attributable to Shareholders 
of the Parent) 
 </c:v>
                </c:pt>
              </c:strCache>
            </c:strRef>
          </c:tx>
          <c:spPr>
            <a:solidFill>
              <a:schemeClr val="accent5">
                <a:lumMod val="75000"/>
                <a:alpha val="80000"/>
              </a:schemeClr>
            </a:solidFill>
            <a:ln>
              <a:gradFill>
                <a:gsLst>
                  <a:gs pos="0">
                    <a:schemeClr val="bg1">
                      <a:lumMod val="65000"/>
                    </a:schemeClr>
                  </a:gs>
                  <a:gs pos="50000">
                    <a:srgbClr val="4F81BD">
                      <a:tint val="44500"/>
                      <a:satMod val="160000"/>
                    </a:srgbClr>
                  </a:gs>
                  <a:gs pos="100000">
                    <a:srgbClr val="4F81BD">
                      <a:tint val="23500"/>
                      <a:satMod val="160000"/>
                    </a:srgbClr>
                  </a:gs>
                </a:gsLst>
                <a:lin ang="5400000" scaled="0"/>
              </a:gradFill>
            </a:ln>
          </c:spPr>
          <c:invertIfNegative val="0"/>
          <c:cat>
            <c:strRef>
              <c:f>年度營運EG!$B$6:$B$11</c:f>
              <c:strCache>
                <c:ptCount val="6"/>
                <c:pt idx="0">
                  <c:v>106Y</c:v>
                </c:pt>
                <c:pt idx="1">
                  <c:v>107Y</c:v>
                </c:pt>
                <c:pt idx="2">
                  <c:v>108Y</c:v>
                </c:pt>
                <c:pt idx="3">
                  <c:v>109Y</c:v>
                </c:pt>
                <c:pt idx="4">
                  <c:v>110Y</c:v>
                </c:pt>
                <c:pt idx="5">
                  <c:v>111Q1</c:v>
                </c:pt>
              </c:strCache>
              <c:extLst/>
            </c:strRef>
          </c:cat>
          <c:val>
            <c:numRef>
              <c:f>年度營運EG!$E$6:$E$11</c:f>
              <c:numCache>
                <c:formatCode>#,##0_);[Red]\(#,##0\)</c:formatCode>
                <c:ptCount val="6"/>
                <c:pt idx="0">
                  <c:v>467463</c:v>
                </c:pt>
                <c:pt idx="1">
                  <c:v>471252</c:v>
                </c:pt>
                <c:pt idx="2">
                  <c:v>505047</c:v>
                </c:pt>
                <c:pt idx="3">
                  <c:v>850045</c:v>
                </c:pt>
                <c:pt idx="4" formatCode="_-* #,##0_-;\-* #,##0_-;_-* &quot;-&quot;??_-;_-@_-">
                  <c:v>1408768</c:v>
                </c:pt>
                <c:pt idx="5" formatCode="_-* #,##0_-;\-* #,##0_-;_-* &quot;-&quot;??_-;_-@_-">
                  <c:v>231615</c:v>
                </c:pt>
              </c:numCache>
              <c:extLst/>
            </c:numRef>
          </c:val>
          <c:extLst>
            <c:ext xmlns:c16="http://schemas.microsoft.com/office/drawing/2014/chart" uri="{C3380CC4-5D6E-409C-BE32-E72D297353CC}">
              <c16:uniqueId val="{00000002-48A6-4C9B-99A4-A8A3DA476FB4}"/>
            </c:ext>
          </c:extLst>
        </c:ser>
        <c:dLbls>
          <c:showLegendKey val="0"/>
          <c:showVal val="0"/>
          <c:showCatName val="0"/>
          <c:showSerName val="0"/>
          <c:showPercent val="0"/>
          <c:showBubbleSize val="0"/>
        </c:dLbls>
        <c:gapWidth val="75"/>
        <c:axId val="143550720"/>
        <c:axId val="143560704"/>
      </c:barChart>
      <c:lineChart>
        <c:grouping val="standard"/>
        <c:varyColors val="0"/>
        <c:ser>
          <c:idx val="4"/>
          <c:order val="2"/>
          <c:tx>
            <c:strRef>
              <c:f>年度營運EG!$G$3</c:f>
              <c:strCache>
                <c:ptCount val="1"/>
                <c:pt idx="0">
                  <c:v>Rate of Gross Profit 
</c:v>
                </c:pt>
              </c:strCache>
            </c:strRef>
          </c:tx>
          <c:spPr>
            <a:ln w="47625" cap="rnd" cmpd="sng">
              <a:solidFill>
                <a:srgbClr val="4BACC6">
                  <a:lumMod val="50000"/>
                  <a:alpha val="64000"/>
                </a:srgbClr>
              </a:solidFill>
              <a:round/>
              <a:headEnd type="diamond" w="sm" len="sm"/>
              <a:tailEnd type="diamond"/>
            </a:ln>
          </c:spPr>
          <c:dPt>
            <c:idx val="1"/>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8-48A6-4C9B-99A4-A8A3DA476FB4}"/>
              </c:ext>
            </c:extLst>
          </c:dPt>
          <c:dPt>
            <c:idx val="2"/>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9-48A6-4C9B-99A4-A8A3DA476FB4}"/>
              </c:ext>
            </c:extLst>
          </c:dPt>
          <c:dPt>
            <c:idx val="3"/>
            <c:bubble3D val="0"/>
            <c:spPr>
              <a:ln w="47625" cap="rnd" cmpd="sng">
                <a:solidFill>
                  <a:schemeClr val="accent6">
                    <a:lumMod val="75000"/>
                    <a:alpha val="62000"/>
                  </a:schemeClr>
                </a:solidFill>
                <a:round/>
                <a:headEnd type="diamond" w="sm" len="sm"/>
                <a:tailEnd type="diamond"/>
              </a:ln>
            </c:spPr>
            <c:extLst>
              <c:ext xmlns:c16="http://schemas.microsoft.com/office/drawing/2014/chart" uri="{C3380CC4-5D6E-409C-BE32-E72D297353CC}">
                <c16:uniqueId val="{00000005-48A6-4C9B-99A4-A8A3DA476FB4}"/>
              </c:ext>
            </c:extLst>
          </c:dPt>
          <c:dPt>
            <c:idx val="4"/>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6-48A6-4C9B-99A4-A8A3DA476FB4}"/>
              </c:ext>
            </c:extLst>
          </c:dPt>
          <c:dPt>
            <c:idx val="5"/>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7-48A6-4C9B-99A4-A8A3DA476FB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年度營運EG!$B$6:$B$11</c:f>
              <c:strCache>
                <c:ptCount val="6"/>
                <c:pt idx="0">
                  <c:v>106Y</c:v>
                </c:pt>
                <c:pt idx="1">
                  <c:v>107Y</c:v>
                </c:pt>
                <c:pt idx="2">
                  <c:v>108Y</c:v>
                </c:pt>
                <c:pt idx="3">
                  <c:v>109Y</c:v>
                </c:pt>
                <c:pt idx="4">
                  <c:v>110Y</c:v>
                </c:pt>
                <c:pt idx="5">
                  <c:v>111Q1</c:v>
                </c:pt>
              </c:strCache>
              <c:extLst/>
            </c:strRef>
          </c:cat>
          <c:val>
            <c:numRef>
              <c:f>年度營運EG!$G$6:$G$11</c:f>
              <c:numCache>
                <c:formatCode>0.00%</c:formatCode>
                <c:ptCount val="6"/>
                <c:pt idx="0">
                  <c:v>9.2643486130213615E-2</c:v>
                </c:pt>
                <c:pt idx="1">
                  <c:v>6.8949366568029691E-2</c:v>
                </c:pt>
                <c:pt idx="2">
                  <c:v>7.1919943595311897E-2</c:v>
                </c:pt>
                <c:pt idx="3">
                  <c:v>8.7482326597108709E-2</c:v>
                </c:pt>
                <c:pt idx="4">
                  <c:v>0.1020400009774972</c:v>
                </c:pt>
                <c:pt idx="5">
                  <c:v>9.6874014468222164E-2</c:v>
                </c:pt>
              </c:numCache>
              <c:extLst/>
            </c:numRef>
          </c:val>
          <c:smooth val="0"/>
          <c:extLst>
            <c:ext xmlns:c16="http://schemas.microsoft.com/office/drawing/2014/chart" uri="{C3380CC4-5D6E-409C-BE32-E72D297353CC}">
              <c16:uniqueId val="{00000003-48A6-4C9B-99A4-A8A3DA476FB4}"/>
            </c:ext>
          </c:extLst>
        </c:ser>
        <c:dLbls>
          <c:showLegendKey val="0"/>
          <c:showVal val="0"/>
          <c:showCatName val="0"/>
          <c:showSerName val="0"/>
          <c:showPercent val="0"/>
          <c:showBubbleSize val="0"/>
        </c:dLbls>
        <c:marker val="1"/>
        <c:smooth val="0"/>
        <c:axId val="143564160"/>
        <c:axId val="143562624"/>
      </c:lineChart>
      <c:catAx>
        <c:axId val="143550720"/>
        <c:scaling>
          <c:orientation val="minMax"/>
        </c:scaling>
        <c:delete val="0"/>
        <c:axPos val="b"/>
        <c:numFmt formatCode="General" sourceLinked="0"/>
        <c:majorTickMark val="none"/>
        <c:min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crossAx val="143560704"/>
        <c:crosses val="autoZero"/>
        <c:auto val="1"/>
        <c:lblAlgn val="ctr"/>
        <c:lblOffset val="100"/>
        <c:noMultiLvlLbl val="0"/>
      </c:catAx>
      <c:valAx>
        <c:axId val="143560704"/>
        <c:scaling>
          <c:orientation val="minMax"/>
        </c:scaling>
        <c:delete val="0"/>
        <c:axPos val="l"/>
        <c:majorGridlines/>
        <c:numFmt formatCode="#,##0.00_);\(#,##0.00\)" sourceLinked="0"/>
        <c:majorTickMark val="none"/>
        <c:minorTickMark val="none"/>
        <c:tickLblPos val="nextTo"/>
        <c:txPr>
          <a:bodyPr/>
          <a:lstStyle/>
          <a:p>
            <a:pPr>
              <a:defRPr sz="1200"/>
            </a:pPr>
            <a:endParaRPr lang="zh-TW"/>
          </a:p>
        </c:txPr>
        <c:crossAx val="143550720"/>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a:pPr>
                  <a:r>
                    <a:rPr lang="en-US" altLang="zh-TW"/>
                    <a:t> Unit: Thousand of NTD</a:t>
                  </a:r>
                  <a:endParaRPr lang="zh-TW"/>
                </a:p>
              </c:rich>
            </c:tx>
          </c:dispUnitsLbl>
        </c:dispUnits>
      </c:valAx>
      <c:valAx>
        <c:axId val="143562624"/>
        <c:scaling>
          <c:orientation val="minMax"/>
        </c:scaling>
        <c:delete val="0"/>
        <c:axPos val="r"/>
        <c:numFmt formatCode="0.00%" sourceLinked="1"/>
        <c:majorTickMark val="out"/>
        <c:minorTickMark val="none"/>
        <c:tickLblPos val="nextTo"/>
        <c:crossAx val="143564160"/>
        <c:crosses val="max"/>
        <c:crossBetween val="between"/>
      </c:valAx>
      <c:catAx>
        <c:axId val="143564160"/>
        <c:scaling>
          <c:orientation val="minMax"/>
        </c:scaling>
        <c:delete val="1"/>
        <c:axPos val="b"/>
        <c:numFmt formatCode="General" sourceLinked="1"/>
        <c:majorTickMark val="out"/>
        <c:minorTickMark val="none"/>
        <c:tickLblPos val="none"/>
        <c:crossAx val="143562624"/>
        <c:crosses val="autoZero"/>
        <c:auto val="1"/>
        <c:lblAlgn val="ctr"/>
        <c:lblOffset val="100"/>
        <c:noMultiLvlLbl val="0"/>
      </c:catAx>
    </c:plotArea>
    <c:legend>
      <c:legendPos val="b"/>
      <c:overlay val="0"/>
      <c:txPr>
        <a:bodyPr/>
        <a:lstStyle/>
        <a:p>
          <a:pPr>
            <a:defRPr sz="1200">
              <a:latin typeface="+mn-lt"/>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2805925846890218E-2"/>
          <c:y val="1.8171586936490184E-2"/>
          <c:w val="0.91055820428824374"/>
          <c:h val="0.82063090121711324"/>
        </c:manualLayout>
      </c:layout>
      <c:barChart>
        <c:barDir val="col"/>
        <c:grouping val="stacked"/>
        <c:varyColors val="0"/>
        <c:ser>
          <c:idx val="0"/>
          <c:order val="0"/>
          <c:tx>
            <c:strRef>
              <c:f>銷售數量統計!$A$32</c:f>
              <c:strCache>
                <c:ptCount val="1"/>
                <c:pt idx="0">
                  <c:v>Copper Wire</c:v>
                </c:pt>
              </c:strCache>
            </c:strRef>
          </c:tx>
          <c:spPr>
            <a:solidFill>
              <a:schemeClr val="bg2">
                <a:lumMod val="75000"/>
              </a:schemeClr>
            </a:solidFill>
          </c:spPr>
          <c:invertIfNegative val="0"/>
          <c:cat>
            <c:strRef>
              <c:f>銷售數量統計!$G$31:$K$31</c:f>
              <c:strCache>
                <c:ptCount val="5"/>
                <c:pt idx="0">
                  <c:v> 2018Y </c:v>
                </c:pt>
                <c:pt idx="1">
                  <c:v> 2019Y </c:v>
                </c:pt>
                <c:pt idx="2">
                  <c:v> 2020Y </c:v>
                </c:pt>
                <c:pt idx="3">
                  <c:v> 2021Y </c:v>
                </c:pt>
                <c:pt idx="4">
                  <c:v> 2022Q1 </c:v>
                </c:pt>
              </c:strCache>
              <c:extLst/>
            </c:strRef>
          </c:cat>
          <c:val>
            <c:numRef>
              <c:f>銷售數量統計!$G$32:$K$32</c:f>
              <c:numCache>
                <c:formatCode>_-* #,##0_-;\-* #,##0_-;_-* "-"??_-;_-@_-</c:formatCode>
                <c:ptCount val="5"/>
                <c:pt idx="0">
                  <c:v>4672</c:v>
                </c:pt>
                <c:pt idx="1">
                  <c:v>4704</c:v>
                </c:pt>
                <c:pt idx="2">
                  <c:v>5307.9817240000002</c:v>
                </c:pt>
                <c:pt idx="3">
                  <c:v>6167.7425389999999</c:v>
                </c:pt>
                <c:pt idx="4">
                  <c:v>1339.41923</c:v>
                </c:pt>
              </c:numCache>
              <c:extLst/>
            </c:numRef>
          </c:val>
          <c:extLst>
            <c:ext xmlns:c16="http://schemas.microsoft.com/office/drawing/2014/chart" uri="{C3380CC4-5D6E-409C-BE32-E72D297353CC}">
              <c16:uniqueId val="{00000000-9C11-4C61-AE16-19B4AD9B2BC2}"/>
            </c:ext>
          </c:extLst>
        </c:ser>
        <c:ser>
          <c:idx val="1"/>
          <c:order val="1"/>
          <c:tx>
            <c:strRef>
              <c:f>銷售數量統計!$A$33</c:f>
              <c:strCache>
                <c:ptCount val="1"/>
                <c:pt idx="0">
                  <c:v>Energy Cable</c:v>
                </c:pt>
              </c:strCache>
            </c:strRef>
          </c:tx>
          <c:spPr>
            <a:solidFill>
              <a:schemeClr val="accent2">
                <a:lumMod val="60000"/>
                <a:lumOff val="40000"/>
              </a:schemeClr>
            </a:solidFill>
          </c:spPr>
          <c:invertIfNegative val="0"/>
          <c:cat>
            <c:strRef>
              <c:f>銷售數量統計!$G$31:$K$31</c:f>
              <c:strCache>
                <c:ptCount val="5"/>
                <c:pt idx="0">
                  <c:v> 2018Y </c:v>
                </c:pt>
                <c:pt idx="1">
                  <c:v> 2019Y </c:v>
                </c:pt>
                <c:pt idx="2">
                  <c:v> 2020Y </c:v>
                </c:pt>
                <c:pt idx="3">
                  <c:v> 2021Y </c:v>
                </c:pt>
                <c:pt idx="4">
                  <c:v> 2022Q1 </c:v>
                </c:pt>
              </c:strCache>
              <c:extLst/>
            </c:strRef>
          </c:cat>
          <c:val>
            <c:numRef>
              <c:f>銷售數量統計!$G$33:$K$33</c:f>
              <c:numCache>
                <c:formatCode>_-* #,##0_-;\-* #,##0_-;_-* "-"??_-;_-@_-</c:formatCode>
                <c:ptCount val="5"/>
                <c:pt idx="0">
                  <c:v>21635</c:v>
                </c:pt>
                <c:pt idx="1">
                  <c:v>25254</c:v>
                </c:pt>
                <c:pt idx="2">
                  <c:v>27790.52232</c:v>
                </c:pt>
                <c:pt idx="3">
                  <c:v>30571.83251</c:v>
                </c:pt>
                <c:pt idx="4">
                  <c:v>7864.5994800000008</c:v>
                </c:pt>
              </c:numCache>
              <c:extLst/>
            </c:numRef>
          </c:val>
          <c:extLst>
            <c:ext xmlns:c16="http://schemas.microsoft.com/office/drawing/2014/chart" uri="{C3380CC4-5D6E-409C-BE32-E72D297353CC}">
              <c16:uniqueId val="{00000001-9C11-4C61-AE16-19B4AD9B2BC2}"/>
            </c:ext>
          </c:extLst>
        </c:ser>
        <c:ser>
          <c:idx val="2"/>
          <c:order val="2"/>
          <c:tx>
            <c:strRef>
              <c:f>銷售數量統計!$A$34</c:f>
              <c:strCache>
                <c:ptCount val="1"/>
                <c:pt idx="0">
                  <c:v>Telecom Cable</c:v>
                </c:pt>
              </c:strCache>
            </c:strRef>
          </c:tx>
          <c:invertIfNegative val="0"/>
          <c:cat>
            <c:strRef>
              <c:f>銷售數量統計!$G$31:$K$31</c:f>
              <c:strCache>
                <c:ptCount val="5"/>
                <c:pt idx="0">
                  <c:v> 2018Y </c:v>
                </c:pt>
                <c:pt idx="1">
                  <c:v> 2019Y </c:v>
                </c:pt>
                <c:pt idx="2">
                  <c:v> 2020Y </c:v>
                </c:pt>
                <c:pt idx="3">
                  <c:v> 2021Y </c:v>
                </c:pt>
                <c:pt idx="4">
                  <c:v> 2022Q1 </c:v>
                </c:pt>
              </c:strCache>
              <c:extLst/>
            </c:strRef>
          </c:cat>
          <c:val>
            <c:numRef>
              <c:f>銷售數量統計!$G$34:$K$34</c:f>
              <c:numCache>
                <c:formatCode>_-* #,##0_-;\-* #,##0_-;_-* "-"??_-;_-@_-</c:formatCode>
                <c:ptCount val="5"/>
                <c:pt idx="0">
                  <c:v>1377</c:v>
                </c:pt>
                <c:pt idx="1">
                  <c:v>1231</c:v>
                </c:pt>
                <c:pt idx="2">
                  <c:v>1020.94835</c:v>
                </c:pt>
                <c:pt idx="3">
                  <c:v>1247.3497600000001</c:v>
                </c:pt>
                <c:pt idx="4">
                  <c:v>289.97343000000001</c:v>
                </c:pt>
              </c:numCache>
              <c:extLst/>
            </c:numRef>
          </c:val>
          <c:extLst>
            <c:ext xmlns:c16="http://schemas.microsoft.com/office/drawing/2014/chart" uri="{C3380CC4-5D6E-409C-BE32-E72D297353CC}">
              <c16:uniqueId val="{00000002-9C11-4C61-AE16-19B4AD9B2BC2}"/>
            </c:ext>
          </c:extLst>
        </c:ser>
        <c:ser>
          <c:idx val="3"/>
          <c:order val="3"/>
          <c:tx>
            <c:strRef>
              <c:f>銷售數量統計!$A$35</c:f>
              <c:strCache>
                <c:ptCount val="1"/>
                <c:pt idx="0">
                  <c:v>Magnet Wires</c:v>
                </c:pt>
              </c:strCache>
            </c:strRef>
          </c:tx>
          <c:spPr>
            <a:solidFill>
              <a:schemeClr val="accent4">
                <a:lumMod val="60000"/>
                <a:lumOff val="40000"/>
              </a:schemeClr>
            </a:solidFill>
          </c:spPr>
          <c:invertIfNegative val="0"/>
          <c:cat>
            <c:strRef>
              <c:f>銷售數量統計!$G$31:$K$31</c:f>
              <c:strCache>
                <c:ptCount val="5"/>
                <c:pt idx="0">
                  <c:v> 2018Y </c:v>
                </c:pt>
                <c:pt idx="1">
                  <c:v> 2019Y </c:v>
                </c:pt>
                <c:pt idx="2">
                  <c:v> 2020Y </c:v>
                </c:pt>
                <c:pt idx="3">
                  <c:v> 2021Y </c:v>
                </c:pt>
                <c:pt idx="4">
                  <c:v> 2022Q1 </c:v>
                </c:pt>
              </c:strCache>
              <c:extLst/>
            </c:strRef>
          </c:cat>
          <c:val>
            <c:numRef>
              <c:f>銷售數量統計!$G$35:$K$35</c:f>
              <c:numCache>
                <c:formatCode>_-* #,##0_-;\-* #,##0_-;_-* "-"??_-;_-@_-</c:formatCode>
                <c:ptCount val="5"/>
                <c:pt idx="0">
                  <c:v>10214</c:v>
                </c:pt>
                <c:pt idx="1">
                  <c:v>8596</c:v>
                </c:pt>
                <c:pt idx="2">
                  <c:v>8884.29018</c:v>
                </c:pt>
                <c:pt idx="3">
                  <c:v>11492.76526</c:v>
                </c:pt>
                <c:pt idx="4">
                  <c:v>2689.3172800000002</c:v>
                </c:pt>
              </c:numCache>
              <c:extLst/>
            </c:numRef>
          </c:val>
          <c:extLst>
            <c:ext xmlns:c16="http://schemas.microsoft.com/office/drawing/2014/chart" uri="{C3380CC4-5D6E-409C-BE32-E72D297353CC}">
              <c16:uniqueId val="{00000003-9C11-4C61-AE16-19B4AD9B2BC2}"/>
            </c:ext>
          </c:extLst>
        </c:ser>
        <c:ser>
          <c:idx val="4"/>
          <c:order val="4"/>
          <c:tx>
            <c:strRef>
              <c:f>銷售數量統計!$A$36</c:f>
              <c:strCache>
                <c:ptCount val="1"/>
                <c:pt idx="0">
                  <c:v>Other</c:v>
                </c:pt>
              </c:strCache>
            </c:strRef>
          </c:tx>
          <c:spPr>
            <a:solidFill>
              <a:schemeClr val="tx2">
                <a:lumMod val="60000"/>
                <a:lumOff val="40000"/>
              </a:schemeClr>
            </a:solidFill>
          </c:spPr>
          <c:invertIfNegative val="0"/>
          <c:cat>
            <c:strRef>
              <c:f>銷售數量統計!$G$31:$K$31</c:f>
              <c:strCache>
                <c:ptCount val="5"/>
                <c:pt idx="0">
                  <c:v> 2018Y </c:v>
                </c:pt>
                <c:pt idx="1">
                  <c:v> 2019Y </c:v>
                </c:pt>
                <c:pt idx="2">
                  <c:v> 2020Y </c:v>
                </c:pt>
                <c:pt idx="3">
                  <c:v> 2021Y </c:v>
                </c:pt>
                <c:pt idx="4">
                  <c:v> 2022Q1 </c:v>
                </c:pt>
              </c:strCache>
              <c:extLst/>
            </c:strRef>
          </c:cat>
          <c:val>
            <c:numRef>
              <c:f>銷售數量統計!$G$36:$K$36</c:f>
              <c:numCache>
                <c:formatCode>_-* #,##0_-;\-* #,##0_-;_-* "-"??_-;_-@_-</c:formatCode>
                <c:ptCount val="5"/>
                <c:pt idx="0">
                  <c:v>2123</c:v>
                </c:pt>
                <c:pt idx="1">
                  <c:v>2366</c:v>
                </c:pt>
                <c:pt idx="2">
                  <c:v>2305.0019700000003</c:v>
                </c:pt>
                <c:pt idx="3">
                  <c:v>2422.2787600000001</c:v>
                </c:pt>
                <c:pt idx="4">
                  <c:v>519.6087</c:v>
                </c:pt>
              </c:numCache>
              <c:extLst/>
            </c:numRef>
          </c:val>
          <c:extLst>
            <c:ext xmlns:c16="http://schemas.microsoft.com/office/drawing/2014/chart" uri="{C3380CC4-5D6E-409C-BE32-E72D297353CC}">
              <c16:uniqueId val="{00000004-9C11-4C61-AE16-19B4AD9B2BC2}"/>
            </c:ext>
          </c:extLst>
        </c:ser>
        <c:dLbls>
          <c:showLegendKey val="0"/>
          <c:showVal val="0"/>
          <c:showCatName val="0"/>
          <c:showSerName val="0"/>
          <c:showPercent val="0"/>
          <c:showBubbleSize val="0"/>
        </c:dLbls>
        <c:gapWidth val="75"/>
        <c:overlap val="100"/>
        <c:axId val="101485568"/>
        <c:axId val="101491456"/>
      </c:barChart>
      <c:lineChart>
        <c:grouping val="standard"/>
        <c:varyColors val="0"/>
        <c:ser>
          <c:idx val="5"/>
          <c:order val="5"/>
          <c:tx>
            <c:strRef>
              <c:f>銷售數量統計!$A$37</c:f>
              <c:strCache>
                <c:ptCount val="1"/>
                <c:pt idx="0">
                  <c:v>Total</c:v>
                </c:pt>
              </c:strCache>
            </c:strRef>
          </c:tx>
          <c:dLbls>
            <c:dLbl>
              <c:idx val="0"/>
              <c:layout>
                <c:manualLayout>
                  <c:x val="-1.0586462641278396E-2"/>
                  <c:y val="-5.9554373846720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11-4C61-AE16-19B4AD9B2BC2}"/>
                </c:ext>
              </c:extLst>
            </c:dLbl>
            <c:dLbl>
              <c:idx val="1"/>
              <c:layout>
                <c:manualLayout>
                  <c:x val="0"/>
                  <c:y val="-4.7643499077376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11-4C61-AE16-19B4AD9B2BC2}"/>
                </c:ext>
              </c:extLst>
            </c:dLbl>
            <c:dLbl>
              <c:idx val="2"/>
              <c:layout>
                <c:manualLayout>
                  <c:x val="-6.0494072235876394E-3"/>
                  <c:y val="-5.359893646204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11-4C61-AE16-19B4AD9B2BC2}"/>
                </c:ext>
              </c:extLst>
            </c:dLbl>
            <c:dLbl>
              <c:idx val="4"/>
              <c:layout>
                <c:manualLayout>
                  <c:x val="6.0494072235875284E-3"/>
                  <c:y val="-4.4665780385040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11-4C61-AE16-19B4AD9B2B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銷售數量統計!$E$31:$K$31</c:f>
              <c:strCache>
                <c:ptCount val="7"/>
                <c:pt idx="0">
                  <c:v> 2016年 </c:v>
                </c:pt>
                <c:pt idx="1">
                  <c:v> 2017Y </c:v>
                </c:pt>
                <c:pt idx="2">
                  <c:v> 2018Y </c:v>
                </c:pt>
                <c:pt idx="3">
                  <c:v> 2019Y </c:v>
                </c:pt>
                <c:pt idx="4">
                  <c:v> 2020Y </c:v>
                </c:pt>
                <c:pt idx="5">
                  <c:v> 2021Y </c:v>
                </c:pt>
                <c:pt idx="6">
                  <c:v> 2022Q1 </c:v>
                </c:pt>
              </c:strCache>
              <c:extLst/>
            </c:strRef>
          </c:cat>
          <c:val>
            <c:numRef>
              <c:f>銷售數量統計!$G$37:$K$37</c:f>
              <c:numCache>
                <c:formatCode>_-* #,##0_-;\-* #,##0_-;_-* "-"??_-;_-@_-</c:formatCode>
                <c:ptCount val="5"/>
                <c:pt idx="0">
                  <c:v>40021</c:v>
                </c:pt>
                <c:pt idx="1">
                  <c:v>42151</c:v>
                </c:pt>
                <c:pt idx="2">
                  <c:v>45308.744544000001</c:v>
                </c:pt>
                <c:pt idx="3">
                  <c:v>51901.968828999998</c:v>
                </c:pt>
                <c:pt idx="4">
                  <c:v>12702.918120000002</c:v>
                </c:pt>
              </c:numCache>
              <c:extLst/>
            </c:numRef>
          </c:val>
          <c:smooth val="0"/>
          <c:extLst>
            <c:ext xmlns:c16="http://schemas.microsoft.com/office/drawing/2014/chart" uri="{C3380CC4-5D6E-409C-BE32-E72D297353CC}">
              <c16:uniqueId val="{00000005-9C11-4C61-AE16-19B4AD9B2BC2}"/>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crossAx val="101491456"/>
        <c:crosses val="autoZero"/>
        <c:auto val="1"/>
        <c:lblAlgn val="ctr"/>
        <c:lblOffset val="100"/>
        <c:noMultiLvlLbl val="0"/>
      </c:catAx>
      <c:valAx>
        <c:axId val="101491456"/>
        <c:scaling>
          <c:orientation val="minMax"/>
        </c:scaling>
        <c:delete val="0"/>
        <c:axPos val="l"/>
        <c:majorGridlines/>
        <c:numFmt formatCode="_-* #,##0_-;\-* #,##0_-;_-* &quot;-&quot;??_-;_-@_-" sourceLinked="1"/>
        <c:majorTickMark val="none"/>
        <c:minorTickMark val="none"/>
        <c:tickLblPos val="nextTo"/>
        <c:crossAx val="10148556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101876154369593E-2"/>
          <c:y val="4.8008631361631367E-2"/>
          <c:w val="0.78824764896380262"/>
          <c:h val="0.81342690011701757"/>
        </c:manualLayout>
      </c:layout>
      <c:barChart>
        <c:barDir val="col"/>
        <c:grouping val="stacked"/>
        <c:varyColors val="0"/>
        <c:ser>
          <c:idx val="0"/>
          <c:order val="0"/>
          <c:tx>
            <c:strRef>
              <c:f>'銷售數量統計 百分比(英文)'!$A$31</c:f>
              <c:strCache>
                <c:ptCount val="1"/>
                <c:pt idx="0">
                  <c:v>Copper Wire</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2022Q1</c:v>
                </c:pt>
              </c:strCache>
              <c:extLst/>
            </c:strRef>
          </c:cat>
          <c:val>
            <c:numRef>
              <c:f>'銷售數量統計 百分比(英文)'!$G$31:$K$31</c:f>
              <c:numCache>
                <c:formatCode>0%</c:formatCode>
                <c:ptCount val="5"/>
                <c:pt idx="0">
                  <c:v>0.11673871217610754</c:v>
                </c:pt>
                <c:pt idx="1">
                  <c:v>0.11159877582975493</c:v>
                </c:pt>
                <c:pt idx="2">
                  <c:v>0.11715137502530752</c:v>
                </c:pt>
                <c:pt idx="3">
                  <c:v>0.11883446193189112</c:v>
                </c:pt>
                <c:pt idx="4">
                  <c:v>0.10544185338730655</c:v>
                </c:pt>
              </c:numCache>
              <c:extLst/>
            </c:numRef>
          </c:val>
          <c:extLst>
            <c:ext xmlns:c16="http://schemas.microsoft.com/office/drawing/2014/chart" uri="{C3380CC4-5D6E-409C-BE32-E72D297353CC}">
              <c16:uniqueId val="{00000000-46D1-4B8D-A454-3F92FD2D8E59}"/>
            </c:ext>
          </c:extLst>
        </c:ser>
        <c:ser>
          <c:idx val="1"/>
          <c:order val="1"/>
          <c:tx>
            <c:strRef>
              <c:f>'銷售數量統計 百分比(英文)'!$A$32</c:f>
              <c:strCache>
                <c:ptCount val="1"/>
                <c:pt idx="0">
                  <c:v>Energy Cable</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2022Q1</c:v>
                </c:pt>
              </c:strCache>
              <c:extLst/>
            </c:strRef>
          </c:cat>
          <c:val>
            <c:numRef>
              <c:f>'銷售數量統計 百分比(英文)'!$G$32:$K$32</c:f>
              <c:numCache>
                <c:formatCode>0%</c:formatCode>
                <c:ptCount val="5"/>
                <c:pt idx="0">
                  <c:v>0.54059118962544661</c:v>
                </c:pt>
                <c:pt idx="1">
                  <c:v>0.59913169319826343</c:v>
                </c:pt>
                <c:pt idx="2">
                  <c:v>0.61335891337735493</c:v>
                </c:pt>
                <c:pt idx="3">
                  <c:v>0.58903030462532513</c:v>
                </c:pt>
                <c:pt idx="4">
                  <c:v>0.61911754493777682</c:v>
                </c:pt>
              </c:numCache>
              <c:extLst/>
            </c:numRef>
          </c:val>
          <c:extLst>
            <c:ext xmlns:c16="http://schemas.microsoft.com/office/drawing/2014/chart" uri="{C3380CC4-5D6E-409C-BE32-E72D297353CC}">
              <c16:uniqueId val="{00000001-46D1-4B8D-A454-3F92FD2D8E59}"/>
            </c:ext>
          </c:extLst>
        </c:ser>
        <c:ser>
          <c:idx val="2"/>
          <c:order val="2"/>
          <c:tx>
            <c:strRef>
              <c:f>'銷售數量統計 百分比(英文)'!$A$33</c:f>
              <c:strCache>
                <c:ptCount val="1"/>
                <c:pt idx="0">
                  <c:v>Telecom Cable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2022Q1</c:v>
                </c:pt>
              </c:strCache>
              <c:extLst/>
            </c:strRef>
          </c:cat>
          <c:val>
            <c:numRef>
              <c:f>'銷售數量統計 百分比(英文)'!$G$33:$K$33</c:f>
              <c:numCache>
                <c:formatCode>0%</c:formatCode>
                <c:ptCount val="5"/>
                <c:pt idx="0">
                  <c:v>3.4406936358411834E-2</c:v>
                </c:pt>
                <c:pt idx="1">
                  <c:v>2.9204526582999216E-2</c:v>
                </c:pt>
                <c:pt idx="2">
                  <c:v>2.253314145591789E-2</c:v>
                </c:pt>
                <c:pt idx="3">
                  <c:v>2.4032802379994667E-2</c:v>
                </c:pt>
                <c:pt idx="4">
                  <c:v>2.2827308438952604E-2</c:v>
                </c:pt>
              </c:numCache>
              <c:extLst/>
            </c:numRef>
          </c:val>
          <c:extLst>
            <c:ext xmlns:c16="http://schemas.microsoft.com/office/drawing/2014/chart" uri="{C3380CC4-5D6E-409C-BE32-E72D297353CC}">
              <c16:uniqueId val="{00000002-46D1-4B8D-A454-3F92FD2D8E59}"/>
            </c:ext>
          </c:extLst>
        </c:ser>
        <c:ser>
          <c:idx val="3"/>
          <c:order val="3"/>
          <c:tx>
            <c:strRef>
              <c:f>'銷售數量統計 百分比(英文)'!$A$34</c:f>
              <c:strCache>
                <c:ptCount val="1"/>
                <c:pt idx="0">
                  <c:v>Magnet Wires</c:v>
                </c:pt>
              </c:strCache>
            </c:strRef>
          </c:tx>
          <c:spPr>
            <a:solidFill>
              <a:schemeClr val="accent4">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2022Q1</c:v>
                </c:pt>
              </c:strCache>
              <c:extLst/>
            </c:strRef>
          </c:cat>
          <c:val>
            <c:numRef>
              <c:f>'銷售數量統計 百分比(英文)'!$G$34:$K$34</c:f>
              <c:numCache>
                <c:formatCode>0%</c:formatCode>
                <c:ptCount val="5"/>
                <c:pt idx="0">
                  <c:v>0.25521601159391322</c:v>
                </c:pt>
                <c:pt idx="1">
                  <c:v>0.20393347726032596</c:v>
                </c:pt>
                <c:pt idx="2">
                  <c:v>0.19608334482480158</c:v>
                </c:pt>
                <c:pt idx="3">
                  <c:v>0.22143216373669564</c:v>
                </c:pt>
                <c:pt idx="4">
                  <c:v>0.21170862116837763</c:v>
                </c:pt>
              </c:numCache>
              <c:extLst/>
            </c:numRef>
          </c:val>
          <c:extLst>
            <c:ext xmlns:c16="http://schemas.microsoft.com/office/drawing/2014/chart" uri="{C3380CC4-5D6E-409C-BE32-E72D297353CC}">
              <c16:uniqueId val="{00000003-46D1-4B8D-A454-3F92FD2D8E59}"/>
            </c:ext>
          </c:extLst>
        </c:ser>
        <c:ser>
          <c:idx val="4"/>
          <c:order val="4"/>
          <c:tx>
            <c:strRef>
              <c:f>'銷售數量統計 百分比(英文)'!$A$35</c:f>
              <c:strCache>
                <c:ptCount val="1"/>
                <c:pt idx="0">
                  <c:v>Other</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2022Q1</c:v>
                </c:pt>
              </c:strCache>
              <c:extLst/>
            </c:strRef>
          </c:cat>
          <c:val>
            <c:numRef>
              <c:f>'銷售數量統計 百分比(英文)'!$G$35:$K$35</c:f>
              <c:numCache>
                <c:formatCode>0%</c:formatCode>
                <c:ptCount val="5"/>
                <c:pt idx="0">
                  <c:v>5.3047150246120785E-2</c:v>
                </c:pt>
                <c:pt idx="1">
                  <c:v>5.6131527128656496E-2</c:v>
                </c:pt>
                <c:pt idx="2">
                  <c:v>5.0873225316618038E-2</c:v>
                </c:pt>
                <c:pt idx="3">
                  <c:v>4.6670267326093466E-2</c:v>
                </c:pt>
                <c:pt idx="4">
                  <c:v>4.0904672067586301E-2</c:v>
                </c:pt>
              </c:numCache>
              <c:extLst/>
            </c:numRef>
          </c:val>
          <c:extLst>
            <c:ext xmlns:c16="http://schemas.microsoft.com/office/drawing/2014/chart" uri="{C3380CC4-5D6E-409C-BE32-E72D297353CC}">
              <c16:uniqueId val="{00000004-46D1-4B8D-A454-3F92FD2D8E59}"/>
            </c:ext>
          </c:extLst>
        </c:ser>
        <c:dLbls>
          <c:showLegendKey val="0"/>
          <c:showVal val="1"/>
          <c:showCatName val="0"/>
          <c:showSerName val="0"/>
          <c:showPercent val="0"/>
          <c:showBubbleSize val="0"/>
        </c:dLbls>
        <c:gapWidth val="75"/>
        <c:overlap val="100"/>
        <c:axId val="101627008"/>
        <c:axId val="101628544"/>
      </c:barChart>
      <c:lineChart>
        <c:grouping val="standard"/>
        <c:varyColors val="0"/>
        <c:ser>
          <c:idx val="5"/>
          <c:order val="5"/>
          <c:tx>
            <c:strRef>
              <c:f>'銷售數量統計 百分比(英文)'!$A$37</c:f>
              <c:strCache>
                <c:ptCount val="1"/>
                <c:pt idx="0">
                  <c:v>Sale volume : Ton</c:v>
                </c:pt>
              </c:strCache>
            </c:strRef>
          </c:tx>
          <c:dLbls>
            <c:dLbl>
              <c:idx val="0"/>
              <c:layout>
                <c:manualLayout>
                  <c:x val="-4.7601684309078775E-2"/>
                  <c:y val="-0.180037585936199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D1-4B8D-A454-3F92FD2D8E59}"/>
                </c:ext>
              </c:extLst>
            </c:dLbl>
            <c:dLbl>
              <c:idx val="1"/>
              <c:layout>
                <c:manualLayout>
                  <c:x val="-5.1774725685841405E-2"/>
                  <c:y val="-0.152248574668347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D1-4B8D-A454-3F92FD2D8E59}"/>
                </c:ext>
              </c:extLst>
            </c:dLbl>
            <c:dLbl>
              <c:idx val="2"/>
              <c:layout>
                <c:manualLayout>
                  <c:x val="-5.8094295472049771E-2"/>
                  <c:y val="-0.10435251484803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D1-4B8D-A454-3F92FD2D8E59}"/>
                </c:ext>
              </c:extLst>
            </c:dLbl>
            <c:dLbl>
              <c:idx val="3"/>
              <c:layout>
                <c:manualLayout>
                  <c:x val="-4.0497004623472332E-2"/>
                  <c:y val="-4.5263141201005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D1-4B8D-A454-3F92FD2D8E59}"/>
                </c:ext>
              </c:extLst>
            </c:dLbl>
            <c:dLbl>
              <c:idx val="4"/>
              <c:layout>
                <c:manualLayout>
                  <c:x val="-4.873095927298364E-2"/>
                  <c:y val="-0.546161080318132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D1-4B8D-A454-3F92FD2D8E59}"/>
                </c:ext>
              </c:extLst>
            </c:dLbl>
            <c:dLbl>
              <c:idx val="5"/>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D1-4B8D-A454-3F92FD2D8E59}"/>
                </c:ext>
              </c:extLst>
            </c:dLbl>
            <c:spPr>
              <a:noFill/>
              <a:ln>
                <a:noFill/>
              </a:ln>
              <a:effectLst/>
            </c:spPr>
            <c:txPr>
              <a:bodyPr wrap="square" lIns="38100" tIns="19050" rIns="38100" bIns="19050" anchor="ctr">
                <a:spAutoFit/>
              </a:bodyPr>
              <a:lstStyle/>
              <a:p>
                <a:pPr>
                  <a:defRPr b="1" i="0" baseline="0">
                    <a:solidFill>
                      <a:schemeClr val="accent6"/>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百分比(英文)'!$D$30:$K$30</c:f>
              <c:strCache>
                <c:ptCount val="8"/>
                <c:pt idx="0">
                  <c:v> 2015年 </c:v>
                </c:pt>
                <c:pt idx="1">
                  <c:v> 2016年 </c:v>
                </c:pt>
                <c:pt idx="2">
                  <c:v> 2017Y </c:v>
                </c:pt>
                <c:pt idx="3">
                  <c:v> 2018Y </c:v>
                </c:pt>
                <c:pt idx="4">
                  <c:v> 2019Y </c:v>
                </c:pt>
                <c:pt idx="5">
                  <c:v> 2020Y </c:v>
                </c:pt>
                <c:pt idx="6">
                  <c:v> 2021Y </c:v>
                </c:pt>
                <c:pt idx="7">
                  <c:v>2022Q1</c:v>
                </c:pt>
              </c:strCache>
              <c:extLst/>
            </c:strRef>
          </c:cat>
          <c:val>
            <c:numRef>
              <c:f>'銷售數量統計 百分比(英文)'!$G$37:$K$37</c:f>
              <c:numCache>
                <c:formatCode>_-* #,##0_-;\-* #,##0_-;_-* "-"??_-;_-@_-</c:formatCode>
                <c:ptCount val="5"/>
                <c:pt idx="0">
                  <c:v>40021</c:v>
                </c:pt>
                <c:pt idx="1">
                  <c:v>42151</c:v>
                </c:pt>
                <c:pt idx="2">
                  <c:v>45309</c:v>
                </c:pt>
                <c:pt idx="3">
                  <c:v>51902</c:v>
                </c:pt>
                <c:pt idx="4">
                  <c:v>12703</c:v>
                </c:pt>
              </c:numCache>
              <c:extLst/>
            </c:numRef>
          </c:val>
          <c:smooth val="0"/>
          <c:extLst>
            <c:ext xmlns:c16="http://schemas.microsoft.com/office/drawing/2014/chart" uri="{C3380CC4-5D6E-409C-BE32-E72D297353CC}">
              <c16:uniqueId val="{0000000B-46D1-4B8D-A454-3F92FD2D8E59}"/>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crossAx val="101628544"/>
        <c:crosses val="autoZero"/>
        <c:auto val="1"/>
        <c:lblAlgn val="ctr"/>
        <c:lblOffset val="100"/>
        <c:noMultiLvlLbl val="0"/>
      </c:catAx>
      <c:valAx>
        <c:axId val="101628544"/>
        <c:scaling>
          <c:orientation val="minMax"/>
          <c:min val="0"/>
        </c:scaling>
        <c:delete val="0"/>
        <c:axPos val="l"/>
        <c:majorGridlines/>
        <c:numFmt formatCode="0%" sourceLinked="0"/>
        <c:majorTickMark val="none"/>
        <c:minorTickMark val="none"/>
        <c:tickLblPos val="nextTo"/>
        <c:crossAx val="101627008"/>
        <c:crosses val="autoZero"/>
        <c:crossBetween val="between"/>
        <c:minorUnit val="2.0000000000000011E-2"/>
      </c:valAx>
      <c:valAx>
        <c:axId val="101392768"/>
        <c:scaling>
          <c:orientation val="minMax"/>
        </c:scaling>
        <c:delete val="0"/>
        <c:axPos val="r"/>
        <c:numFmt formatCode="_-* #,##0_-;\-* #,##0_-;_-* &quot;-&quot;??_-;_-@_-" sourceLinked="1"/>
        <c:majorTickMark val="out"/>
        <c:minorTickMark val="none"/>
        <c:tickLblPos val="nextTo"/>
        <c:crossAx val="101394304"/>
        <c:crosses val="max"/>
        <c:crossBetween val="between"/>
      </c:valAx>
      <c:catAx>
        <c:axId val="101394304"/>
        <c:scaling>
          <c:orientation val="minMax"/>
        </c:scaling>
        <c:delete val="1"/>
        <c:axPos val="b"/>
        <c:numFmt formatCode="General" sourceLinked="1"/>
        <c:majorTickMark val="out"/>
        <c:minorTickMark val="none"/>
        <c:tickLblPos val="none"/>
        <c:crossAx val="101392768"/>
        <c:crosses val="autoZero"/>
        <c:auto val="1"/>
        <c:lblAlgn val="ctr"/>
        <c:lblOffset val="100"/>
        <c:noMultiLvlLbl val="0"/>
      </c:catAx>
    </c:plotArea>
    <c:legend>
      <c:legendPos val="b"/>
      <c:overlay val="0"/>
      <c:txPr>
        <a:bodyPr/>
        <a:lstStyle/>
        <a:p>
          <a:pPr>
            <a:defRPr sz="1200" baseline="0"/>
          </a:pPr>
          <a:endParaRPr lang="zh-TW"/>
        </a:p>
      </c:txPr>
    </c:legend>
    <c:plotVisOnly val="1"/>
    <c:dispBlanksAs val="gap"/>
    <c:showDLblsOverMax val="0"/>
  </c:chart>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1173764569751209E-2"/>
          <c:y val="0.17709478326207775"/>
          <c:w val="0.8355736178139026"/>
          <c:h val="0.79860375125641603"/>
        </c:manualLayout>
      </c:layout>
      <c:pie3DChart>
        <c:varyColors val="1"/>
        <c:ser>
          <c:idx val="0"/>
          <c:order val="0"/>
          <c:tx>
            <c:strRef>
              <c:f>'110Q1年銷售數量分類圓餅圖'!$B$3</c:f>
              <c:strCache>
                <c:ptCount val="1"/>
                <c:pt idx="0">
                  <c:v>110Q1銷售數量</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50E5-4766-8CEA-97D348B3FA41}"/>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50E5-4766-8CEA-97D348B3FA41}"/>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50E5-4766-8CEA-97D348B3FA41}"/>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50E5-4766-8CEA-97D348B3FA41}"/>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50E5-4766-8CEA-97D348B3FA41}"/>
              </c:ext>
            </c:extLst>
          </c:dPt>
          <c:dLbls>
            <c:dLbl>
              <c:idx val="0"/>
              <c:layout>
                <c:manualLayout>
                  <c:x val="-8.4608063105015174E-2"/>
                  <c:y val="4.7663968448234562E-2"/>
                </c:manualLayout>
              </c:layout>
              <c:tx>
                <c:rich>
                  <a:bodyPr/>
                  <a:lstStyle/>
                  <a:p>
                    <a:r>
                      <a:rPr lang="en-US" altLang="zh-TW" sz="1400" b="1" i="0" u="none" strike="noStrike" baseline="0"/>
                      <a:t>Copper Wire</a:t>
                    </a:r>
                    <a:r>
                      <a:rPr lang="en-US" altLang="zh-TW" dirty="0"/>
                      <a:t>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0E5-4766-8CEA-97D348B3FA41}"/>
                </c:ext>
              </c:extLst>
            </c:dLbl>
            <c:dLbl>
              <c:idx val="1"/>
              <c:tx>
                <c:rich>
                  <a:bodyPr/>
                  <a:lstStyle/>
                  <a:p>
                    <a:r>
                      <a:rPr lang="en-US" altLang="zh-TW" sz="1400" b="1" i="0" u="none" strike="noStrike" baseline="0" dirty="0"/>
                      <a:t>Energy Cable</a:t>
                    </a:r>
                    <a:r>
                      <a:rPr lang="en-US" altLang="zh-TW" dirty="0"/>
                      <a:t>
62%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0E5-4766-8CEA-97D348B3FA41}"/>
                </c:ext>
              </c:extLst>
            </c:dLbl>
            <c:dLbl>
              <c:idx val="2"/>
              <c:layout>
                <c:manualLayout>
                  <c:x val="4.7290661247989191E-3"/>
                  <c:y val="-0.14070082587139776"/>
                </c:manualLayout>
              </c:layout>
              <c:tx>
                <c:rich>
                  <a:bodyPr/>
                  <a:lstStyle/>
                  <a:p>
                    <a:r>
                      <a:rPr lang="en-US" altLang="zh-TW" sz="1400" b="1" i="0" u="none" strike="noStrike" baseline="0" dirty="0"/>
                      <a:t>Telecom Cable</a:t>
                    </a:r>
                    <a:r>
                      <a:rPr lang="en-US" altLang="zh-TW" dirty="0"/>
                      <a:t>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0E5-4766-8CEA-97D348B3FA41}"/>
                </c:ext>
              </c:extLst>
            </c:dLbl>
            <c:dLbl>
              <c:idx val="3"/>
              <c:layout>
                <c:manualLayout>
                  <c:x val="0.1292258628961703"/>
                  <c:y val="6.2509911878614099E-2"/>
                </c:manualLayout>
              </c:layout>
              <c:tx>
                <c:rich>
                  <a:bodyPr/>
                  <a:lstStyle/>
                  <a:p>
                    <a:r>
                      <a:rPr lang="en-US" altLang="zh-TW" sz="1400" b="1" i="0" u="none" strike="noStrike" baseline="0" dirty="0"/>
                      <a:t>Magnet Wires</a:t>
                    </a:r>
                    <a:r>
                      <a:rPr lang="en-US" altLang="zh-TW" dirty="0"/>
                      <a:t>
21%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0E5-4766-8CEA-97D348B3FA41}"/>
                </c:ext>
              </c:extLst>
            </c:dLbl>
            <c:dLbl>
              <c:idx val="4"/>
              <c:layout>
                <c:manualLayout>
                  <c:x val="-0.22027714277650778"/>
                  <c:y val="1.8231020871545333E-2"/>
                </c:manualLayout>
              </c:layout>
              <c:tx>
                <c:rich>
                  <a:bodyPr/>
                  <a:lstStyle/>
                  <a:p>
                    <a:r>
                      <a:rPr lang="en-US" altLang="zh-TW" sz="1400" b="1" i="0" u="none" strike="noStrike" baseline="0" dirty="0"/>
                      <a:t>Other</a:t>
                    </a:r>
                    <a:r>
                      <a:rPr lang="en-US" altLang="zh-TW" dirty="0"/>
                      <a:t>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50E5-4766-8CEA-97D348B3FA41}"/>
                </c:ext>
              </c:extLst>
            </c:dLbl>
            <c:spPr>
              <a:noFill/>
              <a:ln>
                <a:noFill/>
              </a:ln>
              <a:effectLst/>
            </c:spPr>
            <c:txPr>
              <a:bodyPr/>
              <a:lstStyle/>
              <a:p>
                <a:pPr>
                  <a:defRPr sz="14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'110Q1年銷售數量分類圓餅圖'!$A$4:$A$8</c:f>
              <c:strCache>
                <c:ptCount val="5"/>
                <c:pt idx="0">
                  <c:v>裸銅線</c:v>
                </c:pt>
                <c:pt idx="1">
                  <c:v>電力線纜</c:v>
                </c:pt>
                <c:pt idx="2">
                  <c:v>通信線纜</c:v>
                </c:pt>
                <c:pt idx="3">
                  <c:v>漆包線</c:v>
                </c:pt>
                <c:pt idx="4">
                  <c:v>其他(工程、加工、租金等)</c:v>
                </c:pt>
              </c:strCache>
            </c:strRef>
          </c:cat>
          <c:val>
            <c:numRef>
              <c:f>'110Q1年銷售數量分類圓餅圖'!$B$4:$B$8</c:f>
              <c:numCache>
                <c:formatCode>_-* #,##0_-;\-* #,##0_-;_-* "-"??_-;_-@_-</c:formatCode>
                <c:ptCount val="5"/>
                <c:pt idx="0">
                  <c:v>1432.8533239999958</c:v>
                </c:pt>
                <c:pt idx="1">
                  <c:v>7472.5998400000008</c:v>
                </c:pt>
                <c:pt idx="2">
                  <c:v>336.69232</c:v>
                </c:pt>
                <c:pt idx="3">
                  <c:v>2566.11949</c:v>
                </c:pt>
                <c:pt idx="4">
                  <c:v>585.90668999999946</c:v>
                </c:pt>
              </c:numCache>
            </c:numRef>
          </c:val>
          <c:extLst>
            <c:ext xmlns:c16="http://schemas.microsoft.com/office/drawing/2014/chart" uri="{C3380CC4-5D6E-409C-BE32-E72D297353CC}">
              <c16:uniqueId val="{00000005-50E5-4766-8CEA-97D348B3FA41}"/>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10"/>
    </c:view3D>
    <c:floor>
      <c:thickness val="0"/>
    </c:floor>
    <c:sideWall>
      <c:thickness val="0"/>
    </c:sideWall>
    <c:backWall>
      <c:thickness val="0"/>
    </c:backWall>
    <c:plotArea>
      <c:layout>
        <c:manualLayout>
          <c:layoutTarget val="inner"/>
          <c:xMode val="edge"/>
          <c:yMode val="edge"/>
          <c:x val="9.3507660379662808E-2"/>
          <c:y val="0.15975470125057897"/>
          <c:w val="0.82952214694093229"/>
          <c:h val="0.8059807935772737"/>
        </c:manualLayout>
      </c:layout>
      <c:pie3DChart>
        <c:varyColors val="1"/>
        <c:ser>
          <c:idx val="0"/>
          <c:order val="0"/>
          <c:tx>
            <c:strRef>
              <c:f>'110Q1年銷售金額分類圓餅圖'!$B$21</c:f>
              <c:strCache>
                <c:ptCount val="1"/>
                <c:pt idx="0">
                  <c:v>110Q1銷售額-合計</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1B68-4F76-83BE-84FA4595131B}"/>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B68-4F76-83BE-84FA4595131B}"/>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1B68-4F76-83BE-84FA4595131B}"/>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B68-4F76-83BE-84FA4595131B}"/>
              </c:ext>
            </c:extLst>
          </c:dPt>
          <c:dLbls>
            <c:dLbl>
              <c:idx val="0"/>
              <c:tx>
                <c:rich>
                  <a:bodyPr/>
                  <a:lstStyle/>
                  <a:p>
                    <a:r>
                      <a:rPr lang="en-US" altLang="zh-TW" dirty="0"/>
                      <a:t>Copper Wire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1B68-4F76-83BE-84FA4595131B}"/>
                </c:ext>
              </c:extLst>
            </c:dLbl>
            <c:dLbl>
              <c:idx val="1"/>
              <c:tx>
                <c:rich>
                  <a:bodyPr/>
                  <a:lstStyle/>
                  <a:p>
                    <a:r>
                      <a:rPr lang="en-US" altLang="zh-TW" dirty="0"/>
                      <a:t>Energy Cable
58%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B68-4F76-83BE-84FA4595131B}"/>
                </c:ext>
              </c:extLst>
            </c:dLbl>
            <c:dLbl>
              <c:idx val="2"/>
              <c:tx>
                <c:rich>
                  <a:bodyPr/>
                  <a:lstStyle/>
                  <a:p>
                    <a:r>
                      <a:rPr lang="en-US" altLang="zh-TW" dirty="0"/>
                      <a:t>Telecom Cable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B68-4F76-83BE-84FA4595131B}"/>
                </c:ext>
              </c:extLst>
            </c:dLbl>
            <c:dLbl>
              <c:idx val="3"/>
              <c:tx>
                <c:rich>
                  <a:bodyPr/>
                  <a:lstStyle/>
                  <a:p>
                    <a:r>
                      <a:rPr lang="en-US" altLang="zh-TW" dirty="0"/>
                      <a:t>Magnet</a:t>
                    </a:r>
                    <a:r>
                      <a:rPr lang="en-US" altLang="zh-TW" baseline="0" dirty="0"/>
                      <a:t> Wires</a:t>
                    </a:r>
                    <a:r>
                      <a:rPr lang="en-US" altLang="zh-TW" dirty="0"/>
                      <a:t>
25%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B68-4F76-83BE-84FA4595131B}"/>
                </c:ext>
              </c:extLst>
            </c:dLbl>
            <c:dLbl>
              <c:idx val="4"/>
              <c:tx>
                <c:rich>
                  <a:bodyPr/>
                  <a:lstStyle/>
                  <a:p>
                    <a:r>
                      <a:rPr lang="en-US" altLang="zh-TW" dirty="0"/>
                      <a:t>Other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B68-4F76-83BE-84FA4595131B}"/>
                </c:ext>
              </c:extLst>
            </c:dLbl>
            <c:spPr>
              <a:noFill/>
              <a:ln>
                <a:noFill/>
              </a:ln>
              <a:effectLst/>
            </c:spPr>
            <c:txPr>
              <a:bodyPr/>
              <a:lstStyle/>
              <a:p>
                <a:pPr>
                  <a:defRPr sz="12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'110Q1年銷售金額分類圓餅圖'!$A$22:$A$26</c:f>
              <c:strCache>
                <c:ptCount val="5"/>
                <c:pt idx="0">
                  <c:v>裸銅線</c:v>
                </c:pt>
                <c:pt idx="1">
                  <c:v>電力線纜</c:v>
                </c:pt>
                <c:pt idx="2">
                  <c:v>通信線纜</c:v>
                </c:pt>
                <c:pt idx="3">
                  <c:v>漆包線</c:v>
                </c:pt>
                <c:pt idx="4">
                  <c:v>其他</c:v>
                </c:pt>
              </c:strCache>
            </c:strRef>
          </c:cat>
          <c:val>
            <c:numRef>
              <c:f>'110Q1年銷售金額分類圓餅圖'!$B$22:$B$26</c:f>
              <c:numCache>
                <c:formatCode>#,##0</c:formatCode>
                <c:ptCount val="5"/>
                <c:pt idx="0">
                  <c:v>332753.0950000002</c:v>
                </c:pt>
                <c:pt idx="1">
                  <c:v>1587199.1690000044</c:v>
                </c:pt>
                <c:pt idx="2">
                  <c:v>78883.379000000277</c:v>
                </c:pt>
                <c:pt idx="3">
                  <c:v>712639.90099999937</c:v>
                </c:pt>
                <c:pt idx="4">
                  <c:v>219108.23200000011</c:v>
                </c:pt>
              </c:numCache>
            </c:numRef>
          </c:val>
          <c:extLst>
            <c:ext xmlns:c16="http://schemas.microsoft.com/office/drawing/2014/chart" uri="{C3380CC4-5D6E-409C-BE32-E72D297353CC}">
              <c16:uniqueId val="{00000005-1B68-4F76-83BE-84FA4595131B}"/>
            </c:ext>
          </c:extLst>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工作表2!$A$2</c:f>
              <c:strCache>
                <c:ptCount val="1"/>
                <c:pt idx="0">
                  <c:v>The total installed capacity up to now(Kwp)</c:v>
                </c:pt>
              </c:strCache>
            </c:strRef>
          </c:tx>
          <c:spPr>
            <a:gradFill>
              <a:gsLst>
                <a:gs pos="100000">
                  <a:schemeClr val="accent2">
                    <a:alpha val="0"/>
                  </a:schemeClr>
                </a:gs>
                <a:gs pos="50000">
                  <a:schemeClr val="accent2"/>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工作表2!$B$2:$F$2</c:f>
              <c:numCache>
                <c:formatCode>_(* #,##0.00_);_(* \(#,##0.00\);_(* "-"??_);_(@_)</c:formatCode>
                <c:ptCount val="5"/>
                <c:pt idx="0">
                  <c:v>1833.35</c:v>
                </c:pt>
                <c:pt idx="1">
                  <c:v>35724.9</c:v>
                </c:pt>
                <c:pt idx="2">
                  <c:v>2392.25</c:v>
                </c:pt>
                <c:pt idx="3">
                  <c:v>5546.1</c:v>
                </c:pt>
                <c:pt idx="4">
                  <c:v>75969.600000000006</c:v>
                </c:pt>
              </c:numCache>
            </c:numRef>
          </c:val>
          <c:extLst>
            <c:ext xmlns:c16="http://schemas.microsoft.com/office/drawing/2014/chart" uri="{C3380CC4-5D6E-409C-BE32-E72D297353CC}">
              <c16:uniqueId val="{00000000-EE0B-4977-BC62-012C3D619084}"/>
            </c:ext>
          </c:extLst>
        </c:ser>
        <c:ser>
          <c:idx val="2"/>
          <c:order val="1"/>
          <c:tx>
            <c:strRef>
              <c:f>工作表2!$A$3</c:f>
              <c:strCache>
                <c:ptCount val="1"/>
                <c:pt idx="0">
                  <c:v>Solar power by 2019(kWh)</c:v>
                </c:pt>
              </c:strCache>
            </c:strRef>
          </c:tx>
          <c:spPr>
            <a:gradFill>
              <a:gsLst>
                <a:gs pos="100000">
                  <a:schemeClr val="accent3">
                    <a:alpha val="0"/>
                  </a:schemeClr>
                </a:gs>
                <a:gs pos="50000">
                  <a:schemeClr val="accent3"/>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EE0B-4977-BC62-012C3D619084}"/>
            </c:ext>
          </c:extLst>
        </c:ser>
        <c:ser>
          <c:idx val="3"/>
          <c:order val="2"/>
          <c:tx>
            <c:strRef>
              <c:f>工作表2!$A$4</c:f>
              <c:strCache>
                <c:ptCount val="1"/>
                <c:pt idx="0">
                  <c:v>Solar power by 2020(kWh)</c:v>
                </c:pt>
              </c:strCache>
            </c:strRef>
          </c:tx>
          <c:spPr>
            <a:gradFill>
              <a:gsLst>
                <a:gs pos="100000">
                  <a:schemeClr val="accent4">
                    <a:alpha val="0"/>
                  </a:schemeClr>
                </a:gs>
                <a:gs pos="50000">
                  <a:schemeClr val="accent4"/>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EE0B-4977-BC62-012C3D619084}"/>
            </c:ext>
          </c:extLst>
        </c:ser>
        <c:ser>
          <c:idx val="4"/>
          <c:order val="3"/>
          <c:tx>
            <c:strRef>
              <c:f>工作表2!$A$5</c:f>
              <c:strCache>
                <c:ptCount val="1"/>
                <c:pt idx="0">
                  <c:v>Solar power by 2021(kWh)</c:v>
                </c:pt>
              </c:strCache>
            </c:strRef>
          </c:tx>
          <c:spPr>
            <a:gradFill>
              <a:gsLst>
                <a:gs pos="100000">
                  <a:schemeClr val="accent5">
                    <a:alpha val="0"/>
                  </a:schemeClr>
                </a:gs>
                <a:gs pos="50000">
                  <a:schemeClr val="accent5"/>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EE0B-4977-BC62-012C3D619084}"/>
            </c:ext>
          </c:extLst>
        </c:ser>
        <c:ser>
          <c:idx val="0"/>
          <c:order val="4"/>
          <c:tx>
            <c:strRef>
              <c:f>工作表2!$A$6</c:f>
              <c:strCache>
                <c:ptCount val="1"/>
                <c:pt idx="0">
                  <c:v>Solar power by 2022Q1(kWh)</c:v>
                </c:pt>
              </c:strCache>
            </c:strRef>
          </c:tx>
          <c:spPr>
            <a:gradFill>
              <a:gsLst>
                <a:gs pos="100000">
                  <a:schemeClr val="accent1">
                    <a:alpha val="0"/>
                  </a:schemeClr>
                </a:gs>
                <a:gs pos="50000">
                  <a:schemeClr val="accent1"/>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工作表2!$B$6:$F$6</c:f>
              <c:numCache>
                <c:formatCode>_(* #,##0.00_);_(* \(#,##0.00\);_(* "-"??_);_(@_)</c:formatCode>
                <c:ptCount val="5"/>
                <c:pt idx="0">
                  <c:v>426.65</c:v>
                </c:pt>
                <c:pt idx="1">
                  <c:v>7884.7</c:v>
                </c:pt>
                <c:pt idx="2">
                  <c:v>642.70000000000005</c:v>
                </c:pt>
                <c:pt idx="3">
                  <c:v>1515.93</c:v>
                </c:pt>
                <c:pt idx="4">
                  <c:v>20867.43</c:v>
                </c:pt>
              </c:numCache>
            </c:numRef>
          </c:val>
          <c:extLst>
            <c:ext xmlns:c16="http://schemas.microsoft.com/office/drawing/2014/chart" uri="{C3380CC4-5D6E-409C-BE32-E72D297353CC}">
              <c16:uniqueId val="{00000004-EE0B-4977-BC62-012C3D619084}"/>
            </c:ext>
          </c:extLst>
        </c:ser>
        <c:dLbls>
          <c:showLegendKey val="0"/>
          <c:showVal val="0"/>
          <c:showCatName val="0"/>
          <c:showSerName val="0"/>
          <c:showPercent val="0"/>
          <c:showBubbleSize val="0"/>
        </c:dLbls>
        <c:gapWidth val="150"/>
        <c:gapDepth val="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majorGridlines>
          <c:spPr>
            <a:ln w="9525" cap="flat" cmpd="sng" algn="ctr">
              <a:solidFill>
                <a:schemeClr val="tx1">
                  <a:lumMod val="5000"/>
                  <a:lumOff val="9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工作表2!$A$8</c:f>
              <c:strCache>
                <c:ptCount val="1"/>
                <c:pt idx="0">
                  <c:v>Electricity revenue  by 2019</c:v>
                </c:pt>
              </c:strCache>
            </c:strRef>
          </c:tx>
          <c:spPr>
            <a:gradFill>
              <a:gsLst>
                <a:gs pos="100000">
                  <a:schemeClr val="accent1">
                    <a:alpha val="0"/>
                  </a:schemeClr>
                </a:gs>
                <a:gs pos="50000">
                  <a:schemeClr val="accent1"/>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工作表2!$B$8:$F$8</c:f>
              <c:numCache>
                <c:formatCode>_-* #,##0_-;\-* #,##0_-;_-* "-"??_-;_-@_-</c:formatCode>
                <c:ptCount val="5"/>
                <c:pt idx="0">
                  <c:v>8312</c:v>
                </c:pt>
                <c:pt idx="1">
                  <c:v>117552</c:v>
                </c:pt>
                <c:pt idx="2">
                  <c:v>14834</c:v>
                </c:pt>
                <c:pt idx="3">
                  <c:v>29803</c:v>
                </c:pt>
                <c:pt idx="4">
                  <c:v>0</c:v>
                </c:pt>
              </c:numCache>
            </c:numRef>
          </c:val>
          <c:extLst>
            <c:ext xmlns:c16="http://schemas.microsoft.com/office/drawing/2014/chart" uri="{C3380CC4-5D6E-409C-BE32-E72D297353CC}">
              <c16:uniqueId val="{00000000-1896-40A3-8093-59AB00046510}"/>
            </c:ext>
          </c:extLst>
        </c:ser>
        <c:ser>
          <c:idx val="1"/>
          <c:order val="1"/>
          <c:tx>
            <c:strRef>
              <c:f>工作表2!$A$9</c:f>
              <c:strCache>
                <c:ptCount val="1"/>
                <c:pt idx="0">
                  <c:v>Electricity revenue  by 2020</c:v>
                </c:pt>
              </c:strCache>
            </c:strRef>
          </c:tx>
          <c:spPr>
            <a:gradFill>
              <a:gsLst>
                <a:gs pos="100000">
                  <a:schemeClr val="accent2">
                    <a:alpha val="0"/>
                  </a:schemeClr>
                </a:gs>
                <a:gs pos="50000">
                  <a:schemeClr val="accent2"/>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工作表2!$B$9:$F$9</c:f>
              <c:numCache>
                <c:formatCode>_-* #,##0_-;\-* #,##0_-;_-* "-"??_-;_-@_-</c:formatCode>
                <c:ptCount val="5"/>
                <c:pt idx="0">
                  <c:v>10170</c:v>
                </c:pt>
                <c:pt idx="1">
                  <c:v>141797</c:v>
                </c:pt>
                <c:pt idx="2">
                  <c:v>16049</c:v>
                </c:pt>
                <c:pt idx="3">
                  <c:v>34367</c:v>
                </c:pt>
                <c:pt idx="4">
                  <c:v>0</c:v>
                </c:pt>
              </c:numCache>
            </c:numRef>
          </c:val>
          <c:extLst>
            <c:ext xmlns:c16="http://schemas.microsoft.com/office/drawing/2014/chart" uri="{C3380CC4-5D6E-409C-BE32-E72D297353CC}">
              <c16:uniqueId val="{00000001-1896-40A3-8093-59AB00046510}"/>
            </c:ext>
          </c:extLst>
        </c:ser>
        <c:ser>
          <c:idx val="2"/>
          <c:order val="2"/>
          <c:tx>
            <c:strRef>
              <c:f>工作表2!$A$10</c:f>
              <c:strCache>
                <c:ptCount val="1"/>
                <c:pt idx="0">
                  <c:v>Electricity revenue  by 2021</c:v>
                </c:pt>
              </c:strCache>
            </c:strRef>
          </c:tx>
          <c:spPr>
            <a:gradFill>
              <a:gsLst>
                <a:gs pos="100000">
                  <a:schemeClr val="accent3">
                    <a:alpha val="0"/>
                  </a:schemeClr>
                </a:gs>
                <a:gs pos="50000">
                  <a:schemeClr val="accent3"/>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工作表2!$B$10:$F$10</c:f>
              <c:numCache>
                <c:formatCode>_-* #,##0_-;\-* #,##0_-;_-* "-"??_-;_-@_-</c:formatCode>
                <c:ptCount val="5"/>
                <c:pt idx="0">
                  <c:v>10804</c:v>
                </c:pt>
                <c:pt idx="1">
                  <c:v>195223</c:v>
                </c:pt>
                <c:pt idx="2">
                  <c:v>15354</c:v>
                </c:pt>
                <c:pt idx="3">
                  <c:v>31502</c:v>
                </c:pt>
                <c:pt idx="4">
                  <c:v>514177</c:v>
                </c:pt>
              </c:numCache>
            </c:numRef>
          </c:val>
          <c:extLst>
            <c:ext xmlns:c16="http://schemas.microsoft.com/office/drawing/2014/chart" uri="{C3380CC4-5D6E-409C-BE32-E72D297353CC}">
              <c16:uniqueId val="{00000002-1896-40A3-8093-59AB00046510}"/>
            </c:ext>
          </c:extLst>
        </c:ser>
        <c:ser>
          <c:idx val="3"/>
          <c:order val="3"/>
          <c:tx>
            <c:strRef>
              <c:f>工作表2!$A$11</c:f>
              <c:strCache>
                <c:ptCount val="1"/>
                <c:pt idx="0">
                  <c:v>Electricity revenue  by 2022 Q1</c:v>
                </c:pt>
              </c:strCache>
            </c:strRef>
          </c:tx>
          <c:spPr>
            <a:gradFill>
              <a:gsLst>
                <a:gs pos="100000">
                  <a:schemeClr val="accent4">
                    <a:alpha val="0"/>
                  </a:schemeClr>
                </a:gs>
                <a:gs pos="50000">
                  <a:schemeClr val="accent4"/>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工作表2!$B$11:$F$11</c:f>
              <c:numCache>
                <c:formatCode>_-* #,##0_-;\-* #,##0_-;_-* "-"??_-;_-@_-</c:formatCode>
                <c:ptCount val="5"/>
                <c:pt idx="0">
                  <c:v>2403</c:v>
                </c:pt>
                <c:pt idx="1">
                  <c:v>42470</c:v>
                </c:pt>
                <c:pt idx="2">
                  <c:v>3248</c:v>
                </c:pt>
                <c:pt idx="3">
                  <c:v>6559</c:v>
                </c:pt>
                <c:pt idx="4">
                  <c:v>100777</c:v>
                </c:pt>
              </c:numCache>
            </c:numRef>
          </c:val>
          <c:extLst>
            <c:ext xmlns:c16="http://schemas.microsoft.com/office/drawing/2014/chart" uri="{C3380CC4-5D6E-409C-BE32-E72D297353CC}">
              <c16:uniqueId val="{00000003-1896-40A3-8093-59AB00046510}"/>
            </c:ext>
          </c:extLst>
        </c:ser>
        <c:dLbls>
          <c:showLegendKey val="0"/>
          <c:showVal val="0"/>
          <c:showCatName val="0"/>
          <c:showSerName val="0"/>
          <c:showPercent val="0"/>
          <c:showBubbleSize val="0"/>
        </c:dLbls>
        <c:gapWidth val="150"/>
        <c:gapDepth val="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5000"/>
                  <a:lumOff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7106393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simple5" qsCatId="simple" csTypeId="urn:microsoft.com/office/officeart/2005/8/colors/accent3_1" csCatId="accent3" phldr="1"/>
      <dgm:spPr/>
      <dgm:t>
        <a:bodyPr/>
        <a:lstStyle/>
        <a:p>
          <a:endParaRPr lang="zh-TW" altLang="en-US"/>
        </a:p>
      </dgm:t>
    </dgm:pt>
    <dgm:pt modelId="{392ABA78-C342-4AF9-BEBF-219FB315572B}">
      <dgm:prSet phldrT="[文字]"/>
      <dgm:spPr>
        <a:noFill/>
      </dgm:spPr>
      <dgm:t>
        <a:bodyPr/>
        <a:lstStyle/>
        <a:p>
          <a:r>
            <a:rPr lang="en-US" altLang="zh-TW"/>
            <a:t>TAYA Green Energy Technology</a:t>
          </a:r>
          <a:endParaRPr lang="en-US" altLang="zh-TW" dirty="0"/>
        </a:p>
      </dgm:t>
    </dgm:pt>
    <dgm:pt modelId="{89F2A4E5-6E02-4E1E-B699-973012387588}" type="parTrans" cxnId="{F9EB9795-D545-40A5-87CC-9A8DF2EBC050}">
      <dgm:prSet/>
      <dgm:spPr/>
      <dgm:t>
        <a:bodyPr/>
        <a:lstStyle/>
        <a:p>
          <a:endParaRPr lang="zh-TW" altLang="en-US"/>
        </a:p>
      </dgm:t>
    </dgm:pt>
    <dgm:pt modelId="{FF2D0EC2-6462-49CE-9A21-45B94095CD95}" type="sibTrans" cxnId="{F9EB9795-D545-40A5-87CC-9A8DF2EBC050}">
      <dgm:prSet/>
      <dgm:spPr/>
      <dgm:t>
        <a:bodyPr/>
        <a:lstStyle/>
        <a:p>
          <a:endParaRPr lang="zh-TW" altLang="en-US"/>
        </a:p>
      </dgm:t>
    </dgm:pt>
    <dgm:pt modelId="{8C91B20B-B863-4AC1-9082-F94C7D60A2E2}">
      <dgm:prSet phldrT="[文字]"/>
      <dgm:spPr>
        <a:noFill/>
      </dgm:spPr>
      <dgm:t>
        <a:bodyPr/>
        <a:lstStyle/>
        <a:p>
          <a:r>
            <a:rPr lang="en-US" altLang="zh-TW" dirty="0" err="1"/>
            <a:t>Bosi</a:t>
          </a:r>
          <a:r>
            <a:rPr lang="en-US" altLang="zh-TW" dirty="0"/>
            <a:t> Solar Energy</a:t>
          </a:r>
          <a:endParaRPr lang="zh-TW" altLang="en-US" dirty="0"/>
        </a:p>
      </dgm:t>
    </dgm:pt>
    <dgm:pt modelId="{A4A6EBD1-3FA2-4EA7-B51B-119213708114}" type="parTrans" cxnId="{CC749A86-3ECF-4F69-86CE-3A943DAE0A34}">
      <dgm:prSet/>
      <dgm:spPr/>
      <dgm:t>
        <a:bodyPr/>
        <a:lstStyle/>
        <a:p>
          <a:endParaRPr lang="zh-TW" altLang="en-US"/>
        </a:p>
      </dgm:t>
    </dgm:pt>
    <dgm:pt modelId="{A6AFBE8A-A7A5-4886-8212-8C1ECACA3BD7}" type="sibTrans" cxnId="{CC749A86-3ECF-4F69-86CE-3A943DAE0A34}">
      <dgm:prSet/>
      <dgm:spPr/>
      <dgm:t>
        <a:bodyPr/>
        <a:lstStyle/>
        <a:p>
          <a:endParaRPr lang="zh-TW" altLang="en-US"/>
        </a:p>
      </dgm:t>
    </dgm:pt>
    <dgm:pt modelId="{F586B3D3-C49F-4E96-A47D-B48D4BFFCA86}">
      <dgm:prSet phldrT="[文字]"/>
      <dgm:spPr>
        <a:noFill/>
      </dgm:spPr>
      <dgm:t>
        <a:bodyPr/>
        <a:lstStyle/>
        <a:p>
          <a:r>
            <a:rPr lang="en-US" altLang="zh-TW"/>
            <a:t>Touch Solar Power</a:t>
          </a:r>
          <a:endParaRPr lang="zh-TW" altLang="en-US" dirty="0"/>
        </a:p>
      </dgm:t>
    </dgm:pt>
    <dgm:pt modelId="{8791A7DF-798D-4752-A313-7EE1C118190A}" type="parTrans" cxnId="{ED49DA29-42C9-4088-8149-EAFFD2CC73CA}">
      <dgm:prSet/>
      <dgm:spPr/>
      <dgm:t>
        <a:bodyPr/>
        <a:lstStyle/>
        <a:p>
          <a:endParaRPr lang="zh-TW" altLang="en-US"/>
        </a:p>
      </dgm:t>
    </dgm:pt>
    <dgm:pt modelId="{9EE2BD8F-8DFA-47B8-A2EF-874709F539DD}" type="sibTrans" cxnId="{ED49DA29-42C9-4088-8149-EAFFD2CC73CA}">
      <dgm:prSet/>
      <dgm:spPr/>
      <dgm:t>
        <a:bodyPr/>
        <a:lstStyle/>
        <a:p>
          <a:endParaRPr lang="zh-TW" altLang="en-US"/>
        </a:p>
      </dgm:t>
    </dgm:pt>
    <dgm:pt modelId="{6C5994BC-F2FD-4BD4-B3E9-09BB635375B4}">
      <dgm:prSet phldrT="[文字]"/>
      <dgm:spPr>
        <a:noFill/>
      </dgm:spPr>
      <dgm:t>
        <a:bodyPr/>
        <a:lstStyle/>
        <a:p>
          <a:r>
            <a:rPr lang="en-US" altLang="zh-TW" dirty="0"/>
            <a:t>Bravo Solar Power</a:t>
          </a:r>
          <a:endParaRPr lang="zh-TW" altLang="en-US" dirty="0"/>
        </a:p>
      </dgm:t>
    </dgm:pt>
    <dgm:pt modelId="{56827DAD-965C-4112-9078-96F92A800238}" type="parTrans" cxnId="{7BC7D7FD-5367-4406-9986-903FA110BAC6}">
      <dgm:prSet/>
      <dgm:spPr/>
      <dgm:t>
        <a:bodyPr/>
        <a:lstStyle/>
        <a:p>
          <a:endParaRPr lang="zh-TW" altLang="en-US"/>
        </a:p>
      </dgm:t>
    </dgm:pt>
    <dgm:pt modelId="{FA72ED3D-CAFA-45F7-B41C-6112F2BD558C}" type="sibTrans" cxnId="{7BC7D7FD-5367-4406-9986-903FA110BAC6}">
      <dgm:prSet/>
      <dgm:spPr/>
      <dgm:t>
        <a:bodyPr/>
        <a:lstStyle/>
        <a:p>
          <a:endParaRPr lang="zh-TW" altLang="en-US"/>
        </a:p>
      </dgm:t>
    </dgm:pt>
    <dgm:pt modelId="{687034D8-29FD-4305-A607-4847D143B995}">
      <dgm:prSet/>
      <dgm:spPr>
        <a:noFill/>
      </dgm:spPr>
      <dgm:t>
        <a:bodyPr/>
        <a:lstStyle/>
        <a:p>
          <a:r>
            <a:rPr lang="en-US" altLang="zh-TW" dirty="0"/>
            <a:t>Sin </a:t>
          </a:r>
          <a:r>
            <a:rPr lang="en-US" altLang="zh-TW" dirty="0" err="1"/>
            <a:t>Jhong</a:t>
          </a:r>
          <a:r>
            <a:rPr lang="en-US" altLang="zh-TW" dirty="0"/>
            <a:t> Solar Power</a:t>
          </a:r>
          <a:endParaRPr lang="zh-TW" altLang="en-US" dirty="0"/>
        </a:p>
      </dgm:t>
    </dgm:pt>
    <dgm:pt modelId="{94EE1D80-AE9E-493B-B572-97AFA5AD0EB4}" type="parTrans" cxnId="{9ED5D716-2E5D-4859-873F-6C279D155AC8}">
      <dgm:prSet/>
      <dgm:spPr/>
      <dgm:t>
        <a:bodyPr/>
        <a:lstStyle/>
        <a:p>
          <a:endParaRPr lang="zh-TW" altLang="en-US"/>
        </a:p>
      </dgm:t>
    </dgm:pt>
    <dgm:pt modelId="{0A3B9928-159D-48BD-B655-FE872A95C90F}" type="sibTrans" cxnId="{9ED5D716-2E5D-4859-873F-6C279D155AC8}">
      <dgm:prSet/>
      <dgm:spPr/>
      <dgm:t>
        <a:bodyPr/>
        <a:lstStyle/>
        <a:p>
          <a:endParaRPr lang="zh-TW" altLang="en-US"/>
        </a:p>
      </dgm:t>
    </dgm:pt>
    <dgm:pt modelId="{D09A4C55-C40C-461B-98F4-741CA77E24C9}">
      <dgm:prSet/>
      <dgm:spPr>
        <a:noFill/>
      </dgm:spPr>
      <dgm:t>
        <a:bodyPr/>
        <a:lstStyle/>
        <a:p>
          <a:r>
            <a:rPr lang="en-US" altLang="zh-TW" dirty="0" err="1"/>
            <a:t>Jhih-Guang</a:t>
          </a:r>
          <a:r>
            <a:rPr lang="en-US" altLang="zh-TW" dirty="0"/>
            <a:t> Energy</a:t>
          </a:r>
          <a:endParaRPr lang="zh-TW" altLang="en-US" dirty="0"/>
        </a:p>
      </dgm:t>
    </dgm:pt>
    <dgm:pt modelId="{10E0A5C2-B5D4-4E1A-9F9C-80685FD1B184}" type="parTrans" cxnId="{D052B14E-BEC8-4015-80C7-668B06822E6B}">
      <dgm:prSet/>
      <dgm:spPr/>
      <dgm:t>
        <a:bodyPr/>
        <a:lstStyle/>
        <a:p>
          <a:endParaRPr lang="zh-TW" altLang="en-US"/>
        </a:p>
      </dgm:t>
    </dgm:pt>
    <dgm:pt modelId="{05A55991-943C-43CF-BD6D-1B34B80648BD}" type="sibTrans" cxnId="{D052B14E-BEC8-4015-80C7-668B06822E6B}">
      <dgm:prSet/>
      <dgm:spPr/>
      <dgm:t>
        <a:bodyPr/>
        <a:lstStyle/>
        <a:p>
          <a:endParaRPr lang="zh-TW" altLang="en-US"/>
        </a:p>
      </dgm:t>
    </dgm:pt>
    <dgm:pt modelId="{FA25F59B-CE09-4715-AC29-4F67BFC88F48}">
      <dgm:prSet/>
      <dgm:spPr>
        <a:noFill/>
      </dgm:spPr>
      <dgm:t>
        <a:bodyPr/>
        <a:lstStyle/>
        <a:p>
          <a:r>
            <a:rPr lang="en-US" altLang="zh-TW" dirty="0"/>
            <a:t>Bo Yao Power</a:t>
          </a:r>
          <a:endParaRPr lang="zh-TW" altLang="en-US" dirty="0"/>
        </a:p>
      </dgm:t>
    </dgm:pt>
    <dgm:pt modelId="{9773088E-9392-4F15-8EB5-9B1573889C43}" type="parTrans" cxnId="{4089888B-E2F1-4196-B95F-346E4674843A}">
      <dgm:prSet/>
      <dgm:spPr/>
      <dgm:t>
        <a:bodyPr/>
        <a:lstStyle/>
        <a:p>
          <a:endParaRPr lang="zh-TW" altLang="en-US"/>
        </a:p>
      </dgm:t>
    </dgm:pt>
    <dgm:pt modelId="{067C34F8-D415-415D-B8C8-E9B496ACE360}" type="sibTrans" cxnId="{4089888B-E2F1-4196-B95F-346E4674843A}">
      <dgm:prSet/>
      <dgm:spPr/>
      <dgm:t>
        <a:bodyPr/>
        <a:lstStyle/>
        <a:p>
          <a:endParaRPr lang="zh-TW" altLang="en-US"/>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Electric Vehicle</a:t>
          </a:r>
          <a:r>
            <a:rPr kumimoji="0" lang="zh-TW" altLang="en-US" sz="1400" b="1" dirty="0">
              <a:solidFill>
                <a:schemeClr val="tx1"/>
              </a:solidFill>
              <a:latin typeface="Calibri"/>
              <a:ea typeface="新細明體" panose="02020500000000000000" pitchFamily="18" charset="-120"/>
            </a:rPr>
            <a:t> </a:t>
          </a:r>
          <a:r>
            <a:rPr kumimoji="0" lang="en-US" altLang="zh-TW" sz="1400" b="1" dirty="0">
              <a:solidFill>
                <a:schemeClr val="tx1"/>
              </a:solidFill>
              <a:latin typeface="Calibri"/>
              <a:ea typeface="新細明體" panose="02020500000000000000" pitchFamily="18" charset="-120"/>
            </a:rPr>
            <a:t>Charging Station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 in Peak and Off-Peak Hour</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Electrical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Keeping the Charging Quality</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en-US" altLang="zh-TW" sz="1400" b="1" dirty="0">
              <a:solidFill>
                <a:schemeClr val="tx1"/>
              </a:solidFill>
              <a:latin typeface="Calibri"/>
              <a:ea typeface="新細明體" panose="02020500000000000000" pitchFamily="18" charset="-120"/>
            </a:rPr>
            <a:t>Renewable Power Plant :</a:t>
          </a:r>
          <a:r>
            <a:rPr kumimoji="0" lang="zh-TW" altLang="en-US" sz="1400" b="1" dirty="0">
              <a:solidFill>
                <a:schemeClr val="tx1"/>
              </a:solidFill>
              <a:latin typeface="Calibri"/>
              <a:ea typeface="新細明體" panose="02020500000000000000" pitchFamily="18" charset="-120"/>
            </a:rPr>
            <a:t> </a:t>
          </a:r>
          <a:endParaRPr kumimoji="0" lang="en-US" altLang="zh-TW" sz="1400" b="1"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Smoothing of the Renewable Power Production Curve</a:t>
          </a:r>
          <a:r>
            <a:rPr kumimoji="0" lang="zh-TW" altLang="en-US" sz="1400" dirty="0">
              <a:solidFill>
                <a:schemeClr val="tx1"/>
              </a:solidFill>
              <a:latin typeface="Calibri"/>
              <a:ea typeface="新細明體" panose="02020500000000000000" pitchFamily="18" charset="-120"/>
            </a:rPr>
            <a:t> </a:t>
          </a:r>
          <a:endParaRPr kumimoji="0" lang="en-US" altLang="zh-TW" sz="1400"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Energy Transmission Over Time</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High Energy User Clause :</a:t>
          </a:r>
        </a:p>
        <a:p>
          <a:pPr algn="l"/>
          <a:r>
            <a:rPr kumimoji="0" lang="en-US" altLang="zh-TW" sz="14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en-US" altLang="zh-TW" sz="1400" b="1" dirty="0">
              <a:solidFill>
                <a:schemeClr val="tx1"/>
              </a:solidFill>
              <a:latin typeface="Calibri"/>
              <a:ea typeface="新細明體" panose="02020500000000000000" pitchFamily="18" charset="-120"/>
            </a:rPr>
            <a:t>Demands of Electric Companies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Stable of Electric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User’s Load</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custLinFactNeighborX="-1140"/>
      <dgm:spPr/>
    </dgm:pt>
    <dgm:pt modelId="{2850B05C-1368-4BFF-B319-A4D4022F38A6}" type="pres">
      <dgm:prSet presAssocID="{5BF88AE3-D0B4-446B-9C20-CB2840DCF8B3}" presName="quad1" presStyleLbl="node1" presStyleIdx="0" presStyleCnt="4" custScaleX="100000" custScaleY="111109" custLinFactNeighborX="-12985" custLinFactNeighborY="0">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ScaleX="99459" custScaleY="107190" custLinFactNeighborX="14648" custLinFactNeighborY="-1215">
        <dgm:presLayoutVars>
          <dgm:chMax val="0"/>
          <dgm:chPref val="0"/>
          <dgm:bulletEnabled val="1"/>
        </dgm:presLayoutVars>
      </dgm:prSet>
      <dgm:spPr/>
    </dgm:pt>
    <dgm:pt modelId="{C6EE294B-AF50-4CDE-A59D-569B6495A788}" type="pres">
      <dgm:prSet presAssocID="{5BF88AE3-D0B4-446B-9C20-CB2840DCF8B3}" presName="quad3" presStyleLbl="node1" presStyleIdx="2" presStyleCnt="4" custScaleX="100614" custScaleY="114465" custLinFactNeighborX="-9058" custLinFactNeighborY="17127">
        <dgm:presLayoutVars>
          <dgm:chMax val="0"/>
          <dgm:chPref val="0"/>
          <dgm:bulletEnabled val="1"/>
        </dgm:presLayoutVars>
      </dgm:prSet>
      <dgm:spPr/>
    </dgm:pt>
    <dgm:pt modelId="{F952A6B1-F242-4EB7-AB8D-9DBDBC574EE7}" type="pres">
      <dgm:prSet presAssocID="{5BF88AE3-D0B4-446B-9C20-CB2840DCF8B3}" presName="quad4" presStyleLbl="node1" presStyleIdx="3" presStyleCnt="4" custScaleX="100000" custScaleY="112013" custLinFactNeighborX="12386" custLinFactNeighborY="18471">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4176464" y="1091915"/>
          <a:ext cx="3581788" cy="248653"/>
        </a:xfrm>
        <a:custGeom>
          <a:avLst/>
          <a:gdLst/>
          <a:ahLst/>
          <a:cxnLst/>
          <a:rect l="0" t="0" r="0" b="0"/>
          <a:pathLst>
            <a:path>
              <a:moveTo>
                <a:pt x="0" y="0"/>
              </a:moveTo>
              <a:lnTo>
                <a:pt x="0" y="124326"/>
              </a:lnTo>
              <a:lnTo>
                <a:pt x="3581788" y="124326"/>
              </a:lnTo>
              <a:lnTo>
                <a:pt x="3581788"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4176464" y="1091915"/>
          <a:ext cx="2149072" cy="248653"/>
        </a:xfrm>
        <a:custGeom>
          <a:avLst/>
          <a:gdLst/>
          <a:ahLst/>
          <a:cxnLst/>
          <a:rect l="0" t="0" r="0" b="0"/>
          <a:pathLst>
            <a:path>
              <a:moveTo>
                <a:pt x="0" y="0"/>
              </a:moveTo>
              <a:lnTo>
                <a:pt x="0" y="124326"/>
              </a:lnTo>
              <a:lnTo>
                <a:pt x="2149072" y="124326"/>
              </a:lnTo>
              <a:lnTo>
                <a:pt x="2149072"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4176464" y="1091915"/>
          <a:ext cx="716357" cy="248653"/>
        </a:xfrm>
        <a:custGeom>
          <a:avLst/>
          <a:gdLst/>
          <a:ahLst/>
          <a:cxnLst/>
          <a:rect l="0" t="0" r="0" b="0"/>
          <a:pathLst>
            <a:path>
              <a:moveTo>
                <a:pt x="0" y="0"/>
              </a:moveTo>
              <a:lnTo>
                <a:pt x="0" y="124326"/>
              </a:lnTo>
              <a:lnTo>
                <a:pt x="716357" y="124326"/>
              </a:lnTo>
              <a:lnTo>
                <a:pt x="716357"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3460106" y="1091915"/>
          <a:ext cx="716357" cy="248653"/>
        </a:xfrm>
        <a:custGeom>
          <a:avLst/>
          <a:gdLst/>
          <a:ahLst/>
          <a:cxnLst/>
          <a:rect l="0" t="0" r="0" b="0"/>
          <a:pathLst>
            <a:path>
              <a:moveTo>
                <a:pt x="716357" y="0"/>
              </a:moveTo>
              <a:lnTo>
                <a:pt x="716357"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2027391" y="1091915"/>
          <a:ext cx="2149072" cy="248653"/>
        </a:xfrm>
        <a:custGeom>
          <a:avLst/>
          <a:gdLst/>
          <a:ahLst/>
          <a:cxnLst/>
          <a:rect l="0" t="0" r="0" b="0"/>
          <a:pathLst>
            <a:path>
              <a:moveTo>
                <a:pt x="2149072" y="0"/>
              </a:moveTo>
              <a:lnTo>
                <a:pt x="2149072"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594675" y="1091915"/>
          <a:ext cx="3581788" cy="248653"/>
        </a:xfrm>
        <a:custGeom>
          <a:avLst/>
          <a:gdLst/>
          <a:ahLst/>
          <a:cxnLst/>
          <a:rect l="0" t="0" r="0" b="0"/>
          <a:pathLst>
            <a:path>
              <a:moveTo>
                <a:pt x="3581788" y="0"/>
              </a:moveTo>
              <a:lnTo>
                <a:pt x="3581788"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3584432" y="499884"/>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a:t>TAYA Green Energy Technology</a:t>
          </a:r>
          <a:endParaRPr lang="en-US" altLang="zh-TW" sz="1300" kern="1200" dirty="0"/>
        </a:p>
      </dsp:txBody>
      <dsp:txXfrm>
        <a:off x="3584432" y="499884"/>
        <a:ext cx="1184062" cy="592031"/>
      </dsp:txXfrm>
    </dsp:sp>
    <dsp:sp modelId="{5630E455-2314-41A6-B432-92B543637EC7}">
      <dsp:nvSpPr>
        <dsp:cNvPr id="0" name=""/>
        <dsp:cNvSpPr/>
      </dsp:nvSpPr>
      <dsp:spPr>
        <a:xfrm>
          <a:off x="2644"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err="1"/>
            <a:t>Bosi</a:t>
          </a:r>
          <a:r>
            <a:rPr lang="en-US" altLang="zh-TW" sz="1300" kern="1200" dirty="0"/>
            <a:t> Solar Energy</a:t>
          </a:r>
          <a:endParaRPr lang="zh-TW" altLang="en-US" sz="1300" kern="1200" dirty="0"/>
        </a:p>
      </dsp:txBody>
      <dsp:txXfrm>
        <a:off x="2644" y="1340569"/>
        <a:ext cx="1184062" cy="592031"/>
      </dsp:txXfrm>
    </dsp:sp>
    <dsp:sp modelId="{031EF2D0-7EB0-47AA-B948-C0487ADB9659}">
      <dsp:nvSpPr>
        <dsp:cNvPr id="0" name=""/>
        <dsp:cNvSpPr/>
      </dsp:nvSpPr>
      <dsp:spPr>
        <a:xfrm>
          <a:off x="1435359"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a:t>Touch Solar Power</a:t>
          </a:r>
          <a:endParaRPr lang="zh-TW" altLang="en-US" sz="1300" kern="1200" dirty="0"/>
        </a:p>
      </dsp:txBody>
      <dsp:txXfrm>
        <a:off x="1435359" y="1340569"/>
        <a:ext cx="1184062" cy="592031"/>
      </dsp:txXfrm>
    </dsp:sp>
    <dsp:sp modelId="{860E69A3-4F10-43E1-8FB9-55247F3721B7}">
      <dsp:nvSpPr>
        <dsp:cNvPr id="0" name=""/>
        <dsp:cNvSpPr/>
      </dsp:nvSpPr>
      <dsp:spPr>
        <a:xfrm>
          <a:off x="2868075"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Bravo Solar Power</a:t>
          </a:r>
          <a:endParaRPr lang="zh-TW" altLang="en-US" sz="1300" kern="1200" dirty="0"/>
        </a:p>
      </dsp:txBody>
      <dsp:txXfrm>
        <a:off x="2868075" y="1340569"/>
        <a:ext cx="1184062" cy="592031"/>
      </dsp:txXfrm>
    </dsp:sp>
    <dsp:sp modelId="{D5357A07-6C75-49D1-B42F-908A828DF3CE}">
      <dsp:nvSpPr>
        <dsp:cNvPr id="0" name=""/>
        <dsp:cNvSpPr/>
      </dsp:nvSpPr>
      <dsp:spPr>
        <a:xfrm>
          <a:off x="4300790"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Sin </a:t>
          </a:r>
          <a:r>
            <a:rPr lang="en-US" altLang="zh-TW" sz="1300" kern="1200" dirty="0" err="1"/>
            <a:t>Jhong</a:t>
          </a:r>
          <a:r>
            <a:rPr lang="en-US" altLang="zh-TW" sz="1300" kern="1200" dirty="0"/>
            <a:t> Solar Power</a:t>
          </a:r>
          <a:endParaRPr lang="zh-TW" altLang="en-US" sz="1300" kern="1200" dirty="0"/>
        </a:p>
      </dsp:txBody>
      <dsp:txXfrm>
        <a:off x="4300790" y="1340569"/>
        <a:ext cx="1184062" cy="592031"/>
      </dsp:txXfrm>
    </dsp:sp>
    <dsp:sp modelId="{42AA3290-DA2F-4AEA-BDF3-96C3A4E1D41B}">
      <dsp:nvSpPr>
        <dsp:cNvPr id="0" name=""/>
        <dsp:cNvSpPr/>
      </dsp:nvSpPr>
      <dsp:spPr>
        <a:xfrm>
          <a:off x="5733505"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err="1"/>
            <a:t>Jhih-Guang</a:t>
          </a:r>
          <a:r>
            <a:rPr lang="en-US" altLang="zh-TW" sz="1300" kern="1200" dirty="0"/>
            <a:t> Energy</a:t>
          </a:r>
          <a:endParaRPr lang="zh-TW" altLang="en-US" sz="1300" kern="1200" dirty="0"/>
        </a:p>
      </dsp:txBody>
      <dsp:txXfrm>
        <a:off x="5733505" y="1340569"/>
        <a:ext cx="1184062" cy="592031"/>
      </dsp:txXfrm>
    </dsp:sp>
    <dsp:sp modelId="{755AEB1B-4178-493F-BD58-41DF012E4CE8}">
      <dsp:nvSpPr>
        <dsp:cNvPr id="0" name=""/>
        <dsp:cNvSpPr/>
      </dsp:nvSpPr>
      <dsp:spPr>
        <a:xfrm>
          <a:off x="7166221"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Bo Yao Power</a:t>
          </a:r>
          <a:endParaRPr lang="zh-TW" altLang="en-US" sz="1300" kern="1200" dirty="0"/>
        </a:p>
      </dsp:txBody>
      <dsp:txXfrm>
        <a:off x="7166221" y="1340569"/>
        <a:ext cx="1184062" cy="592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288029" y="0"/>
          <a:ext cx="5115280" cy="511528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573250" y="375141"/>
          <a:ext cx="1994959" cy="221657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Electric Vehicle</a:t>
          </a:r>
          <a:r>
            <a:rPr kumimoji="0" lang="zh-TW" altLang="en-US" sz="1400" b="1" kern="1200" dirty="0">
              <a:solidFill>
                <a:schemeClr val="tx1"/>
              </a:solidFill>
              <a:latin typeface="Calibri"/>
              <a:ea typeface="新細明體" panose="02020500000000000000" pitchFamily="18" charset="-120"/>
            </a:rPr>
            <a:t> </a:t>
          </a:r>
          <a:r>
            <a:rPr kumimoji="0" lang="en-US" altLang="zh-TW" sz="1400" b="1" kern="1200" dirty="0">
              <a:solidFill>
                <a:schemeClr val="tx1"/>
              </a:solidFill>
              <a:latin typeface="Calibri"/>
              <a:ea typeface="新細明體" panose="02020500000000000000" pitchFamily="18" charset="-120"/>
            </a:rPr>
            <a:t>Charging Station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 in Peak and Off-Peak Hour</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Electrical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Keeping the Charging Quality</a:t>
          </a:r>
          <a:endParaRPr lang="zh-TW" altLang="en-US" sz="1400" b="0" kern="1200" dirty="0"/>
        </a:p>
      </dsp:txBody>
      <dsp:txXfrm>
        <a:off x="670636" y="472527"/>
        <a:ext cx="1800187" cy="2021807"/>
      </dsp:txXfrm>
    </dsp:sp>
    <dsp:sp modelId="{97A76767-E0A3-4283-9500-089AE9546DF3}">
      <dsp:nvSpPr>
        <dsp:cNvPr id="0" name=""/>
        <dsp:cNvSpPr/>
      </dsp:nvSpPr>
      <dsp:spPr>
        <a:xfrm>
          <a:off x="3272934" y="384597"/>
          <a:ext cx="1984166" cy="213839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Renewable Power Plant :</a:t>
          </a:r>
          <a:r>
            <a:rPr kumimoji="0" lang="zh-TW" altLang="en-US" sz="1400" b="1" kern="1200" dirty="0">
              <a:solidFill>
                <a:schemeClr val="tx1"/>
              </a:solidFill>
              <a:latin typeface="Calibri"/>
              <a:ea typeface="新細明體" panose="02020500000000000000" pitchFamily="18" charset="-120"/>
            </a:rPr>
            <a:t> </a:t>
          </a:r>
          <a:endParaRPr kumimoji="0" lang="en-US" altLang="zh-TW" sz="1400" b="1"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Smoothing of the Renewable Power Production Curve</a:t>
          </a:r>
          <a:r>
            <a:rPr kumimoji="0" lang="zh-TW" altLang="en-US" sz="1400" kern="1200" dirty="0">
              <a:solidFill>
                <a:schemeClr val="tx1"/>
              </a:solidFill>
              <a:latin typeface="Calibri"/>
              <a:ea typeface="新細明體" panose="02020500000000000000" pitchFamily="18" charset="-120"/>
            </a:rPr>
            <a:t> </a:t>
          </a:r>
          <a:endParaRPr kumimoji="0" lang="en-US" altLang="zh-TW" sz="1400"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Energy Transmission Over Time</a:t>
          </a:r>
          <a:endParaRPr lang="zh-TW" altLang="en-US" sz="1400" b="0" kern="1200" dirty="0"/>
        </a:p>
      </dsp:txBody>
      <dsp:txXfrm>
        <a:off x="3369793" y="481456"/>
        <a:ext cx="1790448" cy="1944678"/>
      </dsp:txXfrm>
    </dsp:sp>
    <dsp:sp modelId="{C6EE294B-AF50-4CDE-A59D-569B6495A788}">
      <dsp:nvSpPr>
        <dsp:cNvPr id="0" name=""/>
        <dsp:cNvSpPr/>
      </dsp:nvSpPr>
      <dsp:spPr>
        <a:xfrm>
          <a:off x="645467" y="2831749"/>
          <a:ext cx="2007208" cy="228353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High Energy User Clause :</a:t>
          </a:r>
        </a:p>
        <a:p>
          <a:pPr marL="0" lvl="0" indent="0" algn="l" defTabSz="622300">
            <a:lnSpc>
              <a:spcPct val="90000"/>
            </a:lnSpc>
            <a:spcBef>
              <a:spcPct val="0"/>
            </a:spcBef>
            <a:spcAft>
              <a:spcPct val="35000"/>
            </a:spcAft>
            <a:buNone/>
          </a:pPr>
          <a:r>
            <a:rPr kumimoji="0" lang="en-US" altLang="zh-TW" sz="1400" kern="12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kern="1200" dirty="0"/>
        </a:p>
      </dsp:txBody>
      <dsp:txXfrm>
        <a:off x="743451" y="2929733"/>
        <a:ext cx="1811240" cy="2087562"/>
      </dsp:txXfrm>
    </dsp:sp>
    <dsp:sp modelId="{F952A6B1-F242-4EB7-AB8D-9DBDBC574EE7}">
      <dsp:nvSpPr>
        <dsp:cNvPr id="0" name=""/>
        <dsp:cNvSpPr/>
      </dsp:nvSpPr>
      <dsp:spPr>
        <a:xfrm>
          <a:off x="3227808" y="2880666"/>
          <a:ext cx="1994959" cy="223461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Demands of Electric Companies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Stable of Electric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User’s Load</a:t>
          </a:r>
          <a:endParaRPr lang="zh-TW" altLang="en-US" sz="1400" b="0" kern="1200" dirty="0"/>
        </a:p>
      </dsp:txBody>
      <dsp:txXfrm>
        <a:off x="3325194" y="2978052"/>
        <a:ext cx="1800187" cy="20398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2022/05/24</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2022/05/24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2022/05/24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 </a:t>
            </a:r>
            <a:r>
              <a:rPr lang="en-US" altLang="zh-TW" dirty="0"/>
              <a:t>Q1 Results Presentation</a:t>
            </a:r>
            <a:endParaRPr lang="zh-TW" altLang="en-US" dirty="0"/>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defRPr/>
            </a:pPr>
            <a:r>
              <a:rPr lang="en-US" altLang="zh-TW" sz="2400" dirty="0"/>
              <a:t>TA YA</a:t>
            </a:r>
            <a:r>
              <a:rPr lang="zh-TW" altLang="en-US" sz="2400" dirty="0"/>
              <a:t> </a:t>
            </a:r>
            <a:r>
              <a:rPr lang="en-US" altLang="zh-TW" sz="2400" dirty="0"/>
              <a:t>Group Overview &amp; Financial Highlights</a:t>
            </a:r>
            <a:endParaRPr lang="zh-TW" altLang="en-US" sz="24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en-US" altLang="zh-TW" sz="1800" dirty="0"/>
              <a:t>Company Spokesman</a:t>
            </a:r>
            <a:r>
              <a:rPr lang="zh-TW" altLang="en-US" sz="1800" dirty="0"/>
              <a:t>：</a:t>
            </a:r>
            <a:r>
              <a:rPr lang="en-US" altLang="zh-TW" sz="1800" dirty="0" err="1">
                <a:cs typeface="Times New Roman" pitchFamily="18" charset="0"/>
              </a:rPr>
              <a:t>Chen,Chung-Kuang</a:t>
            </a:r>
            <a:r>
              <a:rPr lang="en-US" altLang="zh-TW" sz="1800" dirty="0">
                <a:cs typeface="Times New Roman" pitchFamily="18" charset="0"/>
              </a:rPr>
              <a:t> </a:t>
            </a:r>
            <a:endParaRPr lang="zh-TW" altLang="en-US" sz="1800" dirty="0"/>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en-US" altLang="zh-TW" dirty="0"/>
              <a:t>TA YA ELECTRIC WIRE &amp; CABLE CO., LTD.</a:t>
            </a:r>
          </a:p>
          <a:p>
            <a:pPr eaLnBrk="1" hangingPunct="1"/>
            <a:r>
              <a:rPr lang="en-US" altLang="zh-TW" dirty="0"/>
              <a:t>Stock  Code: 1609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2022/05/24</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C2D9711-DB2B-B41E-592B-4EBEBA769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32656"/>
            <a:ext cx="6128659" cy="4330430"/>
          </a:xfrm>
          <a:prstGeom prst="rect">
            <a:avLst/>
          </a:prstGeom>
        </p:spPr>
      </p:pic>
      <p:sp>
        <p:nvSpPr>
          <p:cNvPr id="7" name="文字方塊 6">
            <a:extLst>
              <a:ext uri="{FF2B5EF4-FFF2-40B4-BE49-F238E27FC236}">
                <a16:creationId xmlns:a16="http://schemas.microsoft.com/office/drawing/2014/main" id="{5AC01D84-9D38-49F9-AAD2-474DF4555B84}"/>
              </a:ext>
            </a:extLst>
          </p:cNvPr>
          <p:cNvSpPr txBox="1"/>
          <p:nvPr/>
        </p:nvSpPr>
        <p:spPr>
          <a:xfrm>
            <a:off x="734866" y="5250544"/>
            <a:ext cx="7674268" cy="1072088"/>
          </a:xfrm>
          <a:prstGeom prst="rect">
            <a:avLst/>
          </a:prstGeom>
          <a:noFill/>
        </p:spPr>
        <p:txBody>
          <a:bodyPr wrap="square" rtlCol="0">
            <a:spAutoFit/>
          </a:bodyPr>
          <a:lstStyle/>
          <a:p>
            <a:pPr algn="just">
              <a:spcBef>
                <a:spcPts val="0"/>
              </a:spcBef>
              <a:spcAft>
                <a:spcPts val="0"/>
              </a:spcAft>
              <a:buFont typeface="Arial" panose="020B0604020202020204" pitchFamily="34" charset="0"/>
              <a:buChar char="•"/>
            </a:pPr>
            <a:r>
              <a:rPr lang="en-US" altLang="zh-TW" sz="1400" b="0" i="0" dirty="0">
                <a:solidFill>
                  <a:srgbClr val="36393D"/>
                </a:solidFill>
                <a:effectLst/>
                <a:latin typeface="MS JhengHei"/>
              </a:rPr>
              <a:t>We have accomplished building 122 MW, by investing approximately 6 billion, and the degree of electricity could be generated to 160 million every year.</a:t>
            </a:r>
            <a:endParaRPr lang="zh-TW" altLang="en-US" sz="1350" b="1" dirty="0">
              <a:solidFill>
                <a:srgbClr val="000000"/>
              </a:solidFill>
              <a:latin typeface="Arial" panose="020B0604020202020204" pitchFamily="34" charset="0"/>
            </a:endParaRPr>
          </a:p>
          <a:p>
            <a:pPr algn="just">
              <a:spcBef>
                <a:spcPts val="450"/>
              </a:spcBef>
              <a:spcAft>
                <a:spcPts val="0"/>
              </a:spcAft>
              <a:buFont typeface="Arial" panose="020B0604020202020204" pitchFamily="34" charset="0"/>
              <a:buChar char="•"/>
            </a:pPr>
            <a:r>
              <a:rPr lang="en-US" altLang="zh-TW" sz="1400" b="0" i="0" dirty="0">
                <a:solidFill>
                  <a:srgbClr val="36393D"/>
                </a:solidFill>
                <a:effectLst/>
                <a:latin typeface="MS JhengHei"/>
              </a:rPr>
              <a:t>Goal in 2022 : to integrate 250 MW grid-connected power generation of solar energy..</a:t>
            </a:r>
            <a:endParaRPr lang="zh-TW" altLang="en-US" sz="1350" b="1" dirty="0">
              <a:solidFill>
                <a:srgbClr val="000000"/>
              </a:solidFill>
              <a:latin typeface="Arial" panose="020B0604020202020204" pitchFamily="34" charset="0"/>
            </a:endParaRPr>
          </a:p>
          <a:p>
            <a:endParaRPr lang="zh-TW" altLang="en-US" dirty="0"/>
          </a:p>
        </p:txBody>
      </p:sp>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sp>
        <p:nvSpPr>
          <p:cNvPr id="4" name="文字方塊 3">
            <a:extLst>
              <a:ext uri="{FF2B5EF4-FFF2-40B4-BE49-F238E27FC236}">
                <a16:creationId xmlns:a16="http://schemas.microsoft.com/office/drawing/2014/main" id="{006CBA56-B6ED-221A-4A79-341D776D7F19}"/>
              </a:ext>
            </a:extLst>
          </p:cNvPr>
          <p:cNvSpPr txBox="1"/>
          <p:nvPr/>
        </p:nvSpPr>
        <p:spPr>
          <a:xfrm>
            <a:off x="2470918" y="332656"/>
            <a:ext cx="3274038" cy="461665"/>
          </a:xfrm>
          <a:prstGeom prst="rect">
            <a:avLst/>
          </a:prstGeom>
          <a:solidFill>
            <a:schemeClr val="bg1"/>
          </a:solidFill>
        </p:spPr>
        <p:txBody>
          <a:bodyPr wrap="none" rtlCol="0">
            <a:spAutoFit/>
          </a:bodyPr>
          <a:lstStyle/>
          <a:p>
            <a:r>
              <a:rPr kumimoji="0" lang="en-US" altLang="zh-TW" sz="2400" b="1" dirty="0">
                <a:solidFill>
                  <a:schemeClr val="tx1"/>
                </a:solidFill>
                <a:latin typeface="Calibri"/>
                <a:ea typeface="新細明體" panose="02020500000000000000" pitchFamily="18" charset="-120"/>
              </a:rPr>
              <a:t>Type I Solar Power Plant</a:t>
            </a:r>
            <a:endParaRPr lang="zh-TW" altLang="en-US" sz="2400" dirty="0"/>
          </a:p>
        </p:txBody>
      </p:sp>
      <p:sp>
        <p:nvSpPr>
          <p:cNvPr id="12" name="矩形 11">
            <a:extLst>
              <a:ext uri="{FF2B5EF4-FFF2-40B4-BE49-F238E27FC236}">
                <a16:creationId xmlns:a16="http://schemas.microsoft.com/office/drawing/2014/main" id="{53CE7BA1-DD74-67FB-9924-7FFCE324E2B7}"/>
              </a:ext>
            </a:extLst>
          </p:cNvPr>
          <p:cNvSpPr/>
          <p:nvPr/>
        </p:nvSpPr>
        <p:spPr>
          <a:xfrm>
            <a:off x="1115616" y="794320"/>
            <a:ext cx="2268252"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n w="0"/>
                <a:solidFill>
                  <a:schemeClr val="tx1"/>
                </a:solidFill>
                <a:effectLst>
                  <a:outerShdw blurRad="38100" dist="19050" dir="2700000" algn="tl" rotWithShape="0">
                    <a:schemeClr val="dk1">
                      <a:alpha val="40000"/>
                    </a:schemeClr>
                  </a:outerShdw>
                </a:effectLst>
              </a:rPr>
              <a:t>Touch Solar Power</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3" name="矩形 12">
            <a:extLst>
              <a:ext uri="{FF2B5EF4-FFF2-40B4-BE49-F238E27FC236}">
                <a16:creationId xmlns:a16="http://schemas.microsoft.com/office/drawing/2014/main" id="{92F6CB82-E033-FF62-FD3A-430BA29482BC}"/>
              </a:ext>
            </a:extLst>
          </p:cNvPr>
          <p:cNvSpPr/>
          <p:nvPr/>
        </p:nvSpPr>
        <p:spPr>
          <a:xfrm>
            <a:off x="1079612" y="2852936"/>
            <a:ext cx="2268252"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dirty="0">
                <a:solidFill>
                  <a:schemeClr val="tx1">
                    <a:lumMod val="75000"/>
                    <a:lumOff val="25000"/>
                  </a:schemeClr>
                </a:solidFill>
              </a:rPr>
              <a:t>Bravo Solar Power</a:t>
            </a:r>
            <a:endParaRPr lang="zh-TW" altLang="en-US" dirty="0">
              <a:solidFill>
                <a:schemeClr val="tx1">
                  <a:lumMod val="75000"/>
                  <a:lumOff val="25000"/>
                </a:schemeClr>
              </a:solidFill>
            </a:endParaRPr>
          </a:p>
        </p:txBody>
      </p:sp>
      <p:sp>
        <p:nvSpPr>
          <p:cNvPr id="15" name="矩形 14">
            <a:extLst>
              <a:ext uri="{FF2B5EF4-FFF2-40B4-BE49-F238E27FC236}">
                <a16:creationId xmlns:a16="http://schemas.microsoft.com/office/drawing/2014/main" id="{4A086200-C679-F640-ACCB-F5C805091735}"/>
              </a:ext>
            </a:extLst>
          </p:cNvPr>
          <p:cNvSpPr/>
          <p:nvPr/>
        </p:nvSpPr>
        <p:spPr>
          <a:xfrm>
            <a:off x="5148064" y="2775357"/>
            <a:ext cx="2024203"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err="1">
                <a:solidFill>
                  <a:schemeClr val="tx1">
                    <a:lumMod val="75000"/>
                    <a:lumOff val="25000"/>
                  </a:schemeClr>
                </a:solidFill>
              </a:rPr>
              <a:t>Jhih-Guang</a:t>
            </a:r>
            <a:r>
              <a:rPr lang="en-US" altLang="zh-TW" b="1" dirty="0">
                <a:solidFill>
                  <a:schemeClr val="tx1">
                    <a:lumMod val="75000"/>
                    <a:lumOff val="25000"/>
                  </a:schemeClr>
                </a:solidFill>
              </a:rPr>
              <a:t> Energy</a:t>
            </a:r>
            <a:endParaRPr lang="zh-TW" altLang="en-US" b="1" dirty="0">
              <a:solidFill>
                <a:schemeClr val="tx1">
                  <a:lumMod val="75000"/>
                  <a:lumOff val="25000"/>
                </a:schemeClr>
              </a:solidFill>
            </a:endParaRPr>
          </a:p>
        </p:txBody>
      </p:sp>
      <p:sp>
        <p:nvSpPr>
          <p:cNvPr id="16" name="矩形 15">
            <a:extLst>
              <a:ext uri="{FF2B5EF4-FFF2-40B4-BE49-F238E27FC236}">
                <a16:creationId xmlns:a16="http://schemas.microsoft.com/office/drawing/2014/main" id="{E38F3CBF-CD4F-3EBB-F8CC-F82B53AA3A5C}"/>
              </a:ext>
            </a:extLst>
          </p:cNvPr>
          <p:cNvSpPr/>
          <p:nvPr/>
        </p:nvSpPr>
        <p:spPr>
          <a:xfrm>
            <a:off x="5292080" y="828142"/>
            <a:ext cx="1880187"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1450" b="1" dirty="0">
                <a:solidFill>
                  <a:schemeClr val="tx1">
                    <a:lumMod val="75000"/>
                    <a:lumOff val="25000"/>
                  </a:schemeClr>
                </a:solidFill>
              </a:rPr>
              <a:t>Sin </a:t>
            </a:r>
            <a:r>
              <a:rPr lang="en-US" altLang="zh-TW" sz="1450" b="1" dirty="0" err="1">
                <a:solidFill>
                  <a:schemeClr val="tx1">
                    <a:lumMod val="75000"/>
                    <a:lumOff val="25000"/>
                  </a:schemeClr>
                </a:solidFill>
              </a:rPr>
              <a:t>Jhong</a:t>
            </a:r>
            <a:r>
              <a:rPr lang="en-US" altLang="zh-TW" sz="1450" b="1" dirty="0">
                <a:solidFill>
                  <a:schemeClr val="tx1">
                    <a:lumMod val="75000"/>
                    <a:lumOff val="25000"/>
                  </a:schemeClr>
                </a:solidFill>
              </a:rPr>
              <a:t> Solar Power</a:t>
            </a:r>
            <a:endParaRPr lang="zh-TW" altLang="en-US" sz="1450" b="1" dirty="0">
              <a:solidFill>
                <a:schemeClr val="tx1">
                  <a:lumMod val="75000"/>
                  <a:lumOff val="25000"/>
                </a:schemeClr>
              </a:solidFill>
            </a:endParaRPr>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11</a:t>
            </a:fld>
            <a:endParaRPr lang="zh-TW" altLang="en-US"/>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15653" y="2260534"/>
            <a:ext cx="6967412" cy="3672408"/>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3194370277"/>
              </p:ext>
            </p:extLst>
          </p:nvPr>
        </p:nvGraphicFramePr>
        <p:xfrm>
          <a:off x="3779912" y="1668132"/>
          <a:ext cx="5807968" cy="51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a:extLst>
              <a:ext uri="{FF2B5EF4-FFF2-40B4-BE49-F238E27FC236}">
                <a16:creationId xmlns:a16="http://schemas.microsoft.com/office/drawing/2014/main" id="{DD6B5498-DB15-4232-99CB-0EF0F17E2537}"/>
              </a:ext>
            </a:extLst>
          </p:cNvPr>
          <p:cNvSpPr txBox="1">
            <a:spLocks/>
          </p:cNvSpPr>
          <p:nvPr/>
        </p:nvSpPr>
        <p:spPr>
          <a:xfrm>
            <a:off x="755576" y="1525357"/>
            <a:ext cx="7128792"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en-US" altLang="zh-TW" sz="2400" b="1" dirty="0">
                <a:solidFill>
                  <a:prstClr val="black"/>
                </a:solidFill>
                <a:latin typeface="Calibri" panose="020F0502020204030204" charset="0"/>
              </a:rPr>
              <a:t>The Market of Energy Storage in Taiwan</a:t>
            </a:r>
            <a:endParaRPr kumimoji="0" lang="zh-TW" altLang="en-US" sz="2400" dirty="0">
              <a:solidFill>
                <a:prstClr val="black"/>
              </a:solidFill>
            </a:endParaRPr>
          </a:p>
        </p:txBody>
      </p:sp>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58435A3D-DDA8-4324-ADA7-D545EADA9BCC}"/>
              </a:ext>
            </a:extLst>
          </p:cNvPr>
          <p:cNvSpPr/>
          <p:nvPr/>
        </p:nvSpPr>
        <p:spPr>
          <a:xfrm>
            <a:off x="854510" y="756360"/>
            <a:ext cx="7881398" cy="3959225"/>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endParaRPr lang="en-US" altLang="zh-TW" sz="1200" spc="225" dirty="0">
              <a:solidFill>
                <a:schemeClr val="bg1">
                  <a:lumMod val="50000"/>
                </a:schemeClr>
              </a:solidFill>
              <a:latin typeface="Dubai" panose="020B0503030403030204" pitchFamily="34" charset="-78"/>
              <a:ea typeface="Microsoft JhengHei" panose="020B0604030504040204" pitchFamily="34" charset="-120"/>
              <a:cs typeface="Dubai" panose="020B0503030403030204" pitchFamily="34" charset="-78"/>
            </a:endParaRPr>
          </a:p>
          <a:p>
            <a:pPr marL="270000" indent="-214313" algn="just">
              <a:lnSpc>
                <a:spcPct val="150000"/>
              </a:lnSpc>
              <a:spcBef>
                <a:spcPts val="900"/>
              </a:spcBef>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TPC plans to complete 590MW of energy storage systems by 2025.</a:t>
            </a:r>
          </a:p>
          <a:p>
            <a:pPr marL="512887" lvl="1" algn="just">
              <a:lnSpc>
                <a:spcPct val="150000"/>
              </a:lnSpc>
              <a:spcBef>
                <a:spcPts val="900"/>
              </a:spcBef>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(Include160MW of energy storage equipment and 430MW ancillary services, for regulating the unstable characteristics of renewable energy)</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Starting on July 1, 2022, the “ </a:t>
            </a:r>
            <a:r>
              <a:rPr lang="en-US" altLang="zh-TW" sz="1200" spc="225" dirty="0" err="1">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Taipower’s</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Power Trading Platform", for suppliers to provide Automatic Frequency Control (AFC) service.</a:t>
            </a:r>
          </a:p>
          <a:p>
            <a:pPr marL="270000" indent="-214313" algn="just">
              <a:lnSpc>
                <a:spcPct val="150000"/>
              </a:lnSpc>
              <a:spcBef>
                <a:spcPts val="900"/>
              </a:spcBef>
              <a:buFont typeface="Arial" panose="020B0604020202020204" pitchFamily="34" charset="0"/>
              <a:buChar char="•"/>
            </a:pPr>
            <a:r>
              <a:rPr lang="zh-TW" altLang="en-US"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As of January 2022, six colleagues of TAYA have gained the Tai Power trading platform license.</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Heavy energy consumers with more than 5,000kW demands are required to build 10% of renewable energy or purchase green electric. As a result, large demand for renewable energy and energy storage system business is expected.</a:t>
            </a:r>
          </a:p>
        </p:txBody>
      </p:sp>
      <p:sp>
        <p:nvSpPr>
          <p:cNvPr id="12" name="菱形 11">
            <a:extLst>
              <a:ext uri="{FF2B5EF4-FFF2-40B4-BE49-F238E27FC236}">
                <a16:creationId xmlns:a16="http://schemas.microsoft.com/office/drawing/2014/main" id="{3D39A2B2-103D-457D-8D42-7FF015711436}"/>
              </a:ext>
            </a:extLst>
          </p:cNvPr>
          <p:cNvSpPr/>
          <p:nvPr/>
        </p:nvSpPr>
        <p:spPr>
          <a:xfrm>
            <a:off x="872415" y="777940"/>
            <a:ext cx="171193" cy="188823"/>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a:xfrm>
            <a:off x="6553200" y="6356352"/>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fld id="{58C89DEB-3A96-4859-9A12-208015B5559B}" type="slidenum">
              <a:rPr lang="zh-TW" altLang="en-US" smtClean="0"/>
              <a:pPr/>
              <a:t>12</a:t>
            </a:fld>
            <a:endParaRPr lang="zh-TW" altLang="en-US"/>
          </a:p>
        </p:txBody>
      </p:sp>
      <p:sp>
        <p:nvSpPr>
          <p:cNvPr id="7" name="文字方塊 6">
            <a:extLst>
              <a:ext uri="{FF2B5EF4-FFF2-40B4-BE49-F238E27FC236}">
                <a16:creationId xmlns:a16="http://schemas.microsoft.com/office/drawing/2014/main" id="{8FFEB133-1B16-F587-99C2-DAF28AF7FBF3}"/>
              </a:ext>
            </a:extLst>
          </p:cNvPr>
          <p:cNvSpPr txBox="1"/>
          <p:nvPr/>
        </p:nvSpPr>
        <p:spPr>
          <a:xfrm>
            <a:off x="872415" y="5159165"/>
            <a:ext cx="7128792" cy="1197187"/>
          </a:xfrm>
          <a:prstGeom prst="rect">
            <a:avLst/>
          </a:prstGeom>
          <a:noFill/>
        </p:spPr>
        <p:txBody>
          <a:bodyPr wrap="square" anchor="ctr">
            <a:spAutoFit/>
          </a:bodyPr>
          <a:lstStyle/>
          <a:p>
            <a:pPr marL="74250" algn="ctr">
              <a:lnSpc>
                <a:spcPct val="150000"/>
              </a:lnSpc>
              <a:spcBef>
                <a:spcPts val="1200"/>
              </a:spcBef>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Expected to join the </a:t>
            </a:r>
            <a:r>
              <a:rPr lang="en-US" altLang="zh-TW" sz="1200" b="1" u="sng" spc="300" dirty="0" err="1">
                <a:solidFill>
                  <a:schemeClr val="accent6">
                    <a:lumMod val="50000"/>
                  </a:schemeClr>
                </a:solidFill>
                <a:latin typeface="Noto Sans CJK TC Black" panose="020B0A00000000000000" pitchFamily="34" charset="-120"/>
                <a:ea typeface="Noto Sans CJK TC Black" panose="020B0A00000000000000" pitchFamily="34" charset="-120"/>
              </a:rPr>
              <a:t>Taipower</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 Trading Platform </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in Mid 2022.</a:t>
            </a:r>
          </a:p>
          <a:p>
            <a:pPr marL="74250" algn="ctr">
              <a:lnSpc>
                <a:spcPct val="150000"/>
              </a:lnSpc>
              <a:spcBef>
                <a:spcPts val="1200"/>
              </a:spcBef>
            </a:pPr>
            <a:r>
              <a:rPr lang="en-US" altLang="zh-TW" sz="1200" b="1" u="sng" spc="300" dirty="0">
                <a:solidFill>
                  <a:srgbClr val="C00000"/>
                </a:solidFill>
                <a:latin typeface="Noto Sans CJK TC Black" panose="020B0A00000000000000" pitchFamily="34" charset="-120"/>
                <a:ea typeface="Noto Sans CJK TC Black" panose="020B0A00000000000000" pitchFamily="34" charset="-120"/>
              </a:rPr>
              <a:t>25MW</a:t>
            </a:r>
            <a:r>
              <a:rPr lang="en-US" altLang="zh-TW" sz="1200" b="1" spc="300" dirty="0">
                <a:solidFill>
                  <a:srgbClr val="C00000"/>
                </a:solidFill>
                <a:latin typeface="Noto Sans CJK TC Black" panose="020B0A00000000000000" pitchFamily="34" charset="-120"/>
                <a:ea typeface="Noto Sans CJK TC Black" panose="020B0A00000000000000" pitchFamily="34" charset="-120"/>
              </a:rPr>
              <a:t> of energy storage system will be completed every year.</a:t>
            </a:r>
          </a:p>
          <a:p>
            <a:pPr marL="74250" algn="ctr">
              <a:lnSpc>
                <a:spcPct val="150000"/>
              </a:lnSpc>
              <a:spcBef>
                <a:spcPts val="1200"/>
              </a:spcBef>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Expect to complete </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100MW</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 of Energy Storage System in 2025</a:t>
            </a:r>
            <a:r>
              <a:rPr lang="en-US" altLang="zh-TW" sz="1200" b="1" spc="300" dirty="0">
                <a:solidFill>
                  <a:schemeClr val="bg1">
                    <a:lumMod val="50000"/>
                  </a:schemeClr>
                </a:solidFill>
                <a:latin typeface="Noto Sans CJK TC Black" panose="020B0A00000000000000" pitchFamily="34" charset="-120"/>
                <a:ea typeface="Noto Sans CJK TC Black" panose="020B0A00000000000000" pitchFamily="34" charset="-120"/>
              </a:rPr>
              <a:t>.</a:t>
            </a:r>
            <a:endParaRPr lang="zh-TW" altLang="en-US" sz="1200" b="1" spc="300" dirty="0">
              <a:solidFill>
                <a:schemeClr val="bg1">
                  <a:lumMod val="50000"/>
                </a:schemeClr>
              </a:solidFill>
              <a:latin typeface="Noto Sans CJK TC Black" panose="020B0A00000000000000" pitchFamily="34" charset="-120"/>
              <a:ea typeface="Noto Sans CJK TC Black" panose="020B0A00000000000000" pitchFamily="34" charset="-120"/>
            </a:endParaRPr>
          </a:p>
        </p:txBody>
      </p:sp>
      <p:sp>
        <p:nvSpPr>
          <p:cNvPr id="3" name="文字方塊 2">
            <a:extLst>
              <a:ext uri="{FF2B5EF4-FFF2-40B4-BE49-F238E27FC236}">
                <a16:creationId xmlns:a16="http://schemas.microsoft.com/office/drawing/2014/main" id="{ADAD0B27-6628-3257-936A-03152B7DB0EF}"/>
              </a:ext>
            </a:extLst>
          </p:cNvPr>
          <p:cNvSpPr txBox="1"/>
          <p:nvPr/>
        </p:nvSpPr>
        <p:spPr>
          <a:xfrm>
            <a:off x="1475656" y="704344"/>
            <a:ext cx="4392488" cy="369332"/>
          </a:xfrm>
          <a:prstGeom prst="rect">
            <a:avLst/>
          </a:prstGeom>
          <a:noFill/>
        </p:spPr>
        <p:txBody>
          <a:bodyPr wrap="square" rtlCol="0">
            <a:spAutoFit/>
          </a:bodyPr>
          <a:lstStyle/>
          <a:p>
            <a:r>
              <a:rPr lang="en-US" altLang="zh-TW" b="1" spc="300" dirty="0">
                <a:solidFill>
                  <a:schemeClr val="tx1">
                    <a:lumMod val="75000"/>
                    <a:lumOff val="25000"/>
                  </a:schemeClr>
                </a:solidFill>
                <a:latin typeface="Microsoft JhengHei" panose="020B0604030504040204" pitchFamily="34" charset="-120"/>
                <a:ea typeface="Microsoft JhengHei" panose="020B0604030504040204" pitchFamily="34" charset="-120"/>
              </a:rPr>
              <a:t>Energy Storage System</a:t>
            </a:r>
            <a:endParaRPr lang="zh-TW" altLang="en-US" dirty="0"/>
          </a:p>
        </p:txBody>
      </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827585" y="1642503"/>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Consolidated Operating Performance</a:t>
            </a:r>
            <a:endParaRPr lang="zh-TW" altLang="zh-TW" dirty="0">
              <a:latin typeface="微軟正黑體" pitchFamily="34" charset="-120"/>
              <a:ea typeface="微軟正黑體" pitchFamily="34" charset="-120"/>
            </a:endParaRPr>
          </a:p>
        </p:txBody>
      </p:sp>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5" y="692695"/>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矩形 12"/>
          <p:cNvSpPr/>
          <p:nvPr/>
        </p:nvSpPr>
        <p:spPr>
          <a:xfrm>
            <a:off x="6892279" y="1939765"/>
            <a:ext cx="1224136" cy="3816424"/>
          </a:xfrm>
          <a:prstGeom prst="rect">
            <a:avLst/>
          </a:prstGeom>
          <a:noFill/>
          <a:ln>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0B9F6DF-5005-4612-FFB6-1E3611523C71}"/>
              </a:ext>
            </a:extLst>
          </p:cNvPr>
          <p:cNvSpPr/>
          <p:nvPr/>
        </p:nvSpPr>
        <p:spPr>
          <a:xfrm>
            <a:off x="1763688" y="1141438"/>
            <a:ext cx="3676004" cy="480131"/>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aphicFrame>
        <p:nvGraphicFramePr>
          <p:cNvPr id="15" name="圖表 14">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869713239"/>
              </p:ext>
            </p:extLst>
          </p:nvPr>
        </p:nvGraphicFramePr>
        <p:xfrm>
          <a:off x="219075" y="2117556"/>
          <a:ext cx="8467725"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3" name="文字方塊 12"/>
          <p:cNvSpPr txBox="1"/>
          <p:nvPr/>
        </p:nvSpPr>
        <p:spPr>
          <a:xfrm rot="16200000">
            <a:off x="7563382" y="5838219"/>
            <a:ext cx="353943" cy="1440162"/>
          </a:xfrm>
          <a:prstGeom prst="rect">
            <a:avLst/>
          </a:prstGeom>
          <a:noFill/>
        </p:spPr>
        <p:txBody>
          <a:bodyPr vert="eaVert" wrap="square" rtlCol="0">
            <a:spAutoFit/>
          </a:bodyPr>
          <a:lstStyle/>
          <a:p>
            <a:r>
              <a:rPr lang="en-US" altLang="zh-TW" sz="1100" b="1" dirty="0">
                <a:latin typeface="微軟正黑體" pitchFamily="34" charset="-120"/>
                <a:ea typeface="微軟正黑體" pitchFamily="34" charset="-120"/>
              </a:rPr>
              <a:t>Sales Volume : Ton</a:t>
            </a:r>
            <a:endParaRPr lang="zh-TW" altLang="en-US" sz="1100" b="1" dirty="0">
              <a:latin typeface="微軟正黑體" pitchFamily="34" charset="-120"/>
              <a:ea typeface="微軟正黑體" pitchFamily="34" charset="-120"/>
            </a:endParaRPr>
          </a:p>
        </p:txBody>
      </p:sp>
      <p:graphicFrame>
        <p:nvGraphicFramePr>
          <p:cNvPr id="10" name="圖表 9">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1107401603"/>
              </p:ext>
            </p:extLst>
          </p:nvPr>
        </p:nvGraphicFramePr>
        <p:xfrm>
          <a:off x="289283" y="1900296"/>
          <a:ext cx="8397517" cy="42650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15</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圖表 9">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3221180847"/>
              </p:ext>
            </p:extLst>
          </p:nvPr>
        </p:nvGraphicFramePr>
        <p:xfrm>
          <a:off x="457200" y="1835163"/>
          <a:ext cx="8229600" cy="4521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688632"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Q1</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The ratio of Product sales volume</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320479" cy="951422"/>
            <a:chOff x="827582" y="404663"/>
            <a:chExt cx="6058119"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346695"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extLst>
              <p:ext uri="{D42A27DB-BD31-4B8C-83A1-F6EECF244321}">
                <p14:modId xmlns:p14="http://schemas.microsoft.com/office/powerpoint/2010/main" val="3974698601"/>
              </p:ext>
            </p:extLst>
          </p:nvPr>
        </p:nvGraphicFramePr>
        <p:xfrm>
          <a:off x="1043608" y="2780928"/>
          <a:ext cx="7086600" cy="36572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755576" y="1916832"/>
            <a:ext cx="6480720"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 Q1</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The ratio of Product sales figures</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536503" cy="951423"/>
            <a:chOff x="827582" y="404663"/>
            <a:chExt cx="6361025"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4649601"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extLst>
              <p:ext uri="{D42A27DB-BD31-4B8C-83A1-F6EECF244321}">
                <p14:modId xmlns:p14="http://schemas.microsoft.com/office/powerpoint/2010/main" val="3206909752"/>
              </p:ext>
            </p:extLst>
          </p:nvPr>
        </p:nvGraphicFramePr>
        <p:xfrm>
          <a:off x="1115616" y="2420888"/>
          <a:ext cx="6575673" cy="404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004048" y="2018114"/>
            <a:ext cx="4320480" cy="279254"/>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200000"/>
              </a:lnSpc>
              <a:spcBef>
                <a:spcPct val="20000"/>
              </a:spcBef>
              <a:buFont typeface="Arial" pitchFamily="34" charset="0"/>
              <a:buChar char="•"/>
              <a:defRPr/>
            </a:pPr>
            <a:r>
              <a:rPr lang="en-US" altLang="zh-TW" sz="1600" dirty="0"/>
              <a:t> Consolidated Statements of Income : 2022Q1</a:t>
            </a:r>
            <a:endParaRPr lang="zh-TW" altLang="en-US" sz="1600" dirty="0"/>
          </a:p>
          <a:p>
            <a:pPr lvl="0">
              <a:lnSpc>
                <a:spcPct val="200000"/>
              </a:lnSpc>
              <a:spcBef>
                <a:spcPct val="20000"/>
              </a:spcBef>
              <a:buFont typeface="Arial" pitchFamily="34" charset="0"/>
              <a:buChar char="•"/>
              <a:defRPr/>
            </a:pP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3942307" cy="872874"/>
            <a:chOff x="827582" y="404663"/>
            <a:chExt cx="7107236" cy="1390042"/>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5" y="1030102"/>
              <a:ext cx="5395813" cy="764603"/>
            </a:xfrm>
            <a:prstGeom prst="rect">
              <a:avLst/>
            </a:prstGeom>
          </p:spPr>
          <p:txBody>
            <a:bodyPr wrap="non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a:extLst>
              <a:ext uri="{FF2B5EF4-FFF2-40B4-BE49-F238E27FC236}">
                <a16:creationId xmlns:a16="http://schemas.microsoft.com/office/drawing/2014/main" id="{86C94274-DF31-E4A7-B73F-9166059C932E}"/>
              </a:ext>
            </a:extLst>
          </p:cNvPr>
          <p:cNvGraphicFramePr>
            <a:graphicFrameLocks noGrp="1"/>
          </p:cNvGraphicFramePr>
          <p:nvPr>
            <p:extLst>
              <p:ext uri="{D42A27DB-BD31-4B8C-83A1-F6EECF244321}">
                <p14:modId xmlns:p14="http://schemas.microsoft.com/office/powerpoint/2010/main" val="1886632006"/>
              </p:ext>
            </p:extLst>
          </p:nvPr>
        </p:nvGraphicFramePr>
        <p:xfrm>
          <a:off x="899592" y="2348880"/>
          <a:ext cx="7560840" cy="4147124"/>
        </p:xfrm>
        <a:graphic>
          <a:graphicData uri="http://schemas.openxmlformats.org/drawingml/2006/table">
            <a:tbl>
              <a:tblPr/>
              <a:tblGrid>
                <a:gridCol w="309634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59951">
                  <a:extLst>
                    <a:ext uri="{9D8B030D-6E8A-4147-A177-3AD203B41FA5}">
                      <a16:colId xmlns:a16="http://schemas.microsoft.com/office/drawing/2014/main" val="20003"/>
                    </a:ext>
                  </a:extLst>
                </a:gridCol>
                <a:gridCol w="788490">
                  <a:extLst>
                    <a:ext uri="{9D8B030D-6E8A-4147-A177-3AD203B41FA5}">
                      <a16:colId xmlns:a16="http://schemas.microsoft.com/office/drawing/2014/main" val="20004"/>
                    </a:ext>
                  </a:extLst>
                </a:gridCol>
                <a:gridCol w="1103887">
                  <a:extLst>
                    <a:ext uri="{9D8B030D-6E8A-4147-A177-3AD203B41FA5}">
                      <a16:colId xmlns:a16="http://schemas.microsoft.com/office/drawing/2014/main" val="20005"/>
                    </a:ext>
                  </a:extLst>
                </a:gridCol>
              </a:tblGrid>
              <a:tr h="230384">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Item</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2022Q1</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2021Q1</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algn="ctr" rtl="0" fontAlgn="ctr"/>
                      <a:r>
                        <a:rPr lang="en-US" altLang="zh-TW" sz="1200" dirty="0">
                          <a:solidFill>
                            <a:schemeClr val="bg1"/>
                          </a:solidFill>
                          <a:latin typeface="微軟正黑體" pitchFamily="34" charset="-120"/>
                          <a:ea typeface="微軟正黑體" pitchFamily="34" charset="-120"/>
                        </a:rPr>
                        <a:t>Annual </a:t>
                      </a:r>
                    </a:p>
                    <a:p>
                      <a:pPr algn="ctr" rtl="0" fontAlgn="ctr"/>
                      <a:r>
                        <a:rPr lang="en-US" altLang="zh-TW" sz="1200" dirty="0">
                          <a:solidFill>
                            <a:schemeClr val="bg1"/>
                          </a:solidFill>
                          <a:latin typeface="微軟正黑體" pitchFamily="34" charset="-120"/>
                          <a:ea typeface="微軟正黑體" pitchFamily="34" charset="-120"/>
                        </a:rPr>
                        <a:t>Growth Rate</a:t>
                      </a:r>
                      <a:endParaRPr lang="zh-TW" altLang="en-US" sz="1200" b="0" i="0" u="none" strike="noStrike" dirty="0">
                        <a:solidFill>
                          <a:schemeClr val="bg1"/>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96838">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Sales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6,700,063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6,011,651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11.5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3643">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Costs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6,050,493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90.3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5,391,487</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89.7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12.2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Gross Profit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649,570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620,164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3643">
                <a:tc>
                  <a:txBody>
                    <a:bodyPr/>
                    <a:lstStyle/>
                    <a:p>
                      <a:pPr algn="l" rtl="0" fontAlgn="ctr"/>
                      <a:r>
                        <a:rPr lang="en-US" altLang="zh-TW" sz="1400" dirty="0"/>
                        <a:t>Unrealized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1,101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254536">
                <a:tc>
                  <a:txBody>
                    <a:bodyPr/>
                    <a:lstStyle/>
                    <a:p>
                      <a:pPr algn="l" rtl="0" fontAlgn="ctr"/>
                      <a:r>
                        <a:rPr lang="en-US" altLang="zh-TW" sz="1400" dirty="0"/>
                        <a:t>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593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384">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649,062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9.7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620,164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10.3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30384">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Expenses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315,670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257,643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22.5 </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333,392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362,521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(8.0)</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Non-Operational Income</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17,987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184,321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3.1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(90.2)</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After Tax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231,615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435,433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7.2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(46.8)</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292371">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400" b="0" i="0" u="none" strike="noStrike" dirty="0">
                          <a:solidFill>
                            <a:srgbClr val="000000"/>
                          </a:solidFill>
                          <a:latin typeface="微軟正黑體" pitchFamily="34" charset="-120"/>
                          <a:ea typeface="微軟正黑體" pitchFamily="34" charset="-120"/>
                        </a:rPr>
                        <a:t>Attributable to Shareholders of the Parent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EPS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0.36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0.72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r>
                        <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rPr>
                        <a:t>(50.0)</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384394031"/>
              </p:ext>
            </p:extLst>
          </p:nvPr>
        </p:nvGraphicFramePr>
        <p:xfrm>
          <a:off x="395536" y="2537901"/>
          <a:ext cx="8280919" cy="3483389"/>
        </p:xfrm>
        <a:graphic>
          <a:graphicData uri="http://schemas.openxmlformats.org/drawingml/2006/table">
            <a:tbl>
              <a:tblPr firstRow="1" bandRow="1">
                <a:tableStyleId>{85BE263C-DBD7-4A20-BB59-AAB30ACAA65A}</a:tableStyleId>
              </a:tblPr>
              <a:tblGrid>
                <a:gridCol w="25922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936103">
                  <a:extLst>
                    <a:ext uri="{9D8B030D-6E8A-4147-A177-3AD203B41FA5}">
                      <a16:colId xmlns:a16="http://schemas.microsoft.com/office/drawing/2014/main" val="20006"/>
                    </a:ext>
                  </a:extLst>
                </a:gridCol>
              </a:tblGrid>
              <a:tr h="497627">
                <a:tc>
                  <a:txBody>
                    <a:bodyPr/>
                    <a:lstStyle/>
                    <a:p>
                      <a:pPr algn="l" fontAlgn="ctr"/>
                      <a:r>
                        <a:rPr lang="en-US" altLang="zh-TW" sz="1400" b="1" i="0" u="none" strike="noStrike" dirty="0">
                          <a:solidFill>
                            <a:schemeClr val="bg1"/>
                          </a:solidFill>
                          <a:latin typeface="微軟正黑體" pitchFamily="34" charset="-120"/>
                          <a:ea typeface="微軟正黑體" pitchFamily="34" charset="-120"/>
                        </a:rPr>
                        <a:t>Item</a:t>
                      </a:r>
                      <a:r>
                        <a:rPr lang="en-US" altLang="zh-TW" sz="1400" b="1" i="0" u="none" strike="noStrike" baseline="0" dirty="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2022Q1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en-US" altLang="zh-TW" sz="1400" u="none" strike="noStrike" dirty="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2.3</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0.36</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en-US" altLang="zh-TW" sz="1400" u="none" strike="noStrike" dirty="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14.36%</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en-US" altLang="zh-TW" sz="1400" u="none" strike="noStrike" dirty="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15.67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chemeClr val="tx1"/>
                          </a:solidFill>
                          <a:latin typeface="微軟正黑體" pitchFamily="34" charset="-120"/>
                          <a:ea typeface="微軟正黑體" pitchFamily="34" charset="-120"/>
                          <a:cs typeface="+mn-cs"/>
                        </a:rPr>
                        <a:t>0.63</a:t>
                      </a:r>
                      <a:endParaRPr lang="zh-TW" altLang="en-US" sz="1400" b="0" i="0" u="none" strike="noStrike" kern="1200" dirty="0">
                        <a:solidFill>
                          <a:schemeClr val="tx1"/>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en-US" altLang="zh-TW" b="1" dirty="0">
                <a:latin typeface="微軟正黑體" pitchFamily="34" charset="-120"/>
                <a:ea typeface="微軟正黑體" pitchFamily="34" charset="-120"/>
              </a:rPr>
              <a:t> Operating Performance Per Share</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5616623" cy="984187"/>
            <a:chOff x="827582" y="404663"/>
            <a:chExt cx="8100569" cy="1237240"/>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3216212" y="1038321"/>
              <a:ext cx="5711939" cy="603582"/>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en-US" altLang="zh-TW" dirty="0"/>
              <a:t>DISCLAIMER</a:t>
            </a:r>
            <a:endParaRPr lang="zh-TW" altLang="en-US" dirty="0"/>
          </a:p>
        </p:txBody>
      </p:sp>
      <p:sp>
        <p:nvSpPr>
          <p:cNvPr id="9218" name="內容版面配置區 2"/>
          <p:cNvSpPr>
            <a:spLocks noGrp="1"/>
          </p:cNvSpPr>
          <p:nvPr>
            <p:ph idx="1"/>
          </p:nvPr>
        </p:nvSpPr>
        <p:spPr>
          <a:xfrm>
            <a:off x="914400" y="2036215"/>
            <a:ext cx="7942263" cy="3916363"/>
          </a:xfrm>
        </p:spPr>
        <p:txBody>
          <a:bodyPr>
            <a:normAutofit/>
          </a:bodyPr>
          <a:lstStyle/>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purpose of the briefing is to provide information, therefore will not be updated under any circumstances. </a:t>
            </a:r>
            <a:endParaRPr lang="en-US" altLang="zh-TW"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TA YA Group does not have any responsibility to update or correct any information in this presentation.</a:t>
            </a:r>
            <a:endParaRPr lang="zh-TW" altLang="en-US"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information within the presentation does not hint future decisions or promise any solid validity.</a:t>
            </a:r>
            <a:endParaRPr lang="zh-TW" altLang="en-US" b="1" dirty="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 Green Power Industry P</a:t>
            </a:r>
            <a:r>
              <a:rPr lang="en-US" altLang="zh-TW" dirty="0"/>
              <a:t>erformance </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4752527" cy="951422"/>
            <a:chOff x="827582" y="404663"/>
            <a:chExt cx="6663931"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952507"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a:extLst>
              <a:ext uri="{FF2B5EF4-FFF2-40B4-BE49-F238E27FC236}">
                <a16:creationId xmlns:a16="http://schemas.microsoft.com/office/drawing/2014/main" id="{FF8FD073-636E-481D-89B1-084C7030E1FB}"/>
              </a:ext>
            </a:extLst>
          </p:cNvPr>
          <p:cNvGraphicFramePr>
            <a:graphicFrameLocks/>
          </p:cNvGraphicFramePr>
          <p:nvPr>
            <p:extLst>
              <p:ext uri="{D42A27DB-BD31-4B8C-83A1-F6EECF244321}">
                <p14:modId xmlns:p14="http://schemas.microsoft.com/office/powerpoint/2010/main" val="1457125220"/>
              </p:ext>
            </p:extLst>
          </p:nvPr>
        </p:nvGraphicFramePr>
        <p:xfrm>
          <a:off x="323528" y="2060848"/>
          <a:ext cx="8064896" cy="42955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 Green Power Industry P</a:t>
            </a:r>
            <a:r>
              <a:rPr lang="en-US" altLang="zh-TW" dirty="0"/>
              <a:t>erformance</a:t>
            </a:r>
          </a:p>
        </p:txBody>
      </p:sp>
      <p:grpSp>
        <p:nvGrpSpPr>
          <p:cNvPr id="2" name="群組 32"/>
          <p:cNvGrpSpPr/>
          <p:nvPr/>
        </p:nvGrpSpPr>
        <p:grpSpPr>
          <a:xfrm>
            <a:off x="827585" y="692695"/>
            <a:ext cx="5112567" cy="951422"/>
            <a:chOff x="827582" y="404663"/>
            <a:chExt cx="7168774"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5457350"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4" name="矩形 13"/>
          <p:cNvSpPr/>
          <p:nvPr/>
        </p:nvSpPr>
        <p:spPr>
          <a:xfrm>
            <a:off x="5364088" y="2276872"/>
            <a:ext cx="1826334" cy="276999"/>
          </a:xfrm>
          <a:prstGeom prst="rect">
            <a:avLst/>
          </a:prstGeom>
        </p:spPr>
        <p:txBody>
          <a:bodyPr wrap="none">
            <a:spAutoFit/>
          </a:bodyPr>
          <a:lstStyle/>
          <a:p>
            <a:r>
              <a:rPr lang="en-US" altLang="zh-TW" sz="1200" dirty="0">
                <a:latin typeface="微軟正黑體" pitchFamily="34" charset="-120"/>
                <a:ea typeface="微軟正黑體" pitchFamily="34" charset="-120"/>
              </a:rPr>
              <a:t>Unit: Thousand of NTD</a:t>
            </a:r>
            <a:endParaRPr lang="zh-TW" altLang="en-US" sz="1200" dirty="0"/>
          </a:p>
        </p:txBody>
      </p:sp>
      <p:graphicFrame>
        <p:nvGraphicFramePr>
          <p:cNvPr id="16" name="圖表 15">
            <a:extLst>
              <a:ext uri="{FF2B5EF4-FFF2-40B4-BE49-F238E27FC236}">
                <a16:creationId xmlns:a16="http://schemas.microsoft.com/office/drawing/2014/main" id="{C7A7070E-0B4C-4A50-A41E-94338B373E31}"/>
              </a:ext>
            </a:extLst>
          </p:cNvPr>
          <p:cNvGraphicFramePr>
            <a:graphicFrameLocks/>
          </p:cNvGraphicFramePr>
          <p:nvPr>
            <p:extLst>
              <p:ext uri="{D42A27DB-BD31-4B8C-83A1-F6EECF244321}">
                <p14:modId xmlns:p14="http://schemas.microsoft.com/office/powerpoint/2010/main" val="1849289525"/>
              </p:ext>
            </p:extLst>
          </p:nvPr>
        </p:nvGraphicFramePr>
        <p:xfrm>
          <a:off x="323528" y="2115408"/>
          <a:ext cx="7920880" cy="4409936"/>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字方塊 16">
            <a:extLst>
              <a:ext uri="{FF2B5EF4-FFF2-40B4-BE49-F238E27FC236}">
                <a16:creationId xmlns:a16="http://schemas.microsoft.com/office/drawing/2014/main" id="{CFA9823B-C544-914F-1E73-10BC422FB030}"/>
              </a:ext>
            </a:extLst>
          </p:cNvPr>
          <p:cNvSpPr txBox="1"/>
          <p:nvPr/>
        </p:nvSpPr>
        <p:spPr>
          <a:xfrm>
            <a:off x="5334000" y="2367102"/>
            <a:ext cx="4572000" cy="369332"/>
          </a:xfrm>
          <a:prstGeom prst="rect">
            <a:avLst/>
          </a:prstGeom>
          <a:noFill/>
        </p:spPr>
        <p:txBody>
          <a:bodyPr wrap="square">
            <a:spAutoFit/>
          </a:bodyPr>
          <a:lstStyle/>
          <a:p>
            <a:r>
              <a:rPr lang="en-US" altLang="zh-TW" dirty="0"/>
              <a:t>Unit: Thousand of NTD</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292080" y="836712"/>
            <a:ext cx="2937192" cy="528956"/>
          </a:xfrm>
        </p:spPr>
        <p:txBody>
          <a:bodyPr>
            <a:normAutofit fontScale="70000" lnSpcReduction="20000"/>
          </a:bodyPr>
          <a:lstStyle/>
          <a:p>
            <a:pPr eaLnBrk="1" hangingPunct="1"/>
            <a:r>
              <a:rPr lang="en-US" altLang="zh-TW" sz="1600" dirty="0"/>
              <a:t>TA YA ELECTRIC WIRE &amp; CABLE CO., LTD.</a:t>
            </a:r>
          </a:p>
          <a:p>
            <a:pPr eaLnBrk="1" hangingPunct="1"/>
            <a:r>
              <a:rPr lang="en-US" altLang="zh-TW" sz="1600" dirty="0"/>
              <a:t>Stock  Code: 1609</a:t>
            </a:r>
            <a:endParaRPr lang="zh-TW" altLang="en-US" sz="16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254728" y="2420888"/>
            <a:ext cx="5189480" cy="648072"/>
          </a:xfrm>
          <a:prstGeom prst="rect">
            <a:avLst/>
          </a:prstGeom>
        </p:spPr>
        <p:txBody>
          <a:bodyPr vert="horz" lIns="69805" tIns="34903" rIns="69805" bIns="34903" rtlCol="0" anchor="ctr">
            <a:noAutofit/>
          </a:bodyPr>
          <a:lstStyle/>
          <a:p>
            <a:pPr lvl="0" defTabSz="698060" fontAlgn="auto">
              <a:spcAft>
                <a:spcPts val="0"/>
              </a:spcAft>
              <a:defRPr/>
            </a:pPr>
            <a:r>
              <a:rPr kumimoji="0" lang="en-US" altLang="zh-TW" sz="2400" b="1" dirty="0">
                <a:latin typeface="微軟正黑體" pitchFamily="34" charset="-120"/>
                <a:ea typeface="微軟正黑體" pitchFamily="34" charset="-120"/>
              </a:rPr>
              <a:t>TA YA Headquarter</a:t>
            </a:r>
            <a:endParaRPr kumimoji="0" lang="zh-TW" altLang="en-US" sz="2400" b="1" dirty="0">
              <a:latin typeface="微軟正黑體" pitchFamily="34" charset="-120"/>
              <a:ea typeface="微軟正黑體" pitchFamily="34" charset="-120"/>
            </a:endParaRPr>
          </a:p>
        </p:txBody>
      </p:sp>
      <p:sp>
        <p:nvSpPr>
          <p:cNvPr id="10" name="第二頁內文"/>
          <p:cNvSpPr txBox="1">
            <a:spLocks/>
          </p:cNvSpPr>
          <p:nvPr/>
        </p:nvSpPr>
        <p:spPr>
          <a:xfrm>
            <a:off x="1254727" y="3140968"/>
            <a:ext cx="6840760" cy="2232248"/>
          </a:xfrm>
          <a:prstGeom prst="rect">
            <a:avLst/>
          </a:prstGeom>
        </p:spPr>
        <p:txBody>
          <a:bodyPr>
            <a:noAutofit/>
          </a:bodyPr>
          <a:lstStyle/>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rPr>
              <a:t>Found</a:t>
            </a:r>
            <a:r>
              <a:rPr kumimoji="0" lang="ja-JP"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1955</a:t>
            </a: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Capital</a:t>
            </a:r>
            <a:r>
              <a:rPr kumimoji="0" lang="zh-TW"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NTD 6.459 billion</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b="1" dirty="0">
                <a:solidFill>
                  <a:schemeClr val="tx1">
                    <a:lumMod val="85000"/>
                    <a:lumOff val="15000"/>
                  </a:schemeClr>
                </a:solidFill>
                <a:latin typeface="微軟正黑體" pitchFamily="34" charset="-120"/>
                <a:ea typeface="微軟正黑體" pitchFamily="34" charset="-120"/>
                <a:cs typeface="Arial" pitchFamily="34" charset="0"/>
              </a:rPr>
              <a:t>：</a:t>
            </a:r>
            <a:r>
              <a:rPr kumimoji="0" lang="en-US" altLang="zh-TW" b="1" dirty="0">
                <a:solidFill>
                  <a:schemeClr val="tx1">
                    <a:lumMod val="85000"/>
                    <a:lumOff val="15000"/>
                  </a:schemeClr>
                </a:solidFill>
                <a:latin typeface="微軟正黑體" pitchFamily="34" charset="-120"/>
                <a:ea typeface="微軟正黑體" pitchFamily="34" charset="-120"/>
              </a:rPr>
              <a:t>NTD 27.4  billion</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  </a:t>
            </a:r>
            <a:r>
              <a:rPr kumimoji="0" lang="en-US" altLang="zh-TW" dirty="0">
                <a:solidFill>
                  <a:schemeClr val="tx1">
                    <a:lumMod val="85000"/>
                    <a:lumOff val="15000"/>
                  </a:schemeClr>
                </a:solidFill>
                <a:latin typeface="微軟正黑體" pitchFamily="34" charset="-120"/>
                <a:ea typeface="微軟正黑體" pitchFamily="34" charset="-120"/>
              </a:rPr>
              <a:t>( 2022 </a:t>
            </a:r>
            <a:r>
              <a:rPr lang="en-US" altLang="zh-TW" dirty="0">
                <a:latin typeface="微軟正黑體" pitchFamily="34" charset="-120"/>
                <a:ea typeface="微軟正黑體" pitchFamily="34" charset="-120"/>
              </a:rPr>
              <a:t>Consolidated</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Results</a:t>
            </a:r>
            <a:r>
              <a:rPr kumimoji="0" lang="en-US" altLang="zh-TW" dirty="0">
                <a:solidFill>
                  <a:schemeClr val="tx1">
                    <a:lumMod val="85000"/>
                    <a:lumOff val="15000"/>
                  </a:schemeClr>
                </a:solidFill>
                <a:latin typeface="微軟正黑體" pitchFamily="34" charset="-120"/>
                <a:ea typeface="微軟正黑體" pitchFamily="34" charset="-120"/>
              </a:rPr>
              <a:t>)</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b="1" dirty="0">
                <a:solidFill>
                  <a:schemeClr val="tx1">
                    <a:lumMod val="85000"/>
                    <a:lumOff val="15000"/>
                  </a:schemeClr>
                </a:solidFill>
                <a:latin typeface="微軟正黑體" pitchFamily="34" charset="-120"/>
                <a:ea typeface="微軟正黑體" pitchFamily="34" charset="-120"/>
                <a:sym typeface="Wingdings" pitchFamily="2" charset="2"/>
              </a:rPr>
              <a:t>：</a:t>
            </a:r>
            <a:r>
              <a:rPr kumimoji="0" lang="en-US" altLang="zh-TW" b="1" dirty="0">
                <a:solidFill>
                  <a:schemeClr val="tx1">
                    <a:lumMod val="85000"/>
                    <a:lumOff val="15000"/>
                  </a:schemeClr>
                </a:solidFill>
                <a:latin typeface="微軟正黑體" pitchFamily="34" charset="-120"/>
                <a:ea typeface="微軟正黑體" pitchFamily="34" charset="-120"/>
              </a:rPr>
              <a:t>138,038 </a:t>
            </a:r>
            <a:r>
              <a:rPr kumimoji="0" lang="en-US" altLang="ja-JP" b="1" dirty="0">
                <a:solidFill>
                  <a:schemeClr val="tx1">
                    <a:lumMod val="85000"/>
                    <a:lumOff val="15000"/>
                  </a:schemeClr>
                </a:solidFill>
                <a:latin typeface="微軟正黑體" pitchFamily="34" charset="-120"/>
                <a:ea typeface="微軟正黑體" pitchFamily="34" charset="-120"/>
              </a:rPr>
              <a:t>㎡</a:t>
            </a:r>
            <a:r>
              <a:rPr kumimoji="0" lang="zh-TW" altLang="en-US" b="1" dirty="0">
                <a:solidFill>
                  <a:schemeClr val="tx1">
                    <a:lumMod val="85000"/>
                    <a:lumOff val="15000"/>
                  </a:schemeClr>
                </a:solidFill>
                <a:latin typeface="微軟正黑體" pitchFamily="34" charset="-120"/>
                <a:ea typeface="微軟正黑體" pitchFamily="34" charset="-120"/>
              </a:rPr>
              <a:t> </a:t>
            </a:r>
            <a:endParaRPr kumimoji="0" lang="en-US" altLang="zh-TW" b="1" dirty="0">
              <a:solidFill>
                <a:schemeClr val="tx1">
                  <a:lumMod val="85000"/>
                  <a:lumOff val="15000"/>
                </a:schemeClr>
              </a:solidFill>
              <a:latin typeface="微軟正黑體" pitchFamily="34" charset="-120"/>
              <a:ea typeface="微軟正黑體" pitchFamily="34" charset="-120"/>
              <a:sym typeface="Wingdings" pitchFamily="2" charset="2"/>
            </a:endParaRP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zh-TW" b="1" dirty="0">
                <a:solidFill>
                  <a:schemeClr val="tx1">
                    <a:lumMod val="85000"/>
                    <a:lumOff val="15000"/>
                  </a:schemeClr>
                </a:solidFill>
                <a:latin typeface="微軟正黑體" pitchFamily="34" charset="-120"/>
                <a:ea typeface="微軟正黑體" pitchFamily="34" charset="-120"/>
              </a:rPr>
              <a:t>Employee</a:t>
            </a:r>
            <a:r>
              <a:rPr kumimoji="0" lang="zh-TW" altLang="en-US" b="1" dirty="0">
                <a:solidFill>
                  <a:schemeClr val="tx1">
                    <a:lumMod val="85000"/>
                    <a:lumOff val="15000"/>
                  </a:schemeClr>
                </a:solidFill>
                <a:latin typeface="微軟正黑體" pitchFamily="34" charset="-120"/>
                <a:ea typeface="微軟正黑體" pitchFamily="34" charset="-120"/>
              </a:rPr>
              <a:t> : </a:t>
            </a:r>
            <a:r>
              <a:rPr lang="en-US" altLang="zh-TW" b="1" dirty="0">
                <a:solidFill>
                  <a:schemeClr val="tx1">
                    <a:lumMod val="85000"/>
                    <a:lumOff val="15000"/>
                  </a:schemeClr>
                </a:solidFill>
                <a:latin typeface="微軟正黑體" pitchFamily="34" charset="-120"/>
                <a:ea typeface="微軟正黑體" pitchFamily="34" charset="-120"/>
              </a:rPr>
              <a:t>603</a:t>
            </a: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Product</a:t>
            </a:r>
            <a:r>
              <a:rPr kumimoji="0" lang="zh-TW" altLang="en-US" b="1" dirty="0">
                <a:solidFill>
                  <a:schemeClr val="tx1">
                    <a:lumMod val="85000"/>
                    <a:lumOff val="15000"/>
                  </a:schemeClr>
                </a:solidFill>
                <a:latin typeface="微軟正黑體" pitchFamily="34" charset="-120"/>
                <a:ea typeface="微軟正黑體" pitchFamily="34" charset="-120"/>
              </a:rPr>
              <a:t> : </a:t>
            </a:r>
            <a:r>
              <a:rPr kumimoji="0" lang="en-US" altLang="zh-TW" b="1" dirty="0">
                <a:solidFill>
                  <a:schemeClr val="tx1">
                    <a:lumMod val="85000"/>
                    <a:lumOff val="15000"/>
                  </a:schemeClr>
                </a:solidFill>
                <a:latin typeface="微軟正黑體" pitchFamily="34" charset="-120"/>
                <a:ea typeface="微軟正黑體" pitchFamily="34" charset="-120"/>
              </a:rPr>
              <a:t>Power Cable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Magnet Wire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Telecom Cable</a:t>
            </a:r>
            <a:r>
              <a:rPr lang="en-US" altLang="zh-TW" b="1" dirty="0">
                <a:solidFill>
                  <a:schemeClr val="tx1">
                    <a:lumMod val="85000"/>
                    <a:lumOff val="15000"/>
                  </a:schemeClr>
                </a:solidFill>
                <a:latin typeface="微軟正黑體" pitchFamily="34" charset="-120"/>
                <a:ea typeface="微軟正黑體" pitchFamily="34" charset="-120"/>
              </a:rPr>
              <a:t> / </a:t>
            </a:r>
            <a:br>
              <a:rPr lang="en-US" altLang="zh-TW" b="1" dirty="0">
                <a:solidFill>
                  <a:schemeClr val="tx1">
                    <a:lumMod val="85000"/>
                    <a:lumOff val="15000"/>
                  </a:schemeClr>
                </a:solidFill>
                <a:latin typeface="微軟正黑體" pitchFamily="34" charset="-120"/>
                <a:ea typeface="微軟正黑體" pitchFamily="34" charset="-120"/>
              </a:rPr>
            </a:br>
            <a:r>
              <a:rPr lang="en-US" altLang="zh-TW" b="1" dirty="0">
                <a:solidFill>
                  <a:schemeClr val="tx1">
                    <a:lumMod val="85000"/>
                    <a:lumOff val="15000"/>
                  </a:schemeClr>
                </a:solidFill>
                <a:latin typeface="微軟正黑體" pitchFamily="34" charset="-120"/>
                <a:ea typeface="微軟正黑體" pitchFamily="34" charset="-120"/>
              </a:rPr>
              <a:t>                   </a:t>
            </a: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                    Optical Fiber Cable</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a:t>
            </a:r>
            <a:r>
              <a:rPr lang="zh-TW" altLang="en-US" b="1" dirty="0">
                <a:solidFill>
                  <a:schemeClr val="tx1">
                    <a:lumMod val="85000"/>
                    <a:lumOff val="15000"/>
                  </a:schemeClr>
                </a:solidFill>
                <a:latin typeface="微軟正黑體" pitchFamily="34" charset="-120"/>
                <a:ea typeface="微軟正黑體" pitchFamily="34" charset="-120"/>
              </a:rPr>
              <a:t> </a:t>
            </a:r>
            <a:r>
              <a:rPr lang="en-US" altLang="zh-TW" b="1" dirty="0">
                <a:solidFill>
                  <a:schemeClr val="tx1">
                    <a:lumMod val="85000"/>
                    <a:lumOff val="15000"/>
                  </a:schemeClr>
                </a:solidFill>
                <a:latin typeface="微軟正黑體" pitchFamily="34" charset="-120"/>
                <a:ea typeface="微軟正黑體" pitchFamily="34" charset="-120"/>
              </a:rPr>
              <a:t>Bonding Wire </a:t>
            </a:r>
            <a:r>
              <a:rPr kumimoji="0" lang="en-US" altLang="zh-TW" b="1" dirty="0">
                <a:solidFill>
                  <a:schemeClr val="tx1">
                    <a:lumMod val="85000"/>
                    <a:lumOff val="15000"/>
                  </a:schemeClr>
                </a:solidFill>
                <a:latin typeface="微軟正黑體" pitchFamily="34" charset="-120"/>
                <a:ea typeface="微軟正黑體" pitchFamily="34" charset="-120"/>
              </a:rPr>
              <a:t>/  </a:t>
            </a: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                    Residential Properties and Office Buildings</a:t>
            </a: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1245308"/>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3270801"/>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3270801"/>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2990482"/>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2465861"/>
            <a:ext cx="3431389" cy="307777"/>
          </a:xfrm>
          <a:prstGeom prst="rect">
            <a:avLst/>
          </a:prstGeom>
          <a:noFill/>
        </p:spPr>
        <p:txBody>
          <a:bodyPr wrap="square" rtlCol="0">
            <a:spAutoFit/>
          </a:bodyPr>
          <a:lstStyle/>
          <a:p>
            <a:pP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leading brand in energy connection</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1547664" y="4509120"/>
            <a:ext cx="2145798" cy="954107"/>
          </a:xfrm>
          <a:prstGeom prst="rect">
            <a:avLst/>
          </a:prstGeom>
          <a:noFill/>
        </p:spPr>
        <p:txBody>
          <a:bodyPr wrap="square" rtlCol="0">
            <a:spAutoFit/>
          </a:bodyPr>
          <a:lstStyle/>
          <a:p>
            <a:pPr algn="ct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business trusted by employees, customers, shareholders, and society</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580112" y="4581128"/>
            <a:ext cx="2497236" cy="1061829"/>
          </a:xfrm>
          <a:prstGeom prst="rect">
            <a:avLst/>
          </a:prstGeom>
          <a:noFill/>
        </p:spPr>
        <p:txBody>
          <a:bodyPr wrap="square" rtlCol="0">
            <a:spAutoFit/>
          </a:bodyPr>
          <a:lstStyle/>
          <a:p>
            <a:pPr lvl="0" eaLnBrk="0" hangingPunct="0">
              <a:lnSpc>
                <a:spcPct val="150000"/>
              </a:lnSpc>
              <a:buFontTx/>
              <a:buChar char="•"/>
              <a:tabLst>
                <a:tab pos="457200" algn="l"/>
              </a:tabLs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creator of harmonious environment  and pristine homeland</a:t>
            </a: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3877334"/>
            <a:ext cx="1344691" cy="338554"/>
          </a:xfrm>
          <a:prstGeom prst="rect">
            <a:avLst/>
          </a:prstGeom>
          <a:noFill/>
        </p:spPr>
        <p:txBody>
          <a:bodyPr wrap="square" rtlCol="0">
            <a:spAutoFit/>
          </a:bodyPr>
          <a:lstStyle/>
          <a:p>
            <a:pPr lvl="0"/>
            <a:r>
              <a:rPr lang="en-US" altLang="zh-TW" sz="1600" b="1" dirty="0">
                <a:latin typeface="微軟正黑體" pitchFamily="34" charset="-120"/>
                <a:ea typeface="微軟正黑體" pitchFamily="34" charset="-120"/>
              </a:rPr>
              <a:t>      Vision</a:t>
            </a:r>
            <a:endParaRPr lang="zh-TW" altLang="en-US" sz="1600" b="1" dirty="0">
              <a:latin typeface="微軟正黑體" pitchFamily="34" charset="-120"/>
              <a:ea typeface="微軟正黑體" pitchFamily="34" charset="-120"/>
            </a:endParaRP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73207" y="1657806"/>
            <a:ext cx="1715021" cy="461665"/>
          </a:xfrm>
          <a:prstGeom prst="rect">
            <a:avLst/>
          </a:prstGeom>
          <a:noFill/>
        </p:spPr>
        <p:txBody>
          <a:bodyPr wrap="none" rtlCol="0">
            <a:spAutoFit/>
          </a:bodyPr>
          <a:lstStyle/>
          <a:p>
            <a:pPr fontAlgn="auto">
              <a:spcBef>
                <a:spcPts val="0"/>
              </a:spcBef>
              <a:spcAft>
                <a:spcPts val="0"/>
              </a:spcAft>
            </a:pPr>
            <a:r>
              <a:rPr lang="en-US" altLang="zh-TW" sz="2400" dirty="0"/>
              <a:t>TA YA</a:t>
            </a:r>
            <a:r>
              <a:rPr lang="zh-TW" altLang="en-US" sz="2400" dirty="0"/>
              <a:t> </a:t>
            </a:r>
            <a:r>
              <a:rPr lang="en-US" altLang="zh-TW" sz="2400" dirty="0"/>
              <a:t>Group</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35B89C83-62C6-1243-A859-C6C308493D18}"/>
              </a:ext>
            </a:extLst>
          </p:cNvPr>
          <p:cNvSpPr txBox="1"/>
          <p:nvPr/>
        </p:nvSpPr>
        <p:spPr>
          <a:xfrm>
            <a:off x="573207" y="1657806"/>
            <a:ext cx="3656770" cy="461665"/>
          </a:xfrm>
          <a:prstGeom prst="rect">
            <a:avLst/>
          </a:prstGeom>
          <a:noFill/>
        </p:spPr>
        <p:txBody>
          <a:bodyPr wrap="none" rtlCol="0">
            <a:spAutoFit/>
          </a:bodyPr>
          <a:lstStyle/>
          <a:p>
            <a:pPr fontAlgn="auto">
              <a:spcBef>
                <a:spcPts val="0"/>
              </a:spcBef>
              <a:spcAft>
                <a:spcPts val="0"/>
              </a:spcAft>
            </a:pP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大亞串接能源</a:t>
            </a:r>
            <a:r>
              <a:rPr kumimoji="0" lang="en-US" altLang="zh-TW"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 </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四大面向</a:t>
            </a: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grpSp>
        <p:nvGrpSpPr>
          <p:cNvPr id="4" name="群組 3">
            <a:extLst>
              <a:ext uri="{FF2B5EF4-FFF2-40B4-BE49-F238E27FC236}">
                <a16:creationId xmlns:a16="http://schemas.microsoft.com/office/drawing/2014/main" id="{A9CF69C2-B36B-C841-A0EA-3D5DD919AC75}"/>
              </a:ext>
            </a:extLst>
          </p:cNvPr>
          <p:cNvGrpSpPr/>
          <p:nvPr/>
        </p:nvGrpSpPr>
        <p:grpSpPr>
          <a:xfrm>
            <a:off x="914272" y="2581372"/>
            <a:ext cx="2096678" cy="2466679"/>
            <a:chOff x="1233317" y="2241676"/>
            <a:chExt cx="2795570" cy="3288905"/>
          </a:xfrm>
        </p:grpSpPr>
        <p:pic>
          <p:nvPicPr>
            <p:cNvPr id="5" name="圖片 4">
              <a:extLst>
                <a:ext uri="{FF2B5EF4-FFF2-40B4-BE49-F238E27FC236}">
                  <a16:creationId xmlns:a16="http://schemas.microsoft.com/office/drawing/2014/main" id="{3558E2B8-7377-EB47-A124-0494274019BB}"/>
                </a:ext>
              </a:extLst>
            </p:cNvPr>
            <p:cNvPicPr>
              <a:picLocks noChangeAspect="1"/>
            </p:cNvPicPr>
            <p:nvPr/>
          </p:nvPicPr>
          <p:blipFill>
            <a:blip r:embed="rId4" cstate="print"/>
            <a:srcRect/>
            <a:stretch/>
          </p:blipFill>
          <p:spPr>
            <a:xfrm>
              <a:off x="1233317" y="2241676"/>
              <a:ext cx="2795570" cy="3288905"/>
            </a:xfrm>
            <a:prstGeom prst="rect">
              <a:avLst/>
            </a:prstGeom>
          </p:spPr>
        </p:pic>
        <p:sp>
          <p:nvSpPr>
            <p:cNvPr id="2" name="文字方塊 1">
              <a:extLst>
                <a:ext uri="{FF2B5EF4-FFF2-40B4-BE49-F238E27FC236}">
                  <a16:creationId xmlns:a16="http://schemas.microsoft.com/office/drawing/2014/main" id="{2E9C1FD0-666B-2447-B8BC-5946A831390D}"/>
                </a:ext>
              </a:extLst>
            </p:cNvPr>
            <p:cNvSpPr txBox="1"/>
            <p:nvPr/>
          </p:nvSpPr>
          <p:spPr>
            <a:xfrm>
              <a:off x="1597786" y="3467857"/>
              <a:ext cx="2095445" cy="451405"/>
            </a:xfrm>
            <a:prstGeom prst="rect">
              <a:avLst/>
            </a:prstGeom>
            <a:noFill/>
          </p:spPr>
          <p:txBody>
            <a:bodyPr wrap="none" rtlCol="0">
              <a:spAutoFit/>
            </a:bodyPr>
            <a:lstStyle/>
            <a:p>
              <a:pPr fontAlgn="auto">
                <a:spcBef>
                  <a:spcPts val="0"/>
                </a:spcBef>
                <a:spcAft>
                  <a:spcPts val="0"/>
                </a:spcAft>
              </a:pPr>
              <a:r>
                <a:rPr kumimoji="0" lang="en-US" altLang="zh-CN" sz="1600" b="1" spc="225" dirty="0">
                  <a:solidFill>
                    <a:prstClr val="white"/>
                  </a:solidFill>
                  <a:latin typeface="Microsoft JhengHei" panose="020B0604030504040204" pitchFamily="34" charset="-120"/>
                  <a:ea typeface="Microsoft JhengHei" panose="020B0604030504040204" pitchFamily="34" charset="-120"/>
                </a:rPr>
                <a:t>Production</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6" name="群組 5">
            <a:extLst>
              <a:ext uri="{FF2B5EF4-FFF2-40B4-BE49-F238E27FC236}">
                <a16:creationId xmlns:a16="http://schemas.microsoft.com/office/drawing/2014/main" id="{53C28DE3-B926-5746-8590-BC0753FA874C}"/>
              </a:ext>
            </a:extLst>
          </p:cNvPr>
          <p:cNvGrpSpPr/>
          <p:nvPr/>
        </p:nvGrpSpPr>
        <p:grpSpPr>
          <a:xfrm>
            <a:off x="2659289" y="2056970"/>
            <a:ext cx="2096678" cy="2466679"/>
            <a:chOff x="3545716" y="1542473"/>
            <a:chExt cx="2795569" cy="3288905"/>
          </a:xfrm>
        </p:grpSpPr>
        <p:pic>
          <p:nvPicPr>
            <p:cNvPr id="7" name="圖片 6">
              <a:extLst>
                <a:ext uri="{FF2B5EF4-FFF2-40B4-BE49-F238E27FC236}">
                  <a16:creationId xmlns:a16="http://schemas.microsoft.com/office/drawing/2014/main" id="{D9D56F30-3101-2749-BFCF-15D6F50FC1E0}"/>
                </a:ext>
              </a:extLst>
            </p:cNvPr>
            <p:cNvPicPr>
              <a:picLocks noChangeAspect="1"/>
            </p:cNvPicPr>
            <p:nvPr/>
          </p:nvPicPr>
          <p:blipFill>
            <a:blip r:embed="rId5" cstate="print"/>
            <a:srcRect/>
            <a:stretch/>
          </p:blipFill>
          <p:spPr>
            <a:xfrm>
              <a:off x="3545716" y="1542473"/>
              <a:ext cx="2795569" cy="3288905"/>
            </a:xfrm>
            <a:prstGeom prst="rect">
              <a:avLst/>
            </a:prstGeom>
          </p:spPr>
        </p:pic>
        <p:sp>
          <p:nvSpPr>
            <p:cNvPr id="14" name="文字方塊 13">
              <a:extLst>
                <a:ext uri="{FF2B5EF4-FFF2-40B4-BE49-F238E27FC236}">
                  <a16:creationId xmlns:a16="http://schemas.microsoft.com/office/drawing/2014/main" id="{1F05DEE8-62E3-904B-B1DF-C6DBD30DEC5E}"/>
                </a:ext>
              </a:extLst>
            </p:cNvPr>
            <p:cNvSpPr txBox="1"/>
            <p:nvPr/>
          </p:nvSpPr>
          <p:spPr>
            <a:xfrm>
              <a:off x="3983762" y="3179825"/>
              <a:ext cx="1990287" cy="369332"/>
            </a:xfrm>
            <a:prstGeom prst="rect">
              <a:avLst/>
            </a:prstGeom>
            <a:noFill/>
          </p:spPr>
          <p:txBody>
            <a:bodyPr wrap="none" rtlCol="0">
              <a:spAutoFit/>
            </a:bodyPr>
            <a:lstStyle/>
            <a:p>
              <a:pPr fontAlgn="auto">
                <a:spcBef>
                  <a:spcPts val="0"/>
                </a:spcBef>
                <a:spcAft>
                  <a:spcPts val="0"/>
                </a:spcAft>
              </a:pPr>
              <a:r>
                <a:rPr kumimoji="0" lang="en-US" altLang="zh-CN" sz="1200" b="1" spc="225" dirty="0">
                  <a:solidFill>
                    <a:prstClr val="white"/>
                  </a:solidFill>
                  <a:latin typeface="Microsoft JhengHei" panose="020B0604030504040204" pitchFamily="34" charset="-120"/>
                  <a:ea typeface="Microsoft JhengHei" panose="020B0604030504040204" pitchFamily="34" charset="-120"/>
                </a:rPr>
                <a:t>Transmission</a:t>
              </a:r>
              <a:endParaRPr kumimoji="0" lang="zh-TW" altLang="en-US" sz="120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8" name="群組 7">
            <a:extLst>
              <a:ext uri="{FF2B5EF4-FFF2-40B4-BE49-F238E27FC236}">
                <a16:creationId xmlns:a16="http://schemas.microsoft.com/office/drawing/2014/main" id="{22EF5D57-43D2-964C-8EF7-A8BB4E68F78F}"/>
              </a:ext>
            </a:extLst>
          </p:cNvPr>
          <p:cNvGrpSpPr/>
          <p:nvPr/>
        </p:nvGrpSpPr>
        <p:grpSpPr>
          <a:xfrm>
            <a:off x="4374989" y="2581372"/>
            <a:ext cx="2096678" cy="2466679"/>
            <a:chOff x="5833319" y="2241676"/>
            <a:chExt cx="2795570" cy="3288905"/>
          </a:xfrm>
        </p:grpSpPr>
        <p:pic>
          <p:nvPicPr>
            <p:cNvPr id="9" name="圖片 8">
              <a:extLst>
                <a:ext uri="{FF2B5EF4-FFF2-40B4-BE49-F238E27FC236}">
                  <a16:creationId xmlns:a16="http://schemas.microsoft.com/office/drawing/2014/main" id="{67B18690-2F3D-F84E-A95A-812F607F8BAF}"/>
                </a:ext>
              </a:extLst>
            </p:cNvPr>
            <p:cNvPicPr>
              <a:picLocks noChangeAspect="1"/>
            </p:cNvPicPr>
            <p:nvPr/>
          </p:nvPicPr>
          <p:blipFill>
            <a:blip r:embed="rId6" cstate="print"/>
            <a:srcRect/>
            <a:stretch/>
          </p:blipFill>
          <p:spPr>
            <a:xfrm>
              <a:off x="5833319" y="2241676"/>
              <a:ext cx="2795570" cy="3288905"/>
            </a:xfrm>
            <a:prstGeom prst="rect">
              <a:avLst/>
            </a:prstGeom>
          </p:spPr>
        </p:pic>
        <p:sp>
          <p:nvSpPr>
            <p:cNvPr id="17" name="文字方塊 16">
              <a:extLst>
                <a:ext uri="{FF2B5EF4-FFF2-40B4-BE49-F238E27FC236}">
                  <a16:creationId xmlns:a16="http://schemas.microsoft.com/office/drawing/2014/main" id="{2FEE8139-CD55-0D43-919E-3F719632E79A}"/>
                </a:ext>
              </a:extLst>
            </p:cNvPr>
            <p:cNvSpPr txBox="1"/>
            <p:nvPr/>
          </p:nvSpPr>
          <p:spPr>
            <a:xfrm>
              <a:off x="6384032" y="3371847"/>
              <a:ext cx="1570002" cy="461665"/>
            </a:xfrm>
            <a:prstGeom prst="rect">
              <a:avLst/>
            </a:prstGeom>
            <a:noFill/>
          </p:spPr>
          <p:txBody>
            <a:bodyPr wrap="none" rtlCol="0">
              <a:spAutoFit/>
            </a:bodyPr>
            <a:lstStyle/>
            <a:p>
              <a:pPr fontAlgn="auto">
                <a:spcBef>
                  <a:spcPts val="0"/>
                </a:spcBef>
                <a:spcAft>
                  <a:spcPts val="0"/>
                </a:spcAft>
              </a:pPr>
              <a:r>
                <a:rPr kumimoji="0" lang="en-US" altLang="zh-CN" sz="1650" b="1" spc="225" dirty="0">
                  <a:solidFill>
                    <a:prstClr val="white"/>
                  </a:solidFill>
                  <a:latin typeface="Microsoft JhengHei" panose="020B0604030504040204" pitchFamily="34" charset="-120"/>
                  <a:ea typeface="Microsoft JhengHei" panose="020B0604030504040204" pitchFamily="34" charset="-120"/>
                </a:rPr>
                <a:t>Storage</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10" name="群組 9">
            <a:extLst>
              <a:ext uri="{FF2B5EF4-FFF2-40B4-BE49-F238E27FC236}">
                <a16:creationId xmlns:a16="http://schemas.microsoft.com/office/drawing/2014/main" id="{D0D6B9AE-7297-934C-AECA-9579413B6DF9}"/>
              </a:ext>
            </a:extLst>
          </p:cNvPr>
          <p:cNvGrpSpPr/>
          <p:nvPr/>
        </p:nvGrpSpPr>
        <p:grpSpPr>
          <a:xfrm>
            <a:off x="6063869" y="1938514"/>
            <a:ext cx="2096678" cy="2466679"/>
            <a:chOff x="8085158" y="1384531"/>
            <a:chExt cx="2795570" cy="3288905"/>
          </a:xfrm>
        </p:grpSpPr>
        <p:pic>
          <p:nvPicPr>
            <p:cNvPr id="11" name="圖片 10">
              <a:extLst>
                <a:ext uri="{FF2B5EF4-FFF2-40B4-BE49-F238E27FC236}">
                  <a16:creationId xmlns:a16="http://schemas.microsoft.com/office/drawing/2014/main" id="{4601A7EE-BBE2-EB46-B279-5184560E2224}"/>
                </a:ext>
              </a:extLst>
            </p:cNvPr>
            <p:cNvPicPr>
              <a:picLocks noChangeAspect="1"/>
            </p:cNvPicPr>
            <p:nvPr/>
          </p:nvPicPr>
          <p:blipFill>
            <a:blip r:embed="rId7" cstate="print"/>
            <a:srcRect/>
            <a:stretch/>
          </p:blipFill>
          <p:spPr>
            <a:xfrm>
              <a:off x="8085158" y="1384531"/>
              <a:ext cx="2795570" cy="3288905"/>
            </a:xfrm>
            <a:prstGeom prst="rect">
              <a:avLst/>
            </a:prstGeom>
          </p:spPr>
        </p:pic>
        <p:sp>
          <p:nvSpPr>
            <p:cNvPr id="21" name="文字方塊 20">
              <a:extLst>
                <a:ext uri="{FF2B5EF4-FFF2-40B4-BE49-F238E27FC236}">
                  <a16:creationId xmlns:a16="http://schemas.microsoft.com/office/drawing/2014/main" id="{017964A3-C7ED-C54A-8182-09D4FF9C26B9}"/>
                </a:ext>
              </a:extLst>
            </p:cNvPr>
            <p:cNvSpPr txBox="1"/>
            <p:nvPr/>
          </p:nvSpPr>
          <p:spPr>
            <a:xfrm>
              <a:off x="8592278" y="3275835"/>
              <a:ext cx="1934205" cy="451405"/>
            </a:xfrm>
            <a:prstGeom prst="rect">
              <a:avLst/>
            </a:prstGeom>
            <a:noFill/>
          </p:spPr>
          <p:txBody>
            <a:bodyPr wrap="none" rtlCol="0">
              <a:spAutoFit/>
            </a:bodyPr>
            <a:lstStyle/>
            <a:p>
              <a:pPr fontAlgn="auto">
                <a:spcBef>
                  <a:spcPts val="0"/>
                </a:spcBef>
                <a:spcAft>
                  <a:spcPts val="0"/>
                </a:spcAft>
              </a:pPr>
              <a:r>
                <a:rPr kumimoji="0" lang="en-US" altLang="zh-CN" sz="1600" b="1" spc="225" dirty="0">
                  <a:solidFill>
                    <a:prstClr val="white"/>
                  </a:solidFill>
                  <a:latin typeface="Microsoft JhengHei" panose="020B0604030504040204" pitchFamily="34" charset="-120"/>
                  <a:ea typeface="Microsoft JhengHei" panose="020B0604030504040204" pitchFamily="34" charset="-120"/>
                </a:rPr>
                <a:t>Transform</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251520" y="3606338"/>
            <a:ext cx="1728192" cy="590931"/>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Energy and Telecom Communication Cable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2199705"/>
          </a:xfrm>
          <a:prstGeom prst="rect">
            <a:avLst/>
          </a:prstGeom>
          <a:noFill/>
        </p:spPr>
        <p:txBody>
          <a:bodyPr wrap="square" rtlCol="0">
            <a:spAutoFit/>
          </a:bodyPr>
          <a:lstStyle/>
          <a:p>
            <a:pPr fontAlgn="auto">
              <a:lnSpc>
                <a:spcPts val="1500"/>
              </a:lnSpc>
              <a:spcBef>
                <a:spcPts val="0"/>
              </a:spcBef>
              <a:spcAft>
                <a:spcPts val="0"/>
              </a:spcAft>
            </a:pPr>
            <a:r>
              <a:rPr lang="en-US" altLang="zh-TW" sz="1200" dirty="0"/>
              <a:t>Operates the production, development, and sales of electricity and communication cables and monitors affiliated enterprises, including Ta Ho, AD, and UEI.</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29" name="矩形 28">
            <a:extLst>
              <a:ext uri="{FF2B5EF4-FFF2-40B4-BE49-F238E27FC236}">
                <a16:creationId xmlns:a16="http://schemas.microsoft.com/office/drawing/2014/main" id="{39604510-5C98-B343-B2DD-B3F1ACFD33A7}"/>
              </a:ext>
            </a:extLst>
          </p:cNvPr>
          <p:cNvSpPr/>
          <p:nvPr/>
        </p:nvSpPr>
        <p:spPr>
          <a:xfrm>
            <a:off x="7259444" y="3606338"/>
            <a:ext cx="18490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Business</a:t>
            </a:r>
            <a:r>
              <a:rPr lang="zh-TW" altLang="en-US" sz="1200" dirty="0">
                <a:solidFill>
                  <a:schemeClr val="bg2">
                    <a:lumMod val="25000"/>
                  </a:schemeClr>
                </a:solidFill>
              </a:rPr>
              <a:t> </a:t>
            </a:r>
            <a:br>
              <a:rPr lang="en-US" altLang="zh-TW" sz="1200" dirty="0">
                <a:solidFill>
                  <a:schemeClr val="bg2">
                    <a:lumMod val="25000"/>
                  </a:schemeClr>
                </a:solidFill>
              </a:rPr>
            </a:br>
            <a:r>
              <a:rPr lang="en-US" altLang="zh-TW" sz="1200" dirty="0">
                <a:solidFill>
                  <a:schemeClr val="bg2">
                    <a:lumMod val="25000"/>
                  </a:schemeClr>
                </a:solidFill>
              </a:rPr>
              <a:t>Administration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051720" y="3606338"/>
            <a:ext cx="1728192"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Magnet Wires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1979712" y="4188745"/>
            <a:ext cx="1872208" cy="2208297"/>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enamel wires and monitors affiliated enterprises, including </a:t>
            </a:r>
            <a:r>
              <a:rPr lang="en-US" altLang="zh-TW" sz="1200" dirty="0" err="1"/>
              <a:t>Heng</a:t>
            </a:r>
            <a:r>
              <a:rPr lang="en-US" altLang="zh-TW" sz="1200" dirty="0"/>
              <a:t> </a:t>
            </a:r>
            <a:r>
              <a:rPr lang="en-US" altLang="zh-TW" sz="1200" dirty="0" err="1"/>
              <a:t>Ya</a:t>
            </a:r>
            <a:r>
              <a:rPr lang="en-US" altLang="zh-TW" sz="1200" dirty="0"/>
              <a:t> Electric Ltd. (Hong Kong), </a:t>
            </a:r>
            <a:r>
              <a:rPr lang="en-US" altLang="zh-TW" sz="1200" dirty="0" err="1"/>
              <a:t>Heng</a:t>
            </a:r>
            <a:r>
              <a:rPr lang="en-US" altLang="zh-TW" sz="1200" dirty="0"/>
              <a:t> </a:t>
            </a:r>
            <a:r>
              <a:rPr lang="en-US" altLang="zh-TW" sz="1200" dirty="0" err="1"/>
              <a:t>Ya</a:t>
            </a:r>
            <a:r>
              <a:rPr lang="en-US" altLang="zh-TW" sz="1200" dirty="0"/>
              <a:t> Electric (</a:t>
            </a:r>
            <a:r>
              <a:rPr lang="en-US" altLang="zh-TW" sz="1200" dirty="0" err="1"/>
              <a:t>Kunshan</a:t>
            </a:r>
            <a:r>
              <a:rPr lang="en-US" altLang="zh-TW" sz="1200" dirty="0"/>
              <a:t>) Co., Ltd., Ta An Precision Co., Ltd., and Ta Yi Plastic Co., Ltd.</a:t>
            </a:r>
            <a:r>
              <a:rPr lang="zh-TW" altLang="en-US" sz="1200" dirty="0"/>
              <a:t>。 </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3" name="矩形 32">
            <a:extLst>
              <a:ext uri="{FF2B5EF4-FFF2-40B4-BE49-F238E27FC236}">
                <a16:creationId xmlns:a16="http://schemas.microsoft.com/office/drawing/2014/main" id="{D272C5EF-77DA-E547-8662-3F0D92BB3FE8}"/>
              </a:ext>
            </a:extLst>
          </p:cNvPr>
          <p:cNvSpPr/>
          <p:nvPr/>
        </p:nvSpPr>
        <p:spPr>
          <a:xfrm>
            <a:off x="3923928" y="3606337"/>
            <a:ext cx="1944216" cy="757130"/>
          </a:xfrm>
          <a:prstGeom prst="rect">
            <a:avLst/>
          </a:prstGeom>
        </p:spPr>
        <p:txBody>
          <a:bodyPr wrap="square">
            <a:spAutoFit/>
          </a:bodyPr>
          <a:lstStyle/>
          <a:p>
            <a:pPr marL="42863" fontAlgn="auto">
              <a:lnSpc>
                <a:spcPct val="90000"/>
              </a:lnSpc>
              <a:spcBef>
                <a:spcPts val="0"/>
              </a:spcBef>
              <a:spcAft>
                <a:spcPts val="450"/>
              </a:spcAft>
            </a:pPr>
            <a:r>
              <a:rPr lang="en-US" altLang="zh-TW" sz="1200" dirty="0">
                <a:solidFill>
                  <a:schemeClr val="bg2">
                    <a:lumMod val="25000"/>
                  </a:schemeClr>
                </a:solidFill>
              </a:rPr>
              <a:t>New Business</a:t>
            </a:r>
            <a:r>
              <a:rPr lang="zh-TW" altLang="en-US" sz="1200" dirty="0">
                <a:solidFill>
                  <a:schemeClr val="bg2">
                    <a:lumMod val="25000"/>
                  </a:schemeClr>
                </a:solidFill>
              </a:rPr>
              <a:t> </a:t>
            </a:r>
            <a:r>
              <a:rPr lang="en-US" altLang="zh-TW" sz="1200" dirty="0">
                <a:solidFill>
                  <a:schemeClr val="bg2">
                    <a:lumMod val="25000"/>
                  </a:schemeClr>
                </a:solidFill>
              </a:rPr>
              <a:t>Development, Investment and Copper Management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3923928" y="4365104"/>
            <a:ext cx="1800200" cy="1823576"/>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encapsulation solder wires, copper procurement, management of the Taipei Branch, and the evaluation of overseas investments.</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5" name="矩形 34">
            <a:extLst>
              <a:ext uri="{FF2B5EF4-FFF2-40B4-BE49-F238E27FC236}">
                <a16:creationId xmlns:a16="http://schemas.microsoft.com/office/drawing/2014/main" id="{BFE95B37-C5CB-F84A-A7BE-DA997724A3CC}"/>
              </a:ext>
            </a:extLst>
          </p:cNvPr>
          <p:cNvSpPr/>
          <p:nvPr/>
        </p:nvSpPr>
        <p:spPr>
          <a:xfrm>
            <a:off x="5796136" y="3606338"/>
            <a:ext cx="14401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Construction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24128" y="4293096"/>
            <a:ext cx="1440160" cy="66941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building construction and sales management.</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343385"/>
            <a:ext cx="1880184" cy="1239057"/>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Coordinates all groups, responds demands of stakeholders rationality, fulfills comprehensive effectiveness of groups, keeps sustainable growing.</a:t>
            </a:r>
            <a:endParaRPr lang="zh-TW" altLang="en-US" sz="1200" dirty="0"/>
          </a:p>
        </p:txBody>
      </p:sp>
      <p:sp>
        <p:nvSpPr>
          <p:cNvPr id="41" name="文字方塊 40">
            <a:extLst>
              <a:ext uri="{FF2B5EF4-FFF2-40B4-BE49-F238E27FC236}">
                <a16:creationId xmlns:a16="http://schemas.microsoft.com/office/drawing/2014/main" id="{C501E750-D07A-4AF4-A698-E2576E144851}"/>
              </a:ext>
            </a:extLst>
          </p:cNvPr>
          <p:cNvSpPr txBox="1"/>
          <p:nvPr/>
        </p:nvSpPr>
        <p:spPr>
          <a:xfrm>
            <a:off x="4788024" y="1499002"/>
            <a:ext cx="3881048" cy="461665"/>
          </a:xfrm>
          <a:prstGeom prst="rect">
            <a:avLst/>
          </a:prstGeom>
          <a:noFill/>
        </p:spPr>
        <p:txBody>
          <a:bodyPr wrap="square" rtlCol="0">
            <a:spAutoFit/>
          </a:bodyPr>
          <a:lstStyle/>
          <a:p>
            <a:pPr fontAlgn="auto">
              <a:spcBef>
                <a:spcPts val="0"/>
              </a:spcBef>
              <a:spcAft>
                <a:spcPts val="0"/>
              </a:spcAft>
            </a:pPr>
            <a:r>
              <a:rPr kumimoji="0" lang="en-US" altLang="zh-CN"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About </a:t>
            </a:r>
            <a:r>
              <a:rPr lang="en-US" altLang="zh-TW" sz="2400" dirty="0"/>
              <a:t>TA YA</a:t>
            </a:r>
            <a:r>
              <a:rPr lang="zh-TW" altLang="en-US" sz="2400" dirty="0"/>
              <a:t> </a:t>
            </a:r>
            <a:r>
              <a:rPr lang="en-US" altLang="zh-TW" sz="2400" dirty="0"/>
              <a:t>Headquarters</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
        <p:nvSpPr>
          <p:cNvPr id="39" name="矩形 38">
            <a:extLst>
              <a:ext uri="{FF2B5EF4-FFF2-40B4-BE49-F238E27FC236}">
                <a16:creationId xmlns:a16="http://schemas.microsoft.com/office/drawing/2014/main" id="{9856A42A-D797-B669-0414-02870F0652F7}"/>
              </a:ext>
            </a:extLst>
          </p:cNvPr>
          <p:cNvSpPr/>
          <p:nvPr/>
        </p:nvSpPr>
        <p:spPr>
          <a:xfrm>
            <a:off x="3923928" y="1916832"/>
            <a:ext cx="5040560" cy="369332"/>
          </a:xfrm>
          <a:prstGeom prst="rect">
            <a:avLst/>
          </a:prstGeom>
        </p:spPr>
        <p:txBody>
          <a:bodyPr wrap="square">
            <a:spAutoFit/>
          </a:bodyPr>
          <a:lstStyle/>
          <a:p>
            <a:pPr fontAlgn="auto">
              <a:spcBef>
                <a:spcPts val="0"/>
              </a:spcBef>
              <a:spcAft>
                <a:spcPts val="0"/>
              </a:spcAft>
            </a:pPr>
            <a:r>
              <a:rPr kumimoji="0" lang="en-US" altLang="zh-TW" spc="300" dirty="0">
                <a:solidFill>
                  <a:prstClr val="black">
                    <a:lumMod val="50000"/>
                    <a:lumOff val="50000"/>
                  </a:prstClr>
                </a:solidFill>
                <a:latin typeface="Microsoft JhengHei" panose="020B0604030504040204" pitchFamily="34" charset="-120"/>
                <a:ea typeface="Microsoft JhengHei" panose="020B0604030504040204" pitchFamily="34" charset="-120"/>
              </a:rPr>
              <a:t>Combined with 5 Business Groups</a:t>
            </a:r>
            <a:endPar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668718" y="2132856"/>
            <a:ext cx="7475282" cy="4104456"/>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539552" y="2033602"/>
            <a:ext cx="5040560" cy="4824398"/>
          </a:xfrm>
          <a:prstGeom prst="rect">
            <a:avLst/>
          </a:prstGeom>
        </p:spPr>
        <p:txBody>
          <a:bodyPr wrap="square">
            <a:spAutoFit/>
          </a:bodyPr>
          <a:lstStyle/>
          <a:p>
            <a:pPr marL="214313" indent="-214313">
              <a:lnSpc>
                <a:spcPct val="150000"/>
              </a:lnSpc>
              <a:buFont typeface="Arial" panose="020B0604020202020204" pitchFamily="34" charset="0"/>
              <a:buChar char="•"/>
            </a:pPr>
            <a:r>
              <a:rPr lang="en-US" altLang="zh-TW" sz="1200" dirty="0"/>
              <a:t>Installation with 2.89MW for solar power plant on rooftop in the Headquarter of </a:t>
            </a:r>
            <a:r>
              <a:rPr lang="en-US" altLang="zh-TW" sz="1200" dirty="0" err="1"/>
              <a:t>Kuan</a:t>
            </a:r>
            <a:r>
              <a:rPr lang="en-US" altLang="zh-TW" sz="1200" dirty="0"/>
              <a:t> Miao.</a:t>
            </a:r>
            <a:endParaRPr lang="zh-TW" altLang="en-US" sz="1200" dirty="0"/>
          </a:p>
          <a:p>
            <a:pPr marL="214313" indent="-214313">
              <a:lnSpc>
                <a:spcPct val="150000"/>
              </a:lnSpc>
              <a:buFont typeface="Arial" panose="020B0604020202020204" pitchFamily="34" charset="0"/>
              <a:buChar char="•"/>
            </a:pPr>
            <a:r>
              <a:rPr lang="en-US" altLang="zh-TW" sz="1200" dirty="0"/>
              <a:t>Cooperation with Taiwan Sugar for 6.94MW on rooftop by thousands of square meters.</a:t>
            </a:r>
            <a:r>
              <a:rPr lang="zh-TW" altLang="en-US" sz="1200" spc="225" dirty="0">
                <a:solidFill>
                  <a:schemeClr val="tx1">
                    <a:lumMod val="50000"/>
                    <a:lumOff val="50000"/>
                  </a:schemeClr>
                </a:solidFill>
                <a:ea typeface="微軟正黑體" panose="020B0604030504040204" pitchFamily="34" charset="-120"/>
              </a:rPr>
              <a:t>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Completed the change in land project for 71 hectares in </a:t>
            </a:r>
            <a:r>
              <a:rPr lang="en-US" altLang="zh-TW" sz="1200" dirty="0" err="1"/>
              <a:t>Syuejia</a:t>
            </a:r>
            <a:r>
              <a:rPr lang="en-US" altLang="zh-TW" sz="1200" dirty="0"/>
              <a:t> District, installed with 76MW which is the 1st successful land change on a private large-scale land over more than 30 hectares in Taiwan.</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The plant of </a:t>
            </a:r>
            <a:r>
              <a:rPr lang="en-US" altLang="zh-TW" sz="1200" dirty="0" err="1"/>
              <a:t>Kuan</a:t>
            </a:r>
            <a:r>
              <a:rPr lang="en-US" altLang="zh-TW" sz="1200" dirty="0"/>
              <a:t> Miao, Tainan individually installed with “TAYA Energy Storage Microgrid</a:t>
            </a:r>
            <a:r>
              <a:rPr lang="zh-TW" altLang="en-US" sz="1200" dirty="0"/>
              <a:t> </a:t>
            </a:r>
            <a:r>
              <a:rPr lang="en-US" altLang="zh-TW" sz="1200" dirty="0"/>
              <a:t>” System</a:t>
            </a:r>
            <a:r>
              <a:rPr lang="zh-TW" altLang="en-US" sz="1200" dirty="0"/>
              <a:t> </a:t>
            </a:r>
            <a:r>
              <a:rPr lang="en-US" altLang="zh-TW" sz="1200" dirty="0"/>
              <a:t>of 600kWh 200kWp, combining with storage, electric facilities, environment control and grid information as one, providing a full-service for power control. </a:t>
            </a:r>
            <a:endParaRPr lang="zh-TW" altLang="en-US" sz="1200" dirty="0"/>
          </a:p>
          <a:p>
            <a:pPr>
              <a:lnSpc>
                <a:spcPct val="150000"/>
              </a:lnSpc>
            </a:pPr>
            <a:r>
              <a:rPr lang="en-US" altLang="zh-TW" sz="1600" b="1" dirty="0"/>
              <a:t>     In future, TAYA proactively develops large-scale rooftops on enterprises and ground-mounted solar power plants, and our target in 2022 will be achieving 240MW.</a:t>
            </a: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6" y="4213428"/>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1115616" y="1628800"/>
            <a:ext cx="2392065" cy="424732"/>
          </a:xfrm>
          <a:prstGeom prst="rect">
            <a:avLst/>
          </a:prstGeom>
          <a:noFill/>
        </p:spPr>
        <p:txBody>
          <a:bodyPr wrap="none" rtlCol="0">
            <a:spAutoFit/>
          </a:bodyPr>
          <a:lstStyle/>
          <a:p>
            <a:pPr>
              <a:lnSpc>
                <a:spcPct val="90000"/>
              </a:lnSpc>
              <a:spcAft>
                <a:spcPts val="450"/>
              </a:spcAft>
            </a:pPr>
            <a:r>
              <a:rPr lang="en-US" altLang="zh-TW" sz="2400" dirty="0"/>
              <a:t>TAYA Solar Energy</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1409700" y="2930205"/>
            <a:ext cx="6324600" cy="3457575"/>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3503631264"/>
              </p:ext>
            </p:extLst>
          </p:nvPr>
        </p:nvGraphicFramePr>
        <p:xfrm>
          <a:off x="179512" y="1011881"/>
          <a:ext cx="8352928" cy="24324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方塊 19">
            <a:extLst>
              <a:ext uri="{FF2B5EF4-FFF2-40B4-BE49-F238E27FC236}">
                <a16:creationId xmlns:a16="http://schemas.microsoft.com/office/drawing/2014/main" id="{3784ED73-02CF-42EC-BF70-8D7E21A0D8FD}"/>
              </a:ext>
            </a:extLst>
          </p:cNvPr>
          <p:cNvSpPr txBox="1"/>
          <p:nvPr/>
        </p:nvSpPr>
        <p:spPr>
          <a:xfrm>
            <a:off x="640990" y="4925227"/>
            <a:ext cx="7862019" cy="1569660"/>
          </a:xfrm>
          <a:prstGeom prst="rect">
            <a:avLst/>
          </a:prstGeom>
          <a:noFill/>
        </p:spPr>
        <p:txBody>
          <a:bodyPr wrap="square" anchor="ctr">
            <a:spAutoFit/>
          </a:bodyPr>
          <a:lstStyle/>
          <a:p>
            <a:pPr algn="just">
              <a:spcBef>
                <a:spcPts val="0"/>
              </a:spcBef>
              <a:spcAft>
                <a:spcPts val="0"/>
              </a:spcAft>
              <a:buFont typeface="Arial" panose="020B0604020202020204" pitchFamily="34" charset="0"/>
              <a:buChar char="•"/>
            </a:pPr>
            <a:r>
              <a:rPr lang="en-US" altLang="zh-TW" sz="1600" b="1" i="0" dirty="0">
                <a:solidFill>
                  <a:srgbClr val="36393D"/>
                </a:solidFill>
                <a:effectLst/>
                <a:latin typeface="MS JhengHei"/>
              </a:rPr>
              <a:t>The ideal of establishing Taya Green, and the cooperation with </a:t>
            </a:r>
            <a:r>
              <a:rPr lang="en-US" altLang="zh-TW" sz="1600" b="1" i="0" dirty="0" err="1">
                <a:solidFill>
                  <a:srgbClr val="36393D"/>
                </a:solidFill>
                <a:effectLst/>
                <a:latin typeface="MS JhengHei"/>
              </a:rPr>
              <a:t>Hengs</a:t>
            </a:r>
            <a:r>
              <a:rPr lang="en-US" altLang="zh-TW" sz="1600" b="1" i="0" dirty="0">
                <a:solidFill>
                  <a:srgbClr val="36393D"/>
                </a:solidFill>
                <a:effectLst/>
                <a:latin typeface="MS JhengHei"/>
              </a:rPr>
              <a:t> to develop field of solar energy, Taya Group exclaims to be leading brand in energy connection by actions.</a:t>
            </a:r>
            <a:endParaRPr lang="zh-TW" altLang="en-US" sz="1600" b="1" dirty="0">
              <a:solidFill>
                <a:srgbClr val="000000"/>
              </a:solidFill>
              <a:latin typeface="Noto Sans Symbols"/>
            </a:endParaRPr>
          </a:p>
          <a:p>
            <a:pPr algn="just">
              <a:spcBef>
                <a:spcPts val="0"/>
              </a:spcBef>
              <a:spcAft>
                <a:spcPts val="0"/>
              </a:spcAft>
              <a:buFont typeface="Arial" panose="020B0604020202020204" pitchFamily="34" charset="0"/>
              <a:buChar char="•"/>
            </a:pPr>
            <a:r>
              <a:rPr lang="en-US" altLang="zh-TW" sz="1600" b="1" i="0" dirty="0">
                <a:solidFill>
                  <a:srgbClr val="36393D"/>
                </a:solidFill>
                <a:effectLst/>
                <a:latin typeface="MS JhengHei"/>
              </a:rPr>
              <a:t>Importing PV-ESCO (Photovoltaic-Energy Service Company) : to reduce people's cost of installing PV.</a:t>
            </a:r>
            <a:endParaRPr lang="zh-TW" altLang="en-US" sz="1600" b="1" dirty="0">
              <a:solidFill>
                <a:srgbClr val="000000"/>
              </a:solidFill>
              <a:latin typeface="Noto Sans Symbols"/>
            </a:endParaRPr>
          </a:p>
          <a:p>
            <a:pPr algn="just">
              <a:spcBef>
                <a:spcPts val="0"/>
              </a:spcBef>
              <a:spcAft>
                <a:spcPts val="0"/>
              </a:spcAft>
              <a:buFont typeface="Arial" panose="020B0604020202020204" pitchFamily="34" charset="0"/>
              <a:buChar char="•"/>
            </a:pPr>
            <a:r>
              <a:rPr lang="en-US" altLang="zh-TW" sz="1600" b="1" dirty="0">
                <a:solidFill>
                  <a:srgbClr val="000000"/>
                </a:solidFill>
                <a:latin typeface="MS JhengHei"/>
                <a:ea typeface="Microsoft JhengHei" panose="020B0604030504040204" pitchFamily="34" charset="-120"/>
              </a:rPr>
              <a:t>Provide PV building service, such as Self-use, Roof, Ground-mounted, Floating, and Fishery &amp; Electricity Symbiosis.</a:t>
            </a:r>
            <a:endParaRPr lang="zh-TW" altLang="en-US" spc="225" dirty="0">
              <a:solidFill>
                <a:schemeClr val="bg1">
                  <a:lumMod val="50000"/>
                </a:schemeClr>
              </a:solidFill>
              <a:latin typeface="Noto Sans CJK TC Black" panose="020B0A00000000000000" pitchFamily="34" charset="-120"/>
              <a:ea typeface="Noto Sans CJK TC Black" panose="020B0A00000000000000"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539552" y="692773"/>
            <a:ext cx="4856586" cy="461665"/>
          </a:xfrm>
          <a:prstGeom prst="rect">
            <a:avLst/>
          </a:prstGeom>
          <a:noFill/>
        </p:spPr>
        <p:txBody>
          <a:bodyPr wrap="none" rtlCol="0">
            <a:spAutoFit/>
          </a:bodyPr>
          <a:lstStyle/>
          <a:p>
            <a:r>
              <a:rPr lang="en-US" altLang="zh-TW"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Plan for Renewable Energy</a:t>
            </a:r>
            <a:endPar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2" name="菱形 11">
            <a:extLst>
              <a:ext uri="{FF2B5EF4-FFF2-40B4-BE49-F238E27FC236}">
                <a16:creationId xmlns:a16="http://schemas.microsoft.com/office/drawing/2014/main" id="{3D39A2B2-103D-457D-8D42-7FF015711436}"/>
              </a:ext>
            </a:extLst>
          </p:cNvPr>
          <p:cNvSpPr/>
          <p:nvPr/>
        </p:nvSpPr>
        <p:spPr>
          <a:xfrm>
            <a:off x="925033" y="1778836"/>
            <a:ext cx="113240" cy="113240"/>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1" name="文字方塊 20">
            <a:extLst>
              <a:ext uri="{FF2B5EF4-FFF2-40B4-BE49-F238E27FC236}">
                <a16:creationId xmlns:a16="http://schemas.microsoft.com/office/drawing/2014/main" id="{F603CCE1-5A92-4C5B-93E6-86133AC62AB2}"/>
              </a:ext>
            </a:extLst>
          </p:cNvPr>
          <p:cNvSpPr txBox="1"/>
          <p:nvPr/>
        </p:nvSpPr>
        <p:spPr>
          <a:xfrm>
            <a:off x="1038273" y="1285125"/>
            <a:ext cx="6701009" cy="968470"/>
          </a:xfrm>
          <a:prstGeom prst="rect">
            <a:avLst/>
          </a:prstGeom>
          <a:noFill/>
        </p:spPr>
        <p:txBody>
          <a:bodyPr wrap="square">
            <a:spAutoFit/>
          </a:bodyPr>
          <a:lstStyle/>
          <a:p>
            <a:pPr marL="42863">
              <a:lnSpc>
                <a:spcPct val="90000"/>
              </a:lnSpc>
              <a:spcAft>
                <a:spcPts val="450"/>
              </a:spcAft>
            </a:pPr>
            <a:r>
              <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rPr>
              <a:t>Solar Energy</a:t>
            </a: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20" y="2801098"/>
            <a:ext cx="3276895" cy="13730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15" y="2796450"/>
            <a:ext cx="3482531" cy="1377694"/>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8F94B6FB-C624-4230-9443-C5D1AC9FC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920" y="1938269"/>
            <a:ext cx="6759426" cy="745589"/>
          </a:xfrm>
          <a:prstGeom prst="rect">
            <a:avLst/>
          </a:prstGeom>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5871</TotalTime>
  <Words>1309</Words>
  <Application>Microsoft Office PowerPoint</Application>
  <PresentationFormat>如螢幕大小 (4:3)</PresentationFormat>
  <Paragraphs>287</Paragraphs>
  <Slides>23</Slides>
  <Notes>5</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23</vt:i4>
      </vt:variant>
    </vt:vector>
  </HeadingPairs>
  <TitlesOfParts>
    <vt:vector size="34" baseType="lpstr">
      <vt:lpstr>MS JhengHei</vt:lpstr>
      <vt:lpstr>Noto Sans CJK TC Black</vt:lpstr>
      <vt:lpstr>Noto Sans Symbols</vt:lpstr>
      <vt:lpstr>微軟正黑體</vt:lpstr>
      <vt:lpstr>微軟正黑體</vt:lpstr>
      <vt:lpstr>Arial</vt:lpstr>
      <vt:lpstr>Calibri</vt:lpstr>
      <vt:lpstr>Dubai</vt:lpstr>
      <vt:lpstr>Wingdings</vt:lpstr>
      <vt:lpstr>1_Office 佈景主題</vt:lpstr>
      <vt:lpstr>Office 佈景主題</vt:lpstr>
      <vt:lpstr>2022 Q1 Results Presentation</vt:lpstr>
      <vt:lpstr>DISCLAIMER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pc13164 taya</cp:lastModifiedBy>
  <cp:revision>757</cp:revision>
  <dcterms:created xsi:type="dcterms:W3CDTF">2015-09-11T13:57:23Z</dcterms:created>
  <dcterms:modified xsi:type="dcterms:W3CDTF">2022-05-24T00:56:32Z</dcterms:modified>
</cp:coreProperties>
</file>