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307" r:id="rId2"/>
    <p:sldId id="308" r:id="rId3"/>
    <p:sldId id="314" r:id="rId4"/>
    <p:sldId id="294" r:id="rId5"/>
    <p:sldId id="280" r:id="rId6"/>
    <p:sldId id="313" r:id="rId7"/>
    <p:sldId id="286" r:id="rId8"/>
    <p:sldId id="309" r:id="rId9"/>
    <p:sldId id="291" r:id="rId10"/>
    <p:sldId id="315" r:id="rId11"/>
    <p:sldId id="296" r:id="rId12"/>
    <p:sldId id="281" r:id="rId13"/>
    <p:sldId id="297" r:id="rId14"/>
    <p:sldId id="316" r:id="rId15"/>
    <p:sldId id="311" r:id="rId16"/>
    <p:sldId id="298" r:id="rId17"/>
    <p:sldId id="317" r:id="rId18"/>
    <p:sldId id="318" r:id="rId19"/>
    <p:sldId id="292" r:id="rId20"/>
    <p:sldId id="269" r:id="rId21"/>
    <p:sldId id="271" r:id="rId22"/>
    <p:sldId id="334" r:id="rId23"/>
    <p:sldId id="299" r:id="rId24"/>
    <p:sldId id="300" r:id="rId25"/>
    <p:sldId id="301" r:id="rId26"/>
    <p:sldId id="302" r:id="rId27"/>
    <p:sldId id="303" r:id="rId28"/>
    <p:sldId id="304" r:id="rId29"/>
    <p:sldId id="305" r:id="rId30"/>
    <p:sldId id="306" r:id="rId31"/>
    <p:sldId id="278" r:id="rId32"/>
    <p:sldId id="277" r:id="rId33"/>
    <p:sldId id="274" r:id="rId34"/>
    <p:sldId id="264" r:id="rId35"/>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a:srgbClr val="FFEBE1"/>
    <a:srgbClr val="F4E1E0"/>
    <a:srgbClr val="33CCCC"/>
    <a:srgbClr val="FFFF66"/>
    <a:srgbClr val="99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34" autoAdjust="0"/>
    <p:restoredTop sz="94660" autoAdjust="0"/>
  </p:normalViewPr>
  <p:slideViewPr>
    <p:cSldViewPr>
      <p:cViewPr>
        <p:scale>
          <a:sx n="80" d="100"/>
          <a:sy n="80" d="100"/>
        </p:scale>
        <p:origin x="-307" y="37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2982" y="-10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lina\Desktop\2020Q2&#27861;&#35498;&#26371;&#24213;&#31295;(&#26356;&#25913;)%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d6\alina\&#27861;&#35498;&#26371;\2020Q2&#27861;&#35498;&#26371;\&#37559;&#21806;&#37327;-&#20729;&#32113;&#35336;2019Q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zh-TW"/>
  <c:style val="28"/>
  <c:chart>
    <c:autoTitleDeleted val="1"/>
    <c:plotArea>
      <c:layout/>
      <c:barChart>
        <c:barDir val="col"/>
        <c:grouping val="clustered"/>
        <c:ser>
          <c:idx val="0"/>
          <c:order val="0"/>
          <c:tx>
            <c:strRef>
              <c:f>年度營運EG!$C$3</c:f>
              <c:strCache>
                <c:ptCount val="1"/>
                <c:pt idx="0">
                  <c:v>Sales</c:v>
                </c:pt>
              </c:strCache>
            </c:strRef>
          </c:tx>
          <c:spPr>
            <a:gradFill flip="none" rotWithShape="1">
              <a:gsLst>
                <a:gs pos="0">
                  <a:schemeClr val="bg1">
                    <a:lumMod val="65000"/>
                  </a:schemeClr>
                </a:gs>
                <a:gs pos="50000">
                  <a:srgbClr val="4F81BD">
                    <a:tint val="44500"/>
                    <a:satMod val="160000"/>
                  </a:srgbClr>
                </a:gs>
                <a:gs pos="100000">
                  <a:srgbClr val="4F81BD">
                    <a:tint val="23500"/>
                    <a:satMod val="160000"/>
                  </a:srgbClr>
                </a:gs>
              </a:gsLst>
              <a:path path="circle">
                <a:fillToRect l="100000" t="100000"/>
              </a:path>
              <a:tileRect r="-100000" b="-100000"/>
            </a:gradFill>
          </c:spPr>
          <c:dPt>
            <c:idx val="2"/>
            <c:invertIfNegative val="1"/>
          </c:dPt>
          <c:cat>
            <c:strRef>
              <c:f>年度營運EG!$B$4:$B$9</c:f>
              <c:strCache>
                <c:ptCount val="6"/>
                <c:pt idx="0">
                  <c:v>104Y</c:v>
                </c:pt>
                <c:pt idx="1">
                  <c:v>105Y</c:v>
                </c:pt>
                <c:pt idx="2">
                  <c:v>106Y</c:v>
                </c:pt>
                <c:pt idx="3">
                  <c:v>107Y</c:v>
                </c:pt>
                <c:pt idx="4">
                  <c:v>108Y</c:v>
                </c:pt>
                <c:pt idx="5">
                  <c:v>109Q2</c:v>
                </c:pt>
              </c:strCache>
            </c:strRef>
          </c:cat>
          <c:val>
            <c:numRef>
              <c:f>年度營運EG!$C$4:$C$9</c:f>
              <c:numCache>
                <c:formatCode>#,##0;[Red]\-#,##0</c:formatCode>
                <c:ptCount val="6"/>
                <c:pt idx="0">
                  <c:v>15189555</c:v>
                </c:pt>
                <c:pt idx="1">
                  <c:v>14268029</c:v>
                </c:pt>
                <c:pt idx="2">
                  <c:v>16743012</c:v>
                </c:pt>
                <c:pt idx="3">
                  <c:v>18577212</c:v>
                </c:pt>
                <c:pt idx="4">
                  <c:v>18153101</c:v>
                </c:pt>
                <c:pt idx="5">
                  <c:v>8173709</c:v>
                </c:pt>
              </c:numCache>
            </c:numRef>
          </c:val>
        </c:ser>
        <c:ser>
          <c:idx val="3"/>
          <c:order val="1"/>
          <c:tx>
            <c:strRef>
              <c:f>年度營運EG!$E$3</c:f>
              <c:strCache>
                <c:ptCount val="1"/>
                <c:pt idx="0">
                  <c:v>Net Profit After Tax  
(Attributable to Shareholders 
of the Parent) 
</c:v>
                </c:pt>
              </c:strCache>
            </c:strRef>
          </c:tx>
          <c:spPr>
            <a:solidFill>
              <a:srgbClr val="4F81BD">
                <a:lumMod val="75000"/>
                <a:alpha val="80000"/>
              </a:srgbClr>
            </a:solidFill>
            <a:ln>
              <a:gradFill>
                <a:gsLst>
                  <a:gs pos="0">
                    <a:schemeClr val="bg1">
                      <a:lumMod val="65000"/>
                    </a:schemeClr>
                  </a:gs>
                  <a:gs pos="50000">
                    <a:srgbClr val="4F81BD">
                      <a:tint val="44500"/>
                      <a:satMod val="160000"/>
                    </a:srgbClr>
                  </a:gs>
                  <a:gs pos="100000">
                    <a:srgbClr val="4F81BD">
                      <a:tint val="23500"/>
                      <a:satMod val="160000"/>
                    </a:srgbClr>
                  </a:gs>
                </a:gsLst>
                <a:lin ang="5400000" scaled="0"/>
              </a:gradFill>
            </a:ln>
          </c:spPr>
          <c:cat>
            <c:strRef>
              <c:f>年度營運EG!$B$4:$B$9</c:f>
              <c:strCache>
                <c:ptCount val="6"/>
                <c:pt idx="0">
                  <c:v>104Y</c:v>
                </c:pt>
                <c:pt idx="1">
                  <c:v>105Y</c:v>
                </c:pt>
                <c:pt idx="2">
                  <c:v>106Y</c:v>
                </c:pt>
                <c:pt idx="3">
                  <c:v>107Y</c:v>
                </c:pt>
                <c:pt idx="4">
                  <c:v>108Y</c:v>
                </c:pt>
                <c:pt idx="5">
                  <c:v>109Q2</c:v>
                </c:pt>
              </c:strCache>
            </c:strRef>
          </c:cat>
          <c:val>
            <c:numRef>
              <c:f>年度營運EG!$E$4:$E$9</c:f>
              <c:numCache>
                <c:formatCode>#,##0;[Red]\-#,##0</c:formatCode>
                <c:ptCount val="6"/>
                <c:pt idx="0">
                  <c:v>-542270</c:v>
                </c:pt>
                <c:pt idx="1">
                  <c:v>28136</c:v>
                </c:pt>
                <c:pt idx="2">
                  <c:v>467463</c:v>
                </c:pt>
                <c:pt idx="3">
                  <c:v>471252</c:v>
                </c:pt>
                <c:pt idx="4">
                  <c:v>505047</c:v>
                </c:pt>
                <c:pt idx="5">
                  <c:v>457902</c:v>
                </c:pt>
              </c:numCache>
            </c:numRef>
          </c:val>
        </c:ser>
        <c:gapWidth val="75"/>
        <c:axId val="41139584"/>
        <c:axId val="41141376"/>
      </c:barChart>
      <c:lineChart>
        <c:grouping val="standard"/>
        <c:ser>
          <c:idx val="4"/>
          <c:order val="2"/>
          <c:tx>
            <c:strRef>
              <c:f>年度營運EG!$G$3</c:f>
              <c:strCache>
                <c:ptCount val="1"/>
                <c:pt idx="0">
                  <c:v>Rate of Gross Profit 
</c:v>
                </c:pt>
              </c:strCache>
            </c:strRef>
          </c:tx>
          <c:spPr>
            <a:ln w="47625" cap="rnd" cmpd="sng">
              <a:solidFill>
                <a:srgbClr val="4BACC6">
                  <a:lumMod val="50000"/>
                  <a:alpha val="64000"/>
                </a:srgbClr>
              </a:solidFill>
              <a:round/>
              <a:headEnd type="diamond" w="sm" len="sm"/>
              <a:tailEnd type="diamond"/>
            </a:ln>
          </c:spPr>
          <c:dLbls>
            <c:showVal val="1"/>
          </c:dLbls>
          <c:cat>
            <c:strRef>
              <c:f>年度營運EG!$B$4:$B$9</c:f>
              <c:strCache>
                <c:ptCount val="6"/>
                <c:pt idx="0">
                  <c:v>104Y</c:v>
                </c:pt>
                <c:pt idx="1">
                  <c:v>105Y</c:v>
                </c:pt>
                <c:pt idx="2">
                  <c:v>106Y</c:v>
                </c:pt>
                <c:pt idx="3">
                  <c:v>107Y</c:v>
                </c:pt>
                <c:pt idx="4">
                  <c:v>108Y</c:v>
                </c:pt>
                <c:pt idx="5">
                  <c:v>109Q2</c:v>
                </c:pt>
              </c:strCache>
            </c:strRef>
          </c:cat>
          <c:val>
            <c:numRef>
              <c:f>年度營運EG!$G$4:$G$9</c:f>
              <c:numCache>
                <c:formatCode>0.00%</c:formatCode>
                <c:ptCount val="6"/>
                <c:pt idx="0">
                  <c:v>3.1221191140885958E-2</c:v>
                </c:pt>
                <c:pt idx="1">
                  <c:v>7.2112202743630532E-2</c:v>
                </c:pt>
                <c:pt idx="2">
                  <c:v>9.2643486130213643E-2</c:v>
                </c:pt>
                <c:pt idx="3">
                  <c:v>6.8949366568029663E-2</c:v>
                </c:pt>
                <c:pt idx="4">
                  <c:v>7.1919943595311897E-2</c:v>
                </c:pt>
                <c:pt idx="5">
                  <c:v>6.5232809242413717E-2</c:v>
                </c:pt>
              </c:numCache>
            </c:numRef>
          </c:val>
        </c:ser>
        <c:marker val="1"/>
        <c:axId val="41149184"/>
        <c:axId val="41143296"/>
      </c:lineChart>
      <c:catAx>
        <c:axId val="41139584"/>
        <c:scaling>
          <c:orientation val="minMax"/>
        </c:scaling>
        <c:axPos val="b"/>
        <c:majorTickMark val="none"/>
        <c:tickLblPos val="nextTo"/>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crossAx val="41141376"/>
        <c:crosses val="autoZero"/>
        <c:auto val="1"/>
        <c:lblAlgn val="ctr"/>
        <c:lblOffset val="100"/>
      </c:catAx>
      <c:valAx>
        <c:axId val="41141376"/>
        <c:scaling>
          <c:orientation val="minMax"/>
        </c:scaling>
        <c:axPos val="l"/>
        <c:majorGridlines/>
        <c:numFmt formatCode="#,##0.00_);\(#,##0.00\)" sourceLinked="0"/>
        <c:majorTickMark val="none"/>
        <c:tickLblPos val="nextTo"/>
        <c:crossAx val="41139584"/>
        <c:crosses val="autoZero"/>
        <c:crossBetween val="between"/>
        <c:dispUnits>
          <c:builtInUnit val="thousands"/>
        </c:dispUnits>
      </c:valAx>
      <c:valAx>
        <c:axId val="41143296"/>
        <c:scaling>
          <c:orientation val="minMax"/>
        </c:scaling>
        <c:axPos val="r"/>
        <c:numFmt formatCode="0.00%" sourceLinked="1"/>
        <c:tickLblPos val="nextTo"/>
        <c:crossAx val="41149184"/>
        <c:crosses val="max"/>
        <c:crossBetween val="between"/>
      </c:valAx>
      <c:catAx>
        <c:axId val="41149184"/>
        <c:scaling>
          <c:orientation val="minMax"/>
        </c:scaling>
        <c:delete val="1"/>
        <c:axPos val="b"/>
        <c:tickLblPos val="none"/>
        <c:crossAx val="41143296"/>
        <c:crosses val="autoZero"/>
        <c:auto val="1"/>
        <c:lblAlgn val="ctr"/>
        <c:lblOffset val="100"/>
      </c:catAx>
    </c:plotArea>
    <c:legend>
      <c:legendPos val="b"/>
      <c:layout/>
    </c:legend>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zh-TW"/>
  <c:style val="26"/>
  <c:chart>
    <c:autoTitleDeleted val="1"/>
    <c:plotArea>
      <c:layout/>
      <c:barChart>
        <c:barDir val="col"/>
        <c:grouping val="stacked"/>
        <c:ser>
          <c:idx val="0"/>
          <c:order val="0"/>
          <c:tx>
            <c:strRef>
              <c:f>銷售數量統計eg!$A$22</c:f>
              <c:strCache>
                <c:ptCount val="1"/>
                <c:pt idx="0">
                  <c:v>Copper Wire</c:v>
                </c:pt>
              </c:strCache>
            </c:strRef>
          </c:tx>
          <c:spPr>
            <a:solidFill>
              <a:schemeClr val="bg2">
                <a:lumMod val="75000"/>
              </a:schemeClr>
            </a:solidFill>
          </c:spPr>
          <c:cat>
            <c:strRef>
              <c:f>銷售數量統計eg!$F$21:$K$21</c:f>
              <c:strCache>
                <c:ptCount val="6"/>
                <c:pt idx="0">
                  <c:v>104Y</c:v>
                </c:pt>
                <c:pt idx="1">
                  <c:v>105Y</c:v>
                </c:pt>
                <c:pt idx="2">
                  <c:v>106Y</c:v>
                </c:pt>
                <c:pt idx="3">
                  <c:v>107Y</c:v>
                </c:pt>
                <c:pt idx="4">
                  <c:v>108年</c:v>
                </c:pt>
                <c:pt idx="5">
                  <c:v>109年Q2</c:v>
                </c:pt>
              </c:strCache>
            </c:strRef>
          </c:cat>
          <c:val>
            <c:numRef>
              <c:f>銷售數量統計eg!$F$22:$K$22</c:f>
              <c:numCache>
                <c:formatCode>_-* #,##0_-;\-* #,##0_-;_-* "-"??_-;_-@_-</c:formatCode>
                <c:ptCount val="6"/>
                <c:pt idx="0">
                  <c:v>4258</c:v>
                </c:pt>
                <c:pt idx="1">
                  <c:v>5224</c:v>
                </c:pt>
                <c:pt idx="2">
                  <c:v>4753</c:v>
                </c:pt>
                <c:pt idx="3">
                  <c:v>4672</c:v>
                </c:pt>
                <c:pt idx="4">
                  <c:v>4704</c:v>
                </c:pt>
                <c:pt idx="5">
                  <c:v>2554</c:v>
                </c:pt>
              </c:numCache>
            </c:numRef>
          </c:val>
        </c:ser>
        <c:ser>
          <c:idx val="1"/>
          <c:order val="1"/>
          <c:tx>
            <c:strRef>
              <c:f>銷售數量統計eg!$A$23</c:f>
              <c:strCache>
                <c:ptCount val="1"/>
                <c:pt idx="0">
                  <c:v>Energy Cable</c:v>
                </c:pt>
              </c:strCache>
            </c:strRef>
          </c:tx>
          <c:spPr>
            <a:solidFill>
              <a:schemeClr val="bg1">
                <a:lumMod val="85000"/>
              </a:schemeClr>
            </a:solidFill>
          </c:spPr>
          <c:cat>
            <c:strRef>
              <c:f>銷售數量統計eg!$F$21:$K$21</c:f>
              <c:strCache>
                <c:ptCount val="6"/>
                <c:pt idx="0">
                  <c:v>104Y</c:v>
                </c:pt>
                <c:pt idx="1">
                  <c:v>105Y</c:v>
                </c:pt>
                <c:pt idx="2">
                  <c:v>106Y</c:v>
                </c:pt>
                <c:pt idx="3">
                  <c:v>107Y</c:v>
                </c:pt>
                <c:pt idx="4">
                  <c:v>108年</c:v>
                </c:pt>
                <c:pt idx="5">
                  <c:v>109年Q2</c:v>
                </c:pt>
              </c:strCache>
            </c:strRef>
          </c:cat>
          <c:val>
            <c:numRef>
              <c:f>銷售數量統計eg!$F$23:$K$23</c:f>
              <c:numCache>
                <c:formatCode>_-* #,##0_-;\-* #,##0_-;_-* "-"??_-;_-@_-</c:formatCode>
                <c:ptCount val="6"/>
                <c:pt idx="0">
                  <c:v>19391</c:v>
                </c:pt>
                <c:pt idx="1">
                  <c:v>18464</c:v>
                </c:pt>
                <c:pt idx="2">
                  <c:v>18172</c:v>
                </c:pt>
                <c:pt idx="3">
                  <c:v>21635</c:v>
                </c:pt>
                <c:pt idx="4">
                  <c:v>25254</c:v>
                </c:pt>
                <c:pt idx="5">
                  <c:v>13411</c:v>
                </c:pt>
              </c:numCache>
            </c:numRef>
          </c:val>
        </c:ser>
        <c:ser>
          <c:idx val="2"/>
          <c:order val="2"/>
          <c:tx>
            <c:strRef>
              <c:f>銷售數量統計eg!$A$24</c:f>
              <c:strCache>
                <c:ptCount val="1"/>
                <c:pt idx="0">
                  <c:v>Telecom Cable</c:v>
                </c:pt>
              </c:strCache>
            </c:strRef>
          </c:tx>
          <c:spPr>
            <a:solidFill>
              <a:schemeClr val="accent5">
                <a:lumMod val="60000"/>
                <a:lumOff val="40000"/>
              </a:schemeClr>
            </a:solidFill>
          </c:spPr>
          <c:cat>
            <c:strRef>
              <c:f>銷售數量統計eg!$F$21:$K$21</c:f>
              <c:strCache>
                <c:ptCount val="6"/>
                <c:pt idx="0">
                  <c:v>104Y</c:v>
                </c:pt>
                <c:pt idx="1">
                  <c:v>105Y</c:v>
                </c:pt>
                <c:pt idx="2">
                  <c:v>106Y</c:v>
                </c:pt>
                <c:pt idx="3">
                  <c:v>107Y</c:v>
                </c:pt>
                <c:pt idx="4">
                  <c:v>108年</c:v>
                </c:pt>
                <c:pt idx="5">
                  <c:v>109年Q2</c:v>
                </c:pt>
              </c:strCache>
            </c:strRef>
          </c:cat>
          <c:val>
            <c:numRef>
              <c:f>銷售數量統計eg!$F$24:$K$24</c:f>
              <c:numCache>
                <c:formatCode>_-* #,##0_-;\-* #,##0_-;_-* "-"??_-;_-@_-</c:formatCode>
                <c:ptCount val="6"/>
                <c:pt idx="0">
                  <c:v>1698</c:v>
                </c:pt>
                <c:pt idx="1">
                  <c:v>1546</c:v>
                </c:pt>
                <c:pt idx="2">
                  <c:v>1041</c:v>
                </c:pt>
                <c:pt idx="3">
                  <c:v>1377</c:v>
                </c:pt>
                <c:pt idx="4">
                  <c:v>1231</c:v>
                </c:pt>
                <c:pt idx="5">
                  <c:v>498</c:v>
                </c:pt>
              </c:numCache>
            </c:numRef>
          </c:val>
        </c:ser>
        <c:ser>
          <c:idx val="3"/>
          <c:order val="3"/>
          <c:tx>
            <c:strRef>
              <c:f>銷售數量統計eg!$A$25</c:f>
              <c:strCache>
                <c:ptCount val="1"/>
                <c:pt idx="0">
                  <c:v>Magnet Wires </c:v>
                </c:pt>
              </c:strCache>
            </c:strRef>
          </c:tx>
          <c:spPr>
            <a:solidFill>
              <a:schemeClr val="accent1">
                <a:lumMod val="60000"/>
                <a:lumOff val="40000"/>
              </a:schemeClr>
            </a:solidFill>
          </c:spPr>
          <c:cat>
            <c:strRef>
              <c:f>銷售數量統計eg!$F$21:$K$21</c:f>
              <c:strCache>
                <c:ptCount val="6"/>
                <c:pt idx="0">
                  <c:v>104Y</c:v>
                </c:pt>
                <c:pt idx="1">
                  <c:v>105Y</c:v>
                </c:pt>
                <c:pt idx="2">
                  <c:v>106Y</c:v>
                </c:pt>
                <c:pt idx="3">
                  <c:v>107Y</c:v>
                </c:pt>
                <c:pt idx="4">
                  <c:v>108年</c:v>
                </c:pt>
                <c:pt idx="5">
                  <c:v>109年Q2</c:v>
                </c:pt>
              </c:strCache>
            </c:strRef>
          </c:cat>
          <c:val>
            <c:numRef>
              <c:f>銷售數量統計eg!$F$25:$K$25</c:f>
              <c:numCache>
                <c:formatCode>_-* #,##0_-;\-* #,##0_-;_-* "-"??_-;_-@_-</c:formatCode>
                <c:ptCount val="6"/>
                <c:pt idx="0">
                  <c:v>8818</c:v>
                </c:pt>
                <c:pt idx="1">
                  <c:v>8498</c:v>
                </c:pt>
                <c:pt idx="2">
                  <c:v>9344</c:v>
                </c:pt>
                <c:pt idx="3">
                  <c:v>10214</c:v>
                </c:pt>
                <c:pt idx="4">
                  <c:v>8596</c:v>
                </c:pt>
                <c:pt idx="5">
                  <c:v>4216</c:v>
                </c:pt>
              </c:numCache>
            </c:numRef>
          </c:val>
        </c:ser>
        <c:ser>
          <c:idx val="4"/>
          <c:order val="4"/>
          <c:tx>
            <c:strRef>
              <c:f>銷售數量統計eg!$A$26</c:f>
              <c:strCache>
                <c:ptCount val="1"/>
                <c:pt idx="0">
                  <c:v>Other</c:v>
                </c:pt>
              </c:strCache>
            </c:strRef>
          </c:tx>
          <c:spPr>
            <a:solidFill>
              <a:schemeClr val="bg1">
                <a:lumMod val="65000"/>
              </a:schemeClr>
            </a:solidFill>
          </c:spPr>
          <c:cat>
            <c:strRef>
              <c:f>銷售數量統計eg!$F$21:$K$21</c:f>
              <c:strCache>
                <c:ptCount val="6"/>
                <c:pt idx="0">
                  <c:v>104Y</c:v>
                </c:pt>
                <c:pt idx="1">
                  <c:v>105Y</c:v>
                </c:pt>
                <c:pt idx="2">
                  <c:v>106Y</c:v>
                </c:pt>
                <c:pt idx="3">
                  <c:v>107Y</c:v>
                </c:pt>
                <c:pt idx="4">
                  <c:v>108年</c:v>
                </c:pt>
                <c:pt idx="5">
                  <c:v>109年Q2</c:v>
                </c:pt>
              </c:strCache>
            </c:strRef>
          </c:cat>
          <c:val>
            <c:numRef>
              <c:f>銷售數量統計eg!$E$26:$J$26</c:f>
              <c:numCache>
                <c:formatCode>_-* #,##0_-;\-* #,##0_-;_-* "-"??_-;_-@_-</c:formatCode>
                <c:ptCount val="6"/>
                <c:pt idx="0">
                  <c:v>6418</c:v>
                </c:pt>
                <c:pt idx="1">
                  <c:v>6160</c:v>
                </c:pt>
                <c:pt idx="2">
                  <c:v>5598</c:v>
                </c:pt>
                <c:pt idx="3">
                  <c:v>4227</c:v>
                </c:pt>
                <c:pt idx="4">
                  <c:v>2123</c:v>
                </c:pt>
                <c:pt idx="5">
                  <c:v>2366</c:v>
                </c:pt>
              </c:numCache>
            </c:numRef>
          </c:val>
        </c:ser>
        <c:gapWidth val="55"/>
        <c:overlap val="100"/>
        <c:axId val="40752256"/>
        <c:axId val="40753792"/>
      </c:barChart>
      <c:lineChart>
        <c:grouping val="standard"/>
        <c:ser>
          <c:idx val="5"/>
          <c:order val="5"/>
          <c:tx>
            <c:strRef>
              <c:f>銷售數量統計eg!$A$27</c:f>
              <c:strCache>
                <c:ptCount val="1"/>
                <c:pt idx="0">
                  <c:v>Total</c:v>
                </c:pt>
              </c:strCache>
            </c:strRef>
          </c:tx>
          <c:cat>
            <c:strRef>
              <c:f>銷售數量統計eg!$F$21:$K$21</c:f>
              <c:strCache>
                <c:ptCount val="6"/>
                <c:pt idx="0">
                  <c:v>104Y</c:v>
                </c:pt>
                <c:pt idx="1">
                  <c:v>105Y</c:v>
                </c:pt>
                <c:pt idx="2">
                  <c:v>106Y</c:v>
                </c:pt>
                <c:pt idx="3">
                  <c:v>107Y</c:v>
                </c:pt>
                <c:pt idx="4">
                  <c:v>108年</c:v>
                </c:pt>
                <c:pt idx="5">
                  <c:v>109年Q2</c:v>
                </c:pt>
              </c:strCache>
            </c:strRef>
          </c:cat>
          <c:val>
            <c:numRef>
              <c:f>銷售數量統計eg!$F$27:$K$27</c:f>
              <c:numCache>
                <c:formatCode>_-* #,##0_-;\-* #,##0_-;_-* "-"??_-;_-@_-</c:formatCode>
                <c:ptCount val="6"/>
                <c:pt idx="0">
                  <c:v>40325</c:v>
                </c:pt>
                <c:pt idx="1">
                  <c:v>39330</c:v>
                </c:pt>
                <c:pt idx="2">
                  <c:v>37537</c:v>
                </c:pt>
                <c:pt idx="3">
                  <c:v>40021</c:v>
                </c:pt>
                <c:pt idx="4">
                  <c:v>42151</c:v>
                </c:pt>
                <c:pt idx="5">
                  <c:v>21796</c:v>
                </c:pt>
              </c:numCache>
            </c:numRef>
          </c:val>
        </c:ser>
        <c:marker val="1"/>
        <c:axId val="40752256"/>
        <c:axId val="40753792"/>
      </c:lineChart>
      <c:catAx>
        <c:axId val="40752256"/>
        <c:scaling>
          <c:orientation val="minMax"/>
        </c:scaling>
        <c:axPos val="b"/>
        <c:majorTickMark val="none"/>
        <c:tickLblPos val="nextTo"/>
        <c:crossAx val="40753792"/>
        <c:crosses val="autoZero"/>
        <c:auto val="1"/>
        <c:lblAlgn val="ctr"/>
        <c:lblOffset val="100"/>
      </c:catAx>
      <c:valAx>
        <c:axId val="40753792"/>
        <c:scaling>
          <c:orientation val="minMax"/>
        </c:scaling>
        <c:axPos val="l"/>
        <c:majorGridlines/>
        <c:numFmt formatCode="_-* #,##0_-;\-* #,##0_-;_-* &quot;-&quot;??_-;_-@_-" sourceLinked="1"/>
        <c:majorTickMark val="none"/>
        <c:tickLblPos val="nextTo"/>
        <c:crossAx val="40752256"/>
        <c:crosses val="autoZero"/>
        <c:crossBetween val="between"/>
      </c:valAx>
    </c:plotArea>
    <c:legend>
      <c:legendPos val="r"/>
      <c:layout/>
    </c:legend>
    <c:plotVisOnly val="1"/>
    <c:dispBlanksAs val="gap"/>
  </c:chart>
  <c:spPr>
    <a:effectLst>
      <a:outerShdw blurRad="50800" dist="50800" dir="5400000" algn="ctr" rotWithShape="0">
        <a:srgbClr val="000000">
          <a:alpha val="81000"/>
        </a:srgbClr>
      </a:outerShdw>
    </a:effectLst>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4B8279-6A85-43E6-97B6-FE60A0BE081E}" type="doc">
      <dgm:prSet loTypeId="urn:microsoft.com/office/officeart/2005/8/layout/list1" loCatId="list" qsTypeId="urn:microsoft.com/office/officeart/2005/8/quickstyle/3d3" qsCatId="3D" csTypeId="urn:microsoft.com/office/officeart/2005/8/colors/accent2_1" csCatId="accent2" phldr="1"/>
      <dgm:spPr/>
      <dgm:t>
        <a:bodyPr/>
        <a:lstStyle/>
        <a:p>
          <a:endParaRPr lang="zh-TW" altLang="en-US"/>
        </a:p>
      </dgm:t>
    </dgm:pt>
    <dgm:pt modelId="{9E1A4980-708C-4005-9038-DF794305D5F8}">
      <dgm:prSet phldrT="[文字]"/>
      <dgm:spPr/>
      <dgm:t>
        <a:bodyPr/>
        <a:lstStyle/>
        <a:p>
          <a:pPr algn="l"/>
          <a:r>
            <a:rPr lang="en-US" altLang="zh-TW" dirty="0" smtClean="0">
              <a:latin typeface="微軟正黑體" pitchFamily="34" charset="-120"/>
              <a:ea typeface="微軟正黑體" pitchFamily="34" charset="-120"/>
              <a:cs typeface="Times New Roman" pitchFamily="18" charset="0"/>
            </a:rPr>
            <a:t>Ⅰ. TA YA Group Overview</a:t>
          </a:r>
          <a:endParaRPr lang="zh-TW" altLang="en-US" dirty="0">
            <a:latin typeface="微軟正黑體" pitchFamily="34" charset="-120"/>
            <a:ea typeface="微軟正黑體" pitchFamily="34" charset="-120"/>
          </a:endParaRPr>
        </a:p>
      </dgm:t>
    </dgm:pt>
    <dgm:pt modelId="{15CD1519-E119-400D-80E2-ADA19D9F94CA}" type="parTrans" cxnId="{F236C35E-76FC-42AB-920A-DBFABA43E4FA}">
      <dgm:prSet/>
      <dgm:spPr/>
      <dgm:t>
        <a:bodyPr/>
        <a:lstStyle/>
        <a:p>
          <a:endParaRPr lang="zh-TW" altLang="en-US">
            <a:latin typeface="微軟正黑體" pitchFamily="34" charset="-120"/>
            <a:ea typeface="微軟正黑體" pitchFamily="34" charset="-120"/>
          </a:endParaRPr>
        </a:p>
      </dgm:t>
    </dgm:pt>
    <dgm:pt modelId="{8F316FEA-AB03-483A-B3CF-F37A2D5AC429}" type="sibTrans" cxnId="{F236C35E-76FC-42AB-920A-DBFABA43E4FA}">
      <dgm:prSet/>
      <dgm:spPr/>
      <dgm:t>
        <a:bodyPr/>
        <a:lstStyle/>
        <a:p>
          <a:endParaRPr lang="zh-TW" altLang="en-US">
            <a:latin typeface="微軟正黑體" pitchFamily="34" charset="-120"/>
            <a:ea typeface="微軟正黑體" pitchFamily="34" charset="-120"/>
          </a:endParaRPr>
        </a:p>
      </dgm:t>
    </dgm:pt>
    <dgm:pt modelId="{9B94D132-C40E-4A1D-AE2E-0542E680E242}">
      <dgm:prSet phldrT="[文字]"/>
      <dgm:spPr/>
      <dgm:t>
        <a:bodyPr/>
        <a:lstStyle/>
        <a:p>
          <a:pPr algn="l"/>
          <a:r>
            <a:rPr lang="en-US" altLang="zh-TW" dirty="0" smtClean="0">
              <a:latin typeface="微軟正黑體" pitchFamily="34" charset="-120"/>
              <a:ea typeface="微軟正黑體" pitchFamily="34" charset="-120"/>
              <a:cs typeface="Times New Roman" pitchFamily="18" charset="0"/>
            </a:rPr>
            <a:t>Ⅱ. Financial Highlights</a:t>
          </a:r>
          <a:endParaRPr lang="zh-TW" altLang="en-US" dirty="0">
            <a:latin typeface="微軟正黑體" pitchFamily="34" charset="-120"/>
            <a:ea typeface="微軟正黑體" pitchFamily="34" charset="-120"/>
          </a:endParaRPr>
        </a:p>
      </dgm:t>
    </dgm:pt>
    <dgm:pt modelId="{E827E09D-772B-4494-B0B8-13AECE05669C}" type="parTrans" cxnId="{F4CDF13A-09FC-4509-9E17-A98AA9D6D0FB}">
      <dgm:prSet/>
      <dgm:spPr/>
      <dgm:t>
        <a:bodyPr/>
        <a:lstStyle/>
        <a:p>
          <a:endParaRPr lang="zh-TW" altLang="en-US">
            <a:latin typeface="微軟正黑體" pitchFamily="34" charset="-120"/>
            <a:ea typeface="微軟正黑體" pitchFamily="34" charset="-120"/>
          </a:endParaRPr>
        </a:p>
      </dgm:t>
    </dgm:pt>
    <dgm:pt modelId="{900DA905-85B8-4460-8FE3-0E60D427848C}" type="sibTrans" cxnId="{F4CDF13A-09FC-4509-9E17-A98AA9D6D0FB}">
      <dgm:prSet/>
      <dgm:spPr/>
      <dgm:t>
        <a:bodyPr/>
        <a:lstStyle/>
        <a:p>
          <a:endParaRPr lang="zh-TW" altLang="en-US">
            <a:latin typeface="微軟正黑體" pitchFamily="34" charset="-120"/>
            <a:ea typeface="微軟正黑體" pitchFamily="34" charset="-120"/>
          </a:endParaRPr>
        </a:p>
      </dgm:t>
    </dgm:pt>
    <dgm:pt modelId="{5519C222-0F22-4368-A217-F8DE878418AB}">
      <dgm:prSet phldrT="[文字]"/>
      <dgm:spPr/>
      <dgm:t>
        <a:bodyPr/>
        <a:lstStyle/>
        <a:p>
          <a:pPr algn="l"/>
          <a:r>
            <a:rPr lang="en-US" altLang="zh-TW" dirty="0" smtClean="0">
              <a:latin typeface="微軟正黑體" pitchFamily="34" charset="-120"/>
              <a:ea typeface="微軟正黑體" pitchFamily="34" charset="-120"/>
              <a:cs typeface="Times New Roman" pitchFamily="18" charset="0"/>
            </a:rPr>
            <a:t>Ⅲ. IR Contact</a:t>
          </a:r>
          <a:endParaRPr lang="zh-TW" altLang="en-US" dirty="0">
            <a:latin typeface="微軟正黑體" pitchFamily="34" charset="-120"/>
            <a:ea typeface="微軟正黑體" pitchFamily="34" charset="-120"/>
          </a:endParaRPr>
        </a:p>
      </dgm:t>
    </dgm:pt>
    <dgm:pt modelId="{548A900F-79CC-4E5C-9094-59F6D821CF1E}" type="parTrans" cxnId="{83DF30EF-D0DC-49BB-B755-6370893A74EB}">
      <dgm:prSet/>
      <dgm:spPr/>
      <dgm:t>
        <a:bodyPr/>
        <a:lstStyle/>
        <a:p>
          <a:endParaRPr lang="zh-TW" altLang="en-US">
            <a:latin typeface="微軟正黑體" pitchFamily="34" charset="-120"/>
            <a:ea typeface="微軟正黑體" pitchFamily="34" charset="-120"/>
          </a:endParaRPr>
        </a:p>
      </dgm:t>
    </dgm:pt>
    <dgm:pt modelId="{B373E769-35D3-466F-8B37-9ED6A0A3330E}" type="sibTrans" cxnId="{83DF30EF-D0DC-49BB-B755-6370893A74EB}">
      <dgm:prSet/>
      <dgm:spPr/>
      <dgm:t>
        <a:bodyPr/>
        <a:lstStyle/>
        <a:p>
          <a:endParaRPr lang="zh-TW" altLang="en-US">
            <a:latin typeface="微軟正黑體" pitchFamily="34" charset="-120"/>
            <a:ea typeface="微軟正黑體" pitchFamily="34" charset="-120"/>
          </a:endParaRPr>
        </a:p>
      </dgm:t>
    </dgm:pt>
    <dgm:pt modelId="{9645D63A-1E8F-4D66-8573-EE24A30E8BBD}" type="pres">
      <dgm:prSet presAssocID="{1F4B8279-6A85-43E6-97B6-FE60A0BE081E}" presName="linear" presStyleCnt="0">
        <dgm:presLayoutVars>
          <dgm:dir/>
          <dgm:animLvl val="lvl"/>
          <dgm:resizeHandles val="exact"/>
        </dgm:presLayoutVars>
      </dgm:prSet>
      <dgm:spPr/>
      <dgm:t>
        <a:bodyPr/>
        <a:lstStyle/>
        <a:p>
          <a:endParaRPr lang="zh-TW" altLang="en-US"/>
        </a:p>
      </dgm:t>
    </dgm:pt>
    <dgm:pt modelId="{C208FA1E-3B9D-4A9C-A064-EAB6AE6744E8}" type="pres">
      <dgm:prSet presAssocID="{9E1A4980-708C-4005-9038-DF794305D5F8}" presName="parentLin" presStyleCnt="0"/>
      <dgm:spPr/>
    </dgm:pt>
    <dgm:pt modelId="{2AC37513-7E9E-4F33-A71E-7CD77F53E3A9}" type="pres">
      <dgm:prSet presAssocID="{9E1A4980-708C-4005-9038-DF794305D5F8}" presName="parentLeftMargin" presStyleLbl="node1" presStyleIdx="0" presStyleCnt="3"/>
      <dgm:spPr/>
      <dgm:t>
        <a:bodyPr/>
        <a:lstStyle/>
        <a:p>
          <a:endParaRPr lang="zh-TW" altLang="en-US"/>
        </a:p>
      </dgm:t>
    </dgm:pt>
    <dgm:pt modelId="{2C248E1E-9375-43B7-9A39-B2DD84DFA376}" type="pres">
      <dgm:prSet presAssocID="{9E1A4980-708C-4005-9038-DF794305D5F8}" presName="parentText" presStyleLbl="node1" presStyleIdx="0" presStyleCnt="3" custScaleX="134901" custScaleY="72483">
        <dgm:presLayoutVars>
          <dgm:chMax val="0"/>
          <dgm:bulletEnabled val="1"/>
        </dgm:presLayoutVars>
      </dgm:prSet>
      <dgm:spPr/>
      <dgm:t>
        <a:bodyPr/>
        <a:lstStyle/>
        <a:p>
          <a:endParaRPr lang="zh-TW" altLang="en-US"/>
        </a:p>
      </dgm:t>
    </dgm:pt>
    <dgm:pt modelId="{AC60D07D-C022-4FA2-9D94-C14E432A11A2}" type="pres">
      <dgm:prSet presAssocID="{9E1A4980-708C-4005-9038-DF794305D5F8}" presName="negativeSpace" presStyleCnt="0"/>
      <dgm:spPr/>
    </dgm:pt>
    <dgm:pt modelId="{B00A17D8-7BA8-4E67-B40B-2DEE54255D3D}" type="pres">
      <dgm:prSet presAssocID="{9E1A4980-708C-4005-9038-DF794305D5F8}" presName="childText" presStyleLbl="conFgAcc1" presStyleIdx="0" presStyleCnt="3" custLinFactNeighborY="-31813">
        <dgm:presLayoutVars>
          <dgm:bulletEnabled val="1"/>
        </dgm:presLayoutVars>
      </dgm:prSet>
      <dgm:spPr>
        <a:gradFill flip="none" rotWithShape="1">
          <a:gsLst>
            <a:gs pos="19000">
              <a:schemeClr val="bg2">
                <a:lumMod val="50000"/>
                <a:alpha val="83000"/>
              </a:schemeClr>
            </a:gs>
            <a:gs pos="100000">
              <a:schemeClr val="bg2">
                <a:lumMod val="75000"/>
              </a:schemeClr>
            </a:gs>
            <a:gs pos="34000">
              <a:srgbClr val="996600">
                <a:alpha val="0"/>
              </a:srgbClr>
            </a:gs>
            <a:gs pos="57000">
              <a:srgbClr val="996600">
                <a:alpha val="62000"/>
              </a:srgbClr>
            </a:gs>
            <a:gs pos="74000">
              <a:srgbClr val="BD922A">
                <a:alpha val="86000"/>
              </a:srgbClr>
            </a:gs>
            <a:gs pos="69000">
              <a:srgbClr val="835E17"/>
            </a:gs>
            <a:gs pos="86000">
              <a:schemeClr val="accent6">
                <a:lumMod val="50000"/>
                <a:alpha val="73000"/>
              </a:schemeClr>
            </a:gs>
            <a:gs pos="100000">
              <a:srgbClr val="FAE3B7"/>
            </a:gs>
          </a:gsLst>
          <a:lin ang="3600000" scaled="0"/>
          <a:tileRect/>
        </a:gradFill>
      </dgm:spPr>
    </dgm:pt>
    <dgm:pt modelId="{513AC28E-BAF8-4FED-9523-A8D4894D1CAE}" type="pres">
      <dgm:prSet presAssocID="{8F316FEA-AB03-483A-B3CF-F37A2D5AC429}" presName="spaceBetweenRectangles" presStyleCnt="0"/>
      <dgm:spPr/>
    </dgm:pt>
    <dgm:pt modelId="{4E5135D4-AF2C-40E4-93AD-1415298634CF}" type="pres">
      <dgm:prSet presAssocID="{9B94D132-C40E-4A1D-AE2E-0542E680E242}" presName="parentLin" presStyleCnt="0"/>
      <dgm:spPr/>
    </dgm:pt>
    <dgm:pt modelId="{2138AFA2-AD1F-4FB4-9D3B-0280306EC8DF}" type="pres">
      <dgm:prSet presAssocID="{9B94D132-C40E-4A1D-AE2E-0542E680E242}" presName="parentLeftMargin" presStyleLbl="node1" presStyleIdx="0" presStyleCnt="3"/>
      <dgm:spPr/>
      <dgm:t>
        <a:bodyPr/>
        <a:lstStyle/>
        <a:p>
          <a:endParaRPr lang="zh-TW" altLang="en-US"/>
        </a:p>
      </dgm:t>
    </dgm:pt>
    <dgm:pt modelId="{F8DD6816-9342-43CE-97FC-10DC9BFFC959}" type="pres">
      <dgm:prSet presAssocID="{9B94D132-C40E-4A1D-AE2E-0542E680E242}" presName="parentText" presStyleLbl="node1" presStyleIdx="1" presStyleCnt="3" custScaleX="142857" custScaleY="75453">
        <dgm:presLayoutVars>
          <dgm:chMax val="0"/>
          <dgm:bulletEnabled val="1"/>
        </dgm:presLayoutVars>
      </dgm:prSet>
      <dgm:spPr/>
      <dgm:t>
        <a:bodyPr/>
        <a:lstStyle/>
        <a:p>
          <a:endParaRPr lang="zh-TW" altLang="en-US"/>
        </a:p>
      </dgm:t>
    </dgm:pt>
    <dgm:pt modelId="{400E1BD5-BC16-410F-A6E4-FB6E591A0DEB}" type="pres">
      <dgm:prSet presAssocID="{9B94D132-C40E-4A1D-AE2E-0542E680E242}" presName="negativeSpace" presStyleCnt="0"/>
      <dgm:spPr/>
    </dgm:pt>
    <dgm:pt modelId="{F679397A-0992-4240-AD14-599E93A11FE4}" type="pres">
      <dgm:prSet presAssocID="{9B94D132-C40E-4A1D-AE2E-0542E680E242}" presName="childText" presStyleLbl="conFgAcc1" presStyleIdx="1" presStyleCnt="3">
        <dgm:presLayoutVars>
          <dgm:bulletEnabled val="1"/>
        </dgm:presLayoutVars>
      </dgm:prSet>
      <dgm:spPr>
        <a:gradFill flip="none" rotWithShape="1">
          <a:gsLst>
            <a:gs pos="19000">
              <a:schemeClr val="bg2">
                <a:lumMod val="50000"/>
                <a:alpha val="83000"/>
              </a:schemeClr>
            </a:gs>
            <a:gs pos="100000">
              <a:schemeClr val="bg2">
                <a:lumMod val="75000"/>
              </a:schemeClr>
            </a:gs>
            <a:gs pos="34000">
              <a:srgbClr val="996600">
                <a:alpha val="0"/>
              </a:srgbClr>
            </a:gs>
            <a:gs pos="57000">
              <a:srgbClr val="996600">
                <a:alpha val="62000"/>
              </a:srgbClr>
            </a:gs>
            <a:gs pos="74000">
              <a:srgbClr val="BD922A">
                <a:alpha val="86000"/>
              </a:srgbClr>
            </a:gs>
            <a:gs pos="69000">
              <a:srgbClr val="835E17"/>
            </a:gs>
            <a:gs pos="86000">
              <a:schemeClr val="accent6">
                <a:lumMod val="50000"/>
                <a:alpha val="73000"/>
              </a:schemeClr>
            </a:gs>
            <a:gs pos="100000">
              <a:srgbClr val="FAE3B7"/>
            </a:gs>
          </a:gsLst>
          <a:lin ang="3600000" scaled="0"/>
          <a:tileRect/>
        </a:gradFill>
      </dgm:spPr>
    </dgm:pt>
    <dgm:pt modelId="{80618257-0BBD-48D8-9C64-E612D2AD348F}" type="pres">
      <dgm:prSet presAssocID="{900DA905-85B8-4460-8FE3-0E60D427848C}" presName="spaceBetweenRectangles" presStyleCnt="0"/>
      <dgm:spPr/>
    </dgm:pt>
    <dgm:pt modelId="{5E803945-FAC3-468F-BC06-E88D70CD00EF}" type="pres">
      <dgm:prSet presAssocID="{5519C222-0F22-4368-A217-F8DE878418AB}" presName="parentLin" presStyleCnt="0"/>
      <dgm:spPr/>
    </dgm:pt>
    <dgm:pt modelId="{50FF9FC4-3361-4EA0-8EDC-D58C8B0E4061}" type="pres">
      <dgm:prSet presAssocID="{5519C222-0F22-4368-A217-F8DE878418AB}" presName="parentLeftMargin" presStyleLbl="node1" presStyleIdx="1" presStyleCnt="3"/>
      <dgm:spPr/>
      <dgm:t>
        <a:bodyPr/>
        <a:lstStyle/>
        <a:p>
          <a:endParaRPr lang="zh-TW" altLang="en-US"/>
        </a:p>
      </dgm:t>
    </dgm:pt>
    <dgm:pt modelId="{30F9A551-E905-41CD-877F-DA3931F4C7EE}" type="pres">
      <dgm:prSet presAssocID="{5519C222-0F22-4368-A217-F8DE878418AB}" presName="parentText" presStyleLbl="node1" presStyleIdx="2" presStyleCnt="3" custScaleX="142857" custScaleY="79178">
        <dgm:presLayoutVars>
          <dgm:chMax val="0"/>
          <dgm:bulletEnabled val="1"/>
        </dgm:presLayoutVars>
      </dgm:prSet>
      <dgm:spPr/>
      <dgm:t>
        <a:bodyPr/>
        <a:lstStyle/>
        <a:p>
          <a:endParaRPr lang="zh-TW" altLang="en-US"/>
        </a:p>
      </dgm:t>
    </dgm:pt>
    <dgm:pt modelId="{1B937463-6528-441C-B679-7868E1FAD68E}" type="pres">
      <dgm:prSet presAssocID="{5519C222-0F22-4368-A217-F8DE878418AB}" presName="negativeSpace" presStyleCnt="0"/>
      <dgm:spPr/>
    </dgm:pt>
    <dgm:pt modelId="{E5AE2451-4016-4221-99AA-67BC8DE24E08}" type="pres">
      <dgm:prSet presAssocID="{5519C222-0F22-4368-A217-F8DE878418AB}" presName="childText" presStyleLbl="conFgAcc1" presStyleIdx="2" presStyleCnt="3">
        <dgm:presLayoutVars>
          <dgm:bulletEnabled val="1"/>
        </dgm:presLayoutVars>
      </dgm:prSet>
      <dgm:spPr>
        <a:gradFill flip="none" rotWithShape="1">
          <a:gsLst>
            <a:gs pos="19000">
              <a:schemeClr val="bg2">
                <a:lumMod val="50000"/>
                <a:alpha val="83000"/>
              </a:schemeClr>
            </a:gs>
            <a:gs pos="100000">
              <a:schemeClr val="bg2">
                <a:lumMod val="75000"/>
              </a:schemeClr>
            </a:gs>
            <a:gs pos="34000">
              <a:srgbClr val="996600">
                <a:alpha val="0"/>
              </a:srgbClr>
            </a:gs>
            <a:gs pos="57000">
              <a:srgbClr val="996600">
                <a:alpha val="62000"/>
              </a:srgbClr>
            </a:gs>
            <a:gs pos="74000">
              <a:srgbClr val="BD922A">
                <a:alpha val="86000"/>
              </a:srgbClr>
            </a:gs>
            <a:gs pos="69000">
              <a:srgbClr val="835E17"/>
            </a:gs>
            <a:gs pos="86000">
              <a:schemeClr val="accent6">
                <a:lumMod val="50000"/>
                <a:alpha val="73000"/>
              </a:schemeClr>
            </a:gs>
            <a:gs pos="100000">
              <a:srgbClr val="FAE3B7"/>
            </a:gs>
          </a:gsLst>
          <a:lin ang="3600000" scaled="0"/>
          <a:tileRect/>
        </a:gradFill>
      </dgm:spPr>
    </dgm:pt>
  </dgm:ptLst>
  <dgm:cxnLst>
    <dgm:cxn modelId="{2B4DED9B-9533-4BDA-86A5-E1C4463CA184}" type="presOf" srcId="{5519C222-0F22-4368-A217-F8DE878418AB}" destId="{50FF9FC4-3361-4EA0-8EDC-D58C8B0E4061}" srcOrd="0" destOrd="0" presId="urn:microsoft.com/office/officeart/2005/8/layout/list1"/>
    <dgm:cxn modelId="{97670D04-3F13-4235-8FD2-5F37180240DB}" type="presOf" srcId="{9B94D132-C40E-4A1D-AE2E-0542E680E242}" destId="{F8DD6816-9342-43CE-97FC-10DC9BFFC959}" srcOrd="1" destOrd="0" presId="urn:microsoft.com/office/officeart/2005/8/layout/list1"/>
    <dgm:cxn modelId="{76DBB0D7-BDD3-499F-879D-7C67406A0F9F}" type="presOf" srcId="{5519C222-0F22-4368-A217-F8DE878418AB}" destId="{30F9A551-E905-41CD-877F-DA3931F4C7EE}" srcOrd="1" destOrd="0" presId="urn:microsoft.com/office/officeart/2005/8/layout/list1"/>
    <dgm:cxn modelId="{F4CDF13A-09FC-4509-9E17-A98AA9D6D0FB}" srcId="{1F4B8279-6A85-43E6-97B6-FE60A0BE081E}" destId="{9B94D132-C40E-4A1D-AE2E-0542E680E242}" srcOrd="1" destOrd="0" parTransId="{E827E09D-772B-4494-B0B8-13AECE05669C}" sibTransId="{900DA905-85B8-4460-8FE3-0E60D427848C}"/>
    <dgm:cxn modelId="{1E2B07C8-9B5A-4F1E-B420-E8980E9402EB}" type="presOf" srcId="{9E1A4980-708C-4005-9038-DF794305D5F8}" destId="{2AC37513-7E9E-4F33-A71E-7CD77F53E3A9}" srcOrd="0" destOrd="0" presId="urn:microsoft.com/office/officeart/2005/8/layout/list1"/>
    <dgm:cxn modelId="{33DF6B52-0C48-4967-8AC4-1568344C4DAF}" type="presOf" srcId="{9E1A4980-708C-4005-9038-DF794305D5F8}" destId="{2C248E1E-9375-43B7-9A39-B2DD84DFA376}" srcOrd="1" destOrd="0" presId="urn:microsoft.com/office/officeart/2005/8/layout/list1"/>
    <dgm:cxn modelId="{E7515C85-3C9B-458B-AA12-0C2CDC5295A3}" type="presOf" srcId="{9B94D132-C40E-4A1D-AE2E-0542E680E242}" destId="{2138AFA2-AD1F-4FB4-9D3B-0280306EC8DF}" srcOrd="0" destOrd="0" presId="urn:microsoft.com/office/officeart/2005/8/layout/list1"/>
    <dgm:cxn modelId="{83DF30EF-D0DC-49BB-B755-6370893A74EB}" srcId="{1F4B8279-6A85-43E6-97B6-FE60A0BE081E}" destId="{5519C222-0F22-4368-A217-F8DE878418AB}" srcOrd="2" destOrd="0" parTransId="{548A900F-79CC-4E5C-9094-59F6D821CF1E}" sibTransId="{B373E769-35D3-466F-8B37-9ED6A0A3330E}"/>
    <dgm:cxn modelId="{F236C35E-76FC-42AB-920A-DBFABA43E4FA}" srcId="{1F4B8279-6A85-43E6-97B6-FE60A0BE081E}" destId="{9E1A4980-708C-4005-9038-DF794305D5F8}" srcOrd="0" destOrd="0" parTransId="{15CD1519-E119-400D-80E2-ADA19D9F94CA}" sibTransId="{8F316FEA-AB03-483A-B3CF-F37A2D5AC429}"/>
    <dgm:cxn modelId="{5AE5608E-5B71-4CE6-A1C7-B99491AF72FE}" type="presOf" srcId="{1F4B8279-6A85-43E6-97B6-FE60A0BE081E}" destId="{9645D63A-1E8F-4D66-8573-EE24A30E8BBD}" srcOrd="0" destOrd="0" presId="urn:microsoft.com/office/officeart/2005/8/layout/list1"/>
    <dgm:cxn modelId="{95C315F2-FDA2-4FF8-AB0C-86567335A039}" type="presParOf" srcId="{9645D63A-1E8F-4D66-8573-EE24A30E8BBD}" destId="{C208FA1E-3B9D-4A9C-A064-EAB6AE6744E8}" srcOrd="0" destOrd="0" presId="urn:microsoft.com/office/officeart/2005/8/layout/list1"/>
    <dgm:cxn modelId="{94720AAF-5361-4588-A887-77C448FE271A}" type="presParOf" srcId="{C208FA1E-3B9D-4A9C-A064-EAB6AE6744E8}" destId="{2AC37513-7E9E-4F33-A71E-7CD77F53E3A9}" srcOrd="0" destOrd="0" presId="urn:microsoft.com/office/officeart/2005/8/layout/list1"/>
    <dgm:cxn modelId="{9A04D592-A9ED-41CA-9F71-F26837EDF3AD}" type="presParOf" srcId="{C208FA1E-3B9D-4A9C-A064-EAB6AE6744E8}" destId="{2C248E1E-9375-43B7-9A39-B2DD84DFA376}" srcOrd="1" destOrd="0" presId="urn:microsoft.com/office/officeart/2005/8/layout/list1"/>
    <dgm:cxn modelId="{A679298C-72CC-45EC-85A4-DC64867A43BE}" type="presParOf" srcId="{9645D63A-1E8F-4D66-8573-EE24A30E8BBD}" destId="{AC60D07D-C022-4FA2-9D94-C14E432A11A2}" srcOrd="1" destOrd="0" presId="urn:microsoft.com/office/officeart/2005/8/layout/list1"/>
    <dgm:cxn modelId="{82EA3BC3-5BB2-4021-9679-4B9519A814D9}" type="presParOf" srcId="{9645D63A-1E8F-4D66-8573-EE24A30E8BBD}" destId="{B00A17D8-7BA8-4E67-B40B-2DEE54255D3D}" srcOrd="2" destOrd="0" presId="urn:microsoft.com/office/officeart/2005/8/layout/list1"/>
    <dgm:cxn modelId="{B2DEC000-BD30-448D-A18C-3A885C215789}" type="presParOf" srcId="{9645D63A-1E8F-4D66-8573-EE24A30E8BBD}" destId="{513AC28E-BAF8-4FED-9523-A8D4894D1CAE}" srcOrd="3" destOrd="0" presId="urn:microsoft.com/office/officeart/2005/8/layout/list1"/>
    <dgm:cxn modelId="{4CE2290F-F8F0-4183-9682-74CF618BD1FF}" type="presParOf" srcId="{9645D63A-1E8F-4D66-8573-EE24A30E8BBD}" destId="{4E5135D4-AF2C-40E4-93AD-1415298634CF}" srcOrd="4" destOrd="0" presId="urn:microsoft.com/office/officeart/2005/8/layout/list1"/>
    <dgm:cxn modelId="{B30EB06C-D8C0-4452-8855-C3F3AC6C5291}" type="presParOf" srcId="{4E5135D4-AF2C-40E4-93AD-1415298634CF}" destId="{2138AFA2-AD1F-4FB4-9D3B-0280306EC8DF}" srcOrd="0" destOrd="0" presId="urn:microsoft.com/office/officeart/2005/8/layout/list1"/>
    <dgm:cxn modelId="{60A9A202-94B4-4842-9A90-56E733B1B9F1}" type="presParOf" srcId="{4E5135D4-AF2C-40E4-93AD-1415298634CF}" destId="{F8DD6816-9342-43CE-97FC-10DC9BFFC959}" srcOrd="1" destOrd="0" presId="urn:microsoft.com/office/officeart/2005/8/layout/list1"/>
    <dgm:cxn modelId="{6525C05D-E856-4230-A586-BE725C7FD7BC}" type="presParOf" srcId="{9645D63A-1E8F-4D66-8573-EE24A30E8BBD}" destId="{400E1BD5-BC16-410F-A6E4-FB6E591A0DEB}" srcOrd="5" destOrd="0" presId="urn:microsoft.com/office/officeart/2005/8/layout/list1"/>
    <dgm:cxn modelId="{9191034F-A380-41B8-A06C-14CE7C3A015B}" type="presParOf" srcId="{9645D63A-1E8F-4D66-8573-EE24A30E8BBD}" destId="{F679397A-0992-4240-AD14-599E93A11FE4}" srcOrd="6" destOrd="0" presId="urn:microsoft.com/office/officeart/2005/8/layout/list1"/>
    <dgm:cxn modelId="{6AAC9FC0-D7CA-47C6-938C-603E3392640B}" type="presParOf" srcId="{9645D63A-1E8F-4D66-8573-EE24A30E8BBD}" destId="{80618257-0BBD-48D8-9C64-E612D2AD348F}" srcOrd="7" destOrd="0" presId="urn:microsoft.com/office/officeart/2005/8/layout/list1"/>
    <dgm:cxn modelId="{69238DD0-65A2-4F20-AD71-76C6FAD67DDF}" type="presParOf" srcId="{9645D63A-1E8F-4D66-8573-EE24A30E8BBD}" destId="{5E803945-FAC3-468F-BC06-E88D70CD00EF}" srcOrd="8" destOrd="0" presId="urn:microsoft.com/office/officeart/2005/8/layout/list1"/>
    <dgm:cxn modelId="{6BCE52BA-488F-4B5B-B559-73FAB3B02384}" type="presParOf" srcId="{5E803945-FAC3-468F-BC06-E88D70CD00EF}" destId="{50FF9FC4-3361-4EA0-8EDC-D58C8B0E4061}" srcOrd="0" destOrd="0" presId="urn:microsoft.com/office/officeart/2005/8/layout/list1"/>
    <dgm:cxn modelId="{CDA3F84F-3966-48AC-A18E-4790DC7BA61E}" type="presParOf" srcId="{5E803945-FAC3-468F-BC06-E88D70CD00EF}" destId="{30F9A551-E905-41CD-877F-DA3931F4C7EE}" srcOrd="1" destOrd="0" presId="urn:microsoft.com/office/officeart/2005/8/layout/list1"/>
    <dgm:cxn modelId="{606E47B6-AC40-4BF6-84BB-1F114EA5733B}" type="presParOf" srcId="{9645D63A-1E8F-4D66-8573-EE24A30E8BBD}" destId="{1B937463-6528-441C-B679-7868E1FAD68E}" srcOrd="9" destOrd="0" presId="urn:microsoft.com/office/officeart/2005/8/layout/list1"/>
    <dgm:cxn modelId="{DB3D7D1B-E254-4D96-992B-40C87F1B106E}" type="presParOf" srcId="{9645D63A-1E8F-4D66-8573-EE24A30E8BBD}" destId="{E5AE2451-4016-4221-99AA-67BC8DE24E08}" srcOrd="10" destOrd="0" presId="urn:microsoft.com/office/officeart/2005/8/layout/list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34A6E8-F72B-4BBE-8FEA-BC42C00A0EF3}" type="doc">
      <dgm:prSet loTypeId="urn:microsoft.com/office/officeart/2005/8/layout/radial6" loCatId="cycle" qsTypeId="urn:microsoft.com/office/officeart/2005/8/quickstyle/simple1" qsCatId="simple" csTypeId="urn:microsoft.com/office/officeart/2005/8/colors/accent2_5" csCatId="accent2" phldr="1"/>
      <dgm:spPr/>
      <dgm:t>
        <a:bodyPr/>
        <a:lstStyle/>
        <a:p>
          <a:endParaRPr lang="zh-TW" altLang="en-US"/>
        </a:p>
      </dgm:t>
    </dgm:pt>
    <dgm:pt modelId="{4B03FFF5-A3F9-4310-9ED6-BCF6E6C896E9}">
      <dgm:prSet phldrT="[文字]" custT="1"/>
      <dgm:spPr/>
      <dgm:t>
        <a:bodyPr/>
        <a:lstStyle/>
        <a:p>
          <a:r>
            <a:rPr lang="en-US" altLang="zh-TW" sz="2000" b="1" dirty="0" smtClean="0">
              <a:latin typeface="微軟正黑體" pitchFamily="34" charset="-120"/>
              <a:ea typeface="微軟正黑體" pitchFamily="34" charset="-120"/>
            </a:rPr>
            <a:t>Vision</a:t>
          </a:r>
          <a:endParaRPr lang="zh-TW" altLang="en-US" sz="2000" b="1" dirty="0">
            <a:latin typeface="微軟正黑體" pitchFamily="34" charset="-120"/>
            <a:ea typeface="微軟正黑體" pitchFamily="34" charset="-120"/>
          </a:endParaRPr>
        </a:p>
      </dgm:t>
    </dgm:pt>
    <dgm:pt modelId="{0C48D8A9-1DE7-4B6D-9C27-A2BDB64C6FB7}" type="parTrans" cxnId="{478AD1B9-E34B-44FB-A352-9B6386926F5C}">
      <dgm:prSet/>
      <dgm:spPr/>
      <dgm:t>
        <a:bodyPr/>
        <a:lstStyle/>
        <a:p>
          <a:endParaRPr lang="zh-TW" altLang="en-US" sz="2000" b="1">
            <a:latin typeface="微軟正黑體" pitchFamily="34" charset="-120"/>
            <a:ea typeface="微軟正黑體" pitchFamily="34" charset="-120"/>
          </a:endParaRPr>
        </a:p>
      </dgm:t>
    </dgm:pt>
    <dgm:pt modelId="{C18C88E5-5862-481D-91AD-1039ECAECB26}" type="sibTrans" cxnId="{478AD1B9-E34B-44FB-A352-9B6386926F5C}">
      <dgm:prSet/>
      <dgm:spPr/>
      <dgm:t>
        <a:bodyPr/>
        <a:lstStyle/>
        <a:p>
          <a:endParaRPr lang="zh-TW" altLang="en-US" sz="2000" b="1">
            <a:latin typeface="微軟正黑體" pitchFamily="34" charset="-120"/>
            <a:ea typeface="微軟正黑體" pitchFamily="34" charset="-120"/>
          </a:endParaRPr>
        </a:p>
      </dgm:t>
    </dgm:pt>
    <dgm:pt modelId="{549C9378-7B40-4BF3-AFB4-192AF150AEA4}">
      <dgm:prSet phldrT="[文字]" custT="1"/>
      <dgm:spPr/>
      <dgm:t>
        <a:bodyPr/>
        <a:lstStyle/>
        <a:p>
          <a:r>
            <a:rPr lang="en-US" altLang="zh-TW" sz="1200" b="1" dirty="0" smtClean="0">
              <a:latin typeface="微軟正黑體" pitchFamily="34" charset="-120"/>
              <a:ea typeface="微軟正黑體" pitchFamily="34" charset="-120"/>
            </a:rPr>
            <a:t>Philosophy</a:t>
          </a:r>
          <a:endParaRPr lang="zh-TW" altLang="en-US" sz="1200" b="1" dirty="0">
            <a:latin typeface="微軟正黑體" pitchFamily="34" charset="-120"/>
            <a:ea typeface="微軟正黑體" pitchFamily="34" charset="-120"/>
          </a:endParaRPr>
        </a:p>
      </dgm:t>
    </dgm:pt>
    <dgm:pt modelId="{3F0C082C-2F2A-4E47-B556-94E52AA36B68}" type="parTrans" cxnId="{AFD190D5-9990-4E3A-865F-D075492DF6FF}">
      <dgm:prSet/>
      <dgm:spPr/>
      <dgm:t>
        <a:bodyPr/>
        <a:lstStyle/>
        <a:p>
          <a:endParaRPr lang="zh-TW" altLang="en-US" sz="2000" b="1">
            <a:latin typeface="微軟正黑體" pitchFamily="34" charset="-120"/>
            <a:ea typeface="微軟正黑體" pitchFamily="34" charset="-120"/>
          </a:endParaRPr>
        </a:p>
      </dgm:t>
    </dgm:pt>
    <dgm:pt modelId="{B21BAA43-80F0-486F-AEBE-A350E4AED69C}" type="sibTrans" cxnId="{AFD190D5-9990-4E3A-865F-D075492DF6FF}">
      <dgm:prSet/>
      <dgm:spPr/>
      <dgm:t>
        <a:bodyPr/>
        <a:lstStyle/>
        <a:p>
          <a:endParaRPr lang="zh-TW" altLang="en-US" sz="2000" b="1">
            <a:latin typeface="微軟正黑體" pitchFamily="34" charset="-120"/>
            <a:ea typeface="微軟正黑體" pitchFamily="34" charset="-120"/>
          </a:endParaRPr>
        </a:p>
      </dgm:t>
    </dgm:pt>
    <dgm:pt modelId="{8A63E53C-B794-4F87-8BF9-6A4E39929EDA}">
      <dgm:prSet phldrT="[文字]" custT="1"/>
      <dgm:spPr/>
      <dgm:t>
        <a:bodyPr/>
        <a:lstStyle/>
        <a:p>
          <a:r>
            <a:rPr lang="en-US" sz="2000" b="1" dirty="0" smtClean="0"/>
            <a:t>Core Values</a:t>
          </a:r>
          <a:endParaRPr lang="zh-TW" altLang="en-US" sz="2000" b="1" dirty="0">
            <a:latin typeface="微軟正黑體" pitchFamily="34" charset="-120"/>
            <a:ea typeface="微軟正黑體" pitchFamily="34" charset="-120"/>
          </a:endParaRPr>
        </a:p>
      </dgm:t>
    </dgm:pt>
    <dgm:pt modelId="{96C56970-75DC-4862-B9F8-0B215D2623FE}" type="parTrans" cxnId="{63A359D6-4B49-445B-8BC2-BAFF2F95F10D}">
      <dgm:prSet/>
      <dgm:spPr/>
      <dgm:t>
        <a:bodyPr/>
        <a:lstStyle/>
        <a:p>
          <a:endParaRPr lang="zh-TW" altLang="en-US" sz="2000" b="1">
            <a:latin typeface="微軟正黑體" pitchFamily="34" charset="-120"/>
            <a:ea typeface="微軟正黑體" pitchFamily="34" charset="-120"/>
          </a:endParaRPr>
        </a:p>
      </dgm:t>
    </dgm:pt>
    <dgm:pt modelId="{7414E90C-FF2C-4FF0-9408-5903C0BDFD86}" type="sibTrans" cxnId="{63A359D6-4B49-445B-8BC2-BAFF2F95F10D}">
      <dgm:prSet/>
      <dgm:spPr/>
      <dgm:t>
        <a:bodyPr/>
        <a:lstStyle/>
        <a:p>
          <a:endParaRPr lang="zh-TW" altLang="en-US" sz="2000" b="1">
            <a:latin typeface="微軟正黑體" pitchFamily="34" charset="-120"/>
            <a:ea typeface="微軟正黑體" pitchFamily="34" charset="-120"/>
          </a:endParaRPr>
        </a:p>
      </dgm:t>
    </dgm:pt>
    <dgm:pt modelId="{5E63D0AD-63E5-47E5-922B-F3D60CF53345}">
      <dgm:prSet/>
      <dgm:spPr/>
      <dgm:t>
        <a:bodyPr/>
        <a:lstStyle/>
        <a:p>
          <a:endParaRPr lang="zh-TW" altLang="en-US" dirty="0"/>
        </a:p>
      </dgm:t>
    </dgm:pt>
    <dgm:pt modelId="{B49D0862-5C6C-40D8-982C-38BC6A43BD79}" type="parTrans" cxnId="{44C617F1-2194-4165-80BC-7685B027169A}">
      <dgm:prSet/>
      <dgm:spPr/>
      <dgm:t>
        <a:bodyPr/>
        <a:lstStyle/>
        <a:p>
          <a:endParaRPr lang="zh-TW" altLang="en-US"/>
        </a:p>
      </dgm:t>
    </dgm:pt>
    <dgm:pt modelId="{91AA9D8E-708F-4B3C-9289-9FF3500D09FD}" type="sibTrans" cxnId="{44C617F1-2194-4165-80BC-7685B027169A}">
      <dgm:prSet/>
      <dgm:spPr/>
      <dgm:t>
        <a:bodyPr/>
        <a:lstStyle/>
        <a:p>
          <a:endParaRPr lang="zh-TW" altLang="en-US"/>
        </a:p>
      </dgm:t>
    </dgm:pt>
    <dgm:pt modelId="{845EAE23-0075-45CA-A26C-AAA39A9DCB9B}">
      <dgm:prSet/>
      <dgm:spPr/>
      <dgm:t>
        <a:bodyPr/>
        <a:lstStyle/>
        <a:p>
          <a:endParaRPr lang="zh-TW" altLang="en-US" dirty="0"/>
        </a:p>
      </dgm:t>
    </dgm:pt>
    <dgm:pt modelId="{AB8A2874-13BD-4FDF-93D9-97C696CC5C3B}" type="parTrans" cxnId="{5853D47B-C497-461B-91E5-3BA7DF399E9E}">
      <dgm:prSet/>
      <dgm:spPr/>
      <dgm:t>
        <a:bodyPr/>
        <a:lstStyle/>
        <a:p>
          <a:endParaRPr lang="zh-TW" altLang="en-US"/>
        </a:p>
      </dgm:t>
    </dgm:pt>
    <dgm:pt modelId="{6E7EF705-AE47-48FF-BF42-7319EB359468}" type="sibTrans" cxnId="{5853D47B-C497-461B-91E5-3BA7DF399E9E}">
      <dgm:prSet/>
      <dgm:spPr/>
      <dgm:t>
        <a:bodyPr/>
        <a:lstStyle/>
        <a:p>
          <a:endParaRPr lang="zh-TW" altLang="en-US"/>
        </a:p>
      </dgm:t>
    </dgm:pt>
    <dgm:pt modelId="{88A0DFC0-2731-4627-A2E7-719432D24801}">
      <dgm:prSet/>
      <dgm:spPr/>
      <dgm:t>
        <a:bodyPr/>
        <a:lstStyle/>
        <a:p>
          <a:endParaRPr lang="zh-TW" altLang="en-US" dirty="0"/>
        </a:p>
      </dgm:t>
    </dgm:pt>
    <dgm:pt modelId="{DB39ECE4-4805-4C9A-A541-29475E2E9527}" type="parTrans" cxnId="{AF41B5EF-3B75-47FB-AECF-2D76C82AC611}">
      <dgm:prSet/>
      <dgm:spPr/>
      <dgm:t>
        <a:bodyPr/>
        <a:lstStyle/>
        <a:p>
          <a:endParaRPr lang="zh-TW" altLang="en-US"/>
        </a:p>
      </dgm:t>
    </dgm:pt>
    <dgm:pt modelId="{E5FD063A-4B4C-4B31-B85F-E77EFEE97DA7}" type="sibTrans" cxnId="{AF41B5EF-3B75-47FB-AECF-2D76C82AC611}">
      <dgm:prSet/>
      <dgm:spPr/>
      <dgm:t>
        <a:bodyPr/>
        <a:lstStyle/>
        <a:p>
          <a:endParaRPr lang="zh-TW" altLang="en-US"/>
        </a:p>
      </dgm:t>
    </dgm:pt>
    <dgm:pt modelId="{EC149E56-56FF-43DF-B673-806AE853CD87}">
      <dgm:prSet/>
      <dgm:spPr/>
      <dgm:t>
        <a:bodyPr/>
        <a:lstStyle/>
        <a:p>
          <a:endParaRPr lang="zh-TW" altLang="en-US" dirty="0"/>
        </a:p>
      </dgm:t>
    </dgm:pt>
    <dgm:pt modelId="{6629DE1E-8204-4C22-A88A-827E1C5DFF08}" type="parTrans" cxnId="{297D20BA-2809-4AA4-9D67-9B3906D81F23}">
      <dgm:prSet/>
      <dgm:spPr/>
      <dgm:t>
        <a:bodyPr/>
        <a:lstStyle/>
        <a:p>
          <a:endParaRPr lang="zh-TW" altLang="en-US"/>
        </a:p>
      </dgm:t>
    </dgm:pt>
    <dgm:pt modelId="{F692DA0B-0961-41AB-A851-A082A2CF8D09}" type="sibTrans" cxnId="{297D20BA-2809-4AA4-9D67-9B3906D81F23}">
      <dgm:prSet/>
      <dgm:spPr/>
      <dgm:t>
        <a:bodyPr/>
        <a:lstStyle/>
        <a:p>
          <a:endParaRPr lang="zh-TW" altLang="en-US"/>
        </a:p>
      </dgm:t>
    </dgm:pt>
    <dgm:pt modelId="{5959CB4F-4160-4923-9DCD-A93363A61DC2}">
      <dgm:prSet phldrT="[文字]" custT="1"/>
      <dgm:spPr>
        <a:noFill/>
        <a:ln>
          <a:noFill/>
        </a:ln>
      </dgm:spPr>
      <dgm:t>
        <a:bodyPr/>
        <a:lstStyle/>
        <a:p>
          <a:endParaRPr lang="en-US" altLang="zh-TW" sz="1800" b="1" dirty="0" smtClean="0">
            <a:latin typeface="微軟正黑體" pitchFamily="34" charset="-120"/>
            <a:ea typeface="微軟正黑體" pitchFamily="34" charset="-120"/>
          </a:endParaRPr>
        </a:p>
        <a:p>
          <a:endParaRPr lang="en-US" altLang="zh-TW" sz="1800" b="1" dirty="0" smtClean="0">
            <a:latin typeface="微軟正黑體" pitchFamily="34" charset="-120"/>
            <a:ea typeface="微軟正黑體" pitchFamily="34" charset="-120"/>
          </a:endParaRPr>
        </a:p>
        <a:p>
          <a:r>
            <a:rPr lang="en-US" altLang="zh-TW" sz="1800" b="1" dirty="0" smtClean="0">
              <a:latin typeface="微軟正黑體" pitchFamily="34" charset="-120"/>
              <a:ea typeface="微軟正黑體" pitchFamily="34" charset="-120"/>
            </a:rPr>
            <a:t>  </a:t>
          </a:r>
          <a:r>
            <a:rPr lang="en-US" altLang="zh-TW" sz="1800" b="1" dirty="0" smtClean="0">
              <a:solidFill>
                <a:srgbClr val="C00000"/>
              </a:solidFill>
              <a:latin typeface="微軟正黑體" pitchFamily="34" charset="-120"/>
              <a:ea typeface="微軟正黑體" pitchFamily="34" charset="-120"/>
            </a:rPr>
            <a:t>TA</a:t>
          </a:r>
          <a:r>
            <a:rPr lang="zh-TW" altLang="en-US" sz="1800" b="1" dirty="0" smtClean="0">
              <a:solidFill>
                <a:srgbClr val="C00000"/>
              </a:solidFill>
              <a:latin typeface="微軟正黑體" pitchFamily="34" charset="-120"/>
              <a:ea typeface="微軟正黑體" pitchFamily="34" charset="-120"/>
            </a:rPr>
            <a:t> </a:t>
          </a:r>
          <a:r>
            <a:rPr lang="en-US" altLang="zh-TW" sz="1800" b="1" dirty="0" smtClean="0">
              <a:solidFill>
                <a:srgbClr val="C00000"/>
              </a:solidFill>
              <a:latin typeface="微軟正黑體" pitchFamily="34" charset="-120"/>
              <a:ea typeface="微軟正黑體" pitchFamily="34" charset="-120"/>
            </a:rPr>
            <a:t>YA GROUP</a:t>
          </a:r>
          <a:endParaRPr lang="zh-TW" altLang="en-US" sz="1800" b="1" dirty="0">
            <a:solidFill>
              <a:srgbClr val="C00000"/>
            </a:solidFill>
            <a:latin typeface="微軟正黑體" pitchFamily="34" charset="-120"/>
            <a:ea typeface="微軟正黑體" pitchFamily="34" charset="-120"/>
          </a:endParaRPr>
        </a:p>
      </dgm:t>
    </dgm:pt>
    <dgm:pt modelId="{2BF03D5D-9C49-40A5-B120-2B4A94EB4B00}" type="sibTrans" cxnId="{7B8E2758-4AC9-441B-9340-9454A0F870BB}">
      <dgm:prSet/>
      <dgm:spPr/>
      <dgm:t>
        <a:bodyPr/>
        <a:lstStyle/>
        <a:p>
          <a:endParaRPr lang="zh-TW" altLang="en-US" sz="2000" b="1">
            <a:latin typeface="微軟正黑體" pitchFamily="34" charset="-120"/>
            <a:ea typeface="微軟正黑體" pitchFamily="34" charset="-120"/>
          </a:endParaRPr>
        </a:p>
      </dgm:t>
    </dgm:pt>
    <dgm:pt modelId="{8EF52763-5C27-4454-AF63-EB8D1988FC93}" type="parTrans" cxnId="{7B8E2758-4AC9-441B-9340-9454A0F870BB}">
      <dgm:prSet/>
      <dgm:spPr/>
      <dgm:t>
        <a:bodyPr/>
        <a:lstStyle/>
        <a:p>
          <a:endParaRPr lang="zh-TW" altLang="en-US" sz="2000" b="1">
            <a:latin typeface="微軟正黑體" pitchFamily="34" charset="-120"/>
            <a:ea typeface="微軟正黑體" pitchFamily="34" charset="-120"/>
          </a:endParaRPr>
        </a:p>
      </dgm:t>
    </dgm:pt>
    <dgm:pt modelId="{FF083F8E-B68A-4A55-8EF4-6FA55666B39E}" type="pres">
      <dgm:prSet presAssocID="{8434A6E8-F72B-4BBE-8FEA-BC42C00A0EF3}" presName="Name0" presStyleCnt="0">
        <dgm:presLayoutVars>
          <dgm:chMax val="1"/>
          <dgm:dir/>
          <dgm:animLvl val="ctr"/>
          <dgm:resizeHandles val="exact"/>
        </dgm:presLayoutVars>
      </dgm:prSet>
      <dgm:spPr/>
      <dgm:t>
        <a:bodyPr/>
        <a:lstStyle/>
        <a:p>
          <a:endParaRPr lang="zh-TW" altLang="en-US"/>
        </a:p>
      </dgm:t>
    </dgm:pt>
    <dgm:pt modelId="{D39460E0-4679-47B1-A1DA-87D36614E0B3}" type="pres">
      <dgm:prSet presAssocID="{5959CB4F-4160-4923-9DCD-A93363A61DC2}" presName="centerShape" presStyleLbl="node0" presStyleIdx="0" presStyleCnt="1" custScaleX="144396" custScaleY="93546" custLinFactNeighborX="2016"/>
      <dgm:spPr/>
      <dgm:t>
        <a:bodyPr/>
        <a:lstStyle/>
        <a:p>
          <a:endParaRPr lang="zh-TW" altLang="en-US"/>
        </a:p>
      </dgm:t>
    </dgm:pt>
    <dgm:pt modelId="{2FE1FE2E-2B91-463E-AF17-B50A1DB78D1F}" type="pres">
      <dgm:prSet presAssocID="{4B03FFF5-A3F9-4310-9ED6-BCF6E6C896E9}" presName="node" presStyleLbl="node1" presStyleIdx="0" presStyleCnt="3">
        <dgm:presLayoutVars>
          <dgm:bulletEnabled val="1"/>
        </dgm:presLayoutVars>
      </dgm:prSet>
      <dgm:spPr/>
      <dgm:t>
        <a:bodyPr/>
        <a:lstStyle/>
        <a:p>
          <a:endParaRPr lang="zh-TW" altLang="en-US"/>
        </a:p>
      </dgm:t>
    </dgm:pt>
    <dgm:pt modelId="{6A4FC303-E548-408A-8721-E22E9062F7BE}" type="pres">
      <dgm:prSet presAssocID="{4B03FFF5-A3F9-4310-9ED6-BCF6E6C896E9}" presName="dummy" presStyleCnt="0"/>
      <dgm:spPr/>
      <dgm:t>
        <a:bodyPr/>
        <a:lstStyle/>
        <a:p>
          <a:endParaRPr lang="zh-TW" altLang="en-US"/>
        </a:p>
      </dgm:t>
    </dgm:pt>
    <dgm:pt modelId="{0AD5F38E-D99A-49DD-A4BC-B6DA872205CB}" type="pres">
      <dgm:prSet presAssocID="{C18C88E5-5862-481D-91AD-1039ECAECB26}" presName="sibTrans" presStyleLbl="sibTrans2D1" presStyleIdx="0" presStyleCnt="3"/>
      <dgm:spPr/>
      <dgm:t>
        <a:bodyPr/>
        <a:lstStyle/>
        <a:p>
          <a:endParaRPr lang="zh-TW" altLang="en-US"/>
        </a:p>
      </dgm:t>
    </dgm:pt>
    <dgm:pt modelId="{5EC44AC7-A99E-4D9E-A828-720F73FC4F77}" type="pres">
      <dgm:prSet presAssocID="{549C9378-7B40-4BF3-AFB4-192AF150AEA4}" presName="node" presStyleLbl="node1" presStyleIdx="1" presStyleCnt="3" custRadScaleRad="108181">
        <dgm:presLayoutVars>
          <dgm:bulletEnabled val="1"/>
        </dgm:presLayoutVars>
      </dgm:prSet>
      <dgm:spPr/>
      <dgm:t>
        <a:bodyPr/>
        <a:lstStyle/>
        <a:p>
          <a:endParaRPr lang="zh-TW" altLang="en-US"/>
        </a:p>
      </dgm:t>
    </dgm:pt>
    <dgm:pt modelId="{3406D55A-64B0-4816-B868-6F17ED0459E0}" type="pres">
      <dgm:prSet presAssocID="{549C9378-7B40-4BF3-AFB4-192AF150AEA4}" presName="dummy" presStyleCnt="0"/>
      <dgm:spPr/>
      <dgm:t>
        <a:bodyPr/>
        <a:lstStyle/>
        <a:p>
          <a:endParaRPr lang="zh-TW" altLang="en-US"/>
        </a:p>
      </dgm:t>
    </dgm:pt>
    <dgm:pt modelId="{21C79519-D834-475A-8BC0-D437F475F158}" type="pres">
      <dgm:prSet presAssocID="{B21BAA43-80F0-486F-AEBE-A350E4AED69C}" presName="sibTrans" presStyleLbl="sibTrans2D1" presStyleIdx="1" presStyleCnt="3" custLinFactNeighborY="-858"/>
      <dgm:spPr/>
      <dgm:t>
        <a:bodyPr/>
        <a:lstStyle/>
        <a:p>
          <a:endParaRPr lang="zh-TW" altLang="en-US"/>
        </a:p>
      </dgm:t>
    </dgm:pt>
    <dgm:pt modelId="{00FA3E9B-7EFA-4F69-98E0-01E2805BCF4A}" type="pres">
      <dgm:prSet presAssocID="{8A63E53C-B794-4F87-8BF9-6A4E39929EDA}" presName="node" presStyleLbl="node1" presStyleIdx="2" presStyleCnt="3">
        <dgm:presLayoutVars>
          <dgm:bulletEnabled val="1"/>
        </dgm:presLayoutVars>
      </dgm:prSet>
      <dgm:spPr/>
      <dgm:t>
        <a:bodyPr/>
        <a:lstStyle/>
        <a:p>
          <a:endParaRPr lang="zh-TW" altLang="en-US"/>
        </a:p>
      </dgm:t>
    </dgm:pt>
    <dgm:pt modelId="{A6C04A08-9F38-4531-BF63-0CEAF9686BDA}" type="pres">
      <dgm:prSet presAssocID="{8A63E53C-B794-4F87-8BF9-6A4E39929EDA}" presName="dummy" presStyleCnt="0"/>
      <dgm:spPr/>
      <dgm:t>
        <a:bodyPr/>
        <a:lstStyle/>
        <a:p>
          <a:endParaRPr lang="zh-TW" altLang="en-US"/>
        </a:p>
      </dgm:t>
    </dgm:pt>
    <dgm:pt modelId="{D97447E6-3A93-44B2-8EDE-930BEED6EE26}" type="pres">
      <dgm:prSet presAssocID="{7414E90C-FF2C-4FF0-9408-5903C0BDFD86}" presName="sibTrans" presStyleLbl="sibTrans2D1" presStyleIdx="2" presStyleCnt="3"/>
      <dgm:spPr/>
      <dgm:t>
        <a:bodyPr/>
        <a:lstStyle/>
        <a:p>
          <a:endParaRPr lang="zh-TW" altLang="en-US"/>
        </a:p>
      </dgm:t>
    </dgm:pt>
  </dgm:ptLst>
  <dgm:cxnLst>
    <dgm:cxn modelId="{7B8E2758-4AC9-441B-9340-9454A0F870BB}" srcId="{8434A6E8-F72B-4BBE-8FEA-BC42C00A0EF3}" destId="{5959CB4F-4160-4923-9DCD-A93363A61DC2}" srcOrd="0" destOrd="0" parTransId="{8EF52763-5C27-4454-AF63-EB8D1988FC93}" sibTransId="{2BF03D5D-9C49-40A5-B120-2B4A94EB4B00}"/>
    <dgm:cxn modelId="{63A359D6-4B49-445B-8BC2-BAFF2F95F10D}" srcId="{5959CB4F-4160-4923-9DCD-A93363A61DC2}" destId="{8A63E53C-B794-4F87-8BF9-6A4E39929EDA}" srcOrd="2" destOrd="0" parTransId="{96C56970-75DC-4862-B9F8-0B215D2623FE}" sibTransId="{7414E90C-FF2C-4FF0-9408-5903C0BDFD86}"/>
    <dgm:cxn modelId="{297D20BA-2809-4AA4-9D67-9B3906D81F23}" srcId="{8434A6E8-F72B-4BBE-8FEA-BC42C00A0EF3}" destId="{EC149E56-56FF-43DF-B673-806AE853CD87}" srcOrd="4" destOrd="0" parTransId="{6629DE1E-8204-4C22-A88A-827E1C5DFF08}" sibTransId="{F692DA0B-0961-41AB-A851-A082A2CF8D09}"/>
    <dgm:cxn modelId="{C7A5124B-0461-443D-975E-3917B7F878A7}" type="presOf" srcId="{5959CB4F-4160-4923-9DCD-A93363A61DC2}" destId="{D39460E0-4679-47B1-A1DA-87D36614E0B3}" srcOrd="0" destOrd="0" presId="urn:microsoft.com/office/officeart/2005/8/layout/radial6"/>
    <dgm:cxn modelId="{5186B70B-DA1F-4B93-BCFD-E6DB07336A52}" type="presOf" srcId="{C18C88E5-5862-481D-91AD-1039ECAECB26}" destId="{0AD5F38E-D99A-49DD-A4BC-B6DA872205CB}" srcOrd="0" destOrd="0" presId="urn:microsoft.com/office/officeart/2005/8/layout/radial6"/>
    <dgm:cxn modelId="{AFD190D5-9990-4E3A-865F-D075492DF6FF}" srcId="{5959CB4F-4160-4923-9DCD-A93363A61DC2}" destId="{549C9378-7B40-4BF3-AFB4-192AF150AEA4}" srcOrd="1" destOrd="0" parTransId="{3F0C082C-2F2A-4E47-B556-94E52AA36B68}" sibTransId="{B21BAA43-80F0-486F-AEBE-A350E4AED69C}"/>
    <dgm:cxn modelId="{257E2260-1202-40A9-9526-D4AA7A75B0B4}" type="presOf" srcId="{7414E90C-FF2C-4FF0-9408-5903C0BDFD86}" destId="{D97447E6-3A93-44B2-8EDE-930BEED6EE26}" srcOrd="0" destOrd="0" presId="urn:microsoft.com/office/officeart/2005/8/layout/radial6"/>
    <dgm:cxn modelId="{5853D47B-C497-461B-91E5-3BA7DF399E9E}" srcId="{8434A6E8-F72B-4BBE-8FEA-BC42C00A0EF3}" destId="{845EAE23-0075-45CA-A26C-AAA39A9DCB9B}" srcOrd="2" destOrd="0" parTransId="{AB8A2874-13BD-4FDF-93D9-97C696CC5C3B}" sibTransId="{6E7EF705-AE47-48FF-BF42-7319EB359468}"/>
    <dgm:cxn modelId="{083B23F5-4832-46DD-9A7D-2DF54DABBF72}" type="presOf" srcId="{8A63E53C-B794-4F87-8BF9-6A4E39929EDA}" destId="{00FA3E9B-7EFA-4F69-98E0-01E2805BCF4A}" srcOrd="0" destOrd="0" presId="urn:microsoft.com/office/officeart/2005/8/layout/radial6"/>
    <dgm:cxn modelId="{4D634FC3-CAA1-4F43-BE58-4C97DA771F81}" type="presOf" srcId="{549C9378-7B40-4BF3-AFB4-192AF150AEA4}" destId="{5EC44AC7-A99E-4D9E-A828-720F73FC4F77}" srcOrd="0" destOrd="0" presId="urn:microsoft.com/office/officeart/2005/8/layout/radial6"/>
    <dgm:cxn modelId="{478AD1B9-E34B-44FB-A352-9B6386926F5C}" srcId="{5959CB4F-4160-4923-9DCD-A93363A61DC2}" destId="{4B03FFF5-A3F9-4310-9ED6-BCF6E6C896E9}" srcOrd="0" destOrd="0" parTransId="{0C48D8A9-1DE7-4B6D-9C27-A2BDB64C6FB7}" sibTransId="{C18C88E5-5862-481D-91AD-1039ECAECB26}"/>
    <dgm:cxn modelId="{AF41B5EF-3B75-47FB-AECF-2D76C82AC611}" srcId="{8434A6E8-F72B-4BBE-8FEA-BC42C00A0EF3}" destId="{88A0DFC0-2731-4627-A2E7-719432D24801}" srcOrd="3" destOrd="0" parTransId="{DB39ECE4-4805-4C9A-A541-29475E2E9527}" sibTransId="{E5FD063A-4B4C-4B31-B85F-E77EFEE97DA7}"/>
    <dgm:cxn modelId="{9BD9A9C7-4ED0-428A-A127-1BC3321AF960}" type="presOf" srcId="{8434A6E8-F72B-4BBE-8FEA-BC42C00A0EF3}" destId="{FF083F8E-B68A-4A55-8EF4-6FA55666B39E}" srcOrd="0" destOrd="0" presId="urn:microsoft.com/office/officeart/2005/8/layout/radial6"/>
    <dgm:cxn modelId="{B2E60E7F-2E1F-4460-90C9-76709228358F}" type="presOf" srcId="{B21BAA43-80F0-486F-AEBE-A350E4AED69C}" destId="{21C79519-D834-475A-8BC0-D437F475F158}" srcOrd="0" destOrd="0" presId="urn:microsoft.com/office/officeart/2005/8/layout/radial6"/>
    <dgm:cxn modelId="{44C617F1-2194-4165-80BC-7685B027169A}" srcId="{8434A6E8-F72B-4BBE-8FEA-BC42C00A0EF3}" destId="{5E63D0AD-63E5-47E5-922B-F3D60CF53345}" srcOrd="1" destOrd="0" parTransId="{B49D0862-5C6C-40D8-982C-38BC6A43BD79}" sibTransId="{91AA9D8E-708F-4B3C-9289-9FF3500D09FD}"/>
    <dgm:cxn modelId="{5004F8B9-B8C1-4A11-8EC7-CB52D25D9516}" type="presOf" srcId="{4B03FFF5-A3F9-4310-9ED6-BCF6E6C896E9}" destId="{2FE1FE2E-2B91-463E-AF17-B50A1DB78D1F}" srcOrd="0" destOrd="0" presId="urn:microsoft.com/office/officeart/2005/8/layout/radial6"/>
    <dgm:cxn modelId="{745C53E1-D064-4F21-9B6E-48F20F01D542}" type="presParOf" srcId="{FF083F8E-B68A-4A55-8EF4-6FA55666B39E}" destId="{D39460E0-4679-47B1-A1DA-87D36614E0B3}" srcOrd="0" destOrd="0" presId="urn:microsoft.com/office/officeart/2005/8/layout/radial6"/>
    <dgm:cxn modelId="{28C71DC0-0F1D-4BB3-894C-64A9445F47A0}" type="presParOf" srcId="{FF083F8E-B68A-4A55-8EF4-6FA55666B39E}" destId="{2FE1FE2E-2B91-463E-AF17-B50A1DB78D1F}" srcOrd="1" destOrd="0" presId="urn:microsoft.com/office/officeart/2005/8/layout/radial6"/>
    <dgm:cxn modelId="{5A5A4026-E6F4-44EC-A707-2A97739ACCC9}" type="presParOf" srcId="{FF083F8E-B68A-4A55-8EF4-6FA55666B39E}" destId="{6A4FC303-E548-408A-8721-E22E9062F7BE}" srcOrd="2" destOrd="0" presId="urn:microsoft.com/office/officeart/2005/8/layout/radial6"/>
    <dgm:cxn modelId="{BD13B5D6-B9FF-41B9-BD3F-9D5978579CB3}" type="presParOf" srcId="{FF083F8E-B68A-4A55-8EF4-6FA55666B39E}" destId="{0AD5F38E-D99A-49DD-A4BC-B6DA872205CB}" srcOrd="3" destOrd="0" presId="urn:microsoft.com/office/officeart/2005/8/layout/radial6"/>
    <dgm:cxn modelId="{9E5A1755-065D-48E8-8773-65472C928012}" type="presParOf" srcId="{FF083F8E-B68A-4A55-8EF4-6FA55666B39E}" destId="{5EC44AC7-A99E-4D9E-A828-720F73FC4F77}" srcOrd="4" destOrd="0" presId="urn:microsoft.com/office/officeart/2005/8/layout/radial6"/>
    <dgm:cxn modelId="{C06F9DFE-2BAA-472D-9E3C-7AC2CB122AF1}" type="presParOf" srcId="{FF083F8E-B68A-4A55-8EF4-6FA55666B39E}" destId="{3406D55A-64B0-4816-B868-6F17ED0459E0}" srcOrd="5" destOrd="0" presId="urn:microsoft.com/office/officeart/2005/8/layout/radial6"/>
    <dgm:cxn modelId="{29DA8921-3EEF-4FF5-884B-3085C9297466}" type="presParOf" srcId="{FF083F8E-B68A-4A55-8EF4-6FA55666B39E}" destId="{21C79519-D834-475A-8BC0-D437F475F158}" srcOrd="6" destOrd="0" presId="urn:microsoft.com/office/officeart/2005/8/layout/radial6"/>
    <dgm:cxn modelId="{EDCE86AD-6CB9-4A3B-BAB5-2EF2CDD26C52}" type="presParOf" srcId="{FF083F8E-B68A-4A55-8EF4-6FA55666B39E}" destId="{00FA3E9B-7EFA-4F69-98E0-01E2805BCF4A}" srcOrd="7" destOrd="0" presId="urn:microsoft.com/office/officeart/2005/8/layout/radial6"/>
    <dgm:cxn modelId="{1BBF9074-ABD5-476F-9C81-4DBFAE3FD676}" type="presParOf" srcId="{FF083F8E-B68A-4A55-8EF4-6FA55666B39E}" destId="{A6C04A08-9F38-4531-BF63-0CEAF9686BDA}" srcOrd="8" destOrd="0" presId="urn:microsoft.com/office/officeart/2005/8/layout/radial6"/>
    <dgm:cxn modelId="{A09E442B-1621-4682-98F3-13BB126C1105}" type="presParOf" srcId="{FF083F8E-B68A-4A55-8EF4-6FA55666B39E}" destId="{D97447E6-3A93-44B2-8EDE-930BEED6EE26}" srcOrd="9"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0A17D8-7BA8-4E67-B40B-2DEE54255D3D}">
      <dsp:nvSpPr>
        <dsp:cNvPr id="0" name=""/>
        <dsp:cNvSpPr/>
      </dsp:nvSpPr>
      <dsp:spPr>
        <a:xfrm>
          <a:off x="0" y="796995"/>
          <a:ext cx="6336703" cy="655200"/>
        </a:xfrm>
        <a:prstGeom prst="rect">
          <a:avLst/>
        </a:prstGeom>
        <a:gradFill flip="none" rotWithShape="1">
          <a:gsLst>
            <a:gs pos="19000">
              <a:schemeClr val="bg2">
                <a:lumMod val="50000"/>
                <a:alpha val="83000"/>
              </a:schemeClr>
            </a:gs>
            <a:gs pos="100000">
              <a:schemeClr val="bg2">
                <a:lumMod val="75000"/>
              </a:schemeClr>
            </a:gs>
            <a:gs pos="34000">
              <a:srgbClr val="996600">
                <a:alpha val="0"/>
              </a:srgbClr>
            </a:gs>
            <a:gs pos="57000">
              <a:srgbClr val="996600">
                <a:alpha val="62000"/>
              </a:srgbClr>
            </a:gs>
            <a:gs pos="74000">
              <a:srgbClr val="BD922A">
                <a:alpha val="86000"/>
              </a:srgbClr>
            </a:gs>
            <a:gs pos="69000">
              <a:srgbClr val="835E17"/>
            </a:gs>
            <a:gs pos="86000">
              <a:schemeClr val="accent6">
                <a:lumMod val="50000"/>
                <a:alpha val="73000"/>
              </a:schemeClr>
            </a:gs>
            <a:gs pos="100000">
              <a:srgbClr val="FAE3B7"/>
            </a:gs>
          </a:gsLst>
          <a:lin ang="3600000" scaled="0"/>
          <a:tileRect/>
        </a:gra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C248E1E-9375-43B7-9A39-B2DD84DFA376}">
      <dsp:nvSpPr>
        <dsp:cNvPr id="0" name=""/>
        <dsp:cNvSpPr/>
      </dsp:nvSpPr>
      <dsp:spPr>
        <a:xfrm>
          <a:off x="316835" y="669099"/>
          <a:ext cx="5983793" cy="556321"/>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59" tIns="0" rIns="167659" bIns="0" numCol="1" spcCol="1270" anchor="ctr" anchorCtr="0">
          <a:noAutofit/>
        </a:bodyPr>
        <a:lstStyle/>
        <a:p>
          <a:pPr lvl="0" algn="l" defTabSz="1155700">
            <a:lnSpc>
              <a:spcPct val="90000"/>
            </a:lnSpc>
            <a:spcBef>
              <a:spcPct val="0"/>
            </a:spcBef>
            <a:spcAft>
              <a:spcPct val="35000"/>
            </a:spcAft>
          </a:pPr>
          <a:r>
            <a:rPr lang="en-US" altLang="zh-TW" sz="2600" kern="1200" dirty="0" smtClean="0">
              <a:latin typeface="微軟正黑體" pitchFamily="34" charset="-120"/>
              <a:ea typeface="微軟正黑體" pitchFamily="34" charset="-120"/>
              <a:cs typeface="Times New Roman" pitchFamily="18" charset="0"/>
            </a:rPr>
            <a:t>Ⅰ. TA YA Group Overview</a:t>
          </a:r>
          <a:endParaRPr lang="zh-TW" altLang="en-US" sz="2600" kern="1200" dirty="0">
            <a:latin typeface="微軟正黑體" pitchFamily="34" charset="-120"/>
            <a:ea typeface="微軟正黑體" pitchFamily="34" charset="-120"/>
          </a:endParaRPr>
        </a:p>
      </dsp:txBody>
      <dsp:txXfrm>
        <a:off x="316835" y="669099"/>
        <a:ext cx="5983793" cy="556321"/>
      </dsp:txXfrm>
    </dsp:sp>
    <dsp:sp modelId="{F679397A-0992-4240-AD14-599E93A11FE4}">
      <dsp:nvSpPr>
        <dsp:cNvPr id="0" name=""/>
        <dsp:cNvSpPr/>
      </dsp:nvSpPr>
      <dsp:spPr>
        <a:xfrm>
          <a:off x="0" y="1832617"/>
          <a:ext cx="6336703" cy="655200"/>
        </a:xfrm>
        <a:prstGeom prst="rect">
          <a:avLst/>
        </a:prstGeom>
        <a:gradFill flip="none" rotWithShape="1">
          <a:gsLst>
            <a:gs pos="19000">
              <a:schemeClr val="bg2">
                <a:lumMod val="50000"/>
                <a:alpha val="83000"/>
              </a:schemeClr>
            </a:gs>
            <a:gs pos="100000">
              <a:schemeClr val="bg2">
                <a:lumMod val="75000"/>
              </a:schemeClr>
            </a:gs>
            <a:gs pos="34000">
              <a:srgbClr val="996600">
                <a:alpha val="0"/>
              </a:srgbClr>
            </a:gs>
            <a:gs pos="57000">
              <a:srgbClr val="996600">
                <a:alpha val="62000"/>
              </a:srgbClr>
            </a:gs>
            <a:gs pos="74000">
              <a:srgbClr val="BD922A">
                <a:alpha val="86000"/>
              </a:srgbClr>
            </a:gs>
            <a:gs pos="69000">
              <a:srgbClr val="835E17"/>
            </a:gs>
            <a:gs pos="86000">
              <a:schemeClr val="accent6">
                <a:lumMod val="50000"/>
                <a:alpha val="73000"/>
              </a:schemeClr>
            </a:gs>
            <a:gs pos="100000">
              <a:srgbClr val="FAE3B7"/>
            </a:gs>
          </a:gsLst>
          <a:lin ang="3600000" scaled="0"/>
          <a:tileRect/>
        </a:gra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8DD6816-9342-43CE-97FC-10DC9BFFC959}">
      <dsp:nvSpPr>
        <dsp:cNvPr id="0" name=""/>
        <dsp:cNvSpPr/>
      </dsp:nvSpPr>
      <dsp:spPr>
        <a:xfrm>
          <a:off x="301674" y="1637260"/>
          <a:ext cx="6033476" cy="579116"/>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59" tIns="0" rIns="167659" bIns="0" numCol="1" spcCol="1270" anchor="ctr" anchorCtr="0">
          <a:noAutofit/>
        </a:bodyPr>
        <a:lstStyle/>
        <a:p>
          <a:pPr lvl="0" algn="l" defTabSz="1155700">
            <a:lnSpc>
              <a:spcPct val="90000"/>
            </a:lnSpc>
            <a:spcBef>
              <a:spcPct val="0"/>
            </a:spcBef>
            <a:spcAft>
              <a:spcPct val="35000"/>
            </a:spcAft>
          </a:pPr>
          <a:r>
            <a:rPr lang="en-US" altLang="zh-TW" sz="2600" kern="1200" dirty="0" smtClean="0">
              <a:latin typeface="微軟正黑體" pitchFamily="34" charset="-120"/>
              <a:ea typeface="微軟正黑體" pitchFamily="34" charset="-120"/>
              <a:cs typeface="Times New Roman" pitchFamily="18" charset="0"/>
            </a:rPr>
            <a:t>Ⅱ. Financial Highlights</a:t>
          </a:r>
          <a:endParaRPr lang="zh-TW" altLang="en-US" sz="2600" kern="1200" dirty="0">
            <a:latin typeface="微軟正黑體" pitchFamily="34" charset="-120"/>
            <a:ea typeface="微軟正黑體" pitchFamily="34" charset="-120"/>
          </a:endParaRPr>
        </a:p>
      </dsp:txBody>
      <dsp:txXfrm>
        <a:off x="301674" y="1637260"/>
        <a:ext cx="6033476" cy="579116"/>
      </dsp:txXfrm>
    </dsp:sp>
    <dsp:sp modelId="{E5AE2451-4016-4221-99AA-67BC8DE24E08}">
      <dsp:nvSpPr>
        <dsp:cNvPr id="0" name=""/>
        <dsp:cNvSpPr/>
      </dsp:nvSpPr>
      <dsp:spPr>
        <a:xfrm>
          <a:off x="0" y="2852164"/>
          <a:ext cx="6336703" cy="655200"/>
        </a:xfrm>
        <a:prstGeom prst="rect">
          <a:avLst/>
        </a:prstGeom>
        <a:gradFill flip="none" rotWithShape="1">
          <a:gsLst>
            <a:gs pos="19000">
              <a:schemeClr val="bg2">
                <a:lumMod val="50000"/>
                <a:alpha val="83000"/>
              </a:schemeClr>
            </a:gs>
            <a:gs pos="100000">
              <a:schemeClr val="bg2">
                <a:lumMod val="75000"/>
              </a:schemeClr>
            </a:gs>
            <a:gs pos="34000">
              <a:srgbClr val="996600">
                <a:alpha val="0"/>
              </a:srgbClr>
            </a:gs>
            <a:gs pos="57000">
              <a:srgbClr val="996600">
                <a:alpha val="62000"/>
              </a:srgbClr>
            </a:gs>
            <a:gs pos="74000">
              <a:srgbClr val="BD922A">
                <a:alpha val="86000"/>
              </a:srgbClr>
            </a:gs>
            <a:gs pos="69000">
              <a:srgbClr val="835E17"/>
            </a:gs>
            <a:gs pos="86000">
              <a:schemeClr val="accent6">
                <a:lumMod val="50000"/>
                <a:alpha val="73000"/>
              </a:schemeClr>
            </a:gs>
            <a:gs pos="100000">
              <a:srgbClr val="FAE3B7"/>
            </a:gs>
          </a:gsLst>
          <a:lin ang="3600000" scaled="0"/>
          <a:tileRect/>
        </a:gra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0F9A551-E905-41CD-877F-DA3931F4C7EE}">
      <dsp:nvSpPr>
        <dsp:cNvPr id="0" name=""/>
        <dsp:cNvSpPr/>
      </dsp:nvSpPr>
      <dsp:spPr>
        <a:xfrm>
          <a:off x="301674" y="2628217"/>
          <a:ext cx="6033476" cy="607706"/>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59" tIns="0" rIns="167659" bIns="0" numCol="1" spcCol="1270" anchor="ctr" anchorCtr="0">
          <a:noAutofit/>
        </a:bodyPr>
        <a:lstStyle/>
        <a:p>
          <a:pPr lvl="0" algn="l" defTabSz="1155700">
            <a:lnSpc>
              <a:spcPct val="90000"/>
            </a:lnSpc>
            <a:spcBef>
              <a:spcPct val="0"/>
            </a:spcBef>
            <a:spcAft>
              <a:spcPct val="35000"/>
            </a:spcAft>
          </a:pPr>
          <a:r>
            <a:rPr lang="en-US" altLang="zh-TW" sz="2600" kern="1200" dirty="0" smtClean="0">
              <a:latin typeface="微軟正黑體" pitchFamily="34" charset="-120"/>
              <a:ea typeface="微軟正黑體" pitchFamily="34" charset="-120"/>
              <a:cs typeface="Times New Roman" pitchFamily="18" charset="0"/>
            </a:rPr>
            <a:t>Ⅲ. IR Contact</a:t>
          </a:r>
          <a:endParaRPr lang="zh-TW" altLang="en-US" sz="2600" kern="1200" dirty="0">
            <a:latin typeface="微軟正黑體" pitchFamily="34" charset="-120"/>
            <a:ea typeface="微軟正黑體" pitchFamily="34" charset="-120"/>
          </a:endParaRPr>
        </a:p>
      </dsp:txBody>
      <dsp:txXfrm>
        <a:off x="301674" y="2628217"/>
        <a:ext cx="6033476" cy="60770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7447E6-3A93-44B2-8EDE-930BEED6EE26}">
      <dsp:nvSpPr>
        <dsp:cNvPr id="0" name=""/>
        <dsp:cNvSpPr/>
      </dsp:nvSpPr>
      <dsp:spPr>
        <a:xfrm>
          <a:off x="1247495" y="585958"/>
          <a:ext cx="3913720" cy="3913720"/>
        </a:xfrm>
        <a:prstGeom prst="blockArc">
          <a:avLst>
            <a:gd name="adj1" fmla="val 9000000"/>
            <a:gd name="adj2" fmla="val 16200000"/>
            <a:gd name="adj3" fmla="val 4642"/>
          </a:avLst>
        </a:prstGeom>
        <a:solidFill>
          <a:schemeClr val="accent2">
            <a:shade val="90000"/>
            <a:hueOff val="-41001"/>
            <a:satOff val="-6944"/>
            <a:lumOff val="3211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C79519-D834-475A-8BC0-D437F475F158}">
      <dsp:nvSpPr>
        <dsp:cNvPr id="0" name=""/>
        <dsp:cNvSpPr/>
      </dsp:nvSpPr>
      <dsp:spPr>
        <a:xfrm>
          <a:off x="1333955" y="720899"/>
          <a:ext cx="3913720" cy="3913720"/>
        </a:xfrm>
        <a:prstGeom prst="blockArc">
          <a:avLst>
            <a:gd name="adj1" fmla="val 1615180"/>
            <a:gd name="adj2" fmla="val 9340788"/>
            <a:gd name="adj3" fmla="val 4642"/>
          </a:avLst>
        </a:prstGeom>
        <a:solidFill>
          <a:schemeClr val="accent2">
            <a:shade val="90000"/>
            <a:hueOff val="-20501"/>
            <a:satOff val="-3472"/>
            <a:lumOff val="160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D5F38E-D99A-49DD-A4BC-B6DA872205CB}">
      <dsp:nvSpPr>
        <dsp:cNvPr id="0" name=""/>
        <dsp:cNvSpPr/>
      </dsp:nvSpPr>
      <dsp:spPr>
        <a:xfrm>
          <a:off x="1436668" y="576573"/>
          <a:ext cx="3913720" cy="3913720"/>
        </a:xfrm>
        <a:prstGeom prst="blockArc">
          <a:avLst>
            <a:gd name="adj1" fmla="val 15859212"/>
            <a:gd name="adj2" fmla="val 1984820"/>
            <a:gd name="adj3" fmla="val 4642"/>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9460E0-4679-47B1-A1DA-87D36614E0B3}">
      <dsp:nvSpPr>
        <dsp:cNvPr id="0" name=""/>
        <dsp:cNvSpPr/>
      </dsp:nvSpPr>
      <dsp:spPr>
        <a:xfrm>
          <a:off x="1980092" y="1699758"/>
          <a:ext cx="2602666" cy="1686120"/>
        </a:xfrm>
        <a:prstGeom prst="ellipse">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altLang="zh-TW" sz="1800" b="1" kern="1200" dirty="0" smtClean="0">
            <a:latin typeface="微軟正黑體" pitchFamily="34" charset="-120"/>
            <a:ea typeface="微軟正黑體" pitchFamily="34" charset="-120"/>
          </a:endParaRPr>
        </a:p>
        <a:p>
          <a:pPr lvl="0" algn="ctr" defTabSz="800100">
            <a:lnSpc>
              <a:spcPct val="90000"/>
            </a:lnSpc>
            <a:spcBef>
              <a:spcPct val="0"/>
            </a:spcBef>
            <a:spcAft>
              <a:spcPct val="35000"/>
            </a:spcAft>
          </a:pPr>
          <a:endParaRPr lang="en-US" altLang="zh-TW" sz="1800" b="1" kern="1200" dirty="0" smtClean="0">
            <a:latin typeface="微軟正黑體" pitchFamily="34" charset="-120"/>
            <a:ea typeface="微軟正黑體" pitchFamily="34" charset="-120"/>
          </a:endParaRPr>
        </a:p>
        <a:p>
          <a:pPr lvl="0" algn="ctr" defTabSz="800100">
            <a:lnSpc>
              <a:spcPct val="90000"/>
            </a:lnSpc>
            <a:spcBef>
              <a:spcPct val="0"/>
            </a:spcBef>
            <a:spcAft>
              <a:spcPct val="35000"/>
            </a:spcAft>
          </a:pPr>
          <a:r>
            <a:rPr lang="en-US" altLang="zh-TW" sz="1800" b="1" kern="1200" dirty="0" smtClean="0">
              <a:latin typeface="微軟正黑體" pitchFamily="34" charset="-120"/>
              <a:ea typeface="微軟正黑體" pitchFamily="34" charset="-120"/>
            </a:rPr>
            <a:t>  </a:t>
          </a:r>
          <a:r>
            <a:rPr lang="en-US" altLang="zh-TW" sz="1800" b="1" kern="1200" dirty="0" smtClean="0">
              <a:solidFill>
                <a:srgbClr val="C00000"/>
              </a:solidFill>
              <a:latin typeface="微軟正黑體" pitchFamily="34" charset="-120"/>
              <a:ea typeface="微軟正黑體" pitchFamily="34" charset="-120"/>
            </a:rPr>
            <a:t>TA</a:t>
          </a:r>
          <a:r>
            <a:rPr lang="zh-TW" altLang="en-US" sz="1800" b="1" kern="1200" dirty="0" smtClean="0">
              <a:solidFill>
                <a:srgbClr val="C00000"/>
              </a:solidFill>
              <a:latin typeface="微軟正黑體" pitchFamily="34" charset="-120"/>
              <a:ea typeface="微軟正黑體" pitchFamily="34" charset="-120"/>
            </a:rPr>
            <a:t> </a:t>
          </a:r>
          <a:r>
            <a:rPr lang="en-US" altLang="zh-TW" sz="1800" b="1" kern="1200" dirty="0" smtClean="0">
              <a:solidFill>
                <a:srgbClr val="C00000"/>
              </a:solidFill>
              <a:latin typeface="微軟正黑體" pitchFamily="34" charset="-120"/>
              <a:ea typeface="微軟正黑體" pitchFamily="34" charset="-120"/>
            </a:rPr>
            <a:t>YA GROUP</a:t>
          </a:r>
          <a:endParaRPr lang="zh-TW" altLang="en-US" sz="1800" b="1" kern="1200" dirty="0">
            <a:solidFill>
              <a:srgbClr val="C00000"/>
            </a:solidFill>
            <a:latin typeface="微軟正黑體" pitchFamily="34" charset="-120"/>
            <a:ea typeface="微軟正黑體" pitchFamily="34" charset="-120"/>
          </a:endParaRPr>
        </a:p>
      </dsp:txBody>
      <dsp:txXfrm>
        <a:off x="1980092" y="1699758"/>
        <a:ext cx="2602666" cy="1686120"/>
      </dsp:txXfrm>
    </dsp:sp>
    <dsp:sp modelId="{2FE1FE2E-2B91-463E-AF17-B50A1DB78D1F}">
      <dsp:nvSpPr>
        <dsp:cNvPr id="0" name=""/>
        <dsp:cNvSpPr/>
      </dsp:nvSpPr>
      <dsp:spPr>
        <a:xfrm>
          <a:off x="2573498" y="522"/>
          <a:ext cx="1261715" cy="1261715"/>
        </a:xfrm>
        <a:prstGeom prst="ellipse">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altLang="zh-TW" sz="2000" b="1" kern="1200" dirty="0" smtClean="0">
              <a:latin typeface="微軟正黑體" pitchFamily="34" charset="-120"/>
              <a:ea typeface="微軟正黑體" pitchFamily="34" charset="-120"/>
            </a:rPr>
            <a:t>Vision</a:t>
          </a:r>
          <a:endParaRPr lang="zh-TW" altLang="en-US" sz="2000" b="1" kern="1200" dirty="0">
            <a:latin typeface="微軟正黑體" pitchFamily="34" charset="-120"/>
            <a:ea typeface="微軟正黑體" pitchFamily="34" charset="-120"/>
          </a:endParaRPr>
        </a:p>
      </dsp:txBody>
      <dsp:txXfrm>
        <a:off x="2573498" y="522"/>
        <a:ext cx="1261715" cy="1261715"/>
      </dsp:txXfrm>
    </dsp:sp>
    <dsp:sp modelId="{5EC44AC7-A99E-4D9E-A828-720F73FC4F77}">
      <dsp:nvSpPr>
        <dsp:cNvPr id="0" name=""/>
        <dsp:cNvSpPr/>
      </dsp:nvSpPr>
      <dsp:spPr>
        <a:xfrm>
          <a:off x="4364277" y="2945867"/>
          <a:ext cx="1261715" cy="1261715"/>
        </a:xfrm>
        <a:prstGeom prst="ellipse">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altLang="zh-TW" sz="1200" b="1" kern="1200" dirty="0" smtClean="0">
              <a:latin typeface="微軟正黑體" pitchFamily="34" charset="-120"/>
              <a:ea typeface="微軟正黑體" pitchFamily="34" charset="-120"/>
            </a:rPr>
            <a:t>Philosophy</a:t>
          </a:r>
          <a:endParaRPr lang="zh-TW" altLang="en-US" sz="1200" b="1" kern="1200" dirty="0">
            <a:latin typeface="微軟正黑體" pitchFamily="34" charset="-120"/>
            <a:ea typeface="微軟正黑體" pitchFamily="34" charset="-120"/>
          </a:endParaRPr>
        </a:p>
      </dsp:txBody>
      <dsp:txXfrm>
        <a:off x="4364277" y="2945867"/>
        <a:ext cx="1261715" cy="1261715"/>
      </dsp:txXfrm>
    </dsp:sp>
    <dsp:sp modelId="{00FA3E9B-7EFA-4F69-98E0-01E2805BCF4A}">
      <dsp:nvSpPr>
        <dsp:cNvPr id="0" name=""/>
        <dsp:cNvSpPr/>
      </dsp:nvSpPr>
      <dsp:spPr>
        <a:xfrm>
          <a:off x="918144" y="2867679"/>
          <a:ext cx="1261715" cy="1261715"/>
        </a:xfrm>
        <a:prstGeom prst="ellipse">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Core Values</a:t>
          </a:r>
          <a:endParaRPr lang="zh-TW" altLang="en-US" sz="2000" b="1" kern="1200" dirty="0">
            <a:latin typeface="微軟正黑體" pitchFamily="34" charset="-120"/>
            <a:ea typeface="微軟正黑體" pitchFamily="34" charset="-120"/>
          </a:endParaRPr>
        </a:p>
      </dsp:txBody>
      <dsp:txXfrm>
        <a:off x="918144" y="2867679"/>
        <a:ext cx="1261715" cy="126171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0.02542</cdr:x>
      <cdr:y>0.88333</cdr:y>
    </cdr:from>
    <cdr:to>
      <cdr:x>0.16102</cdr:x>
      <cdr:y>0.98333</cdr:y>
    </cdr:to>
    <cdr:sp macro="" textlink="">
      <cdr:nvSpPr>
        <cdr:cNvPr id="2" name="文字方塊 1"/>
        <cdr:cNvSpPr txBox="1"/>
      </cdr:nvSpPr>
      <cdr:spPr>
        <a:xfrm xmlns:a="http://schemas.openxmlformats.org/drawingml/2006/main">
          <a:off x="216024" y="3816424"/>
          <a:ext cx="1152128"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TW" altLang="en-US" sz="1100" dirty="0"/>
        </a:p>
      </cdr:txBody>
    </cdr:sp>
  </cdr:relSizeAnchor>
  <cdr:relSizeAnchor xmlns:cdr="http://schemas.openxmlformats.org/drawingml/2006/chartDrawing">
    <cdr:from>
      <cdr:x>0.02542</cdr:x>
      <cdr:y>0.88333</cdr:y>
    </cdr:from>
    <cdr:to>
      <cdr:x>0.20339</cdr:x>
      <cdr:y>0.96667</cdr:y>
    </cdr:to>
    <cdr:sp macro="" textlink="">
      <cdr:nvSpPr>
        <cdr:cNvPr id="3" name="文字方塊 2"/>
        <cdr:cNvSpPr txBox="1"/>
      </cdr:nvSpPr>
      <cdr:spPr>
        <a:xfrm xmlns:a="http://schemas.openxmlformats.org/drawingml/2006/main">
          <a:off x="216024" y="3816424"/>
          <a:ext cx="1512168"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TW" altLang="en-US" sz="1100" dirty="0"/>
        </a:p>
      </cdr:txBody>
    </cdr:sp>
  </cdr:relSizeAnchor>
  <cdr:relSizeAnchor xmlns:cdr="http://schemas.openxmlformats.org/drawingml/2006/chartDrawing">
    <cdr:from>
      <cdr:x>0.02542</cdr:x>
      <cdr:y>0.88333</cdr:y>
    </cdr:from>
    <cdr:to>
      <cdr:x>0.21186</cdr:x>
      <cdr:y>0.96667</cdr:y>
    </cdr:to>
    <cdr:sp macro="" textlink="">
      <cdr:nvSpPr>
        <cdr:cNvPr id="4" name="文字方塊 3"/>
        <cdr:cNvSpPr txBox="1"/>
      </cdr:nvSpPr>
      <cdr:spPr>
        <a:xfrm xmlns:a="http://schemas.openxmlformats.org/drawingml/2006/main">
          <a:off x="216024" y="3816424"/>
          <a:ext cx="1584176"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dirty="0"/>
            <a:t>Unit: Thousand of NTD </a:t>
          </a:r>
          <a:endParaRPr lang="zh-TW"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日期版面配置區 5"/>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C403AAE-F9CE-4A59-ABAF-CA039851ADC3}" type="datetimeFigureOut">
              <a:rPr lang="zh-TW" altLang="en-US" smtClean="0"/>
              <a:pPr/>
              <a:t>2020/9/3</a:t>
            </a:fld>
            <a:endParaRPr lang="zh-TW" altLang="en-US"/>
          </a:p>
        </p:txBody>
      </p:sp>
      <p:sp>
        <p:nvSpPr>
          <p:cNvPr id="7" name="頁首版面配置區 6"/>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8" name="頁尾版面配置區 7"/>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zh-TW" altLang="en-US"/>
          </a:p>
        </p:txBody>
      </p:sp>
      <p:sp>
        <p:nvSpPr>
          <p:cNvPr id="9" name="投影片編號版面配置區 8"/>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E07876C-552F-4041-A16C-F4192A3BD9A6}" type="slidenum">
              <a:rPr lang="zh-TW" altLang="en-US" smtClean="0"/>
              <a:pPr/>
              <a:t>‹#›</a:t>
            </a:fld>
            <a:endParaRPr lang="zh-TW" altLang="en-US"/>
          </a:p>
        </p:txBody>
      </p:sp>
    </p:spTree>
    <p:extLst>
      <p:ext uri="{BB962C8B-B14F-4D97-AF65-F5344CB8AC3E}">
        <p14:creationId xmlns="" xmlns:p14="http://schemas.microsoft.com/office/powerpoint/2010/main" val="2225123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defRPr>
            </a:lvl1pPr>
          </a:lstStyle>
          <a:p>
            <a:pPr>
              <a:defRPr/>
            </a:pPr>
            <a:fld id="{320DAD1C-FFC9-479E-9156-38B2A50AC52C}" type="datetimeFigureOut">
              <a:rPr lang="zh-TW" altLang="en-US"/>
              <a:pPr>
                <a:defRPr/>
              </a:pPr>
              <a:t>2020/9/3</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ea typeface="新細明體" pitchFamily="18" charset="-120"/>
              </a:defRPr>
            </a:lvl1pPr>
          </a:lstStyle>
          <a:p>
            <a:pPr>
              <a:defRPr/>
            </a:pPr>
            <a:fld id="{8235659E-B7DC-4E80-9C47-71EF97D887BB}" type="slidenum">
              <a:rPr lang="zh-TW" altLang="en-US"/>
              <a:pPr>
                <a:defRPr/>
              </a:pPr>
              <a:t>‹#›</a:t>
            </a:fld>
            <a:endParaRPr lang="zh-TW" altLang="en-US"/>
          </a:p>
        </p:txBody>
      </p:sp>
    </p:spTree>
    <p:extLst>
      <p:ext uri="{BB962C8B-B14F-4D97-AF65-F5344CB8AC3E}">
        <p14:creationId xmlns="" xmlns:p14="http://schemas.microsoft.com/office/powerpoint/2010/main" val="3835851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D83663E4-90C6-4A5E-B996-E0CEF6BE6F72}" type="slidenum">
              <a:rPr lang="zh-TW" altLang="en-US" smtClean="0"/>
              <a:pPr/>
              <a:t>7</a:t>
            </a:fld>
            <a:endParaRPr lang="zh-TW" altLang="en-US"/>
          </a:p>
        </p:txBody>
      </p:sp>
    </p:spTree>
    <p:extLst>
      <p:ext uri="{BB962C8B-B14F-4D97-AF65-F5344CB8AC3E}">
        <p14:creationId xmlns:p14="http://schemas.microsoft.com/office/powerpoint/2010/main" xmlns="" val="3920222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8235659E-B7DC-4E80-9C47-71EF97D887BB}" type="slidenum">
              <a:rPr lang="zh-TW" altLang="en-US" smtClean="0"/>
              <a:pPr>
                <a:defRPr/>
              </a:pPr>
              <a:t>33</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6" name="Picture 2" descr="P:\RW-Eason\wawa\大亞ppt&amp;簽名檔\ppt\大亞ppt空-06.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副標題 2"/>
          <p:cNvSpPr txBox="1">
            <a:spLocks/>
          </p:cNvSpPr>
          <p:nvPr userDrawn="1"/>
        </p:nvSpPr>
        <p:spPr>
          <a:xfrm>
            <a:off x="4859338" y="836613"/>
            <a:ext cx="3241675" cy="431800"/>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kumimoji="0" lang="zh-TW" altLang="en-US" sz="1400" dirty="0"/>
          </a:p>
        </p:txBody>
      </p:sp>
      <p:sp>
        <p:nvSpPr>
          <p:cNvPr id="2" name="標題 1"/>
          <p:cNvSpPr>
            <a:spLocks noGrp="1"/>
          </p:cNvSpPr>
          <p:nvPr>
            <p:ph type="ctrTitle"/>
          </p:nvPr>
        </p:nvSpPr>
        <p:spPr>
          <a:xfrm>
            <a:off x="1043608" y="2634481"/>
            <a:ext cx="7772400" cy="434479"/>
          </a:xfrm>
        </p:spPr>
        <p:txBody>
          <a:bodyPr>
            <a:normAutofit/>
          </a:bodyPr>
          <a:lstStyle>
            <a:lvl1pPr algn="l">
              <a:defRPr sz="2800" baseline="0">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043608" y="3140716"/>
            <a:ext cx="7776864" cy="360292"/>
          </a:xfrm>
        </p:spPr>
        <p:txBody>
          <a:bodyPr/>
          <a:lstStyle>
            <a:lvl1pPr marL="0" indent="0" algn="l">
              <a:buNone/>
              <a:defRPr sz="2000">
                <a:solidFill>
                  <a:schemeClr val="tx1"/>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13" name="內容版面配置區 12"/>
          <p:cNvSpPr>
            <a:spLocks noGrp="1"/>
          </p:cNvSpPr>
          <p:nvPr>
            <p:ph sz="quarter" idx="11"/>
          </p:nvPr>
        </p:nvSpPr>
        <p:spPr>
          <a:xfrm>
            <a:off x="1043608" y="3645024"/>
            <a:ext cx="7704062" cy="431328"/>
          </a:xfrm>
        </p:spPr>
        <p:txBody>
          <a:bodyPr>
            <a:normAutofit/>
          </a:bodyPr>
          <a:lstStyle>
            <a:lvl1pPr marL="0" indent="0">
              <a:buNone/>
              <a:defRPr sz="1200">
                <a:latin typeface="微軟正黑體" panose="020B0604030504040204" pitchFamily="34" charset="-120"/>
                <a:ea typeface="微軟正黑體" panose="020B0604030504040204" pitchFamily="34" charset="-120"/>
              </a:defRPr>
            </a:lvl1pPr>
            <a:lvl5pPr marL="1828800" indent="0">
              <a:buNone/>
              <a:defRPr/>
            </a:lvl5pPr>
          </a:lstStyle>
          <a:p>
            <a:pPr lvl="0"/>
            <a:r>
              <a:rPr lang="zh-TW" altLang="en-US" smtClean="0"/>
              <a:t>按一下以編輯母片文字樣式</a:t>
            </a:r>
          </a:p>
        </p:txBody>
      </p:sp>
      <p:sp>
        <p:nvSpPr>
          <p:cNvPr id="15" name="文字版面配置區 14"/>
          <p:cNvSpPr>
            <a:spLocks noGrp="1"/>
          </p:cNvSpPr>
          <p:nvPr>
            <p:ph type="body" sz="quarter" idx="12"/>
          </p:nvPr>
        </p:nvSpPr>
        <p:spPr>
          <a:xfrm>
            <a:off x="4227096" y="811812"/>
            <a:ext cx="4896296" cy="384940"/>
          </a:xfrm>
        </p:spPr>
        <p:txBody>
          <a:bodyPr>
            <a:normAutofit/>
          </a:bodyPr>
          <a:lstStyle>
            <a:lvl1pPr marL="0" indent="0">
              <a:buNone/>
              <a:defRPr sz="1400">
                <a:latin typeface="微軟正黑體" panose="020B0604030504040204" pitchFamily="34" charset="-120"/>
                <a:ea typeface="微軟正黑體" panose="020B0604030504040204" pitchFamily="34" charset="-120"/>
              </a:defRPr>
            </a:lvl1pPr>
          </a:lstStyle>
          <a:p>
            <a:pPr lvl="0"/>
            <a:r>
              <a:rPr lang="zh-TW" altLang="en-US" smtClean="0"/>
              <a:t>按一下以編輯母片文字樣式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Picture 2" descr="P:\RW-Eason\wawa\大亞ppt&amp;簽名檔\ppt\大亞ppt空-07.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title"/>
          </p:nvPr>
        </p:nvSpPr>
        <p:spPr>
          <a:xfrm>
            <a:off x="1022920" y="1932240"/>
            <a:ext cx="8229600" cy="488648"/>
          </a:xfrm>
        </p:spPr>
        <p:txBody>
          <a:bodyPr>
            <a:normAutofit/>
          </a:bodyPr>
          <a:lstStyle>
            <a:lvl1pPr algn="l">
              <a:defRPr sz="2400">
                <a:solidFill>
                  <a:schemeClr val="bg1"/>
                </a:solidFill>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a:xfrm>
            <a:off x="1022920" y="2536304"/>
            <a:ext cx="8229600" cy="532656"/>
          </a:xfrm>
        </p:spPr>
        <p:txBody>
          <a:bodyPr>
            <a:normAutofit/>
          </a:bodyPr>
          <a:lstStyle>
            <a:lvl1pPr marL="0" indent="0">
              <a:buNone/>
              <a:defRPr sz="1800">
                <a:solidFill>
                  <a:schemeClr val="bg1"/>
                </a:solidFill>
                <a:latin typeface="微軟正黑體" panose="020B0604030504040204" pitchFamily="34" charset="-120"/>
                <a:ea typeface="微軟正黑體" panose="020B0604030504040204" pitchFamily="34" charset="-120"/>
              </a:defRPr>
            </a:lvl1pPr>
          </a:lstStyle>
          <a:p>
            <a:pPr lvl="0"/>
            <a:r>
              <a:rPr lang="zh-TW" altLang="en-US" smtClean="0"/>
              <a:t>按一下以編輯母片文字樣式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pic>
        <p:nvPicPr>
          <p:cNvPr id="5" name="Picture 2" descr="P:\RW-Eason\wawa\大亞ppt&amp;簽名檔\ppt\大亞ppt空-08.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標題 1"/>
          <p:cNvSpPr>
            <a:spLocks noGrp="1"/>
          </p:cNvSpPr>
          <p:nvPr>
            <p:ph type="ctrTitle"/>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
        <p:nvSpPr>
          <p:cNvPr id="8" name="文字版面配置區 7"/>
          <p:cNvSpPr>
            <a:spLocks noGrp="1"/>
          </p:cNvSpPr>
          <p:nvPr>
            <p:ph type="body" sz="quarter" idx="13"/>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smtClean="0"/>
              <a:t>按一下以編輯母片文字樣式</a:t>
            </a:r>
          </a:p>
        </p:txBody>
      </p:sp>
      <p:sp>
        <p:nvSpPr>
          <p:cNvPr id="6" name="日期版面配置區 3"/>
          <p:cNvSpPr>
            <a:spLocks noGrp="1"/>
          </p:cNvSpPr>
          <p:nvPr>
            <p:ph type="dt" sz="half" idx="14"/>
          </p:nvPr>
        </p:nvSpPr>
        <p:spPr/>
        <p:txBody>
          <a:bodyPr/>
          <a:lstStyle>
            <a:lvl1pPr>
              <a:defRPr/>
            </a:lvl1pPr>
          </a:lstStyle>
          <a:p>
            <a:pPr>
              <a:defRPr/>
            </a:pPr>
            <a:endParaRPr lang="zh-TW" altLang="en-US"/>
          </a:p>
        </p:txBody>
      </p:sp>
      <p:sp>
        <p:nvSpPr>
          <p:cNvPr id="7" name="頁尾版面配置區 4"/>
          <p:cNvSpPr>
            <a:spLocks noGrp="1"/>
          </p:cNvSpPr>
          <p:nvPr>
            <p:ph type="ftr" sz="quarter" idx="15"/>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6"/>
          </p:nvPr>
        </p:nvSpPr>
        <p:spPr/>
        <p:txBody>
          <a:bodyPr/>
          <a:lstStyle>
            <a:lvl1pPr>
              <a:defRPr/>
            </a:lvl1pPr>
          </a:lstStyle>
          <a:p>
            <a:pPr>
              <a:defRPr/>
            </a:pPr>
            <a:fld id="{620B626C-7E9B-45DD-B951-EB10FCB05BC4}"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2" name="Picture 2" descr="C:\Users\easoncl.chien\Desktop\ppt\大亞ppt-09.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9"/>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49030" indent="0" algn="ctr">
              <a:buNone/>
              <a:defRPr>
                <a:solidFill>
                  <a:schemeClr val="tx1">
                    <a:tint val="75000"/>
                  </a:schemeClr>
                </a:solidFill>
              </a:defRPr>
            </a:lvl2pPr>
            <a:lvl3pPr marL="698060" indent="0" algn="ctr">
              <a:buNone/>
              <a:defRPr>
                <a:solidFill>
                  <a:schemeClr val="tx1">
                    <a:tint val="75000"/>
                  </a:schemeClr>
                </a:solidFill>
              </a:defRPr>
            </a:lvl3pPr>
            <a:lvl4pPr marL="1047091" indent="0" algn="ctr">
              <a:buNone/>
              <a:defRPr>
                <a:solidFill>
                  <a:schemeClr val="tx1">
                    <a:tint val="75000"/>
                  </a:schemeClr>
                </a:solidFill>
              </a:defRPr>
            </a:lvl4pPr>
            <a:lvl5pPr marL="1396121" indent="0" algn="ctr">
              <a:buNone/>
              <a:defRPr>
                <a:solidFill>
                  <a:schemeClr val="tx1">
                    <a:tint val="75000"/>
                  </a:schemeClr>
                </a:solidFill>
              </a:defRPr>
            </a:lvl5pPr>
            <a:lvl6pPr marL="1745151" indent="0" algn="ctr">
              <a:buNone/>
              <a:defRPr>
                <a:solidFill>
                  <a:schemeClr val="tx1">
                    <a:tint val="75000"/>
                  </a:schemeClr>
                </a:solidFill>
              </a:defRPr>
            </a:lvl6pPr>
            <a:lvl7pPr marL="2094180" indent="0" algn="ctr">
              <a:buNone/>
              <a:defRPr>
                <a:solidFill>
                  <a:schemeClr val="tx1">
                    <a:tint val="75000"/>
                  </a:schemeClr>
                </a:solidFill>
              </a:defRPr>
            </a:lvl7pPr>
            <a:lvl8pPr marL="2443211" indent="0" algn="ctr">
              <a:buNone/>
              <a:defRPr>
                <a:solidFill>
                  <a:schemeClr val="tx1">
                    <a:tint val="75000"/>
                  </a:schemeClr>
                </a:solidFill>
              </a:defRPr>
            </a:lvl8pPr>
            <a:lvl9pPr marL="2792242"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5DFEE25-ABFD-4B11-8BE4-62F5068DCDA3}" type="slidenum">
              <a:rPr lang="zh-TW" altLang="en-US" smtClean="0"/>
              <a:pPr/>
              <a:t>‹#›</a:t>
            </a:fld>
            <a:endParaRPr lang="zh-TW"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xmlns="" val="259495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標題投影片">
    <p:spTree>
      <p:nvGrpSpPr>
        <p:cNvPr id="1" name=""/>
        <p:cNvGrpSpPr/>
        <p:nvPr/>
      </p:nvGrpSpPr>
      <p:grpSpPr>
        <a:xfrm>
          <a:off x="0" y="0"/>
          <a:ext cx="0" cy="0"/>
          <a:chOff x="0" y="0"/>
          <a:chExt cx="0" cy="0"/>
        </a:xfrm>
      </p:grpSpPr>
      <p:pic>
        <p:nvPicPr>
          <p:cNvPr id="5122" name="Picture 2" descr="P:\RW-Eason\wawa\大亞ppt&amp;簽名檔\ppt\大亞ppt空-08.jpg"/>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85850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標題 1"/>
          <p:cNvSpPr>
            <a:spLocks noGrp="1"/>
          </p:cNvSpPr>
          <p:nvPr>
            <p:ph type="ctrTitle" hasCustomPrompt="1"/>
          </p:nvPr>
        </p:nvSpPr>
        <p:spPr>
          <a:xfrm>
            <a:off x="904056" y="692696"/>
            <a:ext cx="7772400" cy="792088"/>
          </a:xfrm>
        </p:spPr>
        <p:txBody>
          <a:bodyPr>
            <a:normAutofit/>
          </a:bodyPr>
          <a:lstStyle>
            <a:lvl1pPr algn="l">
              <a:defRPr sz="2800">
                <a:latin typeface="微軟正黑體" panose="020B0604030504040204" pitchFamily="34" charset="-120"/>
                <a:ea typeface="微軟正黑體" panose="020B0604030504040204" pitchFamily="34" charset="-120"/>
              </a:defRPr>
            </a:lvl1pPr>
          </a:lstStyle>
          <a:p>
            <a:r>
              <a:rPr lang="zh-TW" altLang="en-US" dirty="0"/>
              <a:t>內文標題</a:t>
            </a:r>
            <a:r>
              <a:rPr lang="en-US" altLang="zh-TW" dirty="0"/>
              <a:t>(</a:t>
            </a:r>
            <a:r>
              <a:rPr lang="zh-TW" altLang="en-US" dirty="0"/>
              <a:t>微軟正黑體 </a:t>
            </a:r>
            <a:r>
              <a:rPr lang="en-US" altLang="zh-TW" dirty="0"/>
              <a:t>Regular 28 </a:t>
            </a:r>
            <a:r>
              <a:rPr lang="en-US" altLang="zh-TW" dirty="0" err="1"/>
              <a:t>pt</a:t>
            </a:r>
            <a:r>
              <a:rPr lang="en-US" altLang="zh-TW" dirty="0"/>
              <a:t>)</a:t>
            </a:r>
            <a:endParaRPr lang="zh-TW" altLang="en-US" dirty="0"/>
          </a:p>
        </p:txBody>
      </p:sp>
      <p:sp>
        <p:nvSpPr>
          <p:cNvPr id="3" name="副標題 2"/>
          <p:cNvSpPr>
            <a:spLocks noGrp="1"/>
          </p:cNvSpPr>
          <p:nvPr>
            <p:ph type="subTitle" idx="1" hasCustomPrompt="1"/>
          </p:nvPr>
        </p:nvSpPr>
        <p:spPr>
          <a:xfrm>
            <a:off x="899592" y="2348880"/>
            <a:ext cx="6616824" cy="2952328"/>
          </a:xfrm>
        </p:spPr>
        <p:txBody>
          <a:bodyPr>
            <a:normAutofit/>
          </a:bodyPr>
          <a:lstStyle>
            <a:lvl1pPr marL="0" marR="0" indent="0" algn="l" defTabSz="914400" rtl="0" eaLnBrk="1" fontAlgn="auto" latinLnBrk="0" hangingPunct="1">
              <a:lnSpc>
                <a:spcPts val="2200"/>
              </a:lnSpc>
              <a:spcBef>
                <a:spcPct val="20000"/>
              </a:spcBef>
              <a:spcAft>
                <a:spcPts val="0"/>
              </a:spcAft>
              <a:buClrTx/>
              <a:buSzTx/>
              <a:buFont typeface="Wingdings" panose="05000000000000000000" pitchFamily="2" charset="2"/>
              <a:buNone/>
              <a:tabLst/>
              <a:defRPr sz="1300">
                <a:solidFill>
                  <a:schemeClr val="tx1">
                    <a:tint val="75000"/>
                  </a:schemeClr>
                </a:solidFill>
                <a:latin typeface="微軟正黑體" panose="020B0604030504040204" pitchFamily="34" charset="-120"/>
                <a:ea typeface="微軟正黑體"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●簡報提示文字微軟正黑體</a:t>
            </a:r>
            <a:r>
              <a:rPr lang="en-US" altLang="zh-TW" dirty="0"/>
              <a:t>Regular 13pt</a:t>
            </a:r>
          </a:p>
          <a:p>
            <a:r>
              <a:rPr lang="en-US" altLang="zh-TW" dirty="0"/>
              <a:t>-</a:t>
            </a:r>
            <a:r>
              <a:rPr lang="zh-TW" altLang="en-US" dirty="0"/>
              <a:t>簡報內文文字微軟正黑體</a:t>
            </a:r>
            <a:r>
              <a:rPr lang="en-US" altLang="zh-TW" dirty="0"/>
              <a:t>Regular</a:t>
            </a:r>
            <a:r>
              <a:rPr lang="zh-TW" altLang="en-US" dirty="0"/>
              <a:t>，撰寫內文從這裡開始撰寫內文從這裡開始</a:t>
            </a:r>
            <a:endParaRPr lang="en-US" altLang="zh-TW" dirty="0"/>
          </a:p>
          <a:p>
            <a:r>
              <a:rPr lang="zh-TW" altLang="en-US" dirty="0"/>
              <a:t>簡報提示文字微軟正黑體</a:t>
            </a:r>
            <a:r>
              <a:rPr lang="en-US" altLang="zh-TW" dirty="0"/>
              <a:t>Regular</a:t>
            </a:r>
          </a:p>
          <a:p>
            <a:r>
              <a:rPr lang="zh-TW" altLang="en-US" dirty="0"/>
              <a:t>簡報提示文字微軟正黑體</a:t>
            </a:r>
            <a:r>
              <a:rPr lang="en-US" altLang="zh-TW" dirty="0"/>
              <a:t>Regular</a:t>
            </a:r>
          </a:p>
          <a:p>
            <a:endParaRPr lang="zh-TW" altLang="en-US" dirty="0"/>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8C89DEB-3A96-4859-9A12-208015B5559B}" type="slidenum">
              <a:rPr lang="zh-TW" altLang="en-US" smtClean="0"/>
              <a:pPr/>
              <a:t>‹#›</a:t>
            </a:fld>
            <a:endParaRPr lang="zh-TW" altLang="en-US"/>
          </a:p>
        </p:txBody>
      </p:sp>
      <p:sp>
        <p:nvSpPr>
          <p:cNvPr id="8" name="文字版面配置區 7"/>
          <p:cNvSpPr>
            <a:spLocks noGrp="1"/>
          </p:cNvSpPr>
          <p:nvPr>
            <p:ph type="body" sz="quarter" idx="13" hasCustomPrompt="1"/>
          </p:nvPr>
        </p:nvSpPr>
        <p:spPr>
          <a:xfrm>
            <a:off x="899592" y="1484784"/>
            <a:ext cx="7776864" cy="792088"/>
          </a:xfrm>
        </p:spPr>
        <p:txBody>
          <a:bodyPr>
            <a:normAutofit/>
          </a:bodyPr>
          <a:lstStyle>
            <a:lvl1pPr marL="0" indent="0">
              <a:buNone/>
              <a:defRPr sz="1600" baseline="0">
                <a:latin typeface="微軟正黑體" panose="020B0604030504040204" pitchFamily="34" charset="-120"/>
                <a:ea typeface="微軟正黑體" panose="020B0604030504040204" pitchFamily="34" charset="-120"/>
              </a:defRPr>
            </a:lvl1pPr>
          </a:lstStyle>
          <a:p>
            <a:pPr lvl="0"/>
            <a:r>
              <a:rPr lang="zh-TW" altLang="en-US" dirty="0"/>
              <a:t>簡報內文文字微軟正黑體</a:t>
            </a:r>
            <a:r>
              <a:rPr lang="en-US" altLang="zh-TW" dirty="0"/>
              <a:t>Regular 16pt </a:t>
            </a:r>
            <a:r>
              <a:rPr lang="zh-TW" altLang="en-US" dirty="0"/>
              <a:t>，撰寫內文從這裡開始撰寫內文從這裡撰寫內文從這裡開始撰寫內文從這裡開始 </a:t>
            </a:r>
            <a:r>
              <a:rPr lang="en-US" altLang="zh-TW" dirty="0"/>
              <a:t>(Regular 16pt)</a:t>
            </a:r>
            <a:endParaRPr lang="zh-TW" altLang="en-US" dirty="0"/>
          </a:p>
        </p:txBody>
      </p:sp>
    </p:spTree>
    <p:extLst>
      <p:ext uri="{BB962C8B-B14F-4D97-AF65-F5344CB8AC3E}">
        <p14:creationId xmlns:p14="http://schemas.microsoft.com/office/powerpoint/2010/main" xmlns="" val="2594950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ea typeface="新細明體" pitchFamily="18" charset="-120"/>
              </a:defRPr>
            </a:lvl1pPr>
          </a:lstStyle>
          <a:p>
            <a:pPr>
              <a:defRPr/>
            </a:pPr>
            <a:fld id="{9A55D161-D009-4FA8-971D-BA54D78762E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60" r:id="rId6"/>
    <p:sldLayoutId id="2147483661" r:id="rId7"/>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2pPr>
      <a:lvl3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3pPr>
      <a:lvl4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4pPr>
      <a:lvl5pPr algn="ctr" rtl="0" eaLnBrk="0" fontAlgn="base" hangingPunct="0">
        <a:spcBef>
          <a:spcPct val="0"/>
        </a:spcBef>
        <a:spcAft>
          <a:spcPct val="0"/>
        </a:spcAft>
        <a:defRPr sz="4400">
          <a:solidFill>
            <a:schemeClr val="tx1"/>
          </a:solidFill>
          <a:latin typeface="Calibri" panose="020F0502020204030204" pitchFamily="34" charset="0"/>
          <a:ea typeface="新細明體" panose="02020500000000000000" pitchFamily="18"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042988" y="2635250"/>
            <a:ext cx="7772400" cy="433388"/>
          </a:xfrm>
        </p:spPr>
        <p:txBody>
          <a:bodyPr rtlCol="0">
            <a:normAutofit fontScale="90000"/>
          </a:bodyPr>
          <a:lstStyle/>
          <a:p>
            <a:pPr eaLnBrk="1" fontAlgn="auto" hangingPunct="1">
              <a:spcAft>
                <a:spcPts val="0"/>
              </a:spcAft>
              <a:defRPr/>
            </a:pPr>
            <a:r>
              <a:rPr lang="en-US" altLang="zh-TW" dirty="0" smtClean="0"/>
              <a:t>2020 Q2 Investor Conference</a:t>
            </a:r>
            <a:endParaRPr lang="zh-TW" altLang="en-US" dirty="0"/>
          </a:p>
        </p:txBody>
      </p:sp>
      <p:sp>
        <p:nvSpPr>
          <p:cNvPr id="5" name="副標題 4"/>
          <p:cNvSpPr>
            <a:spLocks noGrp="1"/>
          </p:cNvSpPr>
          <p:nvPr>
            <p:ph type="subTitle" idx="1"/>
          </p:nvPr>
        </p:nvSpPr>
        <p:spPr>
          <a:xfrm>
            <a:off x="1042988" y="3140075"/>
            <a:ext cx="7777162" cy="360363"/>
          </a:xfrm>
        </p:spPr>
        <p:txBody>
          <a:bodyPr rtlCol="0">
            <a:normAutofit fontScale="92500" lnSpcReduction="10000"/>
          </a:bodyPr>
          <a:lstStyle/>
          <a:p>
            <a:pPr eaLnBrk="1" fontAlgn="auto" hangingPunct="1">
              <a:spcAft>
                <a:spcPts val="0"/>
              </a:spcAft>
              <a:buFont typeface="Arial" panose="020B0604020202020204" pitchFamily="34" charset="0"/>
              <a:buNone/>
              <a:defRPr/>
            </a:pPr>
            <a:r>
              <a:rPr lang="en-US" altLang="zh-TW" dirty="0" smtClean="0"/>
              <a:t>TA YA</a:t>
            </a:r>
            <a:r>
              <a:rPr lang="zh-TW" altLang="en-US" dirty="0" smtClean="0"/>
              <a:t> </a:t>
            </a:r>
            <a:r>
              <a:rPr lang="en-US" altLang="zh-TW" dirty="0" smtClean="0"/>
              <a:t>Group Overview &amp; Financial Highlights</a:t>
            </a:r>
            <a:endParaRPr lang="zh-TW" altLang="en-US" dirty="0"/>
          </a:p>
        </p:txBody>
      </p:sp>
      <p:sp>
        <p:nvSpPr>
          <p:cNvPr id="6148" name="內容版面配置區 5"/>
          <p:cNvSpPr>
            <a:spLocks noGrp="1"/>
          </p:cNvSpPr>
          <p:nvPr>
            <p:ph sz="quarter" idx="11"/>
          </p:nvPr>
        </p:nvSpPr>
        <p:spPr>
          <a:xfrm>
            <a:off x="1042988" y="3644900"/>
            <a:ext cx="7704137" cy="863600"/>
          </a:xfrm>
        </p:spPr>
        <p:txBody>
          <a:bodyPr/>
          <a:lstStyle/>
          <a:p>
            <a:pPr eaLnBrk="1" hangingPunct="1">
              <a:lnSpc>
                <a:spcPct val="150000"/>
              </a:lnSpc>
            </a:pPr>
            <a:r>
              <a:rPr lang="en-US" altLang="zh-TW" dirty="0" err="1" smtClean="0">
                <a:cs typeface="Times New Roman" pitchFamily="18" charset="0"/>
              </a:rPr>
              <a:t>Chen,Chung-Kuang</a:t>
            </a:r>
            <a:r>
              <a:rPr lang="en-US" altLang="zh-TW" dirty="0" smtClean="0">
                <a:cs typeface="Times New Roman" pitchFamily="18" charset="0"/>
              </a:rPr>
              <a:t> </a:t>
            </a:r>
            <a:br>
              <a:rPr lang="en-US" altLang="zh-TW" dirty="0" smtClean="0">
                <a:cs typeface="Times New Roman" pitchFamily="18" charset="0"/>
              </a:rPr>
            </a:br>
            <a:r>
              <a:rPr lang="en-US" altLang="zh-TW" dirty="0" smtClean="0"/>
              <a:t>Business </a:t>
            </a:r>
            <a:r>
              <a:rPr lang="en-US" altLang="zh-TW" dirty="0" smtClean="0"/>
              <a:t>Administration Group Deputy General </a:t>
            </a:r>
            <a:r>
              <a:rPr lang="en-US" altLang="zh-TW" dirty="0" smtClean="0"/>
              <a:t>Manager</a:t>
            </a:r>
            <a:r>
              <a:rPr lang="zh-TW" altLang="en-US" dirty="0" smtClean="0"/>
              <a:t> </a:t>
            </a:r>
            <a:r>
              <a:rPr lang="en-US" altLang="zh-TW" dirty="0" smtClean="0"/>
              <a:t>and </a:t>
            </a:r>
            <a:r>
              <a:rPr lang="en-US" altLang="zh-TW" dirty="0" smtClean="0"/>
              <a:t>Spokesperson</a:t>
            </a:r>
          </a:p>
          <a:p>
            <a:pPr eaLnBrk="1" hangingPunct="1">
              <a:lnSpc>
                <a:spcPct val="150000"/>
              </a:lnSpc>
            </a:pPr>
            <a:endParaRPr lang="en-US" altLang="zh-TW" dirty="0" smtClean="0"/>
          </a:p>
        </p:txBody>
      </p:sp>
      <p:sp>
        <p:nvSpPr>
          <p:cNvPr id="6149" name="文字版面配置區 6"/>
          <p:cNvSpPr>
            <a:spLocks noGrp="1"/>
          </p:cNvSpPr>
          <p:nvPr>
            <p:ph type="body" sz="quarter" idx="12"/>
          </p:nvPr>
        </p:nvSpPr>
        <p:spPr>
          <a:xfrm>
            <a:off x="4227513" y="811213"/>
            <a:ext cx="4895850" cy="601662"/>
          </a:xfrm>
        </p:spPr>
        <p:txBody>
          <a:bodyPr/>
          <a:lstStyle/>
          <a:p>
            <a:pPr eaLnBrk="1" hangingPunct="1"/>
            <a:r>
              <a:rPr lang="en-US" altLang="zh-TW" dirty="0" smtClean="0"/>
              <a:t>TA YA ELECTRIC WIRE &amp; CABLE CO., LTD.</a:t>
            </a:r>
          </a:p>
          <a:p>
            <a:pPr eaLnBrk="1" hangingPunct="1"/>
            <a:r>
              <a:rPr lang="en-US" altLang="zh-TW" dirty="0" smtClean="0"/>
              <a:t>Stock  Code: 1609</a:t>
            </a:r>
            <a:endParaRPr lang="zh-TW" altLang="en-US" dirty="0" smtClean="0"/>
          </a:p>
        </p:txBody>
      </p:sp>
      <p:sp>
        <p:nvSpPr>
          <p:cNvPr id="8" name="矩形 7"/>
          <p:cNvSpPr/>
          <p:nvPr/>
        </p:nvSpPr>
        <p:spPr>
          <a:xfrm>
            <a:off x="1042988" y="4365625"/>
            <a:ext cx="3313112" cy="35877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ltLang="zh-TW" sz="1200" dirty="0" smtClean="0">
                <a:solidFill>
                  <a:schemeClr val="tx1">
                    <a:lumMod val="50000"/>
                    <a:lumOff val="50000"/>
                  </a:schemeClr>
                </a:solidFill>
                <a:latin typeface="微軟正黑體" pitchFamily="34" charset="-120"/>
                <a:ea typeface="微軟正黑體" pitchFamily="34" charset="-120"/>
              </a:rPr>
              <a:t>2020/9/11</a:t>
            </a:r>
            <a:endParaRPr lang="zh-TW" altLang="en-US" sz="1200" dirty="0">
              <a:solidFill>
                <a:schemeClr val="tx1">
                  <a:lumMod val="50000"/>
                  <a:lumOff val="50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201200" y="1422424"/>
            <a:ext cx="184731" cy="369333"/>
          </a:xfrm>
          <a:prstGeom prst="rect">
            <a:avLst/>
          </a:prstGeom>
        </p:spPr>
        <p:txBody>
          <a:bodyPr wrap="none">
            <a:spAutoFit/>
          </a:bodyPr>
          <a:lstStyle/>
          <a:p>
            <a:endParaRPr lang="zh-TW" altLang="en-US" dirty="0">
              <a:solidFill>
                <a:srgbClr val="0000FF"/>
              </a:solidFill>
              <a:latin typeface="微軟正黑體" panose="020B0604030504040204" pitchFamily="34" charset="-120"/>
              <a:ea typeface="微軟正黑體" panose="020B0604030504040204" pitchFamily="34" charset="-120"/>
            </a:endParaRPr>
          </a:p>
        </p:txBody>
      </p:sp>
      <p:grpSp>
        <p:nvGrpSpPr>
          <p:cNvPr id="4" name="群組 33"/>
          <p:cNvGrpSpPr/>
          <p:nvPr/>
        </p:nvGrpSpPr>
        <p:grpSpPr>
          <a:xfrm>
            <a:off x="549886" y="1340768"/>
            <a:ext cx="5534282" cy="1776435"/>
            <a:chOff x="179512" y="4803729"/>
            <a:chExt cx="5822314" cy="1563077"/>
          </a:xfrm>
        </p:grpSpPr>
        <p:sp>
          <p:nvSpPr>
            <p:cNvPr id="35" name="矩形 34"/>
            <p:cNvSpPr/>
            <p:nvPr/>
          </p:nvSpPr>
          <p:spPr>
            <a:xfrm>
              <a:off x="214951" y="4803729"/>
              <a:ext cx="2282012" cy="324974"/>
            </a:xfrm>
            <a:prstGeom prst="rect">
              <a:avLst/>
            </a:prstGeom>
          </p:spPr>
          <p:txBody>
            <a:bodyPr wrap="none">
              <a:spAutoFit/>
            </a:bodyPr>
            <a:lstStyle/>
            <a:p>
              <a:pPr marL="285750" indent="-285750">
                <a:buFont typeface="Arial" pitchFamily="34" charset="0"/>
                <a:buChar char="•"/>
              </a:pPr>
              <a:r>
                <a:rPr lang="en-US" altLang="zh-TW" b="1" dirty="0" smtClean="0">
                  <a:latin typeface="微軟正黑體" pitchFamily="34" charset="-120"/>
                  <a:ea typeface="微軟正黑體" pitchFamily="34" charset="-120"/>
                </a:rPr>
                <a:t>Bonding Wires</a:t>
              </a:r>
              <a:endParaRPr lang="zh-TW" altLang="en-US" b="1" dirty="0">
                <a:latin typeface="微軟正黑體" panose="020B0604030504040204" pitchFamily="34" charset="-120"/>
                <a:ea typeface="微軟正黑體" panose="020B0604030504040204" pitchFamily="34" charset="-120"/>
              </a:endParaRPr>
            </a:p>
          </p:txBody>
        </p:sp>
        <p:pic>
          <p:nvPicPr>
            <p:cNvPr id="36" name="Picture 7"/>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79512" y="5142670"/>
              <a:ext cx="2849862" cy="1224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7" name="Picture 8"/>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3029373" y="5142670"/>
              <a:ext cx="2972453" cy="12241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39" name="矩形 38"/>
          <p:cNvSpPr/>
          <p:nvPr/>
        </p:nvSpPr>
        <p:spPr>
          <a:xfrm>
            <a:off x="611560" y="188640"/>
            <a:ext cx="4536504" cy="523220"/>
          </a:xfrm>
          <a:prstGeom prst="rect">
            <a:avLst/>
          </a:prstGeom>
        </p:spPr>
        <p:txBody>
          <a:bodyPr wrap="square">
            <a:spAutoFit/>
          </a:bodyPr>
          <a:lstStyle/>
          <a:p>
            <a:pPr eaLnBrk="1" hangingPunct="1">
              <a:buFont typeface="Wingdings" pitchFamily="2" charset="2"/>
              <a:buChar char="Ø"/>
            </a:pPr>
            <a:r>
              <a:rPr lang="zh-TW" altLang="en-US" sz="2800" b="1"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800" dirty="0" smtClean="0"/>
              <a:t>Business Group Overview</a:t>
            </a:r>
            <a:endParaRPr lang="en-US" altLang="zh-TW" sz="28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026"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6228184" y="5517232"/>
            <a:ext cx="2195270" cy="8640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5" name="投影片編號版面配置區 44"/>
          <p:cNvSpPr>
            <a:spLocks noGrp="1"/>
          </p:cNvSpPr>
          <p:nvPr>
            <p:ph type="sldNum" sz="quarter" idx="12"/>
          </p:nvPr>
        </p:nvSpPr>
        <p:spPr/>
        <p:txBody>
          <a:bodyPr/>
          <a:lstStyle/>
          <a:p>
            <a:fld id="{58C89DEB-3A96-4859-9A12-208015B5559B}" type="slidenum">
              <a:rPr lang="zh-TW" altLang="en-US" smtClean="0"/>
              <a:pPr/>
              <a:t>10</a:t>
            </a:fld>
            <a:endParaRPr lang="zh-TW" altLang="en-US"/>
          </a:p>
        </p:txBody>
      </p:sp>
      <p:sp>
        <p:nvSpPr>
          <p:cNvPr id="20" name="矩形 19"/>
          <p:cNvSpPr/>
          <p:nvPr/>
        </p:nvSpPr>
        <p:spPr>
          <a:xfrm>
            <a:off x="645246" y="3812805"/>
            <a:ext cx="3719223" cy="369332"/>
          </a:xfrm>
          <a:prstGeom prst="rect">
            <a:avLst/>
          </a:prstGeom>
        </p:spPr>
        <p:txBody>
          <a:bodyPr wrap="none">
            <a:spAutoFit/>
          </a:bodyPr>
          <a:lstStyle/>
          <a:p>
            <a:pPr>
              <a:buFont typeface="Arial" pitchFamily="34" charset="0"/>
              <a:buChar char="•"/>
            </a:pPr>
            <a:r>
              <a:rPr lang="en-US" altLang="zh-TW" b="1" dirty="0" smtClean="0">
                <a:latin typeface="微軟正黑體" pitchFamily="34" charset="-120"/>
                <a:ea typeface="微軟正黑體" pitchFamily="34" charset="-120"/>
              </a:rPr>
              <a:t>    Construction Business Group</a:t>
            </a:r>
            <a:endParaRPr lang="en-US" altLang="zh-TW" b="1" dirty="0">
              <a:latin typeface="微軟正黑體" pitchFamily="34" charset="-120"/>
              <a:ea typeface="微軟正黑體" pitchFamily="34" charset="-120"/>
            </a:endParaRPr>
          </a:p>
        </p:txBody>
      </p:sp>
      <p:pic>
        <p:nvPicPr>
          <p:cNvPr id="24" name="Picture 2" descr="https://www.taya.com.tw/proimages/in-product/04/pro-D-01-02.jpg"/>
          <p:cNvPicPr>
            <a:picLocks noChangeAspect="1" noChangeArrowheads="1"/>
          </p:cNvPicPr>
          <p:nvPr/>
        </p:nvPicPr>
        <p:blipFill>
          <a:blip r:embed="rId5" cstate="print"/>
          <a:srcRect/>
          <a:stretch>
            <a:fillRect/>
          </a:stretch>
        </p:blipFill>
        <p:spPr bwMode="auto">
          <a:xfrm>
            <a:off x="683568" y="4365104"/>
            <a:ext cx="3024336" cy="1872208"/>
          </a:xfrm>
          <a:prstGeom prst="rect">
            <a:avLst/>
          </a:prstGeom>
          <a:noFill/>
        </p:spPr>
      </p:pic>
    </p:spTree>
    <p:extLst>
      <p:ext uri="{BB962C8B-B14F-4D97-AF65-F5344CB8AC3E}">
        <p14:creationId xmlns:p14="http://schemas.microsoft.com/office/powerpoint/2010/main" xmlns="" val="60611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p:nvPr/>
        </p:nvSpPr>
        <p:spPr>
          <a:xfrm>
            <a:off x="1475656" y="0"/>
            <a:ext cx="576064" cy="6597352"/>
          </a:xfrm>
          <a:prstGeom prst="rect">
            <a:avLst/>
          </a:prstGeom>
          <a:gradFill flip="none" rotWithShape="1">
            <a:gsLst>
              <a:gs pos="42000">
                <a:srgbClr val="993300">
                  <a:alpha val="73000"/>
                </a:srgbClr>
              </a:gs>
              <a:gs pos="32000">
                <a:schemeClr val="accent2">
                  <a:lumMod val="20000"/>
                  <a:lumOff val="80000"/>
                  <a:alpha val="53000"/>
                </a:schemeClr>
              </a:gs>
              <a:gs pos="42000">
                <a:schemeClr val="accent2">
                  <a:lumMod val="40000"/>
                  <a:lumOff val="60000"/>
                  <a:alpha val="83000"/>
                </a:schemeClr>
              </a:gs>
              <a:gs pos="73000">
                <a:srgbClr val="C00000">
                  <a:alpha val="92000"/>
                </a:srgbClr>
              </a:gs>
              <a:gs pos="100000">
                <a:srgbClr val="993300">
                  <a:alpha val="39000"/>
                </a:srgbClr>
              </a:gs>
            </a:gsLst>
            <a:lin ang="13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t="100000" r="100000"/>
                </a:path>
                <a:tileRect l="-100000" b="-100000"/>
              </a:gradFill>
            </a:endParaRPr>
          </a:p>
        </p:txBody>
      </p:sp>
      <p:sp>
        <p:nvSpPr>
          <p:cNvPr id="24" name="object 14"/>
          <p:cNvSpPr/>
          <p:nvPr/>
        </p:nvSpPr>
        <p:spPr>
          <a:xfrm>
            <a:off x="2771800" y="3573016"/>
            <a:ext cx="6372200" cy="2520280"/>
          </a:xfrm>
          <a:prstGeom prst="rect">
            <a:avLst/>
          </a:prstGeom>
          <a:blipFill>
            <a:blip r:embed="rId2" cstate="print"/>
            <a:stretch>
              <a:fillRect/>
            </a:stretch>
          </a:blipFill>
        </p:spPr>
        <p:txBody>
          <a:bodyPr wrap="square" lIns="0" tIns="0" rIns="0" bIns="0" rtlCol="0"/>
          <a:lstStyle/>
          <a:p>
            <a:endParaRPr/>
          </a:p>
        </p:txBody>
      </p:sp>
      <p:pic>
        <p:nvPicPr>
          <p:cNvPr id="26" name="Picture 8"/>
          <p:cNvPicPr>
            <a:picLocks noChangeAspect="1" noChangeArrowheads="1"/>
          </p:cNvPicPr>
          <p:nvPr/>
        </p:nvPicPr>
        <p:blipFill>
          <a:blip r:embed="rId3" cstate="screen"/>
          <a:srcRect/>
          <a:stretch>
            <a:fillRect/>
          </a:stretch>
        </p:blipFill>
        <p:spPr bwMode="auto">
          <a:xfrm>
            <a:off x="0" y="3429000"/>
            <a:ext cx="4860032" cy="2779740"/>
          </a:xfrm>
          <a:prstGeom prst="rect">
            <a:avLst/>
          </a:prstGeom>
          <a:ln>
            <a:noFill/>
          </a:ln>
          <a:effectLst>
            <a:softEdge rad="112500"/>
          </a:effectLst>
        </p:spPr>
      </p:pic>
      <p:sp>
        <p:nvSpPr>
          <p:cNvPr id="5" name="漆包線事業群"/>
          <p:cNvSpPr txBox="1"/>
          <p:nvPr/>
        </p:nvSpPr>
        <p:spPr>
          <a:xfrm>
            <a:off x="179512" y="1556792"/>
            <a:ext cx="3873380" cy="830997"/>
          </a:xfrm>
          <a:prstGeom prst="rect">
            <a:avLst/>
          </a:prstGeom>
          <a:solidFill>
            <a:schemeClr val="bg1"/>
          </a:solidFill>
        </p:spPr>
        <p:txBody>
          <a:bodyPr wrap="square" rtlCol="0">
            <a:spAutoFit/>
          </a:bodyPr>
          <a:lstStyle/>
          <a:p>
            <a:pPr algn="ctr">
              <a:defRPr/>
            </a:pPr>
            <a:r>
              <a:rPr lang="en-US" altLang="zh-TW" sz="2400" b="1" dirty="0" smtClean="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rPr>
              <a:t>Energy &amp; Telecom Cable Business Group</a:t>
            </a:r>
            <a:endParaRPr lang="zh-TW" altLang="en-US" sz="2400" b="1" dirty="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endParaRPr>
          </a:p>
        </p:txBody>
      </p:sp>
      <p:sp>
        <p:nvSpPr>
          <p:cNvPr id="9" name="標題矩形"/>
          <p:cNvSpPr/>
          <p:nvPr/>
        </p:nvSpPr>
        <p:spPr>
          <a:xfrm>
            <a:off x="0" y="2492896"/>
            <a:ext cx="2627784" cy="7200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矩形 26"/>
          <p:cNvSpPr/>
          <p:nvPr/>
        </p:nvSpPr>
        <p:spPr>
          <a:xfrm>
            <a:off x="3635896" y="476672"/>
            <a:ext cx="5256584" cy="2909386"/>
          </a:xfrm>
          <a:prstGeom prst="rect">
            <a:avLst/>
          </a:prstGeom>
          <a:noFill/>
          <a:ln>
            <a:noFill/>
          </a:ln>
        </p:spPr>
        <p:style>
          <a:lnRef idx="2">
            <a:schemeClr val="accent2"/>
          </a:lnRef>
          <a:fillRef idx="1001">
            <a:schemeClr val="lt1"/>
          </a:fillRef>
          <a:effectRef idx="0">
            <a:schemeClr val="accent2"/>
          </a:effectRef>
          <a:fontRef idx="minor">
            <a:schemeClr val="dk1"/>
          </a:fontRef>
        </p:style>
        <p:txBody>
          <a:bodyPr wrap="square">
            <a:spAutoFit/>
          </a:bodyPr>
          <a:lstStyle/>
          <a:p>
            <a:pPr lvl="1" algn="just" eaLnBrk="1" hangingPunct="1">
              <a:lnSpc>
                <a:spcPct val="150000"/>
              </a:lnSpc>
            </a:pPr>
            <a:r>
              <a:rPr lang="zh-TW" altLang="en-US" sz="1600" dirty="0" smtClean="0">
                <a:latin typeface="微軟正黑體" pitchFamily="34" charset="-120"/>
                <a:ea typeface="微軟正黑體" pitchFamily="34" charset="-120"/>
              </a:rPr>
              <a:t> </a:t>
            </a:r>
            <a:r>
              <a:rPr lang="en-US" altLang="zh-TW" sz="1600" dirty="0" smtClean="0">
                <a:latin typeface="微軟正黑體" pitchFamily="34" charset="-120"/>
                <a:ea typeface="微軟正黑體" pitchFamily="34" charset="-120"/>
              </a:rPr>
              <a:t>	A comprehensive system from 600V to 345kV has been set up. We are the first wire and cable company in Taiwan that develops the 345 kV system successfully and wins the engineering contract from TPC.</a:t>
            </a:r>
          </a:p>
          <a:p>
            <a:pPr lvl="1" algn="just" eaLnBrk="1" hangingPunct="1">
              <a:lnSpc>
                <a:spcPct val="150000"/>
              </a:lnSpc>
            </a:pPr>
            <a:endParaRPr lang="en-US" altLang="zh-TW" sz="1050" dirty="0" smtClean="0">
              <a:latin typeface="微軟正黑體" pitchFamily="34" charset="-120"/>
              <a:ea typeface="微軟正黑體" pitchFamily="34" charset="-120"/>
            </a:endParaRPr>
          </a:p>
          <a:p>
            <a:pPr lvl="1" algn="just" eaLnBrk="1" hangingPunct="1">
              <a:lnSpc>
                <a:spcPct val="150000"/>
              </a:lnSpc>
            </a:pPr>
            <a:r>
              <a:rPr lang="en-US" altLang="zh-TW" sz="1600" dirty="0" smtClean="0">
                <a:latin typeface="微軟正黑體" pitchFamily="34" charset="-120"/>
                <a:ea typeface="微軟正黑體" pitchFamily="34" charset="-120"/>
              </a:rPr>
              <a:t>We also provide construction and</a:t>
            </a:r>
            <a:r>
              <a:rPr lang="zh-TW" altLang="en-US" sz="1600" dirty="0" smtClean="0">
                <a:latin typeface="微軟正黑體" pitchFamily="34" charset="-120"/>
                <a:ea typeface="微軟正黑體" pitchFamily="34" charset="-120"/>
              </a:rPr>
              <a:t> </a:t>
            </a:r>
            <a:r>
              <a:rPr lang="en-US" altLang="zh-TW" sz="1600" dirty="0" smtClean="0">
                <a:latin typeface="微軟正黑體" pitchFamily="34" charset="-120"/>
                <a:ea typeface="微軟正黑體" pitchFamily="34" charset="-120"/>
              </a:rPr>
              <a:t>maintenance services for cable lines. </a:t>
            </a:r>
          </a:p>
        </p:txBody>
      </p:sp>
      <p:sp>
        <p:nvSpPr>
          <p:cNvPr id="23" name="投影片編號版面配置區 22"/>
          <p:cNvSpPr>
            <a:spLocks noGrp="1"/>
          </p:cNvSpPr>
          <p:nvPr>
            <p:ph type="sldNum" sz="quarter" idx="12"/>
          </p:nvPr>
        </p:nvSpPr>
        <p:spPr/>
        <p:txBody>
          <a:bodyPr/>
          <a:lstStyle/>
          <a:p>
            <a:fld id="{55DFEE25-ABFD-4B11-8BE4-62F5068DCDA3}" type="slidenum">
              <a:rPr lang="zh-TW" altLang="en-US" smtClean="0"/>
              <a:pPr/>
              <a:t>11</a:t>
            </a:fld>
            <a:endParaRPr lang="zh-TW" altLang="en-US"/>
          </a:p>
        </p:txBody>
      </p:sp>
      <p:sp>
        <p:nvSpPr>
          <p:cNvPr id="11" name="矩形1"/>
          <p:cNvSpPr/>
          <p:nvPr/>
        </p:nvSpPr>
        <p:spPr>
          <a:xfrm>
            <a:off x="0" y="6669360"/>
            <a:ext cx="6120000" cy="180000"/>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685092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Bottom)">
                                      <p:cBhvr>
                                        <p:cTn id="11" dur="500"/>
                                        <p:tgtEl>
                                          <p:spTgt spid="9"/>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p:nvPr/>
        </p:nvSpPr>
        <p:spPr>
          <a:xfrm>
            <a:off x="1475656" y="0"/>
            <a:ext cx="576064" cy="6597352"/>
          </a:xfrm>
          <a:prstGeom prst="rect">
            <a:avLst/>
          </a:prstGeom>
          <a:gradFill flip="none" rotWithShape="1">
            <a:gsLst>
              <a:gs pos="42000">
                <a:srgbClr val="993300">
                  <a:alpha val="73000"/>
                </a:srgbClr>
              </a:gs>
              <a:gs pos="32000">
                <a:schemeClr val="accent2">
                  <a:lumMod val="20000"/>
                  <a:lumOff val="80000"/>
                  <a:alpha val="53000"/>
                </a:schemeClr>
              </a:gs>
              <a:gs pos="42000">
                <a:schemeClr val="accent2">
                  <a:lumMod val="40000"/>
                  <a:lumOff val="60000"/>
                  <a:alpha val="83000"/>
                </a:schemeClr>
              </a:gs>
              <a:gs pos="73000">
                <a:srgbClr val="C00000">
                  <a:alpha val="92000"/>
                </a:srgbClr>
              </a:gs>
              <a:gs pos="100000">
                <a:srgbClr val="993300">
                  <a:alpha val="39000"/>
                </a:srgbClr>
              </a:gs>
            </a:gsLst>
            <a:lin ang="13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t="100000" r="100000"/>
                </a:path>
                <a:tileRect l="-100000" b="-100000"/>
              </a:gradFill>
            </a:endParaRPr>
          </a:p>
        </p:txBody>
      </p:sp>
      <p:pic>
        <p:nvPicPr>
          <p:cNvPr id="58" name="漆包線工廠"/>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8938" b="23027"/>
          <a:stretch/>
        </p:blipFill>
        <p:spPr bwMode="auto">
          <a:xfrm>
            <a:off x="0" y="3429000"/>
            <a:ext cx="9144000" cy="2505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漆包線事業群"/>
          <p:cNvSpPr txBox="1"/>
          <p:nvPr/>
        </p:nvSpPr>
        <p:spPr>
          <a:xfrm>
            <a:off x="467544" y="1556792"/>
            <a:ext cx="2952328" cy="830997"/>
          </a:xfrm>
          <a:prstGeom prst="rect">
            <a:avLst/>
          </a:prstGeom>
          <a:solidFill>
            <a:schemeClr val="bg1"/>
          </a:solidFill>
        </p:spPr>
        <p:txBody>
          <a:bodyPr wrap="square" rtlCol="0">
            <a:spAutoFit/>
          </a:bodyPr>
          <a:lstStyle/>
          <a:p>
            <a:pPr algn="ctr">
              <a:defRPr/>
            </a:pPr>
            <a:r>
              <a:rPr lang="en-US" altLang="zh-TW" sz="2400" b="1" dirty="0" smtClean="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rPr>
              <a:t>Magnet Wire</a:t>
            </a:r>
          </a:p>
          <a:p>
            <a:pPr algn="ctr">
              <a:defRPr/>
            </a:pPr>
            <a:r>
              <a:rPr lang="en-US" altLang="zh-TW" sz="2400" b="1" dirty="0" smtClean="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rPr>
              <a:t>Business Group</a:t>
            </a:r>
            <a:endParaRPr lang="zh-TW" altLang="en-US" sz="2400" b="1" dirty="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endParaRPr>
          </a:p>
        </p:txBody>
      </p:sp>
      <p:sp>
        <p:nvSpPr>
          <p:cNvPr id="9" name="標題矩形"/>
          <p:cNvSpPr/>
          <p:nvPr/>
        </p:nvSpPr>
        <p:spPr>
          <a:xfrm>
            <a:off x="0" y="2636912"/>
            <a:ext cx="2627784" cy="7200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43"/>
          <p:cNvSpPr/>
          <p:nvPr/>
        </p:nvSpPr>
        <p:spPr>
          <a:xfrm>
            <a:off x="3491880" y="404664"/>
            <a:ext cx="5112568" cy="2964786"/>
          </a:xfrm>
          <a:prstGeom prst="rect">
            <a:avLst/>
          </a:prstGeom>
        </p:spPr>
        <p:txBody>
          <a:bodyPr wrap="square">
            <a:spAutoFit/>
          </a:bodyPr>
          <a:lstStyle/>
          <a:p>
            <a:pPr lvl="1" algn="just" eaLnBrk="1" hangingPunct="1">
              <a:lnSpc>
                <a:spcPct val="170000"/>
              </a:lnSpc>
            </a:pPr>
            <a:r>
              <a:rPr lang="en-US" altLang="zh-TW" sz="1600" dirty="0" smtClean="0">
                <a:latin typeface="微軟正黑體" pitchFamily="34" charset="-120"/>
                <a:ea typeface="微軟正黑體" pitchFamily="34" charset="-120"/>
              </a:rPr>
              <a:t>	We have production bases in Taiwan, China, and Vietnam. Magnet wires have been sold domestically and overseas for more than 40 years. Based on the professional production experience for many years, we gradually develop magnet wires, flat wires and TILWs of different characteristics.</a:t>
            </a:r>
          </a:p>
        </p:txBody>
      </p:sp>
      <p:sp>
        <p:nvSpPr>
          <p:cNvPr id="23" name="投影片編號版面配置區 22"/>
          <p:cNvSpPr>
            <a:spLocks noGrp="1"/>
          </p:cNvSpPr>
          <p:nvPr>
            <p:ph type="sldNum" sz="quarter" idx="12"/>
          </p:nvPr>
        </p:nvSpPr>
        <p:spPr/>
        <p:txBody>
          <a:bodyPr/>
          <a:lstStyle/>
          <a:p>
            <a:fld id="{55DFEE25-ABFD-4B11-8BE4-62F5068DCDA3}" type="slidenum">
              <a:rPr lang="zh-TW" altLang="en-US" smtClean="0"/>
              <a:pPr/>
              <a:t>12</a:t>
            </a:fld>
            <a:endParaRPr lang="zh-TW" altLang="en-US"/>
          </a:p>
        </p:txBody>
      </p:sp>
      <p:sp>
        <p:nvSpPr>
          <p:cNvPr id="11" name="矩形1"/>
          <p:cNvSpPr/>
          <p:nvPr/>
        </p:nvSpPr>
        <p:spPr>
          <a:xfrm>
            <a:off x="0" y="6669360"/>
            <a:ext cx="6120000" cy="180000"/>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685092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p:nvPr/>
        </p:nvSpPr>
        <p:spPr>
          <a:xfrm>
            <a:off x="1475656" y="0"/>
            <a:ext cx="576064" cy="6597352"/>
          </a:xfrm>
          <a:prstGeom prst="rect">
            <a:avLst/>
          </a:prstGeom>
          <a:gradFill flip="none" rotWithShape="1">
            <a:gsLst>
              <a:gs pos="42000">
                <a:srgbClr val="993300">
                  <a:alpha val="73000"/>
                </a:srgbClr>
              </a:gs>
              <a:gs pos="32000">
                <a:schemeClr val="accent2">
                  <a:lumMod val="20000"/>
                  <a:lumOff val="80000"/>
                  <a:alpha val="53000"/>
                </a:schemeClr>
              </a:gs>
              <a:gs pos="42000">
                <a:schemeClr val="accent2">
                  <a:lumMod val="40000"/>
                  <a:lumOff val="60000"/>
                  <a:alpha val="83000"/>
                </a:schemeClr>
              </a:gs>
              <a:gs pos="73000">
                <a:srgbClr val="C00000">
                  <a:alpha val="92000"/>
                </a:srgbClr>
              </a:gs>
              <a:gs pos="100000">
                <a:srgbClr val="993300">
                  <a:alpha val="39000"/>
                </a:srgbClr>
              </a:gs>
            </a:gsLst>
            <a:lin ang="13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t="100000" r="100000"/>
                </a:path>
                <a:tileRect l="-100000" b="-100000"/>
              </a:gradFill>
            </a:endParaRPr>
          </a:p>
        </p:txBody>
      </p:sp>
      <p:sp>
        <p:nvSpPr>
          <p:cNvPr id="5" name="漆包線事業群"/>
          <p:cNvSpPr txBox="1"/>
          <p:nvPr/>
        </p:nvSpPr>
        <p:spPr>
          <a:xfrm>
            <a:off x="467544" y="1556792"/>
            <a:ext cx="3096344" cy="830997"/>
          </a:xfrm>
          <a:prstGeom prst="rect">
            <a:avLst/>
          </a:prstGeom>
          <a:solidFill>
            <a:schemeClr val="bg1"/>
          </a:solidFill>
        </p:spPr>
        <p:txBody>
          <a:bodyPr wrap="square" rtlCol="0">
            <a:spAutoFit/>
          </a:bodyPr>
          <a:lstStyle/>
          <a:p>
            <a:pPr algn="ctr">
              <a:defRPr/>
            </a:pPr>
            <a:r>
              <a:rPr lang="en-US" altLang="zh-TW" sz="2400" b="1" dirty="0" smtClean="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rPr>
              <a:t>Bonding Wires </a:t>
            </a:r>
          </a:p>
          <a:p>
            <a:pPr algn="ctr">
              <a:defRPr/>
            </a:pPr>
            <a:r>
              <a:rPr lang="en-US" altLang="zh-TW" sz="2400" b="1" dirty="0" smtClean="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rPr>
              <a:t>Business Group   </a:t>
            </a:r>
            <a:endParaRPr lang="zh-TW" altLang="en-US" sz="2400" b="1" dirty="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endParaRPr>
          </a:p>
        </p:txBody>
      </p:sp>
      <p:sp>
        <p:nvSpPr>
          <p:cNvPr id="9" name="標題矩形"/>
          <p:cNvSpPr/>
          <p:nvPr/>
        </p:nvSpPr>
        <p:spPr>
          <a:xfrm>
            <a:off x="0" y="2636912"/>
            <a:ext cx="2627784" cy="7200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3779912" y="908720"/>
            <a:ext cx="4752528" cy="1616725"/>
          </a:xfrm>
          <a:prstGeom prst="rect">
            <a:avLst/>
          </a:prstGeom>
        </p:spPr>
        <p:txBody>
          <a:bodyPr wrap="square">
            <a:spAutoFit/>
          </a:bodyPr>
          <a:lstStyle/>
          <a:p>
            <a:pPr lvl="1" algn="just">
              <a:lnSpc>
                <a:spcPct val="160000"/>
              </a:lnSpc>
            </a:pPr>
            <a:r>
              <a:rPr lang="en-US" altLang="zh-TW" sz="1600" dirty="0" smtClean="0">
                <a:latin typeface="微軟正黑體" pitchFamily="34" charset="-120"/>
                <a:ea typeface="微軟正黑體" pitchFamily="34" charset="-120"/>
              </a:rPr>
              <a:t>	The major products include copper bonding wires, au-pd coated copper wires, and pd-coated bonding wires and are suitable for the IC packaging industry. </a:t>
            </a:r>
          </a:p>
        </p:txBody>
      </p:sp>
      <p:pic>
        <p:nvPicPr>
          <p:cNvPr id="28" name="Picture 4" descr="proimages/in-product/index_cate-03.jpg"/>
          <p:cNvPicPr>
            <a:picLocks noChangeAspect="1" noChangeArrowheads="1"/>
          </p:cNvPicPr>
          <p:nvPr/>
        </p:nvPicPr>
        <p:blipFill>
          <a:blip r:embed="rId2" cstate="print"/>
          <a:srcRect/>
          <a:stretch>
            <a:fillRect/>
          </a:stretch>
        </p:blipFill>
        <p:spPr bwMode="auto">
          <a:xfrm>
            <a:off x="2818102" y="2636912"/>
            <a:ext cx="6325898" cy="3566136"/>
          </a:xfrm>
          <a:prstGeom prst="rect">
            <a:avLst/>
          </a:prstGeom>
          <a:ln>
            <a:noFill/>
          </a:ln>
          <a:effectLst>
            <a:softEdge rad="317500"/>
          </a:effectLst>
        </p:spPr>
      </p:pic>
      <p:sp>
        <p:nvSpPr>
          <p:cNvPr id="23" name="投影片編號版面配置區 22"/>
          <p:cNvSpPr>
            <a:spLocks noGrp="1"/>
          </p:cNvSpPr>
          <p:nvPr>
            <p:ph type="sldNum" sz="quarter" idx="12"/>
          </p:nvPr>
        </p:nvSpPr>
        <p:spPr/>
        <p:txBody>
          <a:bodyPr/>
          <a:lstStyle/>
          <a:p>
            <a:fld id="{55DFEE25-ABFD-4B11-8BE4-62F5068DCDA3}" type="slidenum">
              <a:rPr lang="zh-TW" altLang="en-US" smtClean="0"/>
              <a:pPr/>
              <a:t>13</a:t>
            </a:fld>
            <a:endParaRPr lang="zh-TW" altLang="en-US"/>
          </a:p>
        </p:txBody>
      </p:sp>
      <p:sp>
        <p:nvSpPr>
          <p:cNvPr id="11" name="矩形1"/>
          <p:cNvSpPr/>
          <p:nvPr/>
        </p:nvSpPr>
        <p:spPr>
          <a:xfrm>
            <a:off x="0" y="6669360"/>
            <a:ext cx="6120000" cy="180000"/>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685092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Bottom)">
                                      <p:cBhvr>
                                        <p:cTn id="11" dur="500"/>
                                        <p:tgtEl>
                                          <p:spTgt spid="9"/>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p:nvPr/>
        </p:nvSpPr>
        <p:spPr>
          <a:xfrm>
            <a:off x="1475656" y="0"/>
            <a:ext cx="576064" cy="6597352"/>
          </a:xfrm>
          <a:prstGeom prst="rect">
            <a:avLst/>
          </a:prstGeom>
          <a:gradFill flip="none" rotWithShape="1">
            <a:gsLst>
              <a:gs pos="42000">
                <a:srgbClr val="993300">
                  <a:alpha val="73000"/>
                </a:srgbClr>
              </a:gs>
              <a:gs pos="32000">
                <a:schemeClr val="accent2">
                  <a:lumMod val="20000"/>
                  <a:lumOff val="80000"/>
                  <a:alpha val="53000"/>
                </a:schemeClr>
              </a:gs>
              <a:gs pos="42000">
                <a:schemeClr val="accent2">
                  <a:lumMod val="40000"/>
                  <a:lumOff val="60000"/>
                  <a:alpha val="83000"/>
                </a:schemeClr>
              </a:gs>
              <a:gs pos="73000">
                <a:srgbClr val="C00000">
                  <a:alpha val="92000"/>
                </a:srgbClr>
              </a:gs>
              <a:gs pos="100000">
                <a:srgbClr val="993300">
                  <a:alpha val="39000"/>
                </a:srgbClr>
              </a:gs>
            </a:gsLst>
            <a:lin ang="13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t="100000" r="100000"/>
                </a:path>
                <a:tileRect l="-100000" b="-100000"/>
              </a:gradFill>
            </a:endParaRPr>
          </a:p>
        </p:txBody>
      </p:sp>
      <p:sp>
        <p:nvSpPr>
          <p:cNvPr id="5" name="漆包線事業群"/>
          <p:cNvSpPr txBox="1"/>
          <p:nvPr/>
        </p:nvSpPr>
        <p:spPr>
          <a:xfrm>
            <a:off x="395536" y="1556792"/>
            <a:ext cx="3096344" cy="830997"/>
          </a:xfrm>
          <a:prstGeom prst="rect">
            <a:avLst/>
          </a:prstGeom>
          <a:solidFill>
            <a:schemeClr val="bg1"/>
          </a:solidFill>
        </p:spPr>
        <p:txBody>
          <a:bodyPr wrap="square" rtlCol="0">
            <a:spAutoFit/>
          </a:bodyPr>
          <a:lstStyle/>
          <a:p>
            <a:pPr algn="ctr">
              <a:defRPr/>
            </a:pPr>
            <a:r>
              <a:rPr lang="en-US" altLang="zh-TW" sz="2400" b="1" dirty="0" smtClean="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rPr>
              <a:t>Construction Business Group</a:t>
            </a:r>
            <a:endParaRPr lang="en-US" altLang="zh-TW" sz="2400" b="1" dirty="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endParaRPr>
          </a:p>
        </p:txBody>
      </p:sp>
      <p:sp>
        <p:nvSpPr>
          <p:cNvPr id="9" name="標題矩形"/>
          <p:cNvSpPr/>
          <p:nvPr/>
        </p:nvSpPr>
        <p:spPr>
          <a:xfrm>
            <a:off x="0" y="2636912"/>
            <a:ext cx="2627784" cy="7200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3779912" y="908720"/>
            <a:ext cx="4752528" cy="2185214"/>
          </a:xfrm>
          <a:prstGeom prst="rect">
            <a:avLst/>
          </a:prstGeom>
        </p:spPr>
        <p:txBody>
          <a:bodyPr wrap="square">
            <a:spAutoFit/>
          </a:bodyPr>
          <a:lstStyle/>
          <a:p>
            <a:endParaRPr lang="en-US" altLang="zh-TW" sz="1600" dirty="0" smtClean="0">
              <a:latin typeface="微軟正黑體" pitchFamily="34" charset="-120"/>
              <a:ea typeface="微軟正黑體" pitchFamily="34" charset="-120"/>
            </a:endParaRPr>
          </a:p>
          <a:p>
            <a:r>
              <a:rPr lang="en-US" altLang="zh-TW" sz="1600" dirty="0" smtClean="0">
                <a:latin typeface="微軟正黑體" pitchFamily="34" charset="-120"/>
                <a:ea typeface="微軟正黑體" pitchFamily="34" charset="-120"/>
              </a:rPr>
              <a:t>-Ta </a:t>
            </a:r>
            <a:r>
              <a:rPr lang="en-US" altLang="zh-TW" sz="1600" dirty="0" err="1" smtClean="0">
                <a:latin typeface="微軟正黑體" pitchFamily="34" charset="-120"/>
                <a:ea typeface="微軟正黑體" pitchFamily="34" charset="-120"/>
              </a:rPr>
              <a:t>Ya</a:t>
            </a:r>
            <a:r>
              <a:rPr lang="en-US" altLang="zh-TW" sz="1600" dirty="0" smtClean="0">
                <a:latin typeface="微軟正黑體" pitchFamily="34" charset="-120"/>
                <a:ea typeface="微軟正黑體" pitchFamily="34" charset="-120"/>
              </a:rPr>
              <a:t> Green Residence-</a:t>
            </a:r>
          </a:p>
          <a:p>
            <a:r>
              <a:rPr lang="en-US" altLang="zh-TW" sz="1600" dirty="0" smtClean="0">
                <a:latin typeface="微軟正黑體" pitchFamily="34" charset="-120"/>
                <a:ea typeface="微軟正黑體" pitchFamily="34" charset="-120"/>
              </a:rPr>
              <a:t>	</a:t>
            </a:r>
          </a:p>
          <a:p>
            <a:r>
              <a:rPr lang="en-US" altLang="zh-TW" dirty="0" smtClean="0"/>
              <a:t>       Total 14 units. </a:t>
            </a:r>
          </a:p>
          <a:p>
            <a:r>
              <a:rPr lang="en-US" altLang="zh-TW" dirty="0" smtClean="0"/>
              <a:t> </a:t>
            </a:r>
          </a:p>
          <a:p>
            <a:r>
              <a:rPr lang="en-US" altLang="zh-TW" dirty="0" smtClean="0"/>
              <a:t>        4 . 5F terrace house with elevator.</a:t>
            </a:r>
          </a:p>
          <a:p>
            <a:r>
              <a:rPr lang="en-US" altLang="zh-TW" dirty="0" smtClean="0"/>
              <a:t/>
            </a:r>
            <a:br>
              <a:rPr lang="en-US" altLang="zh-TW" dirty="0" smtClean="0"/>
            </a:br>
            <a:endParaRPr lang="en-US" altLang="zh-TW" sz="1600" dirty="0" smtClean="0">
              <a:latin typeface="微軟正黑體" pitchFamily="34" charset="-120"/>
              <a:ea typeface="微軟正黑體" pitchFamily="34" charset="-120"/>
            </a:endParaRPr>
          </a:p>
        </p:txBody>
      </p:sp>
      <p:sp>
        <p:nvSpPr>
          <p:cNvPr id="23" name="投影片編號版面配置區 22"/>
          <p:cNvSpPr>
            <a:spLocks noGrp="1"/>
          </p:cNvSpPr>
          <p:nvPr>
            <p:ph type="sldNum" sz="quarter" idx="12"/>
          </p:nvPr>
        </p:nvSpPr>
        <p:spPr/>
        <p:txBody>
          <a:bodyPr/>
          <a:lstStyle/>
          <a:p>
            <a:fld id="{55DFEE25-ABFD-4B11-8BE4-62F5068DCDA3}" type="slidenum">
              <a:rPr lang="zh-TW" altLang="en-US" smtClean="0"/>
              <a:pPr/>
              <a:t>14</a:t>
            </a:fld>
            <a:endParaRPr lang="zh-TW" altLang="en-US"/>
          </a:p>
        </p:txBody>
      </p:sp>
      <p:pic>
        <p:nvPicPr>
          <p:cNvPr id="11" name="Picture 2"/>
          <p:cNvPicPr>
            <a:picLocks noChangeAspect="1" noChangeArrowheads="1"/>
          </p:cNvPicPr>
          <p:nvPr/>
        </p:nvPicPr>
        <p:blipFill>
          <a:blip r:embed="rId2" cstate="print"/>
          <a:srcRect r="54853" b="34043"/>
          <a:stretch>
            <a:fillRect/>
          </a:stretch>
        </p:blipFill>
        <p:spPr bwMode="auto">
          <a:xfrm>
            <a:off x="3779912" y="2564904"/>
            <a:ext cx="4670474" cy="3824163"/>
          </a:xfrm>
          <a:prstGeom prst="rect">
            <a:avLst/>
          </a:prstGeom>
          <a:noFill/>
          <a:ln w="9525">
            <a:noFill/>
            <a:miter lim="800000"/>
            <a:headEnd/>
            <a:tailEnd/>
          </a:ln>
        </p:spPr>
      </p:pic>
      <p:sp>
        <p:nvSpPr>
          <p:cNvPr id="12" name="矩形1"/>
          <p:cNvSpPr/>
          <p:nvPr/>
        </p:nvSpPr>
        <p:spPr>
          <a:xfrm>
            <a:off x="0" y="6669360"/>
            <a:ext cx="6120000" cy="180000"/>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685092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Bottom)">
                                      <p:cBhvr>
                                        <p:cTn id="11" dur="500"/>
                                        <p:tgtEl>
                                          <p:spTgt spid="9"/>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201200" y="1422424"/>
            <a:ext cx="184731" cy="369333"/>
          </a:xfrm>
          <a:prstGeom prst="rect">
            <a:avLst/>
          </a:prstGeom>
        </p:spPr>
        <p:txBody>
          <a:bodyPr wrap="none">
            <a:spAutoFit/>
          </a:bodyPr>
          <a:lstStyle/>
          <a:p>
            <a:endParaRPr lang="zh-TW" altLang="en-US" dirty="0">
              <a:solidFill>
                <a:srgbClr val="0000FF"/>
              </a:solidFill>
              <a:latin typeface="微軟正黑體" panose="020B0604030504040204" pitchFamily="34" charset="-120"/>
              <a:ea typeface="微軟正黑體" panose="020B0604030504040204" pitchFamily="34" charset="-120"/>
            </a:endParaRPr>
          </a:p>
        </p:txBody>
      </p:sp>
      <p:sp>
        <p:nvSpPr>
          <p:cNvPr id="39" name="矩形 38"/>
          <p:cNvSpPr/>
          <p:nvPr/>
        </p:nvSpPr>
        <p:spPr>
          <a:xfrm>
            <a:off x="467544" y="673532"/>
            <a:ext cx="7416824" cy="523220"/>
          </a:xfrm>
          <a:prstGeom prst="rect">
            <a:avLst/>
          </a:prstGeom>
        </p:spPr>
        <p:txBody>
          <a:bodyPr wrap="square">
            <a:spAutoFit/>
          </a:bodyPr>
          <a:lstStyle/>
          <a:p>
            <a:pPr eaLnBrk="1" hangingPunct="1">
              <a:buFont typeface="Wingdings" pitchFamily="2" charset="2"/>
              <a:buChar char="Ø"/>
            </a:pPr>
            <a:r>
              <a:rPr lang="zh-TW" altLang="en-US" sz="2800" dirty="0" smtClean="0"/>
              <a:t> </a:t>
            </a:r>
            <a:r>
              <a:rPr lang="en-US" altLang="zh-TW" sz="2800" dirty="0" smtClean="0"/>
              <a:t>Business Diversification</a:t>
            </a:r>
            <a:endParaRPr lang="en-US" altLang="zh-TW" sz="2800" b="1" dirty="0">
              <a:latin typeface="微軟正黑體" pitchFamily="34" charset="-120"/>
              <a:ea typeface="微軟正黑體" pitchFamily="34" charset="-120"/>
              <a:cs typeface="Times New Roman" panose="02020603050405020304" pitchFamily="18" charset="0"/>
            </a:endParaRPr>
          </a:p>
        </p:txBody>
      </p:sp>
      <p:sp>
        <p:nvSpPr>
          <p:cNvPr id="45" name="投影片編號版面配置區 44"/>
          <p:cNvSpPr>
            <a:spLocks noGrp="1"/>
          </p:cNvSpPr>
          <p:nvPr>
            <p:ph type="sldNum" sz="quarter" idx="12"/>
          </p:nvPr>
        </p:nvSpPr>
        <p:spPr/>
        <p:txBody>
          <a:bodyPr/>
          <a:lstStyle/>
          <a:p>
            <a:fld id="{58C89DEB-3A96-4859-9A12-208015B5559B}" type="slidenum">
              <a:rPr lang="zh-TW" altLang="en-US" smtClean="0"/>
              <a:pPr/>
              <a:t>15</a:t>
            </a:fld>
            <a:endParaRPr lang="zh-TW" altLang="en-US"/>
          </a:p>
        </p:txBody>
      </p:sp>
      <p:pic>
        <p:nvPicPr>
          <p:cNvPr id="7" name="圖片 6" descr="PV-ESCO-3.jpg"/>
          <p:cNvPicPr>
            <a:picLocks noChangeAspect="1"/>
          </p:cNvPicPr>
          <p:nvPr/>
        </p:nvPicPr>
        <p:blipFill>
          <a:blip r:embed="rId2" cstate="print"/>
          <a:srcRect l="13656" t="16470" r="13242" b="9745"/>
          <a:stretch>
            <a:fillRect/>
          </a:stretch>
        </p:blipFill>
        <p:spPr>
          <a:xfrm>
            <a:off x="971600" y="1772816"/>
            <a:ext cx="6696744" cy="3816424"/>
          </a:xfrm>
          <a:prstGeom prst="rect">
            <a:avLst/>
          </a:prstGeom>
        </p:spPr>
      </p:pic>
    </p:spTree>
    <p:extLst>
      <p:ext uri="{BB962C8B-B14F-4D97-AF65-F5344CB8AC3E}">
        <p14:creationId xmlns:p14="http://schemas.microsoft.com/office/powerpoint/2010/main" xmlns="" val="60611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p:nvPr/>
        </p:nvSpPr>
        <p:spPr>
          <a:xfrm>
            <a:off x="1475656" y="0"/>
            <a:ext cx="576064" cy="6597352"/>
          </a:xfrm>
          <a:prstGeom prst="rect">
            <a:avLst/>
          </a:prstGeom>
          <a:gradFill flip="none" rotWithShape="1">
            <a:gsLst>
              <a:gs pos="42000">
                <a:srgbClr val="993300">
                  <a:alpha val="73000"/>
                </a:srgbClr>
              </a:gs>
              <a:gs pos="32000">
                <a:schemeClr val="accent2">
                  <a:lumMod val="20000"/>
                  <a:lumOff val="80000"/>
                  <a:alpha val="53000"/>
                </a:schemeClr>
              </a:gs>
              <a:gs pos="42000">
                <a:schemeClr val="accent2">
                  <a:lumMod val="40000"/>
                  <a:lumOff val="60000"/>
                  <a:alpha val="83000"/>
                </a:schemeClr>
              </a:gs>
              <a:gs pos="73000">
                <a:srgbClr val="C00000">
                  <a:alpha val="92000"/>
                </a:srgbClr>
              </a:gs>
              <a:gs pos="100000">
                <a:srgbClr val="993300">
                  <a:alpha val="39000"/>
                </a:srgbClr>
              </a:gs>
            </a:gsLst>
            <a:lin ang="13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t="100000" r="100000"/>
                </a:path>
                <a:tileRect l="-100000" b="-100000"/>
              </a:gradFill>
            </a:endParaRPr>
          </a:p>
        </p:txBody>
      </p:sp>
      <p:sp>
        <p:nvSpPr>
          <p:cNvPr id="5" name="漆包線事業群"/>
          <p:cNvSpPr txBox="1"/>
          <p:nvPr/>
        </p:nvSpPr>
        <p:spPr>
          <a:xfrm>
            <a:off x="251520" y="1754813"/>
            <a:ext cx="3441332" cy="830997"/>
          </a:xfrm>
          <a:prstGeom prst="rect">
            <a:avLst/>
          </a:prstGeom>
          <a:solidFill>
            <a:schemeClr val="bg1"/>
          </a:solidFill>
        </p:spPr>
        <p:txBody>
          <a:bodyPr wrap="square" rtlCol="0">
            <a:spAutoFit/>
          </a:bodyPr>
          <a:lstStyle/>
          <a:p>
            <a:pPr algn="ctr">
              <a:defRPr/>
            </a:pPr>
            <a:r>
              <a:rPr lang="en-US" altLang="zh-TW" sz="2400" b="1" dirty="0" smtClean="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rPr>
              <a:t>Union Storage Energy System </a:t>
            </a:r>
            <a:r>
              <a:rPr lang="es-ES" altLang="zh-TW" sz="2400" b="1" dirty="0" smtClean="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rPr>
              <a:t>Co., Ltd</a:t>
            </a:r>
            <a:r>
              <a:rPr lang="en-US" altLang="zh-TW" sz="2400" b="1" dirty="0" smtClean="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rPr>
              <a:t>.</a:t>
            </a:r>
            <a:endParaRPr lang="en-US" altLang="zh-TW" sz="2400" b="1" dirty="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endParaRPr>
          </a:p>
        </p:txBody>
      </p:sp>
      <p:sp>
        <p:nvSpPr>
          <p:cNvPr id="21" name="矩形1"/>
          <p:cNvSpPr/>
          <p:nvPr/>
        </p:nvSpPr>
        <p:spPr>
          <a:xfrm>
            <a:off x="0" y="6669360"/>
            <a:ext cx="6120000" cy="180000"/>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標題矩形"/>
          <p:cNvSpPr/>
          <p:nvPr/>
        </p:nvSpPr>
        <p:spPr>
          <a:xfrm>
            <a:off x="0" y="2852936"/>
            <a:ext cx="2627784" cy="7200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p:cNvSpPr/>
          <p:nvPr/>
        </p:nvSpPr>
        <p:spPr>
          <a:xfrm>
            <a:off x="3779912" y="836712"/>
            <a:ext cx="4752528" cy="1569660"/>
          </a:xfrm>
          <a:prstGeom prst="rect">
            <a:avLst/>
          </a:prstGeom>
        </p:spPr>
        <p:txBody>
          <a:bodyPr wrap="square">
            <a:spAutoFit/>
          </a:bodyPr>
          <a:lstStyle/>
          <a:p>
            <a:pPr algn="just">
              <a:lnSpc>
                <a:spcPct val="150000"/>
              </a:lnSpc>
            </a:pPr>
            <a:r>
              <a:rPr lang="en-US" altLang="zh-TW" sz="1600" dirty="0" smtClean="0">
                <a:latin typeface="微軟正黑體" pitchFamily="34" charset="-120"/>
                <a:ea typeface="微軟正黑體" pitchFamily="34" charset="-120"/>
              </a:rPr>
              <a:t>	USESYS</a:t>
            </a:r>
            <a:r>
              <a:rPr lang="zh-TW" altLang="en-US" sz="1600" dirty="0" smtClean="0">
                <a:latin typeface="微軟正黑體" pitchFamily="34" charset="-120"/>
                <a:ea typeface="微軟正黑體" pitchFamily="34" charset="-120"/>
              </a:rPr>
              <a:t> </a:t>
            </a:r>
            <a:r>
              <a:rPr lang="en-US" altLang="zh-TW" sz="1600" dirty="0" smtClean="0">
                <a:latin typeface="微軟正黑體" pitchFamily="34" charset="-120"/>
                <a:ea typeface="微軟正黑體" pitchFamily="34" charset="-120"/>
              </a:rPr>
              <a:t>was founded in 2017 and joined venture between TAYA, </a:t>
            </a:r>
            <a:r>
              <a:rPr lang="en-US" altLang="zh-TW" sz="1600" dirty="0" err="1" smtClean="0">
                <a:latin typeface="微軟正黑體" pitchFamily="34" charset="-120"/>
                <a:ea typeface="微軟正黑體" pitchFamily="34" charset="-120"/>
              </a:rPr>
              <a:t>Shilin</a:t>
            </a:r>
            <a:r>
              <a:rPr lang="en-US" altLang="zh-TW" sz="1600" dirty="0" smtClean="0">
                <a:latin typeface="微軟正黑體" pitchFamily="34" charset="-120"/>
                <a:ea typeface="微軟正黑體" pitchFamily="34" charset="-120"/>
              </a:rPr>
              <a:t>  Electric and </a:t>
            </a:r>
            <a:r>
              <a:rPr lang="en-US" altLang="zh-TW" sz="1600" dirty="0" err="1" smtClean="0">
                <a:latin typeface="微軟正黑體" pitchFamily="34" charset="-120"/>
                <a:ea typeface="微軟正黑體" pitchFamily="34" charset="-120"/>
              </a:rPr>
              <a:t>Cadmen</a:t>
            </a:r>
            <a:r>
              <a:rPr lang="en-US" altLang="zh-TW" sz="1600" dirty="0" smtClean="0">
                <a:latin typeface="微軟正黑體" pitchFamily="34" charset="-120"/>
                <a:ea typeface="微軟正黑體" pitchFamily="34" charset="-120"/>
              </a:rPr>
              <a:t>. </a:t>
            </a:r>
            <a:r>
              <a:rPr lang="zh-TW" altLang="en-US" sz="1600" dirty="0" smtClean="0">
                <a:latin typeface="微軟正黑體" pitchFamily="34" charset="-120"/>
                <a:ea typeface="微軟正黑體" pitchFamily="34" charset="-120"/>
              </a:rPr>
              <a:t> </a:t>
            </a:r>
            <a:r>
              <a:rPr lang="en-US" altLang="zh-TW" sz="1600" dirty="0" smtClean="0">
                <a:latin typeface="微軟正黑體" pitchFamily="34" charset="-120"/>
                <a:ea typeface="微軟正黑體" pitchFamily="34" charset="-120"/>
              </a:rPr>
              <a:t>Major business</a:t>
            </a:r>
            <a:r>
              <a:rPr lang="zh-TW" altLang="en-US" sz="1600" dirty="0" smtClean="0">
                <a:latin typeface="微軟正黑體" pitchFamily="34" charset="-120"/>
                <a:ea typeface="微軟正黑體" pitchFamily="34" charset="-120"/>
              </a:rPr>
              <a:t>：</a:t>
            </a:r>
            <a:r>
              <a:rPr lang="en-US" altLang="zh-TW" sz="1600" dirty="0" smtClean="0">
                <a:latin typeface="微軟正黑體" pitchFamily="34" charset="-120"/>
                <a:ea typeface="微軟正黑體" pitchFamily="34" charset="-120"/>
              </a:rPr>
              <a:t>Lithium Battery, Storage System, Key Parts R&amp;D</a:t>
            </a:r>
            <a:endParaRPr lang="zh-TW" altLang="en-US" sz="1600" dirty="0">
              <a:latin typeface="微軟正黑體" pitchFamily="34" charset="-120"/>
              <a:ea typeface="微軟正黑體" pitchFamily="34" charset="-120"/>
            </a:endParaRPr>
          </a:p>
        </p:txBody>
      </p:sp>
      <p:grpSp>
        <p:nvGrpSpPr>
          <p:cNvPr id="37" name="群組 36"/>
          <p:cNvGrpSpPr/>
          <p:nvPr/>
        </p:nvGrpSpPr>
        <p:grpSpPr>
          <a:xfrm>
            <a:off x="3851920" y="2636912"/>
            <a:ext cx="4464496" cy="1477328"/>
            <a:chOff x="3851920" y="2924944"/>
            <a:chExt cx="3888432" cy="1477328"/>
          </a:xfrm>
        </p:grpSpPr>
        <p:sp>
          <p:nvSpPr>
            <p:cNvPr id="29" name="矩形 28"/>
            <p:cNvSpPr/>
            <p:nvPr/>
          </p:nvSpPr>
          <p:spPr>
            <a:xfrm>
              <a:off x="3851920" y="2924944"/>
              <a:ext cx="3888432" cy="1477328"/>
            </a:xfrm>
            <a:prstGeom prst="rect">
              <a:avLst/>
            </a:prstGeom>
          </p:spPr>
          <p:txBody>
            <a:bodyPr wrap="square">
              <a:spAutoFit/>
            </a:bodyPr>
            <a:lstStyle/>
            <a:p>
              <a:pPr>
                <a:buFont typeface="Arial" pitchFamily="34" charset="0"/>
                <a:buChar char="•"/>
              </a:pPr>
              <a:r>
                <a:rPr lang="zh-TW" altLang="en-US" b="1" dirty="0" smtClean="0">
                  <a:latin typeface="微軟正黑體" panose="020B0604030504040204" pitchFamily="34" charset="-120"/>
                  <a:ea typeface="微軟正黑體" panose="020B0604030504040204" pitchFamily="34" charset="-120"/>
                </a:rPr>
                <a:t>  </a:t>
              </a:r>
              <a:r>
                <a:rPr lang="en-US" altLang="zh-TW" b="1" dirty="0" smtClean="0">
                  <a:latin typeface="微軟正黑體" panose="020B0604030504040204" pitchFamily="34" charset="-120"/>
                  <a:ea typeface="微軟正黑體" panose="020B0604030504040204" pitchFamily="34" charset="-120"/>
                </a:rPr>
                <a:t>Storage Key Product and Technology</a:t>
              </a:r>
              <a:endParaRPr lang="zh-TW" altLang="en-US" b="1" dirty="0" smtClean="0">
                <a:latin typeface="微軟正黑體" panose="020B0604030504040204" pitchFamily="34" charset="-120"/>
                <a:ea typeface="微軟正黑體" panose="020B0604030504040204" pitchFamily="34" charset="-120"/>
              </a:endParaRPr>
            </a:p>
            <a:p>
              <a:pPr>
                <a:buFont typeface="Arial" pitchFamily="34" charset="0"/>
                <a:buChar char="•"/>
              </a:pPr>
              <a:endParaRPr lang="en-US" altLang="zh-TW" b="1" dirty="0" smtClean="0">
                <a:latin typeface="微軟正黑體" panose="020B0604030504040204" pitchFamily="34" charset="-120"/>
                <a:ea typeface="微軟正黑體" panose="020B0604030504040204" pitchFamily="34" charset="-120"/>
              </a:endParaRPr>
            </a:p>
            <a:p>
              <a:endParaRPr lang="en-US" altLang="zh-TW" b="1" dirty="0" smtClean="0">
                <a:latin typeface="微軟正黑體" panose="020B0604030504040204" pitchFamily="34" charset="-120"/>
                <a:ea typeface="微軟正黑體" panose="020B0604030504040204" pitchFamily="34" charset="-120"/>
              </a:endParaRPr>
            </a:p>
            <a:p>
              <a:endParaRPr lang="zh-TW" altLang="en-US" b="1" dirty="0" smtClean="0">
                <a:latin typeface="微軟正黑體" panose="020B0604030504040204" pitchFamily="34" charset="-120"/>
                <a:ea typeface="微軟正黑體" panose="020B0604030504040204" pitchFamily="34" charset="-120"/>
              </a:endParaRPr>
            </a:p>
          </p:txBody>
        </p:sp>
        <p:sp>
          <p:nvSpPr>
            <p:cNvPr id="31" name="矩形 30"/>
            <p:cNvSpPr/>
            <p:nvPr/>
          </p:nvSpPr>
          <p:spPr>
            <a:xfrm>
              <a:off x="3851920" y="3284984"/>
              <a:ext cx="3079176" cy="369332"/>
            </a:xfrm>
            <a:prstGeom prst="rect">
              <a:avLst/>
            </a:prstGeom>
          </p:spPr>
          <p:txBody>
            <a:bodyPr wrap="none">
              <a:spAutoFit/>
            </a:bodyPr>
            <a:lstStyle/>
            <a:p>
              <a:pPr>
                <a:buFont typeface="Arial" pitchFamily="34" charset="0"/>
                <a:buChar char="•"/>
              </a:pPr>
              <a:r>
                <a:rPr lang="zh-TW" altLang="en-US" b="1" dirty="0" smtClean="0">
                  <a:latin typeface="微軟正黑體" panose="020B0604030504040204" pitchFamily="34" charset="-120"/>
                  <a:ea typeface="微軟正黑體" panose="020B0604030504040204" pitchFamily="34" charset="-120"/>
                </a:rPr>
                <a:t>  </a:t>
              </a:r>
              <a:r>
                <a:rPr lang="en-US" altLang="zh-TW" b="1" dirty="0" smtClean="0">
                  <a:latin typeface="微軟正黑體" panose="020B0604030504040204" pitchFamily="34" charset="-120"/>
                  <a:ea typeface="微軟正黑體" panose="020B0604030504040204" pitchFamily="34" charset="-120"/>
                </a:rPr>
                <a:t>EV Repurposing Battery</a:t>
              </a:r>
              <a:r>
                <a:rPr lang="zh-TW" altLang="en-US" b="1" dirty="0" smtClean="0">
                  <a:latin typeface="微軟正黑體" panose="020B0604030504040204" pitchFamily="34" charset="-120"/>
                  <a:ea typeface="微軟正黑體" panose="020B0604030504040204" pitchFamily="34" charset="-120"/>
                </a:rPr>
                <a:t> </a:t>
              </a:r>
            </a:p>
          </p:txBody>
        </p:sp>
        <p:sp>
          <p:nvSpPr>
            <p:cNvPr id="34" name="矩形 33"/>
            <p:cNvSpPr/>
            <p:nvPr/>
          </p:nvSpPr>
          <p:spPr>
            <a:xfrm>
              <a:off x="3851920" y="3646765"/>
              <a:ext cx="2822249" cy="646331"/>
            </a:xfrm>
            <a:prstGeom prst="rect">
              <a:avLst/>
            </a:prstGeom>
          </p:spPr>
          <p:txBody>
            <a:bodyPr wrap="square">
              <a:spAutoFit/>
            </a:bodyPr>
            <a:lstStyle/>
            <a:p>
              <a:pPr>
                <a:buFont typeface="Arial" pitchFamily="34" charset="0"/>
                <a:buChar char="•"/>
              </a:pPr>
              <a:r>
                <a:rPr lang="zh-TW" altLang="en-US" b="1" dirty="0" smtClean="0">
                  <a:latin typeface="微軟正黑體" panose="020B0604030504040204" pitchFamily="34" charset="-120"/>
                  <a:ea typeface="微軟正黑體" panose="020B0604030504040204" pitchFamily="34" charset="-120"/>
                </a:rPr>
                <a:t>  </a:t>
              </a:r>
              <a:r>
                <a:rPr lang="en-US" altLang="zh-TW" b="1" dirty="0" smtClean="0">
                  <a:latin typeface="微軟正黑體" panose="020B0604030504040204" pitchFamily="34" charset="-120"/>
                  <a:ea typeface="微軟正黑體" panose="020B0604030504040204" pitchFamily="34" charset="-120"/>
                </a:rPr>
                <a:t>Storage System</a:t>
              </a:r>
              <a:endParaRPr lang="zh-TW" altLang="en-US" b="1" dirty="0" smtClean="0">
                <a:latin typeface="微軟正黑體" panose="020B0604030504040204" pitchFamily="34" charset="-120"/>
                <a:ea typeface="微軟正黑體" panose="020B0604030504040204" pitchFamily="34" charset="-120"/>
              </a:endParaRPr>
            </a:p>
            <a:p>
              <a:pPr>
                <a:buFont typeface="Arial" pitchFamily="34" charset="0"/>
                <a:buChar char="•"/>
              </a:pPr>
              <a:endParaRPr lang="zh-TW" altLang="en-US" b="1" dirty="0" smtClean="0">
                <a:latin typeface="微軟正黑體" panose="020B0604030504040204" pitchFamily="34" charset="-120"/>
                <a:ea typeface="微軟正黑體" panose="020B0604030504040204" pitchFamily="34" charset="-120"/>
              </a:endParaRPr>
            </a:p>
          </p:txBody>
        </p:sp>
      </p:grpSp>
      <p:sp>
        <p:nvSpPr>
          <p:cNvPr id="33" name="投影片編號版面配置區 32"/>
          <p:cNvSpPr>
            <a:spLocks noGrp="1"/>
          </p:cNvSpPr>
          <p:nvPr>
            <p:ph type="sldNum" sz="quarter" idx="12"/>
          </p:nvPr>
        </p:nvSpPr>
        <p:spPr/>
        <p:txBody>
          <a:bodyPr/>
          <a:lstStyle/>
          <a:p>
            <a:fld id="{55DFEE25-ABFD-4B11-8BE4-62F5068DCDA3}" type="slidenum">
              <a:rPr lang="zh-TW" altLang="en-US" smtClean="0"/>
              <a:pPr/>
              <a:t>16</a:t>
            </a:fld>
            <a:endParaRPr lang="zh-TW" altLang="en-US"/>
          </a:p>
        </p:txBody>
      </p:sp>
      <p:pic>
        <p:nvPicPr>
          <p:cNvPr id="18" name="Picture 2"/>
          <p:cNvPicPr>
            <a:picLocks noChangeAspect="1" noChangeArrowheads="1"/>
          </p:cNvPicPr>
          <p:nvPr/>
        </p:nvPicPr>
        <p:blipFill>
          <a:blip r:embed="rId2" cstate="print">
            <a:clrChange>
              <a:clrFrom>
                <a:srgbClr val="E4FFD3"/>
              </a:clrFrom>
              <a:clrTo>
                <a:srgbClr val="E4FFD3">
                  <a:alpha val="0"/>
                </a:srgbClr>
              </a:clrTo>
            </a:clrChange>
            <a:lum bright="38000" contrast="-37000"/>
          </a:blip>
          <a:srcRect/>
          <a:stretch>
            <a:fillRect/>
          </a:stretch>
        </p:blipFill>
        <p:spPr bwMode="auto">
          <a:xfrm>
            <a:off x="5076056" y="3356992"/>
            <a:ext cx="3780928" cy="3120762"/>
          </a:xfrm>
          <a:prstGeom prst="rect">
            <a:avLst/>
          </a:prstGeom>
          <a:noFill/>
          <a:ln w="9525">
            <a:noFill/>
            <a:miter lim="800000"/>
            <a:headEnd/>
            <a:tailEnd/>
          </a:ln>
        </p:spPr>
      </p:pic>
      <p:pic>
        <p:nvPicPr>
          <p:cNvPr id="19" name="Picture 2" descr="C:\Users\AMYCHANG\Desktop\協同能源.png"/>
          <p:cNvPicPr>
            <a:picLocks noChangeAspect="1" noChangeArrowheads="1"/>
          </p:cNvPicPr>
          <p:nvPr/>
        </p:nvPicPr>
        <p:blipFill>
          <a:blip r:embed="rId3" cstate="print">
            <a:clrChange>
              <a:clrFrom>
                <a:srgbClr val="FFFFFF"/>
              </a:clrFrom>
              <a:clrTo>
                <a:srgbClr val="FFFFFF">
                  <a:alpha val="0"/>
                </a:srgbClr>
              </a:clrTo>
            </a:clrChange>
            <a:lum bright="9000" contrast="-16000"/>
          </a:blip>
          <a:srcRect b="41876"/>
          <a:stretch>
            <a:fillRect/>
          </a:stretch>
        </p:blipFill>
        <p:spPr bwMode="auto">
          <a:xfrm>
            <a:off x="2555776" y="4149080"/>
            <a:ext cx="3011381" cy="864096"/>
          </a:xfrm>
          <a:prstGeom prst="rect">
            <a:avLst/>
          </a:prstGeom>
          <a:noFill/>
          <a:ln>
            <a:noFill/>
          </a:ln>
        </p:spPr>
      </p:pic>
    </p:spTree>
    <p:extLst>
      <p:ext uri="{BB962C8B-B14F-4D97-AF65-F5344CB8AC3E}">
        <p14:creationId xmlns:p14="http://schemas.microsoft.com/office/powerpoint/2010/main" xmlns="" val="685092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
          <p:cNvSpPr/>
          <p:nvPr/>
        </p:nvSpPr>
        <p:spPr>
          <a:xfrm>
            <a:off x="1475656" y="0"/>
            <a:ext cx="576064" cy="6597352"/>
          </a:xfrm>
          <a:prstGeom prst="rect">
            <a:avLst/>
          </a:prstGeom>
          <a:gradFill flip="none" rotWithShape="1">
            <a:gsLst>
              <a:gs pos="42000">
                <a:srgbClr val="993300">
                  <a:alpha val="73000"/>
                </a:srgbClr>
              </a:gs>
              <a:gs pos="32000">
                <a:schemeClr val="accent2">
                  <a:lumMod val="20000"/>
                  <a:lumOff val="80000"/>
                  <a:alpha val="53000"/>
                </a:schemeClr>
              </a:gs>
              <a:gs pos="42000">
                <a:schemeClr val="accent2">
                  <a:lumMod val="40000"/>
                  <a:lumOff val="60000"/>
                  <a:alpha val="83000"/>
                </a:schemeClr>
              </a:gs>
              <a:gs pos="73000">
                <a:srgbClr val="C00000">
                  <a:alpha val="92000"/>
                </a:srgbClr>
              </a:gs>
              <a:gs pos="100000">
                <a:srgbClr val="993300">
                  <a:alpha val="39000"/>
                </a:srgbClr>
              </a:gs>
            </a:gsLst>
            <a:lin ang="13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t="100000" r="100000"/>
                </a:path>
                <a:tileRect l="-100000" b="-100000"/>
              </a:gradFill>
            </a:endParaRPr>
          </a:p>
        </p:txBody>
      </p:sp>
      <p:sp>
        <p:nvSpPr>
          <p:cNvPr id="21" name="矩形1"/>
          <p:cNvSpPr/>
          <p:nvPr/>
        </p:nvSpPr>
        <p:spPr>
          <a:xfrm>
            <a:off x="0" y="6669360"/>
            <a:ext cx="6120000" cy="180000"/>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標題矩形"/>
          <p:cNvSpPr/>
          <p:nvPr/>
        </p:nvSpPr>
        <p:spPr>
          <a:xfrm>
            <a:off x="0" y="2492896"/>
            <a:ext cx="2627784" cy="7200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投影片編號版面配置區 32"/>
          <p:cNvSpPr>
            <a:spLocks noGrp="1"/>
          </p:cNvSpPr>
          <p:nvPr>
            <p:ph type="sldNum" sz="quarter" idx="12"/>
          </p:nvPr>
        </p:nvSpPr>
        <p:spPr/>
        <p:txBody>
          <a:bodyPr/>
          <a:lstStyle/>
          <a:p>
            <a:fld id="{55DFEE25-ABFD-4B11-8BE4-62F5068DCDA3}" type="slidenum">
              <a:rPr lang="zh-TW" altLang="en-US" smtClean="0"/>
              <a:pPr/>
              <a:t>17</a:t>
            </a:fld>
            <a:endParaRPr lang="zh-TW" altLang="en-US"/>
          </a:p>
        </p:txBody>
      </p:sp>
      <p:sp>
        <p:nvSpPr>
          <p:cNvPr id="30" name="漆包線事業群"/>
          <p:cNvSpPr txBox="1"/>
          <p:nvPr/>
        </p:nvSpPr>
        <p:spPr>
          <a:xfrm>
            <a:off x="755576" y="1988840"/>
            <a:ext cx="2088232" cy="461665"/>
          </a:xfrm>
          <a:prstGeom prst="rect">
            <a:avLst/>
          </a:prstGeom>
          <a:solidFill>
            <a:schemeClr val="bg1"/>
          </a:solidFill>
        </p:spPr>
        <p:txBody>
          <a:bodyPr wrap="square" rtlCol="0">
            <a:spAutoFit/>
          </a:bodyPr>
          <a:lstStyle/>
          <a:p>
            <a:r>
              <a:rPr lang="zh-TW" altLang="en-US" sz="2400" b="1" dirty="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rPr>
              <a:t>協創系統科技</a:t>
            </a:r>
            <a:endPar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
        <p:nvSpPr>
          <p:cNvPr id="35" name="電通內文"/>
          <p:cNvSpPr txBox="1">
            <a:spLocks/>
          </p:cNvSpPr>
          <p:nvPr/>
        </p:nvSpPr>
        <p:spPr>
          <a:xfrm>
            <a:off x="5076056" y="2708920"/>
            <a:ext cx="3624231" cy="1639544"/>
          </a:xfrm>
          <a:prstGeom prst="rect">
            <a:avLst/>
          </a:prstGeom>
        </p:spPr>
        <p:txBody>
          <a:bodyPr/>
          <a:lstStyle/>
          <a:p>
            <a:pPr fontAlgn="auto">
              <a:lnSpc>
                <a:spcPct val="150000"/>
              </a:lnSpc>
              <a:spcAft>
                <a:spcPts val="0"/>
              </a:spcAft>
              <a:defRPr/>
            </a:pPr>
            <a:r>
              <a:rPr lang="en-US" altLang="zh-TW" sz="1400" b="1" dirty="0" smtClean="0">
                <a:latin typeface="微軟正黑體" pitchFamily="34" charset="-120"/>
                <a:ea typeface="微軟正黑體" pitchFamily="34" charset="-120"/>
              </a:rPr>
              <a:t>Design Services</a:t>
            </a:r>
            <a:r>
              <a:rPr lang="zh-TW" altLang="en-US" sz="1400" b="1" dirty="0" smtClean="0">
                <a:solidFill>
                  <a:schemeClr val="tx1">
                    <a:lumMod val="65000"/>
                    <a:lumOff val="35000"/>
                  </a:schemeClr>
                </a:solidFill>
                <a:latin typeface="微軟正黑體" pitchFamily="34" charset="-120"/>
                <a:ea typeface="微軟正黑體" pitchFamily="34" charset="-120"/>
              </a:rPr>
              <a:t>：</a:t>
            </a:r>
            <a:endParaRPr lang="en-US" altLang="zh-TW" sz="1400" b="1" dirty="0">
              <a:solidFill>
                <a:schemeClr val="tx1">
                  <a:lumMod val="65000"/>
                  <a:lumOff val="35000"/>
                </a:schemeClr>
              </a:solidFill>
              <a:latin typeface="微軟正黑體" pitchFamily="34" charset="-120"/>
              <a:ea typeface="微軟正黑體" pitchFamily="34" charset="-120"/>
            </a:endParaRPr>
          </a:p>
          <a:p>
            <a:pPr marL="342900" indent="-342900" fontAlgn="auto">
              <a:lnSpc>
                <a:spcPct val="150000"/>
              </a:lnSpc>
              <a:spcAft>
                <a:spcPts val="0"/>
              </a:spcAft>
              <a:buBlip>
                <a:blip r:embed="rId2"/>
              </a:buBlip>
              <a:defRPr/>
            </a:pPr>
            <a:r>
              <a:rPr lang="en-US" altLang="zh-TW" sz="1400" dirty="0" smtClean="0">
                <a:latin typeface="微軟正黑體" pitchFamily="34" charset="-120"/>
                <a:ea typeface="微軟正黑體" pitchFamily="34" charset="-120"/>
              </a:rPr>
              <a:t>Motor Design</a:t>
            </a:r>
          </a:p>
          <a:p>
            <a:pPr marL="342900" indent="-342900" fontAlgn="auto">
              <a:lnSpc>
                <a:spcPct val="150000"/>
              </a:lnSpc>
              <a:spcAft>
                <a:spcPts val="0"/>
              </a:spcAft>
              <a:buBlip>
                <a:blip r:embed="rId2"/>
              </a:buBlip>
              <a:defRPr/>
            </a:pPr>
            <a:r>
              <a:rPr lang="en-US" altLang="zh-TW" sz="1400" dirty="0" smtClean="0">
                <a:latin typeface="微軟正黑體" pitchFamily="34" charset="-120"/>
                <a:ea typeface="微軟正黑體" pitchFamily="34" charset="-120"/>
              </a:rPr>
              <a:t>Motor Driving System Design</a:t>
            </a:r>
          </a:p>
          <a:p>
            <a:pPr marL="342900" indent="-342900" fontAlgn="auto">
              <a:lnSpc>
                <a:spcPct val="150000"/>
              </a:lnSpc>
              <a:spcAft>
                <a:spcPts val="0"/>
              </a:spcAft>
              <a:buBlip>
                <a:blip r:embed="rId2"/>
              </a:buBlip>
              <a:defRPr/>
            </a:pPr>
            <a:r>
              <a:rPr lang="en-US" altLang="zh-TW" sz="1400" dirty="0" smtClean="0">
                <a:latin typeface="微軟正黑體" pitchFamily="34" charset="-120"/>
                <a:ea typeface="微軟正黑體" pitchFamily="34" charset="-120"/>
              </a:rPr>
              <a:t>Optimization of Power Electronic System Designs</a:t>
            </a:r>
            <a:endParaRPr kumimoji="0" lang="en-US" altLang="zh-TW" sz="1400" dirty="0">
              <a:solidFill>
                <a:schemeClr val="tx1">
                  <a:lumMod val="65000"/>
                  <a:lumOff val="35000"/>
                </a:schemeClr>
              </a:solidFill>
              <a:latin typeface="微軟正黑體" pitchFamily="34" charset="-120"/>
              <a:ea typeface="微軟正黑體" pitchFamily="34" charset="-120"/>
            </a:endParaRPr>
          </a:p>
        </p:txBody>
      </p:sp>
      <p:pic>
        <p:nvPicPr>
          <p:cNvPr id="3" name="圖片 2">
            <a:extLst>
              <a:ext uri="{FF2B5EF4-FFF2-40B4-BE49-F238E27FC236}">
                <a16:creationId xmlns="" xmlns:a16="http://schemas.microsoft.com/office/drawing/2014/main" id="{AED1455E-4F2B-4E8B-B9F6-3BF7CFA1D2A6}"/>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48264" y="5911639"/>
            <a:ext cx="1951511" cy="411269"/>
          </a:xfrm>
          <a:prstGeom prst="rect">
            <a:avLst/>
          </a:prstGeom>
        </p:spPr>
      </p:pic>
      <p:sp>
        <p:nvSpPr>
          <p:cNvPr id="4" name="矩形 3">
            <a:extLst>
              <a:ext uri="{FF2B5EF4-FFF2-40B4-BE49-F238E27FC236}">
                <a16:creationId xmlns="" xmlns:a16="http://schemas.microsoft.com/office/drawing/2014/main" id="{62F2C3BA-2073-48E8-AA26-5B7EFD662E0B}"/>
              </a:ext>
            </a:extLst>
          </p:cNvPr>
          <p:cNvSpPr/>
          <p:nvPr/>
        </p:nvSpPr>
        <p:spPr>
          <a:xfrm>
            <a:off x="2843808" y="390924"/>
            <a:ext cx="6048672" cy="2031325"/>
          </a:xfrm>
          <a:prstGeom prst="rect">
            <a:avLst/>
          </a:prstGeom>
        </p:spPr>
        <p:txBody>
          <a:bodyPr wrap="square">
            <a:spAutoFit/>
          </a:bodyPr>
          <a:lstStyle/>
          <a:p>
            <a:pPr algn="just">
              <a:lnSpc>
                <a:spcPct val="150000"/>
              </a:lnSpc>
            </a:pPr>
            <a:r>
              <a:rPr lang="en-US" altLang="zh-TW" sz="1400" dirty="0" smtClean="0">
                <a:latin typeface="微軟正黑體" pitchFamily="34" charset="-120"/>
                <a:ea typeface="微軟正黑體" pitchFamily="34" charset="-120"/>
              </a:rPr>
              <a:t>	AMIT system service Ltd. was founded in Nov., 2016. We emphasize optimization of practical and knowledge services to assist parameterization, modularization and standardization for production technology of Taiwan industrial chain manufacturers by using software tool and cloud platform for global market. Our mission is to lead domestic motor industry into global proactive market. </a:t>
            </a:r>
            <a:endParaRPr lang="zh-TW" altLang="en-US" sz="1400" dirty="0">
              <a:latin typeface="微軟正黑體" pitchFamily="34" charset="-120"/>
              <a:ea typeface="微軟正黑體" pitchFamily="34" charset="-120"/>
            </a:endParaRPr>
          </a:p>
        </p:txBody>
      </p:sp>
      <p:sp>
        <p:nvSpPr>
          <p:cNvPr id="17" name="電通內文">
            <a:extLst>
              <a:ext uri="{FF2B5EF4-FFF2-40B4-BE49-F238E27FC236}">
                <a16:creationId xmlns="" xmlns:a16="http://schemas.microsoft.com/office/drawing/2014/main" id="{7BD7B921-8450-4B30-B499-F11B31ECD933}"/>
              </a:ext>
            </a:extLst>
          </p:cNvPr>
          <p:cNvSpPr txBox="1">
            <a:spLocks/>
          </p:cNvSpPr>
          <p:nvPr/>
        </p:nvSpPr>
        <p:spPr>
          <a:xfrm>
            <a:off x="5076056" y="4293096"/>
            <a:ext cx="3562080" cy="1516450"/>
          </a:xfrm>
          <a:prstGeom prst="rect">
            <a:avLst/>
          </a:prstGeom>
        </p:spPr>
        <p:txBody>
          <a:bodyPr/>
          <a:lstStyle/>
          <a:p>
            <a:pPr marL="342900" indent="-342900" fontAlgn="auto">
              <a:lnSpc>
                <a:spcPct val="150000"/>
              </a:lnSpc>
              <a:spcAft>
                <a:spcPts val="0"/>
              </a:spcAft>
              <a:buBlip>
                <a:blip r:embed="rId2"/>
              </a:buBlip>
              <a:defRPr/>
            </a:pPr>
            <a:r>
              <a:rPr lang="en-US" altLang="zh-TW" sz="1400" dirty="0" smtClean="0">
                <a:latin typeface="微軟正黑體" pitchFamily="34" charset="-120"/>
                <a:ea typeface="微軟正黑體" pitchFamily="34" charset="-120"/>
              </a:rPr>
              <a:t>Solenoid Design</a:t>
            </a:r>
          </a:p>
          <a:p>
            <a:pPr marL="342900" indent="-342900" fontAlgn="auto">
              <a:lnSpc>
                <a:spcPct val="150000"/>
              </a:lnSpc>
              <a:spcAft>
                <a:spcPts val="0"/>
              </a:spcAft>
              <a:buBlip>
                <a:blip r:embed="rId2"/>
              </a:buBlip>
              <a:defRPr/>
            </a:pPr>
            <a:r>
              <a:rPr lang="en-US" altLang="zh-TW" sz="1400" dirty="0" smtClean="0">
                <a:latin typeface="微軟正黑體" pitchFamily="34" charset="-120"/>
                <a:ea typeface="微軟正黑體" pitchFamily="34" charset="-120"/>
              </a:rPr>
              <a:t>Electromechanical Integration System Design</a:t>
            </a:r>
          </a:p>
          <a:p>
            <a:pPr marL="342900" indent="-342900" fontAlgn="auto">
              <a:lnSpc>
                <a:spcPct val="150000"/>
              </a:lnSpc>
              <a:spcAft>
                <a:spcPts val="0"/>
              </a:spcAft>
              <a:buBlip>
                <a:blip r:embed="rId2"/>
              </a:buBlip>
              <a:defRPr/>
            </a:pPr>
            <a:r>
              <a:rPr lang="en-US" altLang="zh-TW" sz="1400" dirty="0" smtClean="0">
                <a:latin typeface="微軟正黑體" pitchFamily="34" charset="-120"/>
                <a:ea typeface="微軟正黑體" pitchFamily="34" charset="-120"/>
              </a:rPr>
              <a:t>Algorithm Design</a:t>
            </a:r>
          </a:p>
        </p:txBody>
      </p:sp>
      <p:sp>
        <p:nvSpPr>
          <p:cNvPr id="12" name="漆包線事業群"/>
          <p:cNvSpPr txBox="1"/>
          <p:nvPr/>
        </p:nvSpPr>
        <p:spPr>
          <a:xfrm>
            <a:off x="827584" y="1988840"/>
            <a:ext cx="2088232" cy="1200329"/>
          </a:xfrm>
          <a:prstGeom prst="rect">
            <a:avLst/>
          </a:prstGeom>
          <a:solidFill>
            <a:schemeClr val="bg1"/>
          </a:solidFill>
        </p:spPr>
        <p:txBody>
          <a:bodyPr wrap="square" rtlCol="0">
            <a:spAutoFit/>
          </a:bodyPr>
          <a:lstStyle/>
          <a:p>
            <a:pPr algn="ctr"/>
            <a:r>
              <a:rPr lang="en-US" altLang="zh-TW" sz="2400" b="1" dirty="0" smtClean="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rPr>
              <a:t>AMIT System Service LTD.</a:t>
            </a:r>
            <a:endParaRPr lang="zh-TW" altLang="en-US" sz="2400" b="1" dirty="0">
              <a:ln w="1905"/>
              <a:gradFill flip="none" rotWithShape="1">
                <a:gsLst>
                  <a:gs pos="5000">
                    <a:schemeClr val="bg2">
                      <a:lumMod val="25000"/>
                    </a:schemeClr>
                  </a:gs>
                  <a:gs pos="17000">
                    <a:schemeClr val="accent6">
                      <a:lumMod val="50000"/>
                    </a:schemeClr>
                  </a:gs>
                  <a:gs pos="28000">
                    <a:srgbClr val="825600"/>
                  </a:gs>
                  <a:gs pos="42999">
                    <a:srgbClr val="996600"/>
                  </a:gs>
                  <a:gs pos="58000">
                    <a:srgbClr val="825600"/>
                  </a:gs>
                  <a:gs pos="72000">
                    <a:srgbClr val="FFA800"/>
                  </a:gs>
                  <a:gs pos="87000">
                    <a:srgbClr val="825600"/>
                  </a:gs>
                  <a:gs pos="100000">
                    <a:srgbClr val="FFA800"/>
                  </a:gs>
                </a:gsLst>
                <a:lin ang="13500000" scaled="0"/>
                <a:tileRect/>
              </a:gradFill>
              <a:effectLst>
                <a:innerShdw blurRad="69850" dist="43180" dir="5400000">
                  <a:srgbClr val="000000">
                    <a:alpha val="65000"/>
                  </a:srgbClr>
                </a:innerShdw>
              </a:effectLst>
              <a:latin typeface="微軟正黑體" pitchFamily="34" charset="-120"/>
              <a:ea typeface="微軟正黑體" pitchFamily="34" charset="-120"/>
            </a:endParaRPr>
          </a:p>
        </p:txBody>
      </p:sp>
      <p:pic>
        <p:nvPicPr>
          <p:cNvPr id="6" name="圖片 5">
            <a:extLst>
              <a:ext uri="{FF2B5EF4-FFF2-40B4-BE49-F238E27FC236}">
                <a16:creationId xmlns="" xmlns:a16="http://schemas.microsoft.com/office/drawing/2014/main" id="{6BDEF1CF-4244-41F4-89F2-3E3ABF6C2EAA}"/>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39552" y="3429000"/>
            <a:ext cx="4248472" cy="3096344"/>
          </a:xfrm>
          <a:prstGeom prst="rect">
            <a:avLst/>
          </a:prstGeom>
        </p:spPr>
      </p:pic>
    </p:spTree>
    <p:extLst>
      <p:ext uri="{BB962C8B-B14F-4D97-AF65-F5344CB8AC3E}">
        <p14:creationId xmlns="" xmlns:p14="http://schemas.microsoft.com/office/powerpoint/2010/main" val="685092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strVal val="#ppt_w*0.70"/>
                                          </p:val>
                                        </p:tav>
                                        <p:tav tm="100000">
                                          <p:val>
                                            <p:strVal val="#ppt_w"/>
                                          </p:val>
                                        </p:tav>
                                      </p:tavLst>
                                    </p:anim>
                                    <p:anim calcmode="lin" valueType="num">
                                      <p:cBhvr>
                                        <p:cTn id="12" dur="500" fill="hold"/>
                                        <p:tgtEl>
                                          <p:spTgt spid="30"/>
                                        </p:tgtEl>
                                        <p:attrNameLst>
                                          <p:attrName>ppt_h</p:attrName>
                                        </p:attrNameLst>
                                      </p:cBhvr>
                                      <p:tavLst>
                                        <p:tav tm="0">
                                          <p:val>
                                            <p:strVal val="#ppt_h"/>
                                          </p:val>
                                        </p:tav>
                                        <p:tav tm="100000">
                                          <p:val>
                                            <p:strVal val="#ppt_h"/>
                                          </p:val>
                                        </p:tav>
                                      </p:tavLst>
                                    </p:anim>
                                    <p:animEffect transition="in" filter="fade">
                                      <p:cBhvr>
                                        <p:cTn id="13" dur="500"/>
                                        <p:tgtEl>
                                          <p:spTgt spid="30"/>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ppt_x"/>
                                          </p:val>
                                        </p:tav>
                                        <p:tav tm="100000">
                                          <p:val>
                                            <p:strVal val="#ppt_x"/>
                                          </p:val>
                                        </p:tav>
                                      </p:tavLst>
                                    </p:anim>
                                    <p:anim calcmode="lin" valueType="num">
                                      <p:cBhvr additive="base">
                                        <p:cTn id="17" dur="500" fill="hold"/>
                                        <p:tgtEl>
                                          <p:spTgt spid="3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55"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strVal val="#ppt_w*0.70"/>
                                          </p:val>
                                        </p:tav>
                                        <p:tav tm="100000">
                                          <p:val>
                                            <p:strVal val="#ppt_w"/>
                                          </p:val>
                                        </p:tav>
                                      </p:tavLst>
                                    </p:anim>
                                    <p:anim calcmode="lin" valueType="num">
                                      <p:cBhvr>
                                        <p:cTn id="22" dur="500" fill="hold"/>
                                        <p:tgtEl>
                                          <p:spTgt spid="12"/>
                                        </p:tgtEl>
                                        <p:attrNameLst>
                                          <p:attrName>ppt_h</p:attrName>
                                        </p:attrNameLst>
                                      </p:cBhvr>
                                      <p:tavLst>
                                        <p:tav tm="0">
                                          <p:val>
                                            <p:strVal val="#ppt_h"/>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animBg="1"/>
      <p:bldP spid="3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55DFEE25-ABFD-4B11-8BE4-62F5068DCDA3}" type="slidenum">
              <a:rPr lang="zh-TW" altLang="en-US" smtClean="0"/>
              <a:pPr/>
              <a:t>18</a:t>
            </a:fld>
            <a:endParaRPr lang="zh-TW" altLang="en-US"/>
          </a:p>
        </p:txBody>
      </p:sp>
      <p:pic>
        <p:nvPicPr>
          <p:cNvPr id="12" name="圖片 11" descr="大亞文宣.jpg"/>
          <p:cNvPicPr>
            <a:picLocks noChangeAspect="1"/>
          </p:cNvPicPr>
          <p:nvPr/>
        </p:nvPicPr>
        <p:blipFill>
          <a:blip r:embed="rId2" cstate="print"/>
          <a:stretch>
            <a:fillRect/>
          </a:stretch>
        </p:blipFill>
        <p:spPr>
          <a:xfrm>
            <a:off x="1471293" y="2275848"/>
            <a:ext cx="6269059" cy="3779263"/>
          </a:xfrm>
          <a:prstGeom prst="rect">
            <a:avLst/>
          </a:prstGeom>
        </p:spPr>
      </p:pic>
      <p:sp>
        <p:nvSpPr>
          <p:cNvPr id="7" name="矩形 6"/>
          <p:cNvSpPr/>
          <p:nvPr/>
        </p:nvSpPr>
        <p:spPr>
          <a:xfrm>
            <a:off x="1943200" y="1628800"/>
            <a:ext cx="7200800" cy="288031"/>
          </a:xfrm>
          <a:prstGeom prst="rect">
            <a:avLst/>
          </a:prstGeom>
        </p:spPr>
        <p:txBody>
          <a:bodyPr wrap="square">
            <a:spAutoFit/>
          </a:bodyPr>
          <a:lstStyle/>
          <a:p>
            <a:r>
              <a:rPr lang="en-US" altLang="zh-TW" sz="1200" b="1" dirty="0" smtClean="0">
                <a:solidFill>
                  <a:srgbClr val="996600"/>
                </a:solidFill>
                <a:latin typeface="微軟正黑體" panose="020B0604030504040204" pitchFamily="34" charset="-120"/>
                <a:ea typeface="微軟正黑體" panose="020B0604030504040204" pitchFamily="34" charset="-120"/>
              </a:rPr>
              <a:t>TAYA Group First Year of Brand Communication Connect the World Moving Steady Forward</a:t>
            </a:r>
          </a:p>
        </p:txBody>
      </p:sp>
      <p:pic>
        <p:nvPicPr>
          <p:cNvPr id="8" name="圖片 7" descr="大亞電纜Logo + 65週年Pattern_基本款_白底.jpg"/>
          <p:cNvPicPr>
            <a:picLocks noChangeAspect="1"/>
          </p:cNvPicPr>
          <p:nvPr/>
        </p:nvPicPr>
        <p:blipFill>
          <a:blip r:embed="rId3" cstate="print">
            <a:clrChange>
              <a:clrFrom>
                <a:srgbClr val="FFFFFF"/>
              </a:clrFrom>
              <a:clrTo>
                <a:srgbClr val="FFFFFF">
                  <a:alpha val="0"/>
                </a:srgbClr>
              </a:clrTo>
            </a:clrChange>
          </a:blip>
          <a:srcRect l="60329" t="29409" b="25338"/>
          <a:stretch>
            <a:fillRect/>
          </a:stretch>
        </p:blipFill>
        <p:spPr>
          <a:xfrm>
            <a:off x="251520" y="332656"/>
            <a:ext cx="4248472" cy="2156935"/>
          </a:xfrm>
          <a:prstGeom prst="rect">
            <a:avLst/>
          </a:prstGeom>
        </p:spPr>
      </p:pic>
      <p:sp>
        <p:nvSpPr>
          <p:cNvPr id="9" name="標題矩形"/>
          <p:cNvSpPr/>
          <p:nvPr/>
        </p:nvSpPr>
        <p:spPr>
          <a:xfrm>
            <a:off x="755576" y="1916832"/>
            <a:ext cx="5760640" cy="7200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827584" y="1932240"/>
            <a:ext cx="4032448" cy="488648"/>
          </a:xfrm>
        </p:spPr>
        <p:txBody>
          <a:bodyPr>
            <a:normAutofit/>
          </a:bodyPr>
          <a:lstStyle/>
          <a:p>
            <a:r>
              <a:rPr lang="en-US" altLang="zh-TW" b="1" dirty="0" smtClean="0"/>
              <a:t>Ⅱ</a:t>
            </a:r>
            <a:r>
              <a:rPr lang="en-US" altLang="zh-TW" dirty="0" smtClean="0"/>
              <a:t>.</a:t>
            </a:r>
            <a:r>
              <a:rPr lang="zh-TW" altLang="en-US" dirty="0" smtClean="0"/>
              <a:t> </a:t>
            </a:r>
            <a:r>
              <a:rPr lang="en-US" altLang="zh-TW" dirty="0" smtClean="0"/>
              <a:t>Financial </a:t>
            </a:r>
            <a:r>
              <a:rPr lang="en-US" altLang="zh-TW" dirty="0" smtClean="0">
                <a:cs typeface="Times New Roman" pitchFamily="18" charset="0"/>
              </a:rPr>
              <a:t>Highlights</a:t>
            </a:r>
            <a:endParaRPr lang="zh-TW" alt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a:xfrm>
            <a:off x="1022350" y="1931988"/>
            <a:ext cx="8229600" cy="488950"/>
          </a:xfrm>
        </p:spPr>
        <p:txBody>
          <a:bodyPr/>
          <a:lstStyle/>
          <a:p>
            <a:pPr eaLnBrk="1" hangingPunct="1"/>
            <a:r>
              <a:rPr lang="en-US" altLang="zh-TW" dirty="0" smtClean="0"/>
              <a:t>DISCLAIMER</a:t>
            </a:r>
            <a:endParaRPr lang="zh-TW" altLang="en-US" dirty="0" smtClean="0"/>
          </a:p>
        </p:txBody>
      </p:sp>
      <p:sp>
        <p:nvSpPr>
          <p:cNvPr id="5" name="內容版面配置區 2"/>
          <p:cNvSpPr>
            <a:spLocks noGrp="1"/>
          </p:cNvSpPr>
          <p:nvPr>
            <p:ph idx="1"/>
          </p:nvPr>
        </p:nvSpPr>
        <p:spPr>
          <a:xfrm>
            <a:off x="971551" y="2565400"/>
            <a:ext cx="7128841" cy="3340100"/>
          </a:xfrm>
        </p:spPr>
        <p:txBody>
          <a:bodyPr rtlCol="0" anchor="ctr">
            <a:normAutofit lnSpcReduction="10000"/>
          </a:bodyPr>
          <a:lstStyle/>
          <a:p>
            <a:pPr marL="342900" indent="-342900" algn="just" eaLnBrk="1" fontAlgn="auto" hangingPunct="1">
              <a:lnSpc>
                <a:spcPct val="200000"/>
              </a:lnSpc>
              <a:spcAft>
                <a:spcPts val="0"/>
              </a:spcAft>
              <a:buFont typeface="Arial" charset="0"/>
              <a:buChar char="•"/>
              <a:defRPr/>
            </a:pPr>
            <a:r>
              <a:rPr lang="en-US" altLang="zh-TW" dirty="0" smtClean="0">
                <a:cs typeface="Times New Roman" pitchFamily="18" charset="0"/>
              </a:rPr>
              <a:t>The purpose of the briefing is to provide information, therefore will not be updated under any circumstances. </a:t>
            </a:r>
            <a:endParaRPr lang="en-US" altLang="zh-TW" b="1" dirty="0" smtClean="0">
              <a:cs typeface="Times New Roman" pitchFamily="18" charset="0"/>
            </a:endParaRPr>
          </a:p>
          <a:p>
            <a:pPr marL="342900" indent="-342900" algn="just" eaLnBrk="1" fontAlgn="auto" hangingPunct="1">
              <a:lnSpc>
                <a:spcPct val="200000"/>
              </a:lnSpc>
              <a:spcAft>
                <a:spcPts val="0"/>
              </a:spcAft>
              <a:buFont typeface="Arial" charset="0"/>
              <a:buChar char="•"/>
              <a:defRPr/>
            </a:pPr>
            <a:r>
              <a:rPr lang="en-US" altLang="zh-TW" dirty="0" smtClean="0">
                <a:cs typeface="Times New Roman" pitchFamily="18" charset="0"/>
              </a:rPr>
              <a:t>TA YA Group does not have any responsibility to update or correct any information in this presentation.</a:t>
            </a:r>
            <a:endParaRPr lang="zh-TW" altLang="en-US" b="1" dirty="0" smtClean="0">
              <a:cs typeface="Times New Roman" pitchFamily="18" charset="0"/>
            </a:endParaRPr>
          </a:p>
          <a:p>
            <a:pPr marL="342900" indent="-342900" algn="just" eaLnBrk="1" fontAlgn="auto" hangingPunct="1">
              <a:lnSpc>
                <a:spcPct val="200000"/>
              </a:lnSpc>
              <a:spcAft>
                <a:spcPts val="0"/>
              </a:spcAft>
              <a:buFont typeface="Arial" charset="0"/>
              <a:buChar char="•"/>
              <a:defRPr/>
            </a:pPr>
            <a:r>
              <a:rPr lang="en-US" altLang="zh-TW" dirty="0" smtClean="0">
                <a:cs typeface="Times New Roman" pitchFamily="18" charset="0"/>
              </a:rPr>
              <a:t>The information within the presentation does not hint future decisions or promise any solid validity.</a:t>
            </a:r>
            <a:endParaRPr lang="zh-TW" altLang="en-US" b="1" dirty="0" smtClean="0">
              <a:cs typeface="Times New Roman" pitchFamily="18" charset="0"/>
            </a:endParaRPr>
          </a:p>
          <a:p>
            <a:pPr marL="324000" algn="just" eaLnBrk="1" fontAlgn="auto" hangingPunct="1">
              <a:spcAft>
                <a:spcPts val="0"/>
              </a:spcAft>
              <a:buFont typeface="Arial" panose="020B0604020202020204" pitchFamily="34" charset="0"/>
              <a:buNone/>
              <a:defRPr/>
            </a:pPr>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表格 42"/>
          <p:cNvGraphicFramePr>
            <a:graphicFrameLocks noGrp="1"/>
          </p:cNvGraphicFramePr>
          <p:nvPr/>
        </p:nvGraphicFramePr>
        <p:xfrm>
          <a:off x="683566" y="1772816"/>
          <a:ext cx="7920882" cy="4550535"/>
        </p:xfrm>
        <a:graphic>
          <a:graphicData uri="http://schemas.openxmlformats.org/drawingml/2006/table">
            <a:tbl>
              <a:tblPr/>
              <a:tblGrid>
                <a:gridCol w="1080120"/>
                <a:gridCol w="879412"/>
                <a:gridCol w="776772"/>
                <a:gridCol w="1172278"/>
                <a:gridCol w="638989"/>
                <a:gridCol w="1036943"/>
                <a:gridCol w="753667"/>
                <a:gridCol w="849221"/>
                <a:gridCol w="733480"/>
              </a:tblGrid>
              <a:tr h="639088">
                <a:tc>
                  <a:txBody>
                    <a:bodyPr/>
                    <a:lstStyle/>
                    <a:p>
                      <a:pPr algn="l" rtl="0" fontAlgn="ctr">
                        <a:tabLst/>
                      </a:pPr>
                      <a:r>
                        <a:rPr lang="en-US" altLang="zh-TW" sz="1200" dirty="0" smtClean="0">
                          <a:solidFill>
                            <a:schemeClr val="bg1"/>
                          </a:solidFill>
                          <a:latin typeface="微軟正黑體" pitchFamily="34" charset="-120"/>
                          <a:ea typeface="微軟正黑體" pitchFamily="34" charset="-120"/>
                        </a:rPr>
                        <a:t>Period</a:t>
                      </a:r>
                      <a:endParaRPr lang="zh-TW" altLang="en-US" sz="1200" b="0" i="0" u="none" strike="noStrike" dirty="0">
                        <a:solidFill>
                          <a:schemeClr val="bg1"/>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gridSpan="2">
                  <a:txBody>
                    <a:bodyPr/>
                    <a:lstStyle/>
                    <a:p>
                      <a:pPr algn="ctr" rtl="0" fontAlgn="ctr"/>
                      <a:r>
                        <a:rPr lang="en-US" altLang="zh-TW" sz="1200" b="0" i="0" u="none" strike="noStrike" dirty="0" smtClean="0">
                          <a:solidFill>
                            <a:srgbClr val="FFFFFF"/>
                          </a:solidFill>
                          <a:latin typeface="微軟正黑體" pitchFamily="34" charset="-120"/>
                          <a:ea typeface="微軟正黑體" pitchFamily="34" charset="-120"/>
                        </a:rPr>
                        <a:t>2020</a:t>
                      </a:r>
                      <a:r>
                        <a:rPr lang="en-US" altLang="zh-TW" sz="1200" b="0" i="0" u="none" strike="noStrike" baseline="0" dirty="0" smtClean="0">
                          <a:solidFill>
                            <a:srgbClr val="FFFFFF"/>
                          </a:solidFill>
                          <a:latin typeface="微軟正黑體" pitchFamily="34" charset="-120"/>
                          <a:ea typeface="微軟正黑體" pitchFamily="34" charset="-120"/>
                        </a:rPr>
                        <a:t> </a:t>
                      </a:r>
                      <a:r>
                        <a:rPr lang="en-US" altLang="zh-TW" sz="1200" b="0" i="0" u="none" strike="noStrike" dirty="0" smtClean="0">
                          <a:solidFill>
                            <a:srgbClr val="FFFFFF"/>
                          </a:solidFill>
                          <a:latin typeface="微軟正黑體" pitchFamily="34" charset="-120"/>
                          <a:ea typeface="微軟正黑體" pitchFamily="34" charset="-120"/>
                        </a:rPr>
                        <a:t>Q2</a:t>
                      </a:r>
                      <a:endParaRPr lang="zh-TW" altLang="en-US"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gridSpan="2">
                  <a:txBody>
                    <a:bodyPr/>
                    <a:lstStyle/>
                    <a:p>
                      <a:pPr algn="ctr" rtl="0" fontAlgn="ctr"/>
                      <a:r>
                        <a:rPr lang="en-US" altLang="zh-TW" sz="1200" b="0" i="0" u="none" strike="noStrike" dirty="0" smtClean="0">
                          <a:solidFill>
                            <a:srgbClr val="FFFFFF"/>
                          </a:solidFill>
                          <a:latin typeface="微軟正黑體" pitchFamily="34" charset="-120"/>
                          <a:ea typeface="微軟正黑體" pitchFamily="34" charset="-120"/>
                        </a:rPr>
                        <a:t>2019</a:t>
                      </a:r>
                      <a:r>
                        <a:rPr lang="en-US" altLang="zh-TW" sz="1200" b="0" i="0" u="none" strike="noStrike" baseline="0" dirty="0" smtClean="0">
                          <a:solidFill>
                            <a:srgbClr val="FFFFFF"/>
                          </a:solidFill>
                          <a:latin typeface="微軟正黑體" pitchFamily="34" charset="-120"/>
                          <a:ea typeface="微軟正黑體" pitchFamily="34" charset="-120"/>
                        </a:rPr>
                        <a:t> </a:t>
                      </a:r>
                      <a:r>
                        <a:rPr lang="en-US" altLang="zh-TW" sz="1200" b="0" i="0" u="none" strike="noStrike" dirty="0" smtClean="0">
                          <a:solidFill>
                            <a:srgbClr val="FFFFFF"/>
                          </a:solidFill>
                          <a:latin typeface="微軟正黑體" pitchFamily="34" charset="-120"/>
                          <a:ea typeface="微軟正黑體" pitchFamily="34" charset="-120"/>
                        </a:rPr>
                        <a:t>Q2</a:t>
                      </a:r>
                      <a:endParaRPr lang="zh-TW" altLang="en-US"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gridSpan="2">
                  <a:txBody>
                    <a:bodyPr/>
                    <a:lstStyle/>
                    <a:p>
                      <a:pPr algn="ctr" rtl="0" fontAlgn="ctr"/>
                      <a:r>
                        <a:rPr lang="en-US" altLang="zh-TW" sz="1200" b="0" i="0" u="none" strike="noStrike" dirty="0" smtClean="0">
                          <a:solidFill>
                            <a:srgbClr val="FFFFFF"/>
                          </a:solidFill>
                          <a:latin typeface="微軟正黑體" pitchFamily="34" charset="-120"/>
                          <a:ea typeface="微軟正黑體" pitchFamily="34" charset="-120"/>
                        </a:rPr>
                        <a:t>2020 Q1</a:t>
                      </a:r>
                      <a:endParaRPr lang="zh-TW" altLang="en-US"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w="190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a:txBody>
                    <a:bodyPr/>
                    <a:lstStyle/>
                    <a:p>
                      <a:pPr algn="ctr" rtl="0" fontAlgn="ctr"/>
                      <a:r>
                        <a:rPr lang="en-US" altLang="zh-TW" sz="1200" dirty="0" smtClean="0">
                          <a:solidFill>
                            <a:schemeClr val="bg1"/>
                          </a:solidFill>
                          <a:latin typeface="微軟正黑體" pitchFamily="34" charset="-120"/>
                          <a:ea typeface="微軟正黑體" pitchFamily="34" charset="-120"/>
                        </a:rPr>
                        <a:t>Annual Growth Rate</a:t>
                      </a:r>
                      <a:endParaRPr lang="zh-TW" altLang="en-US" sz="1200" b="0" i="0" u="none" strike="noStrike" dirty="0">
                        <a:solidFill>
                          <a:schemeClr val="bg1"/>
                        </a:solidFill>
                        <a:latin typeface="微軟正黑體" pitchFamily="34" charset="-120"/>
                        <a:ea typeface="微軟正黑體" pitchFamily="34" charset="-120"/>
                      </a:endParaRPr>
                    </a:p>
                  </a:txBody>
                  <a:tcPr marL="6619" marR="6619" marT="6619" marB="0" anchor="ctr">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200" dirty="0" smtClean="0">
                          <a:solidFill>
                            <a:schemeClr val="bg1"/>
                          </a:solidFill>
                          <a:latin typeface="微軟正黑體" pitchFamily="34" charset="-120"/>
                          <a:ea typeface="微軟正黑體" pitchFamily="34" charset="-120"/>
                        </a:rPr>
                        <a:t>Quarterly Growth Rate</a:t>
                      </a:r>
                      <a:endParaRPr lang="zh-TW" altLang="en-US"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r>
              <a:tr h="331834">
                <a:tc>
                  <a:txBody>
                    <a:bodyPr/>
                    <a:lstStyle/>
                    <a:p>
                      <a:pPr algn="l" rtl="0" fontAlgn="ctr"/>
                      <a:r>
                        <a:rPr lang="en-US" altLang="zh-TW" sz="1200" b="0" i="0" u="none" strike="noStrike" dirty="0" smtClean="0">
                          <a:solidFill>
                            <a:srgbClr val="FFFFFF"/>
                          </a:solidFill>
                          <a:latin typeface="微軟正黑體" pitchFamily="34" charset="-120"/>
                          <a:ea typeface="微軟正黑體" pitchFamily="34" charset="-120"/>
                        </a:rPr>
                        <a:t>Item</a:t>
                      </a:r>
                      <a:endParaRPr lang="zh-TW" altLang="en-US"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200" b="0" i="0" u="none" strike="noStrike" dirty="0" smtClean="0">
                          <a:solidFill>
                            <a:srgbClr val="FFFFFF"/>
                          </a:solidFill>
                          <a:latin typeface="微軟正黑體" pitchFamily="34" charset="-120"/>
                          <a:ea typeface="微軟正黑體" pitchFamily="34" charset="-120"/>
                        </a:rPr>
                        <a:t>Amounts</a:t>
                      </a:r>
                      <a:endParaRPr lang="zh-TW" altLang="en-US"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smtClean="0">
                          <a:solidFill>
                            <a:srgbClr val="FFFFFF"/>
                          </a:solidFill>
                          <a:latin typeface="微軟正黑體" pitchFamily="34" charset="-120"/>
                          <a:ea typeface="微軟正黑體" pitchFamily="34" charset="-120"/>
                        </a:rPr>
                        <a:t>% </a:t>
                      </a:r>
                      <a:endParaRPr lang="en-US" altLang="zh-TW"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200" b="0" i="0" u="none" strike="noStrike" dirty="0" smtClean="0">
                          <a:solidFill>
                            <a:srgbClr val="FFFFFF"/>
                          </a:solidFill>
                          <a:latin typeface="微軟正黑體" pitchFamily="34" charset="-120"/>
                          <a:ea typeface="微軟正黑體" pitchFamily="34" charset="-120"/>
                        </a:rPr>
                        <a:t>Amounts</a:t>
                      </a:r>
                      <a:endParaRPr lang="zh-TW" altLang="en-US"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smtClean="0">
                          <a:solidFill>
                            <a:srgbClr val="FFFFFF"/>
                          </a:solidFill>
                          <a:latin typeface="微軟正黑體" pitchFamily="34" charset="-120"/>
                          <a:ea typeface="微軟正黑體" pitchFamily="34" charset="-120"/>
                        </a:rPr>
                        <a:t>% </a:t>
                      </a:r>
                      <a:endParaRPr lang="en-US" altLang="zh-TW"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200" b="0" i="0" u="none" strike="noStrike" dirty="0" smtClean="0">
                          <a:solidFill>
                            <a:srgbClr val="FFFFFF"/>
                          </a:solidFill>
                          <a:latin typeface="微軟正黑體" pitchFamily="34" charset="-120"/>
                          <a:ea typeface="微軟正黑體" pitchFamily="34" charset="-120"/>
                        </a:rPr>
                        <a:t>Amounts</a:t>
                      </a:r>
                      <a:endParaRPr lang="zh-TW" altLang="en-US"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smtClean="0">
                          <a:solidFill>
                            <a:srgbClr val="FFFFFF"/>
                          </a:solidFill>
                          <a:latin typeface="微軟正黑體" pitchFamily="34" charset="-120"/>
                          <a:ea typeface="微軟正黑體" pitchFamily="34" charset="-120"/>
                        </a:rPr>
                        <a:t>% </a:t>
                      </a:r>
                      <a:endParaRPr lang="en-US" altLang="zh-TW"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w="190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smtClean="0">
                          <a:solidFill>
                            <a:srgbClr val="FFFFFF"/>
                          </a:solidFill>
                          <a:latin typeface="微軟正黑體" pitchFamily="34" charset="-120"/>
                          <a:ea typeface="微軟正黑體" pitchFamily="34" charset="-120"/>
                        </a:rPr>
                        <a:t>% </a:t>
                      </a:r>
                      <a:endParaRPr lang="en-US" altLang="zh-TW" sz="1200" b="0" i="0" u="none" strike="noStrike" dirty="0">
                        <a:solidFill>
                          <a:srgbClr val="FFFFFF"/>
                        </a:solidFill>
                        <a:latin typeface="微軟正黑體" pitchFamily="34" charset="-120"/>
                        <a:ea typeface="微軟正黑體" pitchFamily="34" charset="-120"/>
                      </a:endParaRPr>
                    </a:p>
                  </a:txBody>
                  <a:tcPr marL="6619" marR="6619" marT="6619" marB="0" anchor="ctr">
                    <a:lnL w="19050" cap="flat" cmpd="sng" algn="ctr">
                      <a:solidFill>
                        <a:schemeClr val="tx1"/>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smtClean="0">
                          <a:solidFill>
                            <a:srgbClr val="FFFFFF"/>
                          </a:solidFill>
                          <a:latin typeface="微軟正黑體" pitchFamily="34" charset="-120"/>
                          <a:ea typeface="微軟正黑體" pitchFamily="34" charset="-120"/>
                        </a:rPr>
                        <a:t>% </a:t>
                      </a:r>
                      <a:endParaRPr lang="en-US" altLang="zh-TW"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r>
              <a:tr h="321047">
                <a:tc>
                  <a:txBody>
                    <a:bodyPr/>
                    <a:lstStyle/>
                    <a:p>
                      <a:pPr algn="l" rtl="0" fontAlgn="ctr"/>
                      <a:r>
                        <a:rPr lang="en-US" sz="1100" b="0" i="0" u="none" strike="noStrike" dirty="0">
                          <a:solidFill>
                            <a:srgbClr val="000000"/>
                          </a:solidFill>
                          <a:latin typeface="微軟正黑體" pitchFamily="34" charset="-120"/>
                          <a:ea typeface="微軟正黑體" pitchFamily="34" charset="-120"/>
                        </a:rPr>
                        <a:t>Net Sales </a:t>
                      </a:r>
                    </a:p>
                  </a:txBody>
                  <a:tcPr marL="7144" marR="7144" marT="7144"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8,173,709 </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100.0 </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8,958,863 </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100.0 </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3,957,011</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100.0 </a:t>
                      </a:r>
                    </a:p>
                  </a:txBody>
                  <a:tcPr marL="9525" marR="9525" marT="9525" marB="0" anchor="ctr">
                    <a:lnL>
                      <a:noFill/>
                    </a:lnL>
                    <a:lnR w="190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(8.8)</a:t>
                      </a:r>
                    </a:p>
                  </a:txBody>
                  <a:tcPr marL="9525" marR="9525" marT="9525" marB="0" anchor="ctr">
                    <a:lnL w="19050" cap="flat" cmpd="sng" algn="ctr">
                      <a:solidFill>
                        <a:schemeClr val="tx1"/>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106.6 </a:t>
                      </a:r>
                    </a:p>
                  </a:txBody>
                  <a:tcPr marL="9525" marR="9525" marT="9525" marB="0" anchor="ctr">
                    <a:lnL>
                      <a:noFill/>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noFill/>
                  </a:tcPr>
                </a:tc>
              </a:tr>
              <a:tr h="321047">
                <a:tc>
                  <a:txBody>
                    <a:bodyPr/>
                    <a:lstStyle/>
                    <a:p>
                      <a:pPr algn="l" rtl="0" fontAlgn="ctr"/>
                      <a:r>
                        <a:rPr lang="en-US" sz="1100" b="0" i="0" u="none" strike="noStrike">
                          <a:solidFill>
                            <a:srgbClr val="000000"/>
                          </a:solidFill>
                          <a:latin typeface="微軟正黑體" pitchFamily="34" charset="-120"/>
                          <a:ea typeface="微軟正黑體" pitchFamily="34" charset="-120"/>
                        </a:rPr>
                        <a:t>Operating Costs </a:t>
                      </a:r>
                    </a:p>
                  </a:txBody>
                  <a:tcPr marL="7144" marR="7144" marT="7144" marB="0" anchor="ctr">
                    <a:lnL>
                      <a:noFill/>
                    </a:lnL>
                    <a:lnR>
                      <a:noFill/>
                    </a:lnR>
                    <a:lnT>
                      <a:noFill/>
                    </a:lnT>
                    <a:lnB>
                      <a:noFill/>
                    </a:lnB>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7,640,515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93.5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8,239,984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92.0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3,695,318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93.4 </a:t>
                      </a:r>
                    </a:p>
                  </a:txBody>
                  <a:tcPr marL="9525" marR="9525" marT="9525" marB="0" anchor="ctr">
                    <a:lnL>
                      <a:noFill/>
                    </a:lnL>
                    <a:lnR w="190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(7.3)</a:t>
                      </a:r>
                    </a:p>
                  </a:txBody>
                  <a:tcPr marL="9525" marR="9525" marT="9525" marB="0" anchor="ctr">
                    <a:lnL w="19050" cap="flat" cmpd="sng" algn="ctr">
                      <a:solidFill>
                        <a:schemeClr val="tx1"/>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106.8 </a:t>
                      </a:r>
                    </a:p>
                  </a:txBody>
                  <a:tcPr marL="9525" marR="9525" marT="9525" marB="0" anchor="ctr">
                    <a:lnL>
                      <a:noFill/>
                    </a:lnL>
                    <a:lnR w="19050" cap="flat" cmpd="sng" algn="ctr">
                      <a:no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r>
              <a:tr h="321047">
                <a:tc>
                  <a:txBody>
                    <a:bodyPr/>
                    <a:lstStyle/>
                    <a:p>
                      <a:pPr algn="l" rtl="0" fontAlgn="ctr"/>
                      <a:r>
                        <a:rPr lang="en-US" sz="1100" b="0" i="0" u="none" strike="noStrike">
                          <a:solidFill>
                            <a:srgbClr val="000000"/>
                          </a:solidFill>
                          <a:latin typeface="微軟正黑體" pitchFamily="34" charset="-120"/>
                          <a:ea typeface="微軟正黑體" pitchFamily="34" charset="-120"/>
                        </a:rPr>
                        <a:t>Gross Profit </a:t>
                      </a:r>
                    </a:p>
                  </a:txBody>
                  <a:tcPr marL="7144" marR="7144" marT="7144" marB="0" anchor="ctr">
                    <a:lnL>
                      <a:noFill/>
                    </a:lnL>
                    <a:lnR>
                      <a:noFill/>
                    </a:lnR>
                    <a:lnT>
                      <a:noFill/>
                    </a:lnT>
                    <a:lnB>
                      <a:noFill/>
                    </a:lnB>
                    <a:noFill/>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533,194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6.5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718,879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8.0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261,693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6.6 </a:t>
                      </a:r>
                    </a:p>
                  </a:txBody>
                  <a:tcPr marL="9525" marR="9525" marT="9525" marB="0" anchor="ctr">
                    <a:lnL>
                      <a:noFill/>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(25.8)</a:t>
                      </a:r>
                    </a:p>
                  </a:txBody>
                  <a:tcPr marL="9525" marR="9525" marT="9525" marB="0" anchor="ctr">
                    <a:lnL w="19050" cap="flat" cmpd="sng" algn="ctr">
                      <a:solidFill>
                        <a:schemeClr val="tx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noFill/>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103.7 </a:t>
                      </a:r>
                    </a:p>
                  </a:txBody>
                  <a:tcPr marL="9525" marR="9525" marT="9525" marB="0" anchor="ctr">
                    <a:lnL>
                      <a:noFill/>
                    </a:lnL>
                    <a:lnR w="190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noFill/>
                  </a:tcPr>
                </a:tc>
              </a:tr>
              <a:tr h="422232">
                <a:tc>
                  <a:txBody>
                    <a:bodyPr/>
                    <a:lstStyle/>
                    <a:p>
                      <a:pPr algn="l" rtl="0" fontAlgn="ctr"/>
                      <a:r>
                        <a:rPr lang="en-US" sz="1100" b="0" i="0" u="none" strike="noStrike">
                          <a:solidFill>
                            <a:srgbClr val="000000"/>
                          </a:solidFill>
                          <a:latin typeface="微軟正黑體" pitchFamily="34" charset="-120"/>
                          <a:ea typeface="微軟正黑體" pitchFamily="34" charset="-120"/>
                        </a:rPr>
                        <a:t>Operating Expenses </a:t>
                      </a:r>
                    </a:p>
                  </a:txBody>
                  <a:tcPr marL="7144" marR="7144" marT="7144" marB="0" anchor="ctr">
                    <a:lnL>
                      <a:noFill/>
                    </a:lnL>
                    <a:lnR>
                      <a:noFill/>
                    </a:lnR>
                    <a:lnT>
                      <a:noFill/>
                    </a:lnT>
                    <a:lnB>
                      <a:noFill/>
                    </a:lnB>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476,782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5.8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450,604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5.0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224,561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5.7 </a:t>
                      </a:r>
                    </a:p>
                  </a:txBody>
                  <a:tcPr marL="9525" marR="9525" marT="9525" marB="0" anchor="ctr">
                    <a:lnL>
                      <a:noFill/>
                    </a:lnL>
                    <a:lnR w="190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5.8 </a:t>
                      </a:r>
                    </a:p>
                  </a:txBody>
                  <a:tcPr marL="9525" marR="9525" marT="9525" marB="0" anchor="ctr">
                    <a:lnL w="19050" cap="flat" cmpd="sng" algn="ctr">
                      <a:solidFill>
                        <a:schemeClr val="tx1"/>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112.3 </a:t>
                      </a:r>
                    </a:p>
                  </a:txBody>
                  <a:tcPr marL="9525" marR="9525" marT="9525" marB="0" anchor="ctr">
                    <a:lnL>
                      <a:noFill/>
                    </a:lnL>
                    <a:lnR w="19050" cap="flat" cmpd="sng" algn="ctr">
                      <a:no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r>
              <a:tr h="333618">
                <a:tc>
                  <a:txBody>
                    <a:bodyPr/>
                    <a:lstStyle/>
                    <a:p>
                      <a:pPr algn="l" rtl="0" fontAlgn="ctr"/>
                      <a:r>
                        <a:rPr lang="en-US" sz="1100" b="0" i="0" u="none" strike="noStrike">
                          <a:solidFill>
                            <a:srgbClr val="000000"/>
                          </a:solidFill>
                          <a:latin typeface="微軟正黑體" pitchFamily="34" charset="-120"/>
                          <a:ea typeface="微軟正黑體" pitchFamily="34" charset="-120"/>
                        </a:rPr>
                        <a:t>Net Profit </a:t>
                      </a:r>
                    </a:p>
                  </a:txBody>
                  <a:tcPr marL="7144" marR="7144" marT="7144" marB="0" anchor="ctr">
                    <a:lnL>
                      <a:noFill/>
                    </a:lnL>
                    <a:lnR>
                      <a:noFill/>
                    </a:lnR>
                    <a:lnT>
                      <a:noFill/>
                    </a:lnT>
                    <a:lnB>
                      <a:noFill/>
                    </a:lnB>
                    <a:noFill/>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56,412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0.7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268,275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3.0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400" b="0" i="0" u="none" strike="noStrike">
                          <a:solidFill>
                            <a:srgbClr val="000000"/>
                          </a:solidFill>
                          <a:latin typeface="微軟正黑體" pitchFamily="34" charset="-120"/>
                          <a:ea typeface="微軟正黑體" pitchFamily="34" charset="-120"/>
                        </a:rPr>
                        <a:t>37,132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0.9 </a:t>
                      </a:r>
                    </a:p>
                  </a:txBody>
                  <a:tcPr marL="9525" marR="9525" marT="9525" marB="0" anchor="ctr">
                    <a:lnL>
                      <a:noFill/>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(79.0)</a:t>
                      </a:r>
                    </a:p>
                  </a:txBody>
                  <a:tcPr marL="9525" marR="9525" marT="9525" marB="0" anchor="ctr">
                    <a:lnL w="19050" cap="flat" cmpd="sng" algn="ctr">
                      <a:solidFill>
                        <a:schemeClr val="tx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noFill/>
                  </a:tcPr>
                </a:tc>
                <a:tc>
                  <a:txBody>
                    <a:bodyPr/>
                    <a:lstStyle/>
                    <a:p>
                      <a:pPr algn="r" rtl="0" fontAlgn="ctr"/>
                      <a:r>
                        <a:rPr lang="en-US" altLang="zh-TW" sz="1400" b="0" i="0" u="none" strike="noStrike" dirty="0">
                          <a:solidFill>
                            <a:srgbClr val="000000"/>
                          </a:solidFill>
                          <a:latin typeface="微軟正黑體" pitchFamily="34" charset="-120"/>
                          <a:ea typeface="微軟正黑體" pitchFamily="34" charset="-120"/>
                        </a:rPr>
                        <a:t>51.9 </a:t>
                      </a:r>
                    </a:p>
                  </a:txBody>
                  <a:tcPr marL="9525" marR="9525" marT="9525" marB="0" anchor="ctr">
                    <a:lnL>
                      <a:noFill/>
                    </a:lnL>
                    <a:lnR w="190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noFill/>
                  </a:tcPr>
                </a:tc>
              </a:tr>
              <a:tr h="321047">
                <a:tc>
                  <a:txBody>
                    <a:bodyPr/>
                    <a:lstStyle/>
                    <a:p>
                      <a:pPr algn="l" rtl="0" fontAlgn="ctr"/>
                      <a:r>
                        <a:rPr lang="en-US" sz="1100" b="0" i="0" u="none" strike="noStrike">
                          <a:solidFill>
                            <a:srgbClr val="000000"/>
                          </a:solidFill>
                          <a:latin typeface="微軟正黑體" pitchFamily="34" charset="-120"/>
                          <a:ea typeface="微軟正黑體" pitchFamily="34" charset="-120"/>
                        </a:rPr>
                        <a:t>Non-Operational Income</a:t>
                      </a:r>
                      <a:br>
                        <a:rPr lang="en-US" sz="1100" b="0" i="0" u="none" strike="noStrike">
                          <a:solidFill>
                            <a:srgbClr val="000000"/>
                          </a:solidFill>
                          <a:latin typeface="微軟正黑體" pitchFamily="34" charset="-120"/>
                          <a:ea typeface="微軟正黑體" pitchFamily="34" charset="-120"/>
                        </a:rPr>
                      </a:br>
                      <a:r>
                        <a:rPr lang="en-US" sz="1100" b="0" i="0" u="none" strike="noStrike">
                          <a:solidFill>
                            <a:srgbClr val="000000"/>
                          </a:solidFill>
                          <a:latin typeface="微軟正黑體" pitchFamily="34" charset="-120"/>
                          <a:ea typeface="微軟正黑體" pitchFamily="34" charset="-120"/>
                        </a:rPr>
                        <a:t>(Expenditure) </a:t>
                      </a:r>
                    </a:p>
                  </a:txBody>
                  <a:tcPr marL="7144" marR="7144" marT="7144" marB="0" anchor="ctr">
                    <a:lnL>
                      <a:noFill/>
                    </a:lnL>
                    <a:lnR>
                      <a:noFill/>
                    </a:lnR>
                    <a:lnT>
                      <a:noFill/>
                    </a:lnT>
                    <a:lnB>
                      <a:noFill/>
                    </a:lnB>
                  </a:tcPr>
                </a:tc>
                <a:tc>
                  <a:txBody>
                    <a:bodyPr/>
                    <a:lstStyle/>
                    <a:p>
                      <a:pPr algn="r"/>
                      <a:r>
                        <a:rPr lang="en-US" altLang="zh-TW" sz="1400" dirty="0" smtClean="0">
                          <a:latin typeface="微軟正黑體" pitchFamily="34" charset="-120"/>
                          <a:ea typeface="微軟正黑體" pitchFamily="34" charset="-120"/>
                        </a:rPr>
                        <a:t>528,692</a:t>
                      </a:r>
                      <a:endParaRPr lang="zh-TW" altLang="en-US" sz="1400" dirty="0">
                        <a:latin typeface="微軟正黑體" pitchFamily="34" charset="-120"/>
                        <a:ea typeface="微軟正黑體" pitchFamily="34" charset="-12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r>
                        <a:rPr lang="en-US" altLang="zh-TW" sz="1400" dirty="0" smtClean="0">
                          <a:latin typeface="微軟正黑體" pitchFamily="34" charset="-120"/>
                          <a:ea typeface="微軟正黑體" pitchFamily="34" charset="-120"/>
                        </a:rPr>
                        <a:t>6.5</a:t>
                      </a:r>
                      <a:endParaRPr lang="zh-TW" altLang="en-US" sz="1400" dirty="0">
                        <a:latin typeface="微軟正黑體" pitchFamily="34" charset="-120"/>
                        <a:ea typeface="微軟正黑體" pitchFamily="34" charset="-12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r>
                        <a:rPr lang="en-US" altLang="zh-TW" sz="1400" dirty="0" smtClean="0">
                          <a:latin typeface="微軟正黑體" pitchFamily="34" charset="-120"/>
                          <a:ea typeface="微軟正黑體" pitchFamily="34" charset="-120"/>
                        </a:rPr>
                        <a:t>21,457</a:t>
                      </a:r>
                      <a:endParaRPr lang="zh-TW" altLang="en-US" sz="1400" dirty="0">
                        <a:latin typeface="微軟正黑體" pitchFamily="34" charset="-120"/>
                        <a:ea typeface="微軟正黑體" pitchFamily="34" charset="-120"/>
                      </a:endParaRPr>
                    </a:p>
                  </a:txBody>
                  <a:tcPr marL="6619" marR="6619" marT="66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a:r>
                        <a:rPr lang="en-US" altLang="zh-TW" sz="1400" dirty="0" smtClean="0">
                          <a:latin typeface="微軟正黑體" pitchFamily="34" charset="-120"/>
                          <a:ea typeface="微軟正黑體" pitchFamily="34" charset="-120"/>
                        </a:rPr>
                        <a:t>0.2</a:t>
                      </a:r>
                      <a:endParaRPr lang="zh-TW" altLang="en-US" sz="1400" dirty="0">
                        <a:latin typeface="微軟正黑體" pitchFamily="34" charset="-120"/>
                        <a:ea typeface="微軟正黑體" pitchFamily="34" charset="-120"/>
                      </a:endParaRPr>
                    </a:p>
                  </a:txBody>
                  <a:tcPr marL="6619" marR="6619" marT="66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a:r>
                        <a:rPr lang="en-US" altLang="zh-TW" sz="1400" dirty="0" smtClean="0">
                          <a:latin typeface="微軟正黑體" pitchFamily="34" charset="-120"/>
                          <a:ea typeface="微軟正黑體" pitchFamily="34" charset="-120"/>
                        </a:rPr>
                        <a:t>202,794</a:t>
                      </a:r>
                      <a:endParaRPr lang="zh-TW" altLang="en-US" sz="1400" dirty="0">
                        <a:latin typeface="微軟正黑體" pitchFamily="34" charset="-120"/>
                        <a:ea typeface="微軟正黑體" pitchFamily="34" charset="-120"/>
                      </a:endParaRPr>
                    </a:p>
                  </a:txBody>
                  <a:tcPr marL="6619" marR="6619" marT="6619"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r>
                        <a:rPr lang="en-US" altLang="zh-TW" sz="1400" dirty="0" smtClean="0">
                          <a:latin typeface="微軟正黑體" pitchFamily="34" charset="-120"/>
                          <a:ea typeface="微軟正黑體" pitchFamily="34" charset="-120"/>
                        </a:rPr>
                        <a:t>5.1</a:t>
                      </a:r>
                      <a:endParaRPr lang="zh-TW" altLang="en-US" sz="1400" dirty="0">
                        <a:latin typeface="微軟正黑體" pitchFamily="34" charset="-120"/>
                        <a:ea typeface="微軟正黑體" pitchFamily="34" charset="-120"/>
                      </a:endParaRPr>
                    </a:p>
                  </a:txBody>
                  <a:tcPr marL="6619" marR="6619" marT="6619" marB="0" anchor="b">
                    <a:lnL>
                      <a:noFill/>
                    </a:lnL>
                    <a:lnR w="190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r>
                        <a:rPr lang="en-US" altLang="zh-TW" sz="1400" dirty="0" smtClean="0">
                          <a:latin typeface="微軟正黑體" pitchFamily="34" charset="-120"/>
                          <a:ea typeface="微軟正黑體" pitchFamily="34" charset="-120"/>
                        </a:rPr>
                        <a:t>2,364.0</a:t>
                      </a:r>
                      <a:endParaRPr lang="zh-TW" altLang="en-US" sz="1400" dirty="0">
                        <a:latin typeface="微軟正黑體" pitchFamily="34" charset="-120"/>
                        <a:ea typeface="微軟正黑體" pitchFamily="34" charset="-120"/>
                      </a:endParaRPr>
                    </a:p>
                  </a:txBody>
                  <a:tcPr marL="9525" marR="9525" marT="9525" marB="0" anchor="b">
                    <a:lnL w="19050" cap="flat" cmpd="sng" algn="ctr">
                      <a:solidFill>
                        <a:schemeClr val="tx1"/>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tcPr>
                </a:tc>
                <a:tc>
                  <a:txBody>
                    <a:bodyPr/>
                    <a:lstStyle/>
                    <a:p>
                      <a:pPr algn="r"/>
                      <a:r>
                        <a:rPr lang="en-US" altLang="zh-TW" sz="1400" dirty="0" smtClean="0">
                          <a:latin typeface="微軟正黑體" pitchFamily="34" charset="-120"/>
                          <a:ea typeface="微軟正黑體" pitchFamily="34" charset="-120"/>
                        </a:rPr>
                        <a:t>160.7</a:t>
                      </a:r>
                      <a:endParaRPr lang="zh-TW" altLang="en-US" sz="1400" dirty="0">
                        <a:latin typeface="微軟正黑體" pitchFamily="34" charset="-120"/>
                        <a:ea typeface="微軟正黑體" pitchFamily="34" charset="-120"/>
                      </a:endParaRPr>
                    </a:p>
                  </a:txBody>
                  <a:tcPr marL="9525" marR="9525" marT="9525" marB="0" anchor="b">
                    <a:lnL>
                      <a:noFill/>
                    </a:lnL>
                    <a:lnR w="19050" cap="flat" cmpd="sng" algn="ctr">
                      <a:no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r>
              <a:tr h="440139">
                <a:tc>
                  <a:txBody>
                    <a:bodyPr/>
                    <a:lstStyle/>
                    <a:p>
                      <a:pPr algn="l" rtl="0" fontAlgn="ctr"/>
                      <a:r>
                        <a:rPr lang="en-US" sz="1100" b="0" i="0" u="none" strike="noStrike" dirty="0">
                          <a:solidFill>
                            <a:srgbClr val="000000"/>
                          </a:solidFill>
                          <a:latin typeface="微軟正黑體" pitchFamily="34" charset="-120"/>
                          <a:ea typeface="微軟正黑體" pitchFamily="34" charset="-120"/>
                        </a:rPr>
                        <a:t>Net Profit After Tax </a:t>
                      </a:r>
                      <a:br>
                        <a:rPr lang="en-US" sz="1100" b="0" i="0" u="none" strike="noStrike" dirty="0">
                          <a:solidFill>
                            <a:srgbClr val="000000"/>
                          </a:solidFill>
                          <a:latin typeface="微軟正黑體" pitchFamily="34" charset="-120"/>
                          <a:ea typeface="微軟正黑體" pitchFamily="34" charset="-120"/>
                        </a:rPr>
                      </a:br>
                      <a:r>
                        <a:rPr lang="en-US" sz="1100" b="0" i="0" u="none" strike="noStrike" dirty="0">
                          <a:solidFill>
                            <a:srgbClr val="000000"/>
                          </a:solidFill>
                          <a:latin typeface="微軟正黑體" pitchFamily="34" charset="-120"/>
                          <a:ea typeface="微軟正黑體" pitchFamily="34" charset="-120"/>
                        </a:rPr>
                        <a:t>(Attributable to Shareholders </a:t>
                      </a:r>
                      <a:endParaRPr lang="en-US" sz="1100" b="0" i="0" u="none" strike="noStrike" dirty="0" smtClean="0">
                        <a:solidFill>
                          <a:srgbClr val="000000"/>
                        </a:solidFill>
                        <a:latin typeface="微軟正黑體" pitchFamily="34" charset="-120"/>
                        <a:ea typeface="微軟正黑體" pitchFamily="34" charset="-120"/>
                      </a:endParaRPr>
                    </a:p>
                    <a:p>
                      <a:pPr algn="l" rtl="0" fontAlgn="ctr"/>
                      <a:r>
                        <a:rPr lang="en-US" sz="1100" b="0" i="0" u="none" strike="noStrike" dirty="0" smtClean="0">
                          <a:solidFill>
                            <a:srgbClr val="000000"/>
                          </a:solidFill>
                          <a:latin typeface="微軟正黑體" pitchFamily="34" charset="-120"/>
                          <a:ea typeface="微軟正黑體" pitchFamily="34" charset="-120"/>
                        </a:rPr>
                        <a:t>of </a:t>
                      </a:r>
                      <a:r>
                        <a:rPr lang="en-US" sz="1100" b="0" i="0" u="none" strike="noStrike" dirty="0">
                          <a:solidFill>
                            <a:srgbClr val="000000"/>
                          </a:solidFill>
                          <a:latin typeface="微軟正黑體" pitchFamily="34" charset="-120"/>
                          <a:ea typeface="微軟正黑體" pitchFamily="34" charset="-120"/>
                        </a:rPr>
                        <a:t>the Parent) </a:t>
                      </a:r>
                    </a:p>
                  </a:txBody>
                  <a:tcPr marL="7144" marR="7144" marT="7144" marB="0" anchor="ctr">
                    <a:lnL>
                      <a:noFill/>
                    </a:lnL>
                    <a:lnR>
                      <a:noFill/>
                    </a:lnR>
                    <a:lnT>
                      <a:noFill/>
                    </a:lnT>
                    <a:lnB>
                      <a:noFill/>
                    </a:lnB>
                    <a:noFill/>
                  </a:tcPr>
                </a:tc>
                <a:tc>
                  <a:txBody>
                    <a:bodyPr/>
                    <a:lstStyle/>
                    <a:p>
                      <a:pPr algn="r"/>
                      <a:r>
                        <a:rPr lang="en-US" altLang="zh-TW" sz="1400" dirty="0" smtClean="0">
                          <a:latin typeface="微軟正黑體" pitchFamily="34" charset="-120"/>
                          <a:ea typeface="微軟正黑體" pitchFamily="34" charset="-120"/>
                        </a:rPr>
                        <a:t>457,902</a:t>
                      </a:r>
                      <a:endParaRPr lang="zh-TW" altLang="en-US" sz="1400" dirty="0">
                        <a:latin typeface="微軟正黑體" pitchFamily="34" charset="-120"/>
                        <a:ea typeface="微軟正黑體" pitchFamily="34" charset="-120"/>
                      </a:endParaRPr>
                    </a:p>
                  </a:txBody>
                  <a:tcPr marL="6619" marR="6619" marT="661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r>
                        <a:rPr lang="en-US" altLang="zh-TW" sz="1400" dirty="0" smtClean="0">
                          <a:latin typeface="微軟正黑體" pitchFamily="34" charset="-120"/>
                          <a:ea typeface="微軟正黑體" pitchFamily="34" charset="-120"/>
                        </a:rPr>
                        <a:t>5.6</a:t>
                      </a:r>
                      <a:endParaRPr lang="zh-TW" altLang="en-US" sz="1400" dirty="0">
                        <a:latin typeface="微軟正黑體" pitchFamily="34" charset="-120"/>
                        <a:ea typeface="微軟正黑體" pitchFamily="34" charset="-120"/>
                      </a:endParaRPr>
                    </a:p>
                  </a:txBody>
                  <a:tcPr marL="6619" marR="6619" marT="6619" marB="0" anchor="b">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a:r>
                        <a:rPr lang="en-US" altLang="zh-TW" sz="1400" dirty="0" smtClean="0">
                          <a:latin typeface="微軟正黑體" pitchFamily="34" charset="-120"/>
                          <a:ea typeface="微軟正黑體" pitchFamily="34" charset="-120"/>
                        </a:rPr>
                        <a:t>209,848</a:t>
                      </a:r>
                      <a:endParaRPr lang="zh-TW" altLang="en-US" sz="1400" dirty="0">
                        <a:latin typeface="微軟正黑體" pitchFamily="34" charset="-120"/>
                        <a:ea typeface="微軟正黑體" pitchFamily="34" charset="-120"/>
                      </a:endParaRPr>
                    </a:p>
                  </a:txBody>
                  <a:tcPr marL="6619" marR="6619" marT="661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a:r>
                        <a:rPr lang="en-US" altLang="zh-TW" sz="1400" dirty="0" smtClean="0">
                          <a:latin typeface="微軟正黑體" pitchFamily="34" charset="-120"/>
                          <a:ea typeface="微軟正黑體" pitchFamily="34" charset="-120"/>
                        </a:rPr>
                        <a:t>2.3</a:t>
                      </a:r>
                      <a:endParaRPr lang="zh-TW" altLang="en-US" sz="1400" dirty="0">
                        <a:latin typeface="微軟正黑體" pitchFamily="34" charset="-120"/>
                        <a:ea typeface="微軟正黑體" pitchFamily="34" charset="-120"/>
                      </a:endParaRPr>
                    </a:p>
                  </a:txBody>
                  <a:tcPr marL="6619" marR="6619" marT="661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a:r>
                        <a:rPr lang="en-US" altLang="zh-TW" sz="1400" dirty="0" smtClean="0">
                          <a:latin typeface="微軟正黑體" pitchFamily="34" charset="-120"/>
                          <a:ea typeface="微軟正黑體" pitchFamily="34" charset="-120"/>
                        </a:rPr>
                        <a:t>139,807</a:t>
                      </a:r>
                      <a:endParaRPr lang="zh-TW" altLang="en-US" sz="1400" dirty="0">
                        <a:latin typeface="微軟正黑體" pitchFamily="34" charset="-120"/>
                        <a:ea typeface="微軟正黑體" pitchFamily="34" charset="-120"/>
                      </a:endParaRPr>
                    </a:p>
                  </a:txBody>
                  <a:tcPr marL="6619" marR="6619" marT="6619"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a:r>
                        <a:rPr lang="en-US" altLang="zh-TW" sz="1400" dirty="0" smtClean="0">
                          <a:latin typeface="微軟正黑體" pitchFamily="34" charset="-120"/>
                          <a:ea typeface="微軟正黑體" pitchFamily="34" charset="-120"/>
                        </a:rPr>
                        <a:t>3.5</a:t>
                      </a:r>
                      <a:endParaRPr lang="zh-TW" altLang="en-US" sz="1400" dirty="0">
                        <a:latin typeface="微軟正黑體" pitchFamily="34" charset="-120"/>
                        <a:ea typeface="微軟正黑體" pitchFamily="34" charset="-120"/>
                      </a:endParaRPr>
                    </a:p>
                  </a:txBody>
                  <a:tcPr marL="6619" marR="6619" marT="6619" marB="0" anchor="b">
                    <a:lnL>
                      <a:noFill/>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a:r>
                        <a:rPr lang="en-US" altLang="zh-TW" sz="1400" dirty="0" smtClean="0">
                          <a:latin typeface="微軟正黑體" pitchFamily="34" charset="-120"/>
                          <a:ea typeface="微軟正黑體" pitchFamily="34" charset="-120"/>
                        </a:rPr>
                        <a:t>118.2</a:t>
                      </a:r>
                      <a:endParaRPr lang="zh-TW" altLang="en-US" sz="1400" dirty="0">
                        <a:latin typeface="微軟正黑體" pitchFamily="34" charset="-120"/>
                        <a:ea typeface="微軟正黑體" pitchFamily="34" charset="-120"/>
                      </a:endParaRPr>
                    </a:p>
                  </a:txBody>
                  <a:tcPr marL="9525" marR="9525" marT="9525" marB="0" anchor="b">
                    <a:lnL w="19050" cap="flat" cmpd="sng" algn="ctr">
                      <a:solidFill>
                        <a:schemeClr val="tx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a:r>
                        <a:rPr lang="en-US" altLang="zh-TW" sz="1400" dirty="0" smtClean="0">
                          <a:latin typeface="微軟正黑體" pitchFamily="34" charset="-120"/>
                          <a:ea typeface="微軟正黑體" pitchFamily="34" charset="-120"/>
                        </a:rPr>
                        <a:t>227.5</a:t>
                      </a:r>
                      <a:endParaRPr lang="zh-TW" altLang="en-US" sz="1400" dirty="0">
                        <a:latin typeface="微軟正黑體" pitchFamily="34" charset="-120"/>
                        <a:ea typeface="微軟正黑體" pitchFamily="34" charset="-120"/>
                      </a:endParaRPr>
                    </a:p>
                  </a:txBody>
                  <a:tcPr marL="9525" marR="9525" marT="9525" marB="0" anchor="b">
                    <a:lnL>
                      <a:noFill/>
                    </a:lnL>
                    <a:lnR w="190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316197">
                <a:tc>
                  <a:txBody>
                    <a:bodyPr/>
                    <a:lstStyle/>
                    <a:p>
                      <a:pPr algn="ctr" rtl="0" fontAlgn="ctr"/>
                      <a:r>
                        <a:rPr lang="en-US" sz="1100" b="0" i="0" u="none" strike="noStrike" dirty="0">
                          <a:solidFill>
                            <a:srgbClr val="000000"/>
                          </a:solidFill>
                          <a:latin typeface="微軟正黑體" pitchFamily="34" charset="-120"/>
                          <a:ea typeface="微軟正黑體" pitchFamily="34" charset="-120"/>
                        </a:rPr>
                        <a:t>EPS </a:t>
                      </a:r>
                    </a:p>
                  </a:txBody>
                  <a:tcPr marL="7144" marR="7144" marT="7144" marB="0" anchor="ctr">
                    <a:lnL>
                      <a:noFill/>
                    </a:lnL>
                    <a:lnR>
                      <a:noFill/>
                    </a:lnR>
                    <a:lnT>
                      <a:noFill/>
                    </a:lnT>
                    <a:lnB w="19050" cap="flat" cmpd="sng" algn="ctr">
                      <a:solidFill>
                        <a:srgbClr val="000000"/>
                      </a:solidFill>
                      <a:prstDash val="solid"/>
                      <a:round/>
                      <a:headEnd type="none" w="med" len="med"/>
                      <a:tailEnd type="none" w="med" len="med"/>
                    </a:lnB>
                    <a:solidFill>
                      <a:srgbClr val="FFEBE1">
                        <a:alpha val="50196"/>
                      </a:srgbClr>
                    </a:solidFill>
                  </a:tcPr>
                </a:tc>
                <a:tc gridSpan="2">
                  <a:txBody>
                    <a:bodyPr/>
                    <a:lstStyle/>
                    <a:p>
                      <a:pPr algn="ctr"/>
                      <a:r>
                        <a:rPr lang="en-US" altLang="zh-TW" dirty="0" smtClean="0"/>
                        <a:t>0.78</a:t>
                      </a:r>
                      <a:endParaRPr lang="zh-TW" altLang="en-US" dirty="0"/>
                    </a:p>
                  </a:txBody>
                  <a:tcPr marL="6619" marR="6619" marT="6619" marB="0" anchor="b">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BE1">
                        <a:alpha val="50196"/>
                      </a:srgbClr>
                    </a:solidFill>
                  </a:tcPr>
                </a:tc>
                <a:tc hMerge="1">
                  <a:txBody>
                    <a:bodyPr/>
                    <a:lstStyle/>
                    <a:p>
                      <a:pPr algn="r" rtl="0" fontAlgn="ctr"/>
                      <a:endParaRPr lang="zh-TW" altLang="en-US" sz="1200" b="0" i="0" u="none" strike="noStrike" dirty="0">
                        <a:solidFill>
                          <a:srgbClr val="000000"/>
                        </a:solidFill>
                        <a:latin typeface="微軟正黑體" pitchFamily="34" charset="-120"/>
                        <a:ea typeface="微軟正黑體" pitchFamily="34" charset="-120"/>
                      </a:endParaRPr>
                    </a:p>
                  </a:txBody>
                  <a:tcPr marL="6619" marR="6619" marT="6619" marB="0" anchor="b">
                    <a:lnL>
                      <a:noFill/>
                    </a:lnL>
                    <a:lnR>
                      <a:noFill/>
                    </a:lnR>
                    <a:lnT>
                      <a:noFill/>
                    </a:lnT>
                    <a:lnB w="19050" cap="flat" cmpd="sng" algn="ctr">
                      <a:solidFill>
                        <a:srgbClr val="000000"/>
                      </a:solidFill>
                      <a:prstDash val="solid"/>
                      <a:round/>
                      <a:headEnd type="none" w="med" len="med"/>
                      <a:tailEnd type="none" w="med" len="med"/>
                    </a:lnB>
                    <a:solidFill>
                      <a:schemeClr val="accent2">
                        <a:lumMod val="20000"/>
                        <a:lumOff val="80000"/>
                      </a:schemeClr>
                    </a:solidFill>
                  </a:tcPr>
                </a:tc>
                <a:tc gridSpan="2">
                  <a:txBody>
                    <a:bodyPr/>
                    <a:lstStyle/>
                    <a:p>
                      <a:pPr algn="ctr"/>
                      <a:r>
                        <a:rPr lang="en-US" altLang="zh-TW" dirty="0" smtClean="0"/>
                        <a:t>0.36</a:t>
                      </a:r>
                      <a:endParaRPr lang="zh-TW" altLang="en-US" dirty="0"/>
                    </a:p>
                  </a:txBody>
                  <a:tcPr marL="6619" marR="6619" marT="6619" marB="0" anchor="b">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BE1">
                        <a:alpha val="50196"/>
                      </a:srgbClr>
                    </a:solidFill>
                  </a:tcPr>
                </a:tc>
                <a:tc hMerge="1">
                  <a:txBody>
                    <a:bodyPr/>
                    <a:lstStyle/>
                    <a:p>
                      <a:pPr algn="r" rtl="0" fontAlgn="ctr"/>
                      <a:endParaRPr lang="zh-TW" altLang="en-US" sz="1200" b="0" i="0" u="none" strike="noStrike" dirty="0">
                        <a:solidFill>
                          <a:srgbClr val="000000"/>
                        </a:solidFill>
                        <a:latin typeface="微軟正黑體" pitchFamily="34" charset="-120"/>
                        <a:ea typeface="微軟正黑體" pitchFamily="34" charset="-120"/>
                      </a:endParaRPr>
                    </a:p>
                  </a:txBody>
                  <a:tcPr marL="6619" marR="6619" marT="6619" marB="0" anchor="b">
                    <a:lnL>
                      <a:noFill/>
                    </a:lnL>
                    <a:lnR>
                      <a:noFill/>
                    </a:lnR>
                    <a:lnT>
                      <a:noFill/>
                    </a:lnT>
                    <a:lnB w="19050" cap="flat" cmpd="sng" algn="ctr">
                      <a:solidFill>
                        <a:srgbClr val="000000"/>
                      </a:solidFill>
                      <a:prstDash val="solid"/>
                      <a:round/>
                      <a:headEnd type="none" w="med" len="med"/>
                      <a:tailEnd type="none" w="med" len="med"/>
                    </a:lnB>
                  </a:tcPr>
                </a:tc>
                <a:tc gridSpan="2">
                  <a:txBody>
                    <a:bodyPr/>
                    <a:lstStyle/>
                    <a:p>
                      <a:pPr algn="ctr"/>
                      <a:r>
                        <a:rPr lang="en-US" altLang="zh-TW" dirty="0" smtClean="0"/>
                        <a:t>0.24</a:t>
                      </a:r>
                      <a:endParaRPr lang="zh-TW" altLang="en-US" dirty="0"/>
                    </a:p>
                  </a:txBody>
                  <a:tcPr marL="6619" marR="6619" marT="6619" marB="0" anchor="b">
                    <a:lnL>
                      <a:noFill/>
                    </a:lnL>
                    <a:lnR w="1905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BE1">
                        <a:alpha val="50196"/>
                      </a:srgbClr>
                    </a:solidFill>
                  </a:tcPr>
                </a:tc>
                <a:tc hMerge="1">
                  <a:txBody>
                    <a:bodyPr/>
                    <a:lstStyle/>
                    <a:p>
                      <a:pPr algn="r" rtl="0" fontAlgn="ctr"/>
                      <a:endParaRPr lang="zh-TW" altLang="en-US" sz="1200" b="0" i="0" u="none" strike="noStrike" dirty="0">
                        <a:solidFill>
                          <a:srgbClr val="000000"/>
                        </a:solidFill>
                        <a:latin typeface="微軟正黑體" pitchFamily="34" charset="-120"/>
                        <a:ea typeface="微軟正黑體" pitchFamily="34" charset="-120"/>
                      </a:endParaRPr>
                    </a:p>
                  </a:txBody>
                  <a:tcPr marL="6619" marR="6619" marT="6619" marB="0" anchor="b">
                    <a:lnL>
                      <a:noFill/>
                    </a:lnL>
                    <a:lnR w="19050" cap="flat" cmpd="sng" algn="ctr">
                      <a:solidFill>
                        <a:schemeClr val="tx1"/>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a:endParaRPr lang="zh-TW" altLang="en-US" dirty="0"/>
                    </a:p>
                  </a:txBody>
                  <a:tcPr marL="6619" marR="6619" marT="6619" marB="0" anchor="b">
                    <a:lnL w="19050" cap="flat" cmpd="sng" algn="ctr">
                      <a:solidFill>
                        <a:schemeClr val="tx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BE1">
                        <a:alpha val="50196"/>
                      </a:srgbClr>
                    </a:solidFill>
                  </a:tcPr>
                </a:tc>
                <a:tc>
                  <a:txBody>
                    <a:bodyPr/>
                    <a:lstStyle/>
                    <a:p>
                      <a:pPr algn="r"/>
                      <a:endParaRPr lang="zh-TW" altLang="en-US" dirty="0"/>
                    </a:p>
                  </a:txBody>
                  <a:tcPr marL="6619" marR="6619" marT="6619" marB="0" anchor="b">
                    <a:lnL>
                      <a:noFill/>
                    </a:lnL>
                    <a:lnR w="190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BE1">
                        <a:alpha val="50196"/>
                      </a:srgbClr>
                    </a:solidFill>
                  </a:tcPr>
                </a:tc>
              </a:tr>
            </a:tbl>
          </a:graphicData>
        </a:graphic>
      </p:graphicFrame>
      <p:sp>
        <p:nvSpPr>
          <p:cNvPr id="28" name="投影片編號版面配置區 27"/>
          <p:cNvSpPr>
            <a:spLocks noGrp="1"/>
          </p:cNvSpPr>
          <p:nvPr>
            <p:ph type="sldNum" sz="quarter" idx="16"/>
          </p:nvPr>
        </p:nvSpPr>
        <p:spPr>
          <a:xfrm>
            <a:off x="6974904" y="6356350"/>
            <a:ext cx="2133600" cy="365125"/>
          </a:xfrm>
        </p:spPr>
        <p:txBody>
          <a:bodyPr/>
          <a:lstStyle/>
          <a:p>
            <a:pPr>
              <a:defRPr/>
            </a:pPr>
            <a:fld id="{620B626C-7E9B-45DD-B951-EB10FCB05BC4}" type="slidenum">
              <a:rPr lang="zh-TW" altLang="en-US" smtClean="0"/>
              <a:pPr>
                <a:defRPr/>
              </a:pPr>
              <a:t>20</a:t>
            </a:fld>
            <a:endParaRPr lang="zh-TW" altLang="en-US" dirty="0"/>
          </a:p>
        </p:txBody>
      </p:sp>
      <p:sp>
        <p:nvSpPr>
          <p:cNvPr id="32" name="文字版面配置區 3"/>
          <p:cNvSpPr>
            <a:spLocks noGrp="1"/>
          </p:cNvSpPr>
          <p:nvPr>
            <p:ph type="body" sz="quarter" idx="13"/>
          </p:nvPr>
        </p:nvSpPr>
        <p:spPr>
          <a:xfrm>
            <a:off x="899592" y="1124744"/>
            <a:ext cx="7776864" cy="432048"/>
          </a:xfrm>
        </p:spPr>
        <p:txBody>
          <a:bodyPr/>
          <a:lstStyle/>
          <a:p>
            <a:pPr eaLnBrk="1" hangingPunct="1">
              <a:buFont typeface="Arial" pitchFamily="34" charset="0"/>
              <a:buChar char="•"/>
            </a:pPr>
            <a:r>
              <a:rPr lang="en-US" altLang="zh-TW" dirty="0" smtClean="0"/>
              <a:t> Consolidated Statements of Income : June 30, 2020</a:t>
            </a:r>
            <a:endParaRPr lang="zh-TW" altLang="en-US" dirty="0" smtClean="0"/>
          </a:p>
        </p:txBody>
      </p:sp>
      <p:sp>
        <p:nvSpPr>
          <p:cNvPr id="33" name="文字方塊 1"/>
          <p:cNvSpPr txBox="1">
            <a:spLocks noChangeArrowheads="1"/>
          </p:cNvSpPr>
          <p:nvPr/>
        </p:nvSpPr>
        <p:spPr bwMode="auto">
          <a:xfrm>
            <a:off x="4644206" y="1412776"/>
            <a:ext cx="4032250" cy="263525"/>
          </a:xfrm>
          <a:prstGeom prst="rect">
            <a:avLst/>
          </a:prstGeom>
          <a:noFill/>
          <a:ln w="9525">
            <a:noFill/>
            <a:miter lim="800000"/>
            <a:headEnd/>
            <a:tailEnd/>
          </a:ln>
        </p:spPr>
        <p:txBody>
          <a:bodyPr/>
          <a:lstStyle/>
          <a:p>
            <a:pPr eaLnBrk="1" hangingPunct="1"/>
            <a:r>
              <a:rPr lang="en-US" altLang="zh-TW" sz="1400" dirty="0">
                <a:latin typeface="微軟正黑體" pitchFamily="34" charset="-120"/>
                <a:ea typeface="微軟正黑體" pitchFamily="34" charset="-120"/>
              </a:rPr>
              <a:t>Unit: Thousand of NTD, except  for EPS in NTD</a:t>
            </a:r>
            <a:endParaRPr lang="zh-TW" altLang="en-US" sz="1400" dirty="0">
              <a:latin typeface="微軟正黑體" pitchFamily="34" charset="-120"/>
              <a:ea typeface="微軟正黑體" pitchFamily="34" charset="-120"/>
            </a:endParaRPr>
          </a:p>
        </p:txBody>
      </p:sp>
      <p:grpSp>
        <p:nvGrpSpPr>
          <p:cNvPr id="34" name="群組 33"/>
          <p:cNvGrpSpPr/>
          <p:nvPr/>
        </p:nvGrpSpPr>
        <p:grpSpPr>
          <a:xfrm>
            <a:off x="323528" y="260648"/>
            <a:ext cx="4752528" cy="792088"/>
            <a:chOff x="1403648" y="476671"/>
            <a:chExt cx="4706864" cy="792088"/>
          </a:xfrm>
        </p:grpSpPr>
        <p:grpSp>
          <p:nvGrpSpPr>
            <p:cNvPr id="51" name="群組 42"/>
            <p:cNvGrpSpPr/>
            <p:nvPr/>
          </p:nvGrpSpPr>
          <p:grpSpPr>
            <a:xfrm>
              <a:off x="1403648" y="476671"/>
              <a:ext cx="4706864" cy="792088"/>
              <a:chOff x="670818" y="1201082"/>
              <a:chExt cx="3432184" cy="836758"/>
            </a:xfrm>
          </p:grpSpPr>
          <p:sp>
            <p:nvSpPr>
              <p:cNvPr id="55" name="圓角化同側角落矩形 54"/>
              <p:cNvSpPr/>
              <p:nvPr/>
            </p:nvSpPr>
            <p:spPr>
              <a:xfrm rot="5400000">
                <a:off x="2006567" y="-134661"/>
                <a:ext cx="760685" cy="3432184"/>
              </a:xfrm>
              <a:prstGeom prst="round2SameRect">
                <a:avLst/>
              </a:prstGeom>
              <a:ln>
                <a:no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6" name="圓角化同側角落矩形 4"/>
              <p:cNvSpPr/>
              <p:nvPr/>
            </p:nvSpPr>
            <p:spPr>
              <a:xfrm>
                <a:off x="670819" y="1201082"/>
                <a:ext cx="3227277" cy="83675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r" defTabSz="1244600">
                  <a:lnSpc>
                    <a:spcPct val="90000"/>
                  </a:lnSpc>
                  <a:spcAft>
                    <a:spcPct val="15000"/>
                  </a:spcAft>
                </a:pPr>
                <a:r>
                  <a:rPr lang="zh-TW" altLang="en-US" sz="2800" b="1" kern="1200" dirty="0" smtClean="0">
                    <a:latin typeface="微軟正黑體" pitchFamily="34" charset="-120"/>
                    <a:ea typeface="微軟正黑體" pitchFamily="34" charset="-120"/>
                  </a:rPr>
                  <a:t> </a:t>
                </a:r>
                <a:r>
                  <a:rPr lang="en-US" altLang="zh-TW" sz="2800" dirty="0" smtClean="0"/>
                  <a:t>Financial </a:t>
                </a:r>
                <a:r>
                  <a:rPr lang="en-US" altLang="zh-TW" sz="2800" dirty="0" smtClean="0">
                    <a:cs typeface="Times New Roman" pitchFamily="18" charset="0"/>
                  </a:rPr>
                  <a:t>Highlights</a:t>
                </a:r>
                <a:endParaRPr lang="zh-TW" altLang="en-US" sz="2800" b="1" kern="1200" dirty="0">
                  <a:latin typeface="微軟正黑體" pitchFamily="34" charset="-120"/>
                  <a:ea typeface="微軟正黑體" pitchFamily="34" charset="-120"/>
                </a:endParaRPr>
              </a:p>
            </p:txBody>
          </p:sp>
        </p:grpSp>
        <p:pic>
          <p:nvPicPr>
            <p:cNvPr id="29" name="圖片 28" descr="logo網頁用.png"/>
            <p:cNvPicPr>
              <a:picLocks noChangeAspect="1"/>
            </p:cNvPicPr>
            <p:nvPr/>
          </p:nvPicPr>
          <p:blipFill>
            <a:blip r:embed="rId2" cstate="print"/>
            <a:srcRect l="8610" t="18591" r="47111" b="17670"/>
            <a:stretch>
              <a:fillRect/>
            </a:stretch>
          </p:blipFill>
          <p:spPr>
            <a:xfrm>
              <a:off x="1831545" y="548680"/>
              <a:ext cx="1003263" cy="648072"/>
            </a:xfrm>
            <a:prstGeom prst="rect">
              <a:avLst/>
            </a:prstGeom>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表格 29"/>
          <p:cNvGraphicFramePr>
            <a:graphicFrameLocks noGrp="1"/>
          </p:cNvGraphicFramePr>
          <p:nvPr/>
        </p:nvGraphicFramePr>
        <p:xfrm>
          <a:off x="539552" y="1920313"/>
          <a:ext cx="8136904" cy="4100975"/>
        </p:xfrm>
        <a:graphic>
          <a:graphicData uri="http://schemas.openxmlformats.org/drawingml/2006/table">
            <a:tbl>
              <a:tblPr/>
              <a:tblGrid>
                <a:gridCol w="1224136"/>
                <a:gridCol w="805401"/>
                <a:gridCol w="850783"/>
                <a:gridCol w="991121"/>
                <a:gridCol w="809079"/>
                <a:gridCol w="1029697"/>
                <a:gridCol w="799305"/>
                <a:gridCol w="801808"/>
                <a:gridCol w="825574"/>
              </a:tblGrid>
              <a:tr h="555655">
                <a:tc>
                  <a:txBody>
                    <a:bodyPr/>
                    <a:lstStyle/>
                    <a:p>
                      <a:pPr algn="l" rtl="0" fontAlgn="ctr">
                        <a:tabLst/>
                      </a:pPr>
                      <a:r>
                        <a:rPr lang="en-US" altLang="zh-TW" sz="1200" dirty="0" smtClean="0">
                          <a:solidFill>
                            <a:schemeClr val="bg1"/>
                          </a:solidFill>
                          <a:latin typeface="微軟正黑體" pitchFamily="34" charset="-120"/>
                          <a:ea typeface="微軟正黑體" pitchFamily="34" charset="-120"/>
                        </a:rPr>
                        <a:t>Period</a:t>
                      </a:r>
                      <a:endParaRPr lang="zh-TW" altLang="en-US" sz="1200" b="0" i="0" u="none" strike="noStrike" dirty="0">
                        <a:solidFill>
                          <a:schemeClr val="bg1"/>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gridSpan="2">
                  <a:txBody>
                    <a:bodyPr/>
                    <a:lstStyle/>
                    <a:p>
                      <a:pPr algn="ctr" rtl="0" fontAlgn="ctr"/>
                      <a:r>
                        <a:rPr lang="en-US" altLang="zh-TW" sz="1200" b="0" i="0" u="none" strike="noStrike" dirty="0" smtClean="0">
                          <a:solidFill>
                            <a:srgbClr val="FFFFFF"/>
                          </a:solidFill>
                          <a:latin typeface="微軟正黑體" pitchFamily="34" charset="-120"/>
                          <a:ea typeface="微軟正黑體" pitchFamily="34" charset="-120"/>
                        </a:rPr>
                        <a:t>Apr.~ Jun.</a:t>
                      </a:r>
                      <a:r>
                        <a:rPr lang="en-US" altLang="zh-TW" sz="1200" b="0" i="0" u="none" strike="noStrike" baseline="0" dirty="0" smtClean="0">
                          <a:solidFill>
                            <a:srgbClr val="FFFFFF"/>
                          </a:solidFill>
                          <a:latin typeface="微軟正黑體" pitchFamily="34" charset="-120"/>
                          <a:ea typeface="微軟正黑體" pitchFamily="34" charset="-120"/>
                        </a:rPr>
                        <a:t> </a:t>
                      </a:r>
                      <a:r>
                        <a:rPr lang="en-US" altLang="zh-TW" sz="1200" b="0" i="0" u="none" strike="noStrike" dirty="0" smtClean="0">
                          <a:solidFill>
                            <a:srgbClr val="FFFFFF"/>
                          </a:solidFill>
                          <a:latin typeface="微軟正黑體" pitchFamily="34" charset="-120"/>
                          <a:ea typeface="微軟正黑體" pitchFamily="34" charset="-120"/>
                        </a:rPr>
                        <a:t>2020</a:t>
                      </a:r>
                      <a:endParaRPr lang="zh-TW" altLang="en-US"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gridSpan="2">
                  <a:txBody>
                    <a:bodyPr/>
                    <a:lstStyle/>
                    <a:p>
                      <a:pPr algn="ctr" rtl="0" fontAlgn="ctr"/>
                      <a:r>
                        <a:rPr lang="en-US" altLang="zh-TW" sz="1200" b="0" i="0" u="none" strike="noStrike" dirty="0" smtClean="0">
                          <a:solidFill>
                            <a:srgbClr val="FFFFFF"/>
                          </a:solidFill>
                          <a:latin typeface="微軟正黑體" pitchFamily="34" charset="-120"/>
                          <a:ea typeface="微軟正黑體" pitchFamily="34" charset="-120"/>
                        </a:rPr>
                        <a:t>Apr.~ Jun.</a:t>
                      </a:r>
                      <a:r>
                        <a:rPr lang="en-US" altLang="zh-TW" sz="1200" b="0" i="0" u="none" strike="noStrike" baseline="0" dirty="0" smtClean="0">
                          <a:solidFill>
                            <a:srgbClr val="FFFFFF"/>
                          </a:solidFill>
                          <a:latin typeface="微軟正黑體" pitchFamily="34" charset="-120"/>
                          <a:ea typeface="微軟正黑體" pitchFamily="34" charset="-120"/>
                        </a:rPr>
                        <a:t> </a:t>
                      </a:r>
                      <a:r>
                        <a:rPr lang="en-US" altLang="zh-TW" sz="1200" b="0" i="0" u="none" strike="noStrike" dirty="0" smtClean="0">
                          <a:solidFill>
                            <a:srgbClr val="FFFFFF"/>
                          </a:solidFill>
                          <a:latin typeface="微軟正黑體" pitchFamily="34" charset="-120"/>
                          <a:ea typeface="微軟正黑體" pitchFamily="34" charset="-120"/>
                        </a:rPr>
                        <a:t>2019</a:t>
                      </a:r>
                      <a:endParaRPr lang="zh-TW" altLang="en-US"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gridSpan="2">
                  <a:txBody>
                    <a:bodyPr/>
                    <a:lstStyle/>
                    <a:p>
                      <a:pPr algn="ctr" rtl="0" fontAlgn="ctr"/>
                      <a:r>
                        <a:rPr lang="en-US" altLang="zh-TW" sz="1200" b="0" i="0" u="none" strike="noStrike" dirty="0" err="1" smtClean="0">
                          <a:solidFill>
                            <a:srgbClr val="FFFFFF"/>
                          </a:solidFill>
                          <a:latin typeface="微軟正黑體" pitchFamily="34" charset="-120"/>
                          <a:ea typeface="微軟正黑體" pitchFamily="34" charset="-120"/>
                        </a:rPr>
                        <a:t>Jan.~Mar</a:t>
                      </a:r>
                      <a:r>
                        <a:rPr lang="en-US" altLang="zh-TW" sz="1200" b="0" i="0" u="none" strike="noStrike" dirty="0" smtClean="0">
                          <a:solidFill>
                            <a:srgbClr val="FFFFFF"/>
                          </a:solidFill>
                          <a:latin typeface="微軟正黑體" pitchFamily="34" charset="-120"/>
                          <a:ea typeface="微軟正黑體" pitchFamily="34" charset="-120"/>
                        </a:rPr>
                        <a:t>. ,</a:t>
                      </a:r>
                      <a:r>
                        <a:rPr lang="en-US" altLang="zh-TW" sz="1200" b="0" i="0" u="none" strike="noStrike" baseline="0" dirty="0" smtClean="0">
                          <a:solidFill>
                            <a:srgbClr val="FFFFFF"/>
                          </a:solidFill>
                          <a:latin typeface="微軟正黑體" pitchFamily="34" charset="-120"/>
                          <a:ea typeface="微軟正黑體" pitchFamily="34" charset="-120"/>
                        </a:rPr>
                        <a:t> </a:t>
                      </a:r>
                      <a:r>
                        <a:rPr lang="en-US" altLang="zh-TW" sz="1200" b="0" i="0" u="none" strike="noStrike" dirty="0" smtClean="0">
                          <a:solidFill>
                            <a:srgbClr val="FFFFFF"/>
                          </a:solidFill>
                          <a:latin typeface="微軟正黑體" pitchFamily="34" charset="-120"/>
                          <a:ea typeface="微軟正黑體" pitchFamily="34" charset="-120"/>
                        </a:rPr>
                        <a:t>2020</a:t>
                      </a:r>
                      <a:endParaRPr lang="zh-TW" altLang="en-US" sz="1200" b="0" i="0" u="none" strike="noStrike" dirty="0">
                        <a:solidFill>
                          <a:srgbClr val="FFFFFF"/>
                        </a:solidFill>
                        <a:latin typeface="微軟正黑體" pitchFamily="34" charset="-120"/>
                        <a:ea typeface="微軟正黑體" pitchFamily="34" charset="-120"/>
                      </a:endParaRPr>
                    </a:p>
                  </a:txBody>
                  <a:tcPr marL="7034" marR="7034" marT="7034" marB="0" anchor="ctr">
                    <a:lnL>
                      <a:noFill/>
                    </a:lnL>
                    <a:lnR w="190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a:txBody>
                    <a:bodyPr/>
                    <a:lstStyle/>
                    <a:p>
                      <a:pPr algn="ctr" rtl="0" fontAlgn="ctr"/>
                      <a:r>
                        <a:rPr lang="en-US" altLang="zh-TW" sz="1200" dirty="0" smtClean="0">
                          <a:solidFill>
                            <a:schemeClr val="bg1"/>
                          </a:solidFill>
                          <a:latin typeface="微軟正黑體" pitchFamily="34" charset="-120"/>
                          <a:ea typeface="微軟正黑體" pitchFamily="34" charset="-120"/>
                        </a:rPr>
                        <a:t>Annual Growth Rate</a:t>
                      </a:r>
                      <a:endParaRPr lang="zh-TW" altLang="en-US" sz="1200" b="0" i="0" u="none" strike="noStrike" dirty="0">
                        <a:solidFill>
                          <a:schemeClr val="bg1"/>
                        </a:solidFill>
                        <a:latin typeface="微軟正黑體" pitchFamily="34" charset="-120"/>
                        <a:ea typeface="微軟正黑體" pitchFamily="34" charset="-120"/>
                      </a:endParaRPr>
                    </a:p>
                  </a:txBody>
                  <a:tcPr marL="6619" marR="6619" marT="6619" marB="0" anchor="ctr">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200" dirty="0" smtClean="0">
                          <a:solidFill>
                            <a:schemeClr val="bg1"/>
                          </a:solidFill>
                          <a:latin typeface="微軟正黑體" pitchFamily="34" charset="-120"/>
                          <a:ea typeface="微軟正黑體" pitchFamily="34" charset="-120"/>
                        </a:rPr>
                        <a:t>Quarterly Growth Rate</a:t>
                      </a:r>
                      <a:endParaRPr lang="zh-TW" altLang="en-US"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r>
              <a:tr h="301444">
                <a:tc>
                  <a:txBody>
                    <a:bodyPr/>
                    <a:lstStyle/>
                    <a:p>
                      <a:pPr algn="l" rtl="0" fontAlgn="ctr"/>
                      <a:r>
                        <a:rPr lang="en-US" altLang="zh-TW" sz="1000" b="0" i="0" u="none" strike="noStrike" dirty="0" smtClean="0">
                          <a:solidFill>
                            <a:srgbClr val="FFFFFF"/>
                          </a:solidFill>
                          <a:latin typeface="微軟正黑體" pitchFamily="34" charset="-120"/>
                          <a:ea typeface="微軟正黑體" pitchFamily="34" charset="-120"/>
                        </a:rPr>
                        <a:t>Item</a:t>
                      </a:r>
                      <a:endParaRPr lang="zh-TW" altLang="en-US" sz="10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200" b="0" i="0" u="none" strike="noStrike" dirty="0" smtClean="0">
                          <a:solidFill>
                            <a:srgbClr val="FFFFFF"/>
                          </a:solidFill>
                          <a:latin typeface="微軟正黑體" pitchFamily="34" charset="-120"/>
                          <a:ea typeface="微軟正黑體" pitchFamily="34" charset="-120"/>
                        </a:rPr>
                        <a:t>Amounts</a:t>
                      </a:r>
                      <a:endParaRPr lang="zh-TW" altLang="en-US"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smtClean="0">
                          <a:solidFill>
                            <a:srgbClr val="FFFFFF"/>
                          </a:solidFill>
                          <a:latin typeface="微軟正黑體" pitchFamily="34" charset="-120"/>
                          <a:ea typeface="微軟正黑體" pitchFamily="34" charset="-120"/>
                        </a:rPr>
                        <a:t>% </a:t>
                      </a:r>
                      <a:endParaRPr lang="en-US" altLang="zh-TW"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200" b="0" i="0" u="none" strike="noStrike" dirty="0" smtClean="0">
                          <a:solidFill>
                            <a:srgbClr val="FFFFFF"/>
                          </a:solidFill>
                          <a:latin typeface="微軟正黑體" pitchFamily="34" charset="-120"/>
                          <a:ea typeface="微軟正黑體" pitchFamily="34" charset="-120"/>
                        </a:rPr>
                        <a:t>Amounts</a:t>
                      </a:r>
                      <a:endParaRPr lang="zh-TW" altLang="en-US"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smtClean="0">
                          <a:solidFill>
                            <a:srgbClr val="FFFFFF"/>
                          </a:solidFill>
                          <a:latin typeface="微軟正黑體" pitchFamily="34" charset="-120"/>
                          <a:ea typeface="微軟正黑體" pitchFamily="34" charset="-120"/>
                        </a:rPr>
                        <a:t>% </a:t>
                      </a:r>
                      <a:endParaRPr lang="en-US" altLang="zh-TW"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200" b="0" i="0" u="none" strike="noStrike" dirty="0" smtClean="0">
                          <a:solidFill>
                            <a:srgbClr val="FFFFFF"/>
                          </a:solidFill>
                          <a:latin typeface="微軟正黑體" pitchFamily="34" charset="-120"/>
                          <a:ea typeface="微軟正黑體" pitchFamily="34" charset="-120"/>
                        </a:rPr>
                        <a:t>Amounts</a:t>
                      </a:r>
                      <a:endParaRPr lang="zh-TW" altLang="en-US"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smtClean="0">
                          <a:solidFill>
                            <a:srgbClr val="FFFFFF"/>
                          </a:solidFill>
                          <a:latin typeface="微軟正黑體" pitchFamily="34" charset="-120"/>
                          <a:ea typeface="微軟正黑體" pitchFamily="34" charset="-120"/>
                        </a:rPr>
                        <a:t>% </a:t>
                      </a:r>
                      <a:endParaRPr lang="en-US" altLang="zh-TW"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w="190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smtClean="0">
                          <a:solidFill>
                            <a:srgbClr val="FFFFFF"/>
                          </a:solidFill>
                          <a:latin typeface="微軟正黑體" pitchFamily="34" charset="-120"/>
                          <a:ea typeface="微軟正黑體" pitchFamily="34" charset="-120"/>
                        </a:rPr>
                        <a:t>% </a:t>
                      </a:r>
                      <a:endParaRPr lang="en-US" altLang="zh-TW" sz="1200" b="0" i="0" u="none" strike="noStrike" dirty="0">
                        <a:solidFill>
                          <a:srgbClr val="FFFFFF"/>
                        </a:solidFill>
                        <a:latin typeface="微軟正黑體" pitchFamily="34" charset="-120"/>
                        <a:ea typeface="微軟正黑體" pitchFamily="34" charset="-120"/>
                      </a:endParaRPr>
                    </a:p>
                  </a:txBody>
                  <a:tcPr marL="6619" marR="6619" marT="6619" marB="0" anchor="ctr">
                    <a:lnL w="19050" cap="flat" cmpd="sng" algn="ctr">
                      <a:solidFill>
                        <a:schemeClr val="tx1"/>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r" rtl="0" fontAlgn="ctr"/>
                      <a:r>
                        <a:rPr lang="en-US" altLang="zh-TW" sz="1200" b="0" i="0" u="none" strike="noStrike" dirty="0" smtClean="0">
                          <a:solidFill>
                            <a:srgbClr val="FFFFFF"/>
                          </a:solidFill>
                          <a:latin typeface="微軟正黑體" pitchFamily="34" charset="-120"/>
                          <a:ea typeface="微軟正黑體" pitchFamily="34" charset="-120"/>
                        </a:rPr>
                        <a:t>% </a:t>
                      </a:r>
                      <a:endParaRPr lang="en-US" altLang="zh-TW" sz="1200" b="0" i="0" u="none" strike="noStrike" dirty="0">
                        <a:solidFill>
                          <a:srgbClr val="FFFFFF"/>
                        </a:solidFill>
                        <a:latin typeface="微軟正黑體" pitchFamily="34" charset="-120"/>
                        <a:ea typeface="微軟正黑體" pitchFamily="34" charset="-120"/>
                      </a:endParaRPr>
                    </a:p>
                  </a:txBody>
                  <a:tcPr marL="6619" marR="6619" marT="6619" marB="0" anchor="ctr">
                    <a:lnL>
                      <a:noFill/>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r>
              <a:tr h="305397">
                <a:tc>
                  <a:txBody>
                    <a:bodyPr/>
                    <a:lstStyle/>
                    <a:p>
                      <a:pPr algn="l" rtl="0" fontAlgn="ctr"/>
                      <a:r>
                        <a:rPr lang="en-US" sz="1200" b="0" i="0" u="none" strike="noStrike" dirty="0">
                          <a:solidFill>
                            <a:srgbClr val="000000"/>
                          </a:solidFill>
                          <a:latin typeface="微軟正黑體" pitchFamily="34" charset="-120"/>
                          <a:ea typeface="微軟正黑體" pitchFamily="34" charset="-120"/>
                        </a:rPr>
                        <a:t>Net Sales </a:t>
                      </a:r>
                    </a:p>
                  </a:txBody>
                  <a:tcPr marL="6619" marR="6619" marT="6619"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a:rPr>
                        <a:t>4,216,698 </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a:rPr>
                        <a:t>100.0 </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a:rPr>
                        <a:t>4,489,345</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a:solidFill>
                            <a:srgbClr val="000000"/>
                          </a:solidFill>
                          <a:latin typeface="微軟正黑體"/>
                        </a:rPr>
                        <a:t>100.0 </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a:solidFill>
                            <a:srgbClr val="000000"/>
                          </a:solidFill>
                          <a:latin typeface="微軟正黑體"/>
                        </a:rPr>
                        <a:t>3,957,011</a:t>
                      </a: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a:rPr>
                        <a:t>100.0 </a:t>
                      </a:r>
                    </a:p>
                  </a:txBody>
                  <a:tcPr marL="9525" marR="9525" marT="9525" marB="0" anchor="ctr">
                    <a:lnL>
                      <a:noFill/>
                    </a:lnL>
                    <a:lnR w="190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a:rPr>
                        <a:t>(6.1)</a:t>
                      </a:r>
                    </a:p>
                  </a:txBody>
                  <a:tcPr marL="9525" marR="9525" marT="9525" marB="0" anchor="ctr">
                    <a:lnL w="19050" cap="flat" cmpd="sng" algn="ctr">
                      <a:solidFill>
                        <a:schemeClr val="tx1"/>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a:rPr>
                        <a:t>6.6 </a:t>
                      </a:r>
                    </a:p>
                  </a:txBody>
                  <a:tcPr marL="9525" marR="9525" marT="9525" marB="0" anchor="ctr">
                    <a:lnL>
                      <a:noFill/>
                    </a:lnL>
                    <a:lnR w="190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noFill/>
                  </a:tcPr>
                </a:tc>
              </a:tr>
              <a:tr h="305397">
                <a:tc>
                  <a:txBody>
                    <a:bodyPr/>
                    <a:lstStyle/>
                    <a:p>
                      <a:pPr algn="l" rtl="0" fontAlgn="ctr"/>
                      <a:r>
                        <a:rPr lang="en-US" sz="1200" b="0" i="0" u="none" strike="noStrike" dirty="0">
                          <a:solidFill>
                            <a:srgbClr val="000000"/>
                          </a:solidFill>
                          <a:latin typeface="微軟正黑體" pitchFamily="34" charset="-120"/>
                          <a:ea typeface="微軟正黑體" pitchFamily="34" charset="-120"/>
                        </a:rPr>
                        <a:t>Operating Costs </a:t>
                      </a:r>
                    </a:p>
                  </a:txBody>
                  <a:tcPr marL="6619" marR="6619" marT="6619" marB="0" anchor="ctr">
                    <a:lnL>
                      <a:noFill/>
                    </a:lnL>
                    <a:lnR>
                      <a:noFill/>
                    </a:lnR>
                    <a:lnT>
                      <a:noFill/>
                    </a:lnT>
                    <a:lnB>
                      <a:noFill/>
                    </a:lnB>
                  </a:tcPr>
                </a:tc>
                <a:tc>
                  <a:txBody>
                    <a:bodyPr/>
                    <a:lstStyle/>
                    <a:p>
                      <a:pPr algn="r" rtl="0" fontAlgn="ctr"/>
                      <a:r>
                        <a:rPr lang="en-US" altLang="zh-TW" sz="1200" b="0" i="0" u="none" strike="noStrike" dirty="0">
                          <a:solidFill>
                            <a:srgbClr val="000000"/>
                          </a:solidFill>
                          <a:latin typeface="微軟正黑體"/>
                        </a:rPr>
                        <a:t>3,945,197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a:rPr>
                        <a:t>93.6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a:rPr>
                        <a:t>4,161,922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a:rPr>
                        <a:t>92.7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a:rPr>
                        <a:t>3,695,318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a:rPr>
                        <a:t>93.4 </a:t>
                      </a:r>
                    </a:p>
                  </a:txBody>
                  <a:tcPr marL="9525" marR="9525" marT="9525" marB="0" anchor="ctr">
                    <a:lnL>
                      <a:noFill/>
                    </a:lnL>
                    <a:lnR w="190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a:rPr>
                        <a:t>(5.2)</a:t>
                      </a:r>
                    </a:p>
                  </a:txBody>
                  <a:tcPr marL="9525" marR="9525" marT="9525" marB="0" anchor="ctr">
                    <a:lnL w="1905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noFill/>
                  </a:tcPr>
                </a:tc>
                <a:tc>
                  <a:txBody>
                    <a:bodyPr/>
                    <a:lstStyle/>
                    <a:p>
                      <a:pPr algn="r" rtl="0" fontAlgn="ctr"/>
                      <a:r>
                        <a:rPr lang="en-US" altLang="zh-TW" sz="1200" b="0" i="0" u="none" strike="noStrike" dirty="0">
                          <a:solidFill>
                            <a:srgbClr val="000000"/>
                          </a:solidFill>
                          <a:latin typeface="微軟正黑體"/>
                        </a:rPr>
                        <a:t>6.8 </a:t>
                      </a:r>
                    </a:p>
                  </a:txBody>
                  <a:tcPr marL="9525" marR="9525" marT="9525" marB="0" anchor="ctr">
                    <a:lnL>
                      <a:noFill/>
                    </a:lnL>
                    <a:lnR w="190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noFill/>
                  </a:tcPr>
                </a:tc>
              </a:tr>
              <a:tr h="305397">
                <a:tc>
                  <a:txBody>
                    <a:bodyPr/>
                    <a:lstStyle/>
                    <a:p>
                      <a:pPr algn="l" rtl="0" fontAlgn="ctr"/>
                      <a:r>
                        <a:rPr lang="en-US" sz="1200" b="0" i="0" u="none" strike="noStrike" dirty="0">
                          <a:solidFill>
                            <a:srgbClr val="000000"/>
                          </a:solidFill>
                          <a:latin typeface="微軟正黑體" pitchFamily="34" charset="-120"/>
                          <a:ea typeface="微軟正黑體" pitchFamily="34" charset="-120"/>
                        </a:rPr>
                        <a:t>Gross Profit </a:t>
                      </a:r>
                    </a:p>
                  </a:txBody>
                  <a:tcPr marL="6619" marR="6619" marT="6619" marB="0" anchor="ctr">
                    <a:lnL>
                      <a:noFill/>
                    </a:lnL>
                    <a:lnR>
                      <a:noFill/>
                    </a:lnR>
                    <a:lnT>
                      <a:noFill/>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271,501 </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6.4 </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327,423 </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7.3 </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261,693 </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6.6 </a:t>
                      </a:r>
                    </a:p>
                  </a:txBody>
                  <a:tcPr marL="7034" marR="7034" marT="7034" marB="0" anchor="ctr">
                    <a:lnL>
                      <a:noFill/>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FF0000"/>
                          </a:solidFill>
                          <a:latin typeface="微軟正黑體" pitchFamily="34" charset="-120"/>
                          <a:ea typeface="微軟正黑體" pitchFamily="34" charset="-120"/>
                        </a:rPr>
                        <a:t>(17.1)</a:t>
                      </a:r>
                    </a:p>
                  </a:txBody>
                  <a:tcPr marL="7034" marR="7034" marT="7034" marB="0" anchor="ctr">
                    <a:lnL w="1905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3.7 </a:t>
                      </a:r>
                    </a:p>
                  </a:txBody>
                  <a:tcPr marL="7034" marR="7034" marT="7034" marB="0" anchor="ctr">
                    <a:lnL>
                      <a:noFill/>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a:noFill/>
                    </a:lnB>
                    <a:noFill/>
                  </a:tcPr>
                </a:tc>
              </a:tr>
              <a:tr h="305397">
                <a:tc>
                  <a:txBody>
                    <a:bodyPr/>
                    <a:lstStyle/>
                    <a:p>
                      <a:pPr algn="l" rtl="0" fontAlgn="ctr"/>
                      <a:r>
                        <a:rPr lang="en-US" sz="1200" b="0" i="0" u="none" strike="noStrike" dirty="0">
                          <a:solidFill>
                            <a:srgbClr val="000000"/>
                          </a:solidFill>
                          <a:latin typeface="微軟正黑體" pitchFamily="34" charset="-120"/>
                          <a:ea typeface="微軟正黑體" pitchFamily="34" charset="-120"/>
                        </a:rPr>
                        <a:t>Operating Expenses </a:t>
                      </a:r>
                    </a:p>
                  </a:txBody>
                  <a:tcPr marL="6619" marR="6619" marT="6619" marB="0" anchor="ctr">
                    <a:lnL>
                      <a:noFill/>
                    </a:lnL>
                    <a:lnR>
                      <a:noFill/>
                    </a:lnR>
                    <a:lnT>
                      <a:noFill/>
                    </a:lnT>
                    <a:lnB>
                      <a:noFill/>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252,221 </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6.0 </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224,590</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5.0 </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224,561</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5.7 </a:t>
                      </a:r>
                    </a:p>
                  </a:txBody>
                  <a:tcPr marL="7034" marR="7034" marT="7034" marB="0" anchor="ctr">
                    <a:lnL>
                      <a:noFill/>
                    </a:lnL>
                    <a:lnR w="190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12.3 </a:t>
                      </a:r>
                    </a:p>
                  </a:txBody>
                  <a:tcPr marL="7034" marR="7034" marT="7034" marB="0" anchor="ctr">
                    <a:lnL w="19050" cap="flat" cmpd="sng" algn="ctr">
                      <a:solidFill>
                        <a:schemeClr val="tx1"/>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12.3 </a:t>
                      </a:r>
                    </a:p>
                  </a:txBody>
                  <a:tcPr marL="7034" marR="7034" marT="7034" marB="0" anchor="ctr">
                    <a:lnL>
                      <a:noFill/>
                    </a:lnL>
                    <a:lnR w="19050" cap="flat" cmpd="sng" algn="ctr">
                      <a:no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noFill/>
                  </a:tcPr>
                </a:tc>
              </a:tr>
              <a:tr h="305397">
                <a:tc>
                  <a:txBody>
                    <a:bodyPr/>
                    <a:lstStyle/>
                    <a:p>
                      <a:pPr algn="l" rtl="0" fontAlgn="ctr"/>
                      <a:r>
                        <a:rPr lang="en-US" sz="1200" b="0" i="0" u="none" strike="noStrike" dirty="0">
                          <a:solidFill>
                            <a:srgbClr val="000000"/>
                          </a:solidFill>
                          <a:latin typeface="微軟正黑體" pitchFamily="34" charset="-120"/>
                          <a:ea typeface="微軟正黑體" pitchFamily="34" charset="-120"/>
                        </a:rPr>
                        <a:t>Net </a:t>
                      </a:r>
                      <a:r>
                        <a:rPr lang="en-US" sz="1200" b="0" i="0" u="none" strike="noStrike" dirty="0" smtClean="0">
                          <a:solidFill>
                            <a:srgbClr val="000000"/>
                          </a:solidFill>
                          <a:latin typeface="微軟正黑體" pitchFamily="34" charset="-120"/>
                          <a:ea typeface="微軟正黑體" pitchFamily="34" charset="-120"/>
                        </a:rPr>
                        <a:t>Profit</a:t>
                      </a:r>
                      <a:r>
                        <a:rPr lang="zh-TW" altLang="en-US" sz="1200" b="0" i="0" u="none" strike="noStrike" dirty="0" smtClean="0">
                          <a:solidFill>
                            <a:srgbClr val="000000"/>
                          </a:solidFill>
                          <a:latin typeface="微軟正黑體" pitchFamily="34" charset="-120"/>
                          <a:ea typeface="微軟正黑體" pitchFamily="34" charset="-120"/>
                        </a:rPr>
                        <a:t> </a:t>
                      </a:r>
                      <a:r>
                        <a:rPr lang="en-US" altLang="zh-TW" sz="1200" b="0" i="0" u="none" strike="noStrike" dirty="0" smtClean="0">
                          <a:solidFill>
                            <a:srgbClr val="000000"/>
                          </a:solidFill>
                          <a:latin typeface="微軟正黑體" pitchFamily="34" charset="-120"/>
                          <a:ea typeface="微軟正黑體" pitchFamily="34" charset="-120"/>
                        </a:rPr>
                        <a:t>or</a:t>
                      </a:r>
                      <a:r>
                        <a:rPr lang="zh-TW" altLang="en-US" sz="1200" b="0" i="0" u="none" strike="noStrike" baseline="0" dirty="0" smtClean="0">
                          <a:solidFill>
                            <a:srgbClr val="000000"/>
                          </a:solidFill>
                          <a:latin typeface="微軟正黑體" pitchFamily="34" charset="-120"/>
                          <a:ea typeface="微軟正黑體" pitchFamily="34" charset="-120"/>
                        </a:rPr>
                        <a:t> </a:t>
                      </a:r>
                      <a:r>
                        <a:rPr lang="en-US" altLang="zh-TW" sz="1200" b="0" i="0" u="none" strike="noStrike" baseline="0" dirty="0" smtClean="0">
                          <a:solidFill>
                            <a:srgbClr val="000000"/>
                          </a:solidFill>
                          <a:latin typeface="微軟正黑體" pitchFamily="34" charset="-120"/>
                          <a:ea typeface="微軟正黑體" pitchFamily="34" charset="-120"/>
                        </a:rPr>
                        <a:t>Loss</a:t>
                      </a:r>
                      <a:r>
                        <a:rPr lang="en-US" sz="1200" b="0" i="0" u="none" strike="noStrike" dirty="0" smtClean="0">
                          <a:solidFill>
                            <a:srgbClr val="000000"/>
                          </a:solidFill>
                          <a:latin typeface="微軟正黑體" pitchFamily="34" charset="-120"/>
                          <a:ea typeface="微軟正黑體" pitchFamily="34" charset="-120"/>
                        </a:rPr>
                        <a:t> </a:t>
                      </a:r>
                      <a:endParaRPr lang="en-US" sz="1200" b="0" i="0" u="none" strike="noStrike" dirty="0">
                        <a:solidFill>
                          <a:srgbClr val="000000"/>
                        </a:solidFill>
                        <a:latin typeface="微軟正黑體" pitchFamily="34" charset="-120"/>
                        <a:ea typeface="微軟正黑體" pitchFamily="34" charset="-120"/>
                      </a:endParaRPr>
                    </a:p>
                  </a:txBody>
                  <a:tcPr marL="6619" marR="6619" marT="6619" marB="0" anchor="ctr">
                    <a:lnL>
                      <a:noFill/>
                    </a:lnL>
                    <a:lnR>
                      <a:noFill/>
                    </a:lnR>
                    <a:lnT>
                      <a:noFill/>
                    </a:lnT>
                    <a:lnB>
                      <a:noFill/>
                    </a:lnB>
                    <a:no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19,280 </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0.5 </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102,833 </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2.3 </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37,132 </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0.9 </a:t>
                      </a:r>
                    </a:p>
                  </a:txBody>
                  <a:tcPr marL="7034" marR="7034" marT="7034" marB="0" anchor="ctr">
                    <a:lnL>
                      <a:noFill/>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FF0000"/>
                          </a:solidFill>
                          <a:latin typeface="微軟正黑體" pitchFamily="34" charset="-120"/>
                          <a:ea typeface="微軟正黑體" pitchFamily="34" charset="-120"/>
                        </a:rPr>
                        <a:t>(81.3)</a:t>
                      </a:r>
                    </a:p>
                  </a:txBody>
                  <a:tcPr marL="7034" marR="7034" marT="7034" marB="0" anchor="ctr">
                    <a:lnL w="19050" cap="flat" cmpd="sng" algn="ctr">
                      <a:solidFill>
                        <a:schemeClr val="tx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FF0000"/>
                          </a:solidFill>
                          <a:latin typeface="微軟正黑體" pitchFamily="34" charset="-120"/>
                          <a:ea typeface="微軟正黑體" pitchFamily="34" charset="-120"/>
                        </a:rPr>
                        <a:t>(48.1)</a:t>
                      </a:r>
                    </a:p>
                  </a:txBody>
                  <a:tcPr marL="7034" marR="7034" marT="7034" marB="0" anchor="ctr">
                    <a:lnL>
                      <a:noFill/>
                    </a:lnL>
                    <a:lnR w="190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noFill/>
                  </a:tcPr>
                </a:tc>
              </a:tr>
              <a:tr h="305397">
                <a:tc>
                  <a:txBody>
                    <a:bodyPr/>
                    <a:lstStyle/>
                    <a:p>
                      <a:pPr algn="l" rtl="0" fontAlgn="ctr"/>
                      <a:r>
                        <a:rPr lang="en-US" sz="1200" b="0" i="0" u="none" strike="noStrike" dirty="0">
                          <a:solidFill>
                            <a:srgbClr val="000000"/>
                          </a:solidFill>
                          <a:latin typeface="微軟正黑體" pitchFamily="34" charset="-120"/>
                          <a:ea typeface="微軟正黑體" pitchFamily="34" charset="-120"/>
                        </a:rPr>
                        <a:t>Non-Operational </a:t>
                      </a:r>
                      <a:r>
                        <a:rPr lang="en-US" sz="1200" b="0" i="0" u="none" strike="noStrike" dirty="0" smtClean="0">
                          <a:solidFill>
                            <a:srgbClr val="000000"/>
                          </a:solidFill>
                          <a:latin typeface="微軟正黑體" pitchFamily="34" charset="-120"/>
                          <a:ea typeface="微軟正黑體" pitchFamily="34" charset="-120"/>
                        </a:rPr>
                        <a:t>Income</a:t>
                      </a:r>
                    </a:p>
                    <a:p>
                      <a:pPr algn="l" rtl="0" fontAlgn="ctr"/>
                      <a:r>
                        <a:rPr lang="en-US" altLang="zh-TW" sz="1200" b="0" i="0" u="none" strike="noStrike" dirty="0" smtClean="0">
                          <a:solidFill>
                            <a:srgbClr val="000000"/>
                          </a:solidFill>
                          <a:latin typeface="微軟正黑體" pitchFamily="34" charset="-120"/>
                          <a:ea typeface="微軟正黑體" pitchFamily="34" charset="-120"/>
                        </a:rPr>
                        <a:t>(Expenditure)</a:t>
                      </a:r>
                      <a:endParaRPr lang="en-US" sz="1200" b="0" i="0" u="none" strike="noStrike" dirty="0">
                        <a:solidFill>
                          <a:srgbClr val="000000"/>
                        </a:solidFill>
                        <a:latin typeface="微軟正黑體" pitchFamily="34" charset="-120"/>
                        <a:ea typeface="微軟正黑體" pitchFamily="34" charset="-120"/>
                      </a:endParaRPr>
                    </a:p>
                  </a:txBody>
                  <a:tcPr marL="6619" marR="6619" marT="6619" marB="0" anchor="ctr">
                    <a:lnL>
                      <a:noFill/>
                    </a:lnL>
                    <a:lnR>
                      <a:noFill/>
                    </a:lnR>
                    <a:lnT>
                      <a:noFill/>
                    </a:lnT>
                    <a:lnB>
                      <a:noFill/>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325,898 </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7.7 </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34,687 </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0.8 </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202,794 </a:t>
                      </a:r>
                    </a:p>
                  </a:txBody>
                  <a:tcPr marL="7034" marR="7034" marT="7034" marB="0" anchor="ctr">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5.1 </a:t>
                      </a:r>
                    </a:p>
                  </a:txBody>
                  <a:tcPr marL="7034" marR="7034" marT="7034" marB="0" anchor="ctr">
                    <a:lnL>
                      <a:noFill/>
                    </a:lnL>
                    <a:lnR w="1905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839.5 </a:t>
                      </a:r>
                    </a:p>
                  </a:txBody>
                  <a:tcPr marL="7034" marR="7034" marT="7034" marB="0" anchor="ctr">
                    <a:lnL w="19050" cap="flat" cmpd="sng" algn="ctr">
                      <a:solidFill>
                        <a:schemeClr val="tx1"/>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60.7 </a:t>
                      </a:r>
                    </a:p>
                  </a:txBody>
                  <a:tcPr marL="7034" marR="7034" marT="7034" marB="0" anchor="ctr">
                    <a:lnL>
                      <a:noFill/>
                    </a:lnL>
                    <a:lnR w="19050" cap="flat" cmpd="sng" algn="ctr">
                      <a:no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noFill/>
                  </a:tcPr>
                </a:tc>
              </a:tr>
              <a:tr h="54334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微軟正黑體" pitchFamily="34" charset="-120"/>
                          <a:ea typeface="微軟正黑體" pitchFamily="34" charset="-120"/>
                        </a:rPr>
                        <a:t> </a:t>
                      </a:r>
                      <a:r>
                        <a:rPr lang="en-US" altLang="zh-TW" sz="1200" b="0" i="0" u="none" strike="noStrike" dirty="0" smtClean="0">
                          <a:solidFill>
                            <a:srgbClr val="000000"/>
                          </a:solidFill>
                          <a:latin typeface="微軟正黑體" pitchFamily="34" charset="-120"/>
                          <a:ea typeface="微軟正黑體" pitchFamily="34" charset="-120"/>
                        </a:rPr>
                        <a:t>Net Profit After Tax </a:t>
                      </a:r>
                    </a:p>
                  </a:txBody>
                  <a:tcPr marL="6619" marR="6619" marT="6619" marB="0" anchor="ctr">
                    <a:lnL>
                      <a:noFill/>
                    </a:lnL>
                    <a:lnR>
                      <a:noFill/>
                    </a:lnR>
                    <a:lnT>
                      <a:noFill/>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318,095 </a:t>
                      </a:r>
                    </a:p>
                  </a:txBody>
                  <a:tcPr marL="7034" marR="7034" marT="703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7.5 </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95,591 </a:t>
                      </a:r>
                    </a:p>
                  </a:txBody>
                  <a:tcPr marL="7034" marR="7034" marT="703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2.1 </a:t>
                      </a:r>
                    </a:p>
                  </a:txBody>
                  <a:tcPr marL="7034" marR="7034" marT="703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139,807 </a:t>
                      </a:r>
                    </a:p>
                  </a:txBody>
                  <a:tcPr marL="7034" marR="7034" marT="703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3.5 </a:t>
                      </a:r>
                    </a:p>
                  </a:txBody>
                  <a:tcPr marL="7034" marR="7034" marT="7034" marB="0" anchor="ctr">
                    <a:lnL>
                      <a:noFill/>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232.8 </a:t>
                      </a:r>
                    </a:p>
                  </a:txBody>
                  <a:tcPr marL="7034" marR="7034" marT="7034" marB="0" anchor="ctr">
                    <a:lnL w="19050" cap="flat" cmpd="sng" algn="ctr">
                      <a:solidFill>
                        <a:schemeClr val="tx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127.5 </a:t>
                      </a:r>
                    </a:p>
                  </a:txBody>
                  <a:tcPr marL="7034" marR="7034" marT="7034" marB="0" anchor="ctr">
                    <a:lnL>
                      <a:noFill/>
                    </a:lnL>
                    <a:lnR w="190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301446">
                <a:tc>
                  <a:txBody>
                    <a:bodyPr/>
                    <a:lstStyle/>
                    <a:p>
                      <a:pPr algn="l" rtl="0" fontAlgn="ctr"/>
                      <a:r>
                        <a:rPr lang="en-US" sz="1200" b="0" i="0" u="none" strike="noStrike" dirty="0" smtClean="0">
                          <a:solidFill>
                            <a:srgbClr val="000000"/>
                          </a:solidFill>
                          <a:latin typeface="微軟正黑體" pitchFamily="34" charset="-120"/>
                          <a:ea typeface="微軟正黑體" pitchFamily="34" charset="-120"/>
                        </a:rPr>
                        <a:t>EPS</a:t>
                      </a:r>
                      <a:endParaRPr lang="en-US" sz="1200" b="0" i="0" u="none" strike="noStrike" dirty="0">
                        <a:solidFill>
                          <a:srgbClr val="000000"/>
                        </a:solidFill>
                        <a:latin typeface="微軟正黑體" pitchFamily="34" charset="-120"/>
                        <a:ea typeface="微軟正黑體" pitchFamily="34" charset="-120"/>
                      </a:endParaRPr>
                    </a:p>
                  </a:txBody>
                  <a:tcPr marL="6619" marR="6619" marT="6619" marB="0" anchor="ctr">
                    <a:lnL>
                      <a:noFill/>
                    </a:lnL>
                    <a:lnR>
                      <a:noFill/>
                    </a:lnR>
                    <a:lnT>
                      <a:noFill/>
                    </a:lnT>
                    <a:lnB w="19050" cap="flat" cmpd="sng" algn="ctr">
                      <a:solidFill>
                        <a:srgbClr val="000000"/>
                      </a:solidFill>
                      <a:prstDash val="solid"/>
                      <a:round/>
                      <a:headEnd type="none" w="med" len="med"/>
                      <a:tailEnd type="none" w="med" len="med"/>
                    </a:lnB>
                    <a:solidFill>
                      <a:srgbClr val="FFEBE1">
                        <a:alpha val="50196"/>
                      </a:srgb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0.54 </a:t>
                      </a:r>
                    </a:p>
                  </a:txBody>
                  <a:tcPr marL="7034" marR="7034" marT="7034"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BE1">
                        <a:alpha val="50196"/>
                      </a:srgbClr>
                    </a:solidFill>
                  </a:tcPr>
                </a:tc>
                <a:tc>
                  <a:txBody>
                    <a:bodyPr/>
                    <a:lstStyle/>
                    <a:p>
                      <a:pPr algn="r" rtl="0" fontAlgn="ctr"/>
                      <a:r>
                        <a:rPr lang="zh-TW" altLang="en-US" sz="1200" b="0" i="0" u="none" strike="noStrike">
                          <a:solidFill>
                            <a:srgbClr val="000000"/>
                          </a:solidFill>
                          <a:latin typeface="微軟正黑體" pitchFamily="34" charset="-120"/>
                          <a:ea typeface="微軟正黑體" pitchFamily="34" charset="-120"/>
                        </a:rPr>
                        <a:t>　</a:t>
                      </a:r>
                    </a:p>
                  </a:txBody>
                  <a:tcPr marL="7034" marR="7034" marT="7034" marB="0" anchor="ctr">
                    <a:lnL>
                      <a:noFill/>
                    </a:lnL>
                    <a:lnR>
                      <a:noFill/>
                    </a:lnR>
                    <a:lnT>
                      <a:noFill/>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0.17 </a:t>
                      </a:r>
                    </a:p>
                  </a:txBody>
                  <a:tcPr marL="7034" marR="7034" marT="7034"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BE1">
                        <a:alpha val="50196"/>
                      </a:srgbClr>
                    </a:solidFill>
                  </a:tcPr>
                </a:tc>
                <a:tc>
                  <a:txBody>
                    <a:bodyPr/>
                    <a:lstStyle/>
                    <a:p>
                      <a:pPr algn="r" rtl="0" fontAlgn="ctr"/>
                      <a:r>
                        <a:rPr lang="zh-TW" altLang="en-US" sz="1200" b="0" i="0" u="none" strike="noStrike">
                          <a:solidFill>
                            <a:srgbClr val="000000"/>
                          </a:solidFill>
                          <a:latin typeface="微軟正黑體" pitchFamily="34" charset="-120"/>
                          <a:ea typeface="微軟正黑體" pitchFamily="34" charset="-120"/>
                        </a:rPr>
                        <a:t>　</a:t>
                      </a:r>
                    </a:p>
                  </a:txBody>
                  <a:tcPr marL="7034" marR="7034" marT="7034" marB="0" anchor="ctr">
                    <a:lnL>
                      <a:noFill/>
                    </a:lnL>
                    <a:lnR>
                      <a:noFill/>
                    </a:lnR>
                    <a:lnT>
                      <a:noFill/>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0.24 </a:t>
                      </a:r>
                    </a:p>
                  </a:txBody>
                  <a:tcPr marL="7034" marR="7034" marT="7034" marB="0" anchor="ctr">
                    <a:lnL>
                      <a:noFill/>
                    </a:lnL>
                    <a:lnR w="19050" cap="flat" cmpd="sng" algn="ctr">
                      <a:solidFill>
                        <a:schemeClr val="tx1"/>
                      </a:solidFill>
                      <a:prstDash val="solid"/>
                      <a:round/>
                      <a:headEnd type="none" w="med" len="med"/>
                      <a:tailEnd type="none" w="med" len="med"/>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EBE1">
                        <a:alpha val="50196"/>
                      </a:srgbClr>
                    </a:solidFill>
                  </a:tcPr>
                </a:tc>
                <a:tc>
                  <a:txBody>
                    <a:bodyPr/>
                    <a:lstStyle/>
                    <a:p>
                      <a:pPr algn="r" rtl="0" fontAlgn="ctr"/>
                      <a:r>
                        <a:rPr lang="zh-TW" altLang="en-US" sz="1200" b="0" i="0" u="none" strike="noStrike">
                          <a:solidFill>
                            <a:srgbClr val="000000"/>
                          </a:solidFill>
                          <a:latin typeface="微軟正黑體" pitchFamily="34" charset="-120"/>
                          <a:ea typeface="微軟正黑體" pitchFamily="34" charset="-120"/>
                        </a:rPr>
                        <a:t>　</a:t>
                      </a:r>
                    </a:p>
                  </a:txBody>
                  <a:tcPr marL="7034" marR="7034" marT="7034"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a:t>
                      </a:r>
                    </a:p>
                  </a:txBody>
                  <a:tcPr marL="7034" marR="7034" marT="7034" marB="0" anchor="ctr">
                    <a:lnL w="19050" cap="flat" cmpd="sng" algn="ctr">
                      <a:solidFill>
                        <a:schemeClr val="tx1"/>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BE1">
                        <a:alpha val="50196"/>
                      </a:srgb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a:t>
                      </a:r>
                    </a:p>
                  </a:txBody>
                  <a:tcPr marL="7034" marR="7034" marT="7034" marB="0" anchor="ctr">
                    <a:lnL>
                      <a:noFill/>
                    </a:lnL>
                    <a:lnR w="1905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BE1">
                        <a:alpha val="50196"/>
                      </a:srgbClr>
                    </a:solidFill>
                  </a:tcPr>
                </a:tc>
              </a:tr>
            </a:tbl>
          </a:graphicData>
        </a:graphic>
      </p:graphicFrame>
      <p:sp>
        <p:nvSpPr>
          <p:cNvPr id="28" name="投影片編號版面配置區 27"/>
          <p:cNvSpPr>
            <a:spLocks noGrp="1"/>
          </p:cNvSpPr>
          <p:nvPr>
            <p:ph type="sldNum" sz="quarter" idx="16"/>
          </p:nvPr>
        </p:nvSpPr>
        <p:spPr/>
        <p:txBody>
          <a:bodyPr/>
          <a:lstStyle/>
          <a:p>
            <a:pPr>
              <a:defRPr/>
            </a:pPr>
            <a:fld id="{620B626C-7E9B-45DD-B951-EB10FCB05BC4}" type="slidenum">
              <a:rPr lang="zh-TW" altLang="en-US" smtClean="0"/>
              <a:pPr>
                <a:defRPr/>
              </a:pPr>
              <a:t>21</a:t>
            </a:fld>
            <a:endParaRPr lang="zh-TW" altLang="en-US"/>
          </a:p>
        </p:txBody>
      </p:sp>
      <p:sp>
        <p:nvSpPr>
          <p:cNvPr id="31" name="矩形 30"/>
          <p:cNvSpPr/>
          <p:nvPr/>
        </p:nvSpPr>
        <p:spPr>
          <a:xfrm>
            <a:off x="611560" y="1124744"/>
            <a:ext cx="7560840" cy="584775"/>
          </a:xfrm>
          <a:prstGeom prst="rect">
            <a:avLst/>
          </a:prstGeom>
        </p:spPr>
        <p:txBody>
          <a:bodyPr wrap="square">
            <a:spAutoFit/>
          </a:bodyPr>
          <a:lstStyle/>
          <a:p>
            <a:pPr>
              <a:buFont typeface="Arial" pitchFamily="34" charset="0"/>
              <a:buChar char="•"/>
            </a:pPr>
            <a:r>
              <a:rPr lang="en-US" altLang="zh-TW" sz="1600" dirty="0" smtClean="0">
                <a:latin typeface="微軟正黑體" pitchFamily="34" charset="-120"/>
                <a:ea typeface="微軟正黑體" pitchFamily="34" charset="-120"/>
              </a:rPr>
              <a:t> Consolidated Statements of Income : April,31~June 30, 2020</a:t>
            </a:r>
            <a:endParaRPr lang="zh-TW" altLang="en-US" sz="1600" dirty="0" smtClean="0">
              <a:latin typeface="微軟正黑體" pitchFamily="34" charset="-120"/>
              <a:ea typeface="微軟正黑體" pitchFamily="34" charset="-120"/>
            </a:endParaRPr>
          </a:p>
          <a:p>
            <a:pPr eaLnBrk="1" hangingPunct="1"/>
            <a:endParaRPr lang="zh-TW" altLang="en-US" sz="1600" dirty="0" smtClean="0">
              <a:latin typeface="微軟正黑體" pitchFamily="34" charset="-120"/>
              <a:ea typeface="微軟正黑體" pitchFamily="34" charset="-120"/>
            </a:endParaRPr>
          </a:p>
        </p:txBody>
      </p:sp>
      <p:sp>
        <p:nvSpPr>
          <p:cNvPr id="32" name="文字方塊 1"/>
          <p:cNvSpPr txBox="1">
            <a:spLocks noChangeArrowheads="1"/>
          </p:cNvSpPr>
          <p:nvPr/>
        </p:nvSpPr>
        <p:spPr bwMode="auto">
          <a:xfrm>
            <a:off x="4716016" y="1581299"/>
            <a:ext cx="4032250" cy="263525"/>
          </a:xfrm>
          <a:prstGeom prst="rect">
            <a:avLst/>
          </a:prstGeom>
          <a:noFill/>
          <a:ln w="9525">
            <a:noFill/>
            <a:miter lim="800000"/>
            <a:headEnd/>
            <a:tailEnd/>
          </a:ln>
        </p:spPr>
        <p:txBody>
          <a:bodyPr/>
          <a:lstStyle/>
          <a:p>
            <a:pPr eaLnBrk="1" hangingPunct="1"/>
            <a:r>
              <a:rPr lang="en-US" altLang="zh-TW" sz="1400" dirty="0">
                <a:latin typeface="微軟正黑體" pitchFamily="34" charset="-120"/>
                <a:ea typeface="微軟正黑體" pitchFamily="34" charset="-120"/>
              </a:rPr>
              <a:t>Unit: Thousand of NTD, except  for EPS in NTD</a:t>
            </a:r>
            <a:endParaRPr lang="zh-TW" altLang="en-US" sz="1400" dirty="0">
              <a:latin typeface="微軟正黑體" pitchFamily="34" charset="-120"/>
              <a:ea typeface="微軟正黑體" pitchFamily="34" charset="-120"/>
            </a:endParaRPr>
          </a:p>
        </p:txBody>
      </p:sp>
      <p:grpSp>
        <p:nvGrpSpPr>
          <p:cNvPr id="15" name="群組 14"/>
          <p:cNvGrpSpPr/>
          <p:nvPr/>
        </p:nvGrpSpPr>
        <p:grpSpPr>
          <a:xfrm>
            <a:off x="323528" y="260648"/>
            <a:ext cx="4752528" cy="792088"/>
            <a:chOff x="1403648" y="476671"/>
            <a:chExt cx="4706864" cy="792088"/>
          </a:xfrm>
        </p:grpSpPr>
        <p:grpSp>
          <p:nvGrpSpPr>
            <p:cNvPr id="16" name="群組 42"/>
            <p:cNvGrpSpPr/>
            <p:nvPr/>
          </p:nvGrpSpPr>
          <p:grpSpPr>
            <a:xfrm>
              <a:off x="1403648" y="476671"/>
              <a:ext cx="4706864" cy="792088"/>
              <a:chOff x="670818" y="1201082"/>
              <a:chExt cx="3432184" cy="836758"/>
            </a:xfrm>
          </p:grpSpPr>
          <p:sp>
            <p:nvSpPr>
              <p:cNvPr id="18" name="圓角化同側角落矩形 17"/>
              <p:cNvSpPr/>
              <p:nvPr/>
            </p:nvSpPr>
            <p:spPr>
              <a:xfrm rot="5400000">
                <a:off x="2006567" y="-134661"/>
                <a:ext cx="760685" cy="3432184"/>
              </a:xfrm>
              <a:prstGeom prst="round2SameRect">
                <a:avLst/>
              </a:prstGeom>
              <a:ln>
                <a:no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圓角化同側角落矩形 4"/>
              <p:cNvSpPr/>
              <p:nvPr/>
            </p:nvSpPr>
            <p:spPr>
              <a:xfrm>
                <a:off x="670819" y="1201082"/>
                <a:ext cx="3227277" cy="83675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r" defTabSz="1244600">
                  <a:lnSpc>
                    <a:spcPct val="90000"/>
                  </a:lnSpc>
                  <a:spcAft>
                    <a:spcPct val="15000"/>
                  </a:spcAft>
                </a:pPr>
                <a:r>
                  <a:rPr lang="zh-TW" altLang="en-US" sz="2800" b="1" kern="1200" dirty="0" smtClean="0">
                    <a:latin typeface="微軟正黑體" pitchFamily="34" charset="-120"/>
                    <a:ea typeface="微軟正黑體" pitchFamily="34" charset="-120"/>
                  </a:rPr>
                  <a:t> </a:t>
                </a:r>
                <a:r>
                  <a:rPr lang="en-US" altLang="zh-TW" sz="2800" dirty="0" smtClean="0"/>
                  <a:t>Financial </a:t>
                </a:r>
                <a:r>
                  <a:rPr lang="en-US" altLang="zh-TW" sz="2800" dirty="0" smtClean="0">
                    <a:cs typeface="Times New Roman" pitchFamily="18" charset="0"/>
                  </a:rPr>
                  <a:t>Highlights</a:t>
                </a:r>
                <a:endParaRPr lang="zh-TW" altLang="en-US" sz="2800" b="1" kern="1200" dirty="0">
                  <a:latin typeface="微軟正黑體" pitchFamily="34" charset="-120"/>
                  <a:ea typeface="微軟正黑體" pitchFamily="34" charset="-120"/>
                </a:endParaRPr>
              </a:p>
            </p:txBody>
          </p:sp>
        </p:grpSp>
        <p:pic>
          <p:nvPicPr>
            <p:cNvPr id="17" name="圖片 16" descr="logo網頁用.png"/>
            <p:cNvPicPr>
              <a:picLocks noChangeAspect="1"/>
            </p:cNvPicPr>
            <p:nvPr/>
          </p:nvPicPr>
          <p:blipFill>
            <a:blip r:embed="rId2" cstate="print"/>
            <a:srcRect l="8610" t="18591" r="47111" b="17670"/>
            <a:stretch>
              <a:fillRect/>
            </a:stretch>
          </p:blipFill>
          <p:spPr>
            <a:xfrm>
              <a:off x="1831545" y="548680"/>
              <a:ext cx="1003263" cy="648072"/>
            </a:xfrm>
            <a:prstGeom prst="rect">
              <a:avLst/>
            </a:prstGeom>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投影片編號版面配置區 27"/>
          <p:cNvSpPr>
            <a:spLocks noGrp="1"/>
          </p:cNvSpPr>
          <p:nvPr>
            <p:ph type="sldNum" sz="quarter" idx="16"/>
          </p:nvPr>
        </p:nvSpPr>
        <p:spPr/>
        <p:txBody>
          <a:bodyPr/>
          <a:lstStyle/>
          <a:p>
            <a:pPr>
              <a:defRPr/>
            </a:pPr>
            <a:fld id="{620B626C-7E9B-45DD-B951-EB10FCB05BC4}" type="slidenum">
              <a:rPr lang="zh-TW" altLang="en-US" smtClean="0"/>
              <a:pPr>
                <a:defRPr/>
              </a:pPr>
              <a:t>22</a:t>
            </a:fld>
            <a:endParaRPr lang="zh-TW" altLang="en-US"/>
          </a:p>
        </p:txBody>
      </p:sp>
      <p:sp>
        <p:nvSpPr>
          <p:cNvPr id="31" name="矩形 30"/>
          <p:cNvSpPr/>
          <p:nvPr/>
        </p:nvSpPr>
        <p:spPr>
          <a:xfrm>
            <a:off x="611560" y="1124744"/>
            <a:ext cx="7560840" cy="584775"/>
          </a:xfrm>
          <a:prstGeom prst="rect">
            <a:avLst/>
          </a:prstGeom>
        </p:spPr>
        <p:txBody>
          <a:bodyPr wrap="square">
            <a:spAutoFit/>
          </a:bodyPr>
          <a:lstStyle/>
          <a:p>
            <a:pPr>
              <a:buFont typeface="Arial" pitchFamily="34" charset="0"/>
              <a:buChar char="•"/>
            </a:pPr>
            <a:r>
              <a:rPr lang="en-US" altLang="zh-TW" sz="1600" dirty="0" smtClean="0">
                <a:latin typeface="微軟正黑體" pitchFamily="34" charset="-120"/>
                <a:ea typeface="微軟正黑體" pitchFamily="34" charset="-120"/>
              </a:rPr>
              <a:t> Consolidated Statements of Income : April,31~June 30, 2020</a:t>
            </a:r>
            <a:endParaRPr lang="zh-TW" altLang="en-US" sz="1600" dirty="0" smtClean="0">
              <a:latin typeface="微軟正黑體" pitchFamily="34" charset="-120"/>
              <a:ea typeface="微軟正黑體" pitchFamily="34" charset="-120"/>
            </a:endParaRPr>
          </a:p>
          <a:p>
            <a:pPr eaLnBrk="1" hangingPunct="1"/>
            <a:endParaRPr lang="zh-TW" altLang="en-US" sz="1600" dirty="0" smtClean="0">
              <a:latin typeface="微軟正黑體" pitchFamily="34" charset="-120"/>
              <a:ea typeface="微軟正黑體" pitchFamily="34" charset="-120"/>
            </a:endParaRPr>
          </a:p>
        </p:txBody>
      </p:sp>
      <p:sp>
        <p:nvSpPr>
          <p:cNvPr id="32" name="文字方塊 1"/>
          <p:cNvSpPr txBox="1">
            <a:spLocks noChangeArrowheads="1"/>
          </p:cNvSpPr>
          <p:nvPr/>
        </p:nvSpPr>
        <p:spPr bwMode="auto">
          <a:xfrm>
            <a:off x="4716016" y="1581299"/>
            <a:ext cx="4032250" cy="263525"/>
          </a:xfrm>
          <a:prstGeom prst="rect">
            <a:avLst/>
          </a:prstGeom>
          <a:noFill/>
          <a:ln w="9525">
            <a:noFill/>
            <a:miter lim="800000"/>
            <a:headEnd/>
            <a:tailEnd/>
          </a:ln>
        </p:spPr>
        <p:txBody>
          <a:bodyPr/>
          <a:lstStyle/>
          <a:p>
            <a:pPr eaLnBrk="1" hangingPunct="1"/>
            <a:r>
              <a:rPr lang="en-US" altLang="zh-TW" sz="1400" dirty="0">
                <a:latin typeface="微軟正黑體" pitchFamily="34" charset="-120"/>
                <a:ea typeface="微軟正黑體" pitchFamily="34" charset="-120"/>
              </a:rPr>
              <a:t>Unit: Thousand of NTD, except  for EPS in NTD</a:t>
            </a:r>
            <a:endParaRPr lang="zh-TW" altLang="en-US" sz="1400" dirty="0">
              <a:latin typeface="微軟正黑體" pitchFamily="34" charset="-120"/>
              <a:ea typeface="微軟正黑體" pitchFamily="34" charset="-120"/>
            </a:endParaRPr>
          </a:p>
        </p:txBody>
      </p:sp>
      <p:grpSp>
        <p:nvGrpSpPr>
          <p:cNvPr id="2" name="群組 14"/>
          <p:cNvGrpSpPr/>
          <p:nvPr/>
        </p:nvGrpSpPr>
        <p:grpSpPr>
          <a:xfrm>
            <a:off x="323528" y="260648"/>
            <a:ext cx="4752528" cy="792088"/>
            <a:chOff x="1403648" y="476671"/>
            <a:chExt cx="4706864" cy="792088"/>
          </a:xfrm>
        </p:grpSpPr>
        <p:grpSp>
          <p:nvGrpSpPr>
            <p:cNvPr id="3" name="群組 42"/>
            <p:cNvGrpSpPr/>
            <p:nvPr/>
          </p:nvGrpSpPr>
          <p:grpSpPr>
            <a:xfrm>
              <a:off x="1403648" y="476671"/>
              <a:ext cx="4706864" cy="792088"/>
              <a:chOff x="670818" y="1201082"/>
              <a:chExt cx="3432184" cy="836758"/>
            </a:xfrm>
          </p:grpSpPr>
          <p:sp>
            <p:nvSpPr>
              <p:cNvPr id="18" name="圓角化同側角落矩形 17"/>
              <p:cNvSpPr/>
              <p:nvPr/>
            </p:nvSpPr>
            <p:spPr>
              <a:xfrm rot="5400000">
                <a:off x="2006567" y="-134661"/>
                <a:ext cx="760685" cy="3432184"/>
              </a:xfrm>
              <a:prstGeom prst="round2SameRect">
                <a:avLst/>
              </a:prstGeom>
              <a:ln>
                <a:no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圓角化同側角落矩形 4"/>
              <p:cNvSpPr/>
              <p:nvPr/>
            </p:nvSpPr>
            <p:spPr>
              <a:xfrm>
                <a:off x="670819" y="1201082"/>
                <a:ext cx="3227277" cy="83675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r" defTabSz="1244600">
                  <a:lnSpc>
                    <a:spcPct val="90000"/>
                  </a:lnSpc>
                  <a:spcAft>
                    <a:spcPct val="15000"/>
                  </a:spcAft>
                </a:pPr>
                <a:r>
                  <a:rPr lang="zh-TW" altLang="en-US" sz="2800" b="1" kern="1200" dirty="0" smtClean="0">
                    <a:latin typeface="微軟正黑體" pitchFamily="34" charset="-120"/>
                    <a:ea typeface="微軟正黑體" pitchFamily="34" charset="-120"/>
                  </a:rPr>
                  <a:t> </a:t>
                </a:r>
                <a:r>
                  <a:rPr lang="en-US" altLang="zh-TW" sz="2800" dirty="0" smtClean="0"/>
                  <a:t>Financial </a:t>
                </a:r>
                <a:r>
                  <a:rPr lang="en-US" altLang="zh-TW" sz="2800" dirty="0" smtClean="0">
                    <a:cs typeface="Times New Roman" pitchFamily="18" charset="0"/>
                  </a:rPr>
                  <a:t>Highlights</a:t>
                </a:r>
                <a:endParaRPr lang="zh-TW" altLang="en-US" sz="2800" b="1" kern="1200" dirty="0">
                  <a:latin typeface="微軟正黑體" pitchFamily="34" charset="-120"/>
                  <a:ea typeface="微軟正黑體" pitchFamily="34" charset="-120"/>
                </a:endParaRPr>
              </a:p>
            </p:txBody>
          </p:sp>
        </p:grpSp>
        <p:pic>
          <p:nvPicPr>
            <p:cNvPr id="17" name="圖片 16" descr="logo網頁用.png"/>
            <p:cNvPicPr>
              <a:picLocks noChangeAspect="1"/>
            </p:cNvPicPr>
            <p:nvPr/>
          </p:nvPicPr>
          <p:blipFill>
            <a:blip r:embed="rId2" cstate="print"/>
            <a:srcRect l="8610" t="18591" r="47111" b="17670"/>
            <a:stretch>
              <a:fillRect/>
            </a:stretch>
          </p:blipFill>
          <p:spPr>
            <a:xfrm>
              <a:off x="1831545" y="548680"/>
              <a:ext cx="1003263" cy="648072"/>
            </a:xfrm>
            <a:prstGeom prst="rect">
              <a:avLst/>
            </a:prstGeom>
          </p:spPr>
        </p:pic>
      </p:grpSp>
      <p:graphicFrame>
        <p:nvGraphicFramePr>
          <p:cNvPr id="11" name="表格 10"/>
          <p:cNvGraphicFramePr>
            <a:graphicFrameLocks noGrp="1"/>
          </p:cNvGraphicFramePr>
          <p:nvPr/>
        </p:nvGraphicFramePr>
        <p:xfrm>
          <a:off x="467540" y="1988841"/>
          <a:ext cx="7992894" cy="4326729"/>
        </p:xfrm>
        <a:graphic>
          <a:graphicData uri="http://schemas.openxmlformats.org/drawingml/2006/table">
            <a:tbl>
              <a:tblPr/>
              <a:tblGrid>
                <a:gridCol w="1485408"/>
                <a:gridCol w="707334"/>
                <a:gridCol w="565756"/>
                <a:gridCol w="1044422"/>
                <a:gridCol w="761814"/>
                <a:gridCol w="1044422"/>
                <a:gridCol w="761814"/>
                <a:gridCol w="810962"/>
                <a:gridCol w="810962"/>
              </a:tblGrid>
              <a:tr h="375087">
                <a:tc>
                  <a:txBody>
                    <a:bodyPr/>
                    <a:lstStyle/>
                    <a:p>
                      <a:pPr algn="l" rtl="0" fontAlgn="ctr"/>
                      <a:r>
                        <a:rPr lang="en-US" altLang="zh-TW" sz="1100" b="0" i="0" u="none" strike="noStrike" dirty="0" smtClean="0">
                          <a:solidFill>
                            <a:srgbClr val="FFFFFF"/>
                          </a:solidFill>
                          <a:latin typeface="微軟正黑體"/>
                        </a:rPr>
                        <a:t>Period</a:t>
                      </a:r>
                      <a:endParaRPr lang="zh-TW" altLang="en-US" sz="1100" b="0" i="0" u="none" strike="noStrike" dirty="0">
                        <a:solidFill>
                          <a:srgbClr val="FFFFFF"/>
                        </a:solidFill>
                        <a:latin typeface="微軟正黑體"/>
                      </a:endParaRPr>
                    </a:p>
                  </a:txBody>
                  <a:tcPr marL="6992" marR="6992" marT="6992"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gridSpan="2">
                  <a:txBody>
                    <a:bodyPr/>
                    <a:lstStyle/>
                    <a:p>
                      <a:pPr algn="ctr" rtl="0" fontAlgn="ctr"/>
                      <a:r>
                        <a:rPr lang="en-US" altLang="zh-TW" sz="1100" b="0" i="0" u="none" strike="noStrike" dirty="0" smtClean="0">
                          <a:solidFill>
                            <a:srgbClr val="FFFFFF"/>
                          </a:solidFill>
                          <a:latin typeface="微軟正黑體"/>
                        </a:rPr>
                        <a:t>Apr.~ Jun. 2020 </a:t>
                      </a:r>
                      <a:endParaRPr lang="zh-TW" altLang="en-US" sz="1100" b="0" i="0" u="none" strike="noStrike" dirty="0">
                        <a:solidFill>
                          <a:srgbClr val="FFFFFF"/>
                        </a:solidFill>
                        <a:latin typeface="微軟正黑體"/>
                      </a:endParaRPr>
                    </a:p>
                  </a:txBody>
                  <a:tcPr marL="6992" marR="6992" marT="6992"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gridSpan="2">
                  <a:txBody>
                    <a:bodyPr/>
                    <a:lstStyle/>
                    <a:p>
                      <a:pPr algn="ctr" rtl="0" fontAlgn="ctr"/>
                      <a:r>
                        <a:rPr lang="en-US" altLang="zh-TW" sz="1100" b="0" i="0" u="none" strike="noStrike" dirty="0" smtClean="0">
                          <a:solidFill>
                            <a:srgbClr val="FFFFFF"/>
                          </a:solidFill>
                          <a:latin typeface="微軟正黑體"/>
                        </a:rPr>
                        <a:t>Apr.~ Jun. 2019</a:t>
                      </a:r>
                      <a:endParaRPr lang="zh-TW" altLang="en-US" sz="1100" b="0" i="0" u="none" strike="noStrike" dirty="0">
                        <a:solidFill>
                          <a:srgbClr val="FFFFFF"/>
                        </a:solidFill>
                        <a:latin typeface="微軟正黑體"/>
                      </a:endParaRPr>
                    </a:p>
                  </a:txBody>
                  <a:tcPr marL="6992" marR="6992" marT="6992"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gridSpan="2">
                  <a:txBody>
                    <a:bodyPr/>
                    <a:lstStyle/>
                    <a:p>
                      <a:pPr algn="ctr" rtl="0" fontAlgn="ctr"/>
                      <a:r>
                        <a:rPr lang="en-US" altLang="zh-TW" sz="1100" b="0" i="0" u="none" strike="noStrike" dirty="0" err="1" smtClean="0">
                          <a:solidFill>
                            <a:srgbClr val="FFFFFF"/>
                          </a:solidFill>
                          <a:latin typeface="微軟正黑體"/>
                        </a:rPr>
                        <a:t>Jan.~Mar</a:t>
                      </a:r>
                      <a:r>
                        <a:rPr lang="en-US" altLang="zh-TW" sz="1100" b="0" i="0" u="none" strike="noStrike" dirty="0" smtClean="0">
                          <a:solidFill>
                            <a:srgbClr val="FFFFFF"/>
                          </a:solidFill>
                          <a:latin typeface="微軟正黑體"/>
                        </a:rPr>
                        <a:t>. , 2020</a:t>
                      </a:r>
                      <a:endParaRPr lang="zh-TW" altLang="en-US" sz="1100" b="0" i="0" u="none" strike="noStrike" dirty="0">
                        <a:solidFill>
                          <a:srgbClr val="FFFFFF"/>
                        </a:solidFill>
                        <a:latin typeface="微軟正黑體"/>
                      </a:endParaRPr>
                    </a:p>
                  </a:txBody>
                  <a:tcPr marL="6992" marR="6992" marT="6992"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hMerge="1">
                  <a:txBody>
                    <a:bodyPr/>
                    <a:lstStyle/>
                    <a:p>
                      <a:endParaRPr lang="zh-TW" altLang="en-US"/>
                    </a:p>
                  </a:txBody>
                  <a:tcPr/>
                </a:tc>
                <a:tc>
                  <a:txBody>
                    <a:bodyPr/>
                    <a:lstStyle/>
                    <a:p>
                      <a:pPr algn="ctr" rtl="0" fontAlgn="ctr"/>
                      <a:r>
                        <a:rPr lang="en-US" altLang="zh-TW" sz="1100" b="0" i="0" u="none" strike="noStrike" dirty="0" smtClean="0">
                          <a:solidFill>
                            <a:srgbClr val="FFFFFF"/>
                          </a:solidFill>
                          <a:latin typeface="微軟正黑體"/>
                        </a:rPr>
                        <a:t>Annual Growth Rate</a:t>
                      </a:r>
                      <a:endParaRPr lang="zh-TW" altLang="en-US" sz="1100" b="0" i="0" u="none" strike="noStrike" dirty="0">
                        <a:solidFill>
                          <a:srgbClr val="FFFFFF"/>
                        </a:solidFill>
                        <a:latin typeface="微軟正黑體"/>
                      </a:endParaRPr>
                    </a:p>
                  </a:txBody>
                  <a:tcPr marL="6992" marR="6992" marT="6992"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100" b="0" i="0" u="none" strike="noStrike" dirty="0" smtClean="0">
                          <a:solidFill>
                            <a:srgbClr val="FFFFFF"/>
                          </a:solidFill>
                          <a:latin typeface="微軟正黑體"/>
                        </a:rPr>
                        <a:t>Quarterly Growth Rate</a:t>
                      </a:r>
                      <a:endParaRPr lang="zh-TW" altLang="en-US" sz="1100" b="0" i="0" u="none" strike="noStrike" dirty="0">
                        <a:solidFill>
                          <a:srgbClr val="FFFFFF"/>
                        </a:solidFill>
                        <a:latin typeface="微軟正黑體"/>
                      </a:endParaRPr>
                    </a:p>
                  </a:txBody>
                  <a:tcPr marL="6992" marR="6992" marT="6992"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r>
              <a:tr h="375087">
                <a:tc>
                  <a:txBody>
                    <a:bodyPr/>
                    <a:lstStyle/>
                    <a:p>
                      <a:pPr algn="l" rtl="0" fontAlgn="ctr"/>
                      <a:r>
                        <a:rPr lang="en-US" altLang="zh-TW" sz="1100" b="0" i="0" u="none" strike="noStrike" dirty="0" smtClean="0">
                          <a:solidFill>
                            <a:srgbClr val="FFFFFF"/>
                          </a:solidFill>
                          <a:latin typeface="微軟正黑體"/>
                        </a:rPr>
                        <a:t>ITEM</a:t>
                      </a:r>
                      <a:endParaRPr lang="zh-TW" altLang="en-US" sz="1100" b="0" i="0" u="none" strike="noStrike" dirty="0">
                        <a:solidFill>
                          <a:srgbClr val="FFFFFF"/>
                        </a:solidFill>
                        <a:latin typeface="微軟正黑體"/>
                      </a:endParaRPr>
                    </a:p>
                  </a:txBody>
                  <a:tcPr marL="6992" marR="6992" marT="6992"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100" b="0" i="0" u="none" strike="noStrike" dirty="0" smtClean="0">
                          <a:solidFill>
                            <a:srgbClr val="FFFFFF"/>
                          </a:solidFill>
                          <a:latin typeface="微軟正黑體"/>
                        </a:rPr>
                        <a:t>Amounts</a:t>
                      </a:r>
                      <a:endParaRPr lang="zh-TW" altLang="en-US" sz="1100" b="0" i="0" u="none" strike="noStrike" dirty="0">
                        <a:solidFill>
                          <a:srgbClr val="FFFFFF"/>
                        </a:solidFill>
                        <a:latin typeface="微軟正黑體"/>
                      </a:endParaRPr>
                    </a:p>
                  </a:txBody>
                  <a:tcPr marL="6992" marR="6992" marT="6992"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100" b="0" i="0" u="none" strike="noStrike" dirty="0">
                          <a:solidFill>
                            <a:srgbClr val="FFFFFF"/>
                          </a:solidFill>
                          <a:latin typeface="微軟正黑體"/>
                        </a:rPr>
                        <a:t>% </a:t>
                      </a:r>
                    </a:p>
                  </a:txBody>
                  <a:tcPr marL="6992" marR="6992" marT="6992"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100" b="0" i="0" u="none" strike="noStrike" dirty="0" smtClean="0">
                          <a:solidFill>
                            <a:srgbClr val="FFFFFF"/>
                          </a:solidFill>
                          <a:latin typeface="微軟正黑體"/>
                        </a:rPr>
                        <a:t>Amounts</a:t>
                      </a:r>
                      <a:endParaRPr lang="zh-TW" altLang="en-US" sz="1100" b="0" i="0" u="none" strike="noStrike" dirty="0">
                        <a:solidFill>
                          <a:srgbClr val="FFFFFF"/>
                        </a:solidFill>
                        <a:latin typeface="微軟正黑體"/>
                      </a:endParaRPr>
                    </a:p>
                  </a:txBody>
                  <a:tcPr marL="6992" marR="6992" marT="6992"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100" b="0" i="0" u="none" strike="noStrike" dirty="0">
                          <a:solidFill>
                            <a:srgbClr val="FFFFFF"/>
                          </a:solidFill>
                          <a:latin typeface="微軟正黑體"/>
                        </a:rPr>
                        <a:t>% </a:t>
                      </a:r>
                    </a:p>
                  </a:txBody>
                  <a:tcPr marL="6992" marR="6992" marT="6992"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100" b="0" i="0" u="none" strike="noStrike" dirty="0" smtClean="0">
                          <a:solidFill>
                            <a:srgbClr val="FFFFFF"/>
                          </a:solidFill>
                          <a:latin typeface="微軟正黑體"/>
                        </a:rPr>
                        <a:t>Amounts</a:t>
                      </a:r>
                      <a:endParaRPr lang="zh-TW" altLang="en-US" sz="1100" b="0" i="0" u="none" strike="noStrike" dirty="0">
                        <a:solidFill>
                          <a:srgbClr val="FFFFFF"/>
                        </a:solidFill>
                        <a:latin typeface="微軟正黑體"/>
                      </a:endParaRPr>
                    </a:p>
                  </a:txBody>
                  <a:tcPr marL="6992" marR="6992" marT="6992"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100" b="0" i="0" u="none" strike="noStrike">
                          <a:solidFill>
                            <a:srgbClr val="FFFFFF"/>
                          </a:solidFill>
                          <a:latin typeface="微軟正黑體"/>
                        </a:rPr>
                        <a:t>% </a:t>
                      </a:r>
                    </a:p>
                  </a:txBody>
                  <a:tcPr marL="6992" marR="6992" marT="6992"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100" b="0" i="0" u="none" strike="noStrike">
                          <a:solidFill>
                            <a:srgbClr val="FFFFFF"/>
                          </a:solidFill>
                          <a:latin typeface="微軟正黑體"/>
                        </a:rPr>
                        <a:t>% </a:t>
                      </a:r>
                    </a:p>
                  </a:txBody>
                  <a:tcPr marL="6992" marR="6992" marT="6992"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c>
                  <a:txBody>
                    <a:bodyPr/>
                    <a:lstStyle/>
                    <a:p>
                      <a:pPr algn="ctr" rtl="0" fontAlgn="ctr"/>
                      <a:r>
                        <a:rPr lang="en-US" altLang="zh-TW" sz="1100" b="0" i="0" u="none" strike="noStrike">
                          <a:solidFill>
                            <a:srgbClr val="FFFFFF"/>
                          </a:solidFill>
                          <a:latin typeface="微軟正黑體"/>
                        </a:rPr>
                        <a:t>% </a:t>
                      </a:r>
                    </a:p>
                  </a:txBody>
                  <a:tcPr marL="6992" marR="6992" marT="6992"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0504D"/>
                    </a:solidFill>
                  </a:tcPr>
                </a:tc>
              </a:tr>
              <a:tr h="367875">
                <a:tc>
                  <a:txBody>
                    <a:bodyPr/>
                    <a:lstStyle/>
                    <a:p>
                      <a:pPr algn="l" rtl="0" fontAlgn="ctr"/>
                      <a:r>
                        <a:rPr lang="en-US" altLang="zh-TW" sz="1100" b="0" i="0" u="none" strike="noStrike" dirty="0" smtClean="0">
                          <a:solidFill>
                            <a:srgbClr val="000000"/>
                          </a:solidFill>
                          <a:latin typeface="微軟正黑體"/>
                        </a:rPr>
                        <a:t>Net Sales </a:t>
                      </a:r>
                      <a:endParaRPr lang="zh-TW" altLang="en-US" sz="1100" b="0" i="0" u="none" strike="noStrike" dirty="0">
                        <a:solidFill>
                          <a:srgbClr val="000000"/>
                        </a:solidFill>
                        <a:latin typeface="微軟正黑體"/>
                      </a:endParaRPr>
                    </a:p>
                  </a:txBody>
                  <a:tcPr marL="6992" marR="6992" marT="6992" marB="0" anchor="ctr">
                    <a:lnL>
                      <a:noFill/>
                    </a:lnL>
                    <a:lnR>
                      <a:noFill/>
                    </a:lnR>
                    <a:lnT w="19050" cap="flat" cmpd="sng" algn="ctr">
                      <a:solidFill>
                        <a:srgbClr val="000000"/>
                      </a:solidFill>
                      <a:prstDash val="solid"/>
                      <a:round/>
                      <a:headEnd type="none" w="med" len="med"/>
                      <a:tailEnd type="none" w="med" len="med"/>
                    </a:lnT>
                    <a:lnB>
                      <a:noFill/>
                    </a:lnB>
                    <a:solidFill>
                      <a:srgbClr val="D8D8D8"/>
                    </a:solidFill>
                  </a:tcPr>
                </a:tc>
                <a:tc>
                  <a:txBody>
                    <a:bodyPr/>
                    <a:lstStyle/>
                    <a:p>
                      <a:pPr algn="r" rtl="0" fontAlgn="ctr"/>
                      <a:r>
                        <a:rPr lang="en-US" altLang="zh-TW" sz="1100" b="0" i="0" u="none" strike="noStrike">
                          <a:solidFill>
                            <a:srgbClr val="000000"/>
                          </a:solidFill>
                          <a:latin typeface="微軟正黑體"/>
                        </a:rPr>
                        <a:t>4,216,698 </a:t>
                      </a:r>
                    </a:p>
                  </a:txBody>
                  <a:tcPr marL="6992" marR="6992" marT="6992" marB="0" anchor="ctr">
                    <a:lnL>
                      <a:noFill/>
                    </a:lnL>
                    <a:lnR>
                      <a:noFill/>
                    </a:lnR>
                    <a:lnT w="19050" cap="flat" cmpd="sng" algn="ctr">
                      <a:solidFill>
                        <a:srgbClr val="000000"/>
                      </a:solidFill>
                      <a:prstDash val="solid"/>
                      <a:round/>
                      <a:headEnd type="none" w="med" len="med"/>
                      <a:tailEnd type="none" w="med" len="med"/>
                    </a:lnT>
                    <a:lnB>
                      <a:noFill/>
                    </a:lnB>
                    <a:solidFill>
                      <a:srgbClr val="D8D8D8"/>
                    </a:solidFill>
                  </a:tcPr>
                </a:tc>
                <a:tc>
                  <a:txBody>
                    <a:bodyPr/>
                    <a:lstStyle/>
                    <a:p>
                      <a:pPr algn="r" rtl="0" fontAlgn="ctr"/>
                      <a:r>
                        <a:rPr lang="en-US" altLang="zh-TW" sz="1100" b="0" i="0" u="none" strike="noStrike">
                          <a:solidFill>
                            <a:srgbClr val="000000"/>
                          </a:solidFill>
                          <a:latin typeface="微軟正黑體"/>
                        </a:rPr>
                        <a:t>100.0 </a:t>
                      </a:r>
                    </a:p>
                  </a:txBody>
                  <a:tcPr marL="6992" marR="6992" marT="6992" marB="0" anchor="ctr">
                    <a:lnL>
                      <a:noFill/>
                    </a:lnL>
                    <a:lnR>
                      <a:noFill/>
                    </a:lnR>
                    <a:lnT w="19050" cap="flat" cmpd="sng" algn="ctr">
                      <a:solidFill>
                        <a:srgbClr val="000000"/>
                      </a:solidFill>
                      <a:prstDash val="solid"/>
                      <a:round/>
                      <a:headEnd type="none" w="med" len="med"/>
                      <a:tailEnd type="none" w="med" len="med"/>
                    </a:lnT>
                    <a:lnB>
                      <a:noFill/>
                    </a:lnB>
                    <a:solidFill>
                      <a:srgbClr val="D8D8D8"/>
                    </a:solidFill>
                  </a:tcPr>
                </a:tc>
                <a:tc>
                  <a:txBody>
                    <a:bodyPr/>
                    <a:lstStyle/>
                    <a:p>
                      <a:pPr algn="r" rtl="0" fontAlgn="ctr"/>
                      <a:r>
                        <a:rPr lang="en-US" altLang="zh-TW" sz="1100" b="0" i="0" u="none" strike="noStrike" dirty="0">
                          <a:solidFill>
                            <a:srgbClr val="000000"/>
                          </a:solidFill>
                          <a:latin typeface="微軟正黑體"/>
                        </a:rPr>
                        <a:t>4,489,345</a:t>
                      </a:r>
                    </a:p>
                  </a:txBody>
                  <a:tcPr marL="6992" marR="6992" marT="6992" marB="0" anchor="ctr">
                    <a:lnL>
                      <a:noFill/>
                    </a:lnL>
                    <a:lnR>
                      <a:noFill/>
                    </a:lnR>
                    <a:lnT w="19050" cap="flat" cmpd="sng" algn="ctr">
                      <a:solidFill>
                        <a:srgbClr val="000000"/>
                      </a:solidFill>
                      <a:prstDash val="solid"/>
                      <a:round/>
                      <a:headEnd type="none" w="med" len="med"/>
                      <a:tailEnd type="none" w="med" len="med"/>
                    </a:lnT>
                    <a:lnB>
                      <a:noFill/>
                    </a:lnB>
                    <a:solidFill>
                      <a:srgbClr val="D8D8D8"/>
                    </a:solidFill>
                  </a:tcPr>
                </a:tc>
                <a:tc>
                  <a:txBody>
                    <a:bodyPr/>
                    <a:lstStyle/>
                    <a:p>
                      <a:pPr algn="r" rtl="0" fontAlgn="ctr"/>
                      <a:r>
                        <a:rPr lang="en-US" altLang="zh-TW" sz="1100" b="0" i="0" u="none" strike="noStrike">
                          <a:solidFill>
                            <a:srgbClr val="000000"/>
                          </a:solidFill>
                          <a:latin typeface="微軟正黑體"/>
                        </a:rPr>
                        <a:t>100.0 </a:t>
                      </a:r>
                    </a:p>
                  </a:txBody>
                  <a:tcPr marL="6992" marR="6992" marT="6992" marB="0" anchor="ctr">
                    <a:lnL>
                      <a:noFill/>
                    </a:lnL>
                    <a:lnR>
                      <a:noFill/>
                    </a:lnR>
                    <a:lnT w="19050" cap="flat" cmpd="sng" algn="ctr">
                      <a:solidFill>
                        <a:srgbClr val="000000"/>
                      </a:solidFill>
                      <a:prstDash val="solid"/>
                      <a:round/>
                      <a:headEnd type="none" w="med" len="med"/>
                      <a:tailEnd type="none" w="med" len="med"/>
                    </a:lnT>
                    <a:lnB>
                      <a:noFill/>
                    </a:lnB>
                    <a:solidFill>
                      <a:srgbClr val="D8D8D8"/>
                    </a:solidFill>
                  </a:tcPr>
                </a:tc>
                <a:tc>
                  <a:txBody>
                    <a:bodyPr/>
                    <a:lstStyle/>
                    <a:p>
                      <a:pPr algn="r" rtl="0" fontAlgn="ctr"/>
                      <a:r>
                        <a:rPr lang="en-US" altLang="zh-TW" sz="1100" b="0" i="0" u="none" strike="noStrike" dirty="0">
                          <a:solidFill>
                            <a:srgbClr val="000000"/>
                          </a:solidFill>
                          <a:latin typeface="微軟正黑體"/>
                        </a:rPr>
                        <a:t>3,957,011</a:t>
                      </a:r>
                    </a:p>
                  </a:txBody>
                  <a:tcPr marL="6992" marR="6992" marT="6992" marB="0" anchor="ctr">
                    <a:lnL>
                      <a:noFill/>
                    </a:lnL>
                    <a:lnR>
                      <a:noFill/>
                    </a:lnR>
                    <a:lnT w="19050" cap="flat" cmpd="sng" algn="ctr">
                      <a:solidFill>
                        <a:srgbClr val="000000"/>
                      </a:solidFill>
                      <a:prstDash val="solid"/>
                      <a:round/>
                      <a:headEnd type="none" w="med" len="med"/>
                      <a:tailEnd type="none" w="med" len="med"/>
                    </a:lnT>
                    <a:lnB>
                      <a:noFill/>
                    </a:lnB>
                    <a:solidFill>
                      <a:srgbClr val="D8D8D8"/>
                    </a:solidFill>
                  </a:tcPr>
                </a:tc>
                <a:tc>
                  <a:txBody>
                    <a:bodyPr/>
                    <a:lstStyle/>
                    <a:p>
                      <a:pPr algn="r" rtl="0" fontAlgn="ctr"/>
                      <a:r>
                        <a:rPr lang="en-US" altLang="zh-TW" sz="1100" b="0" i="0" u="none" strike="noStrike">
                          <a:solidFill>
                            <a:srgbClr val="000000"/>
                          </a:solidFill>
                          <a:latin typeface="微軟正黑體"/>
                        </a:rPr>
                        <a:t>100.0 </a:t>
                      </a:r>
                    </a:p>
                  </a:txBody>
                  <a:tcPr marL="6992" marR="6992" marT="6992" marB="0" anchor="ctr">
                    <a:lnL>
                      <a:noFill/>
                    </a:lnL>
                    <a:lnR>
                      <a:noFill/>
                    </a:lnR>
                    <a:lnT w="19050" cap="flat" cmpd="sng" algn="ctr">
                      <a:solidFill>
                        <a:srgbClr val="000000"/>
                      </a:solidFill>
                      <a:prstDash val="solid"/>
                      <a:round/>
                      <a:headEnd type="none" w="med" len="med"/>
                      <a:tailEnd type="none" w="med" len="med"/>
                    </a:lnT>
                    <a:lnB>
                      <a:noFill/>
                    </a:lnB>
                    <a:solidFill>
                      <a:srgbClr val="D8D8D8"/>
                    </a:solidFill>
                  </a:tcPr>
                </a:tc>
                <a:tc>
                  <a:txBody>
                    <a:bodyPr/>
                    <a:lstStyle/>
                    <a:p>
                      <a:pPr algn="r" rtl="0" fontAlgn="ctr"/>
                      <a:r>
                        <a:rPr lang="en-US" altLang="zh-TW" sz="1100" b="0" i="0" u="none" strike="noStrike" dirty="0">
                          <a:solidFill>
                            <a:srgbClr val="FF0000"/>
                          </a:solidFill>
                          <a:latin typeface="微軟正黑體"/>
                        </a:rPr>
                        <a:t>(6.1)</a:t>
                      </a:r>
                    </a:p>
                  </a:txBody>
                  <a:tcPr marL="6992" marR="6992" marT="6992" marB="0" anchor="ctr">
                    <a:lnL>
                      <a:noFill/>
                    </a:lnL>
                    <a:lnR>
                      <a:noFill/>
                    </a:lnR>
                    <a:lnT w="19050" cap="flat" cmpd="sng" algn="ctr">
                      <a:solidFill>
                        <a:srgbClr val="000000"/>
                      </a:solidFill>
                      <a:prstDash val="solid"/>
                      <a:round/>
                      <a:headEnd type="none" w="med" len="med"/>
                      <a:tailEnd type="none" w="med" len="med"/>
                    </a:lnT>
                    <a:lnB>
                      <a:noFill/>
                    </a:lnB>
                    <a:solidFill>
                      <a:srgbClr val="D8D8D8"/>
                    </a:solidFill>
                  </a:tcPr>
                </a:tc>
                <a:tc>
                  <a:txBody>
                    <a:bodyPr/>
                    <a:lstStyle/>
                    <a:p>
                      <a:pPr algn="r" rtl="0" fontAlgn="ctr"/>
                      <a:r>
                        <a:rPr lang="en-US" altLang="zh-TW" sz="1100" b="0" i="0" u="none" strike="noStrike" dirty="0">
                          <a:solidFill>
                            <a:srgbClr val="000000"/>
                          </a:solidFill>
                          <a:latin typeface="微軟正黑體"/>
                        </a:rPr>
                        <a:t>6.6 </a:t>
                      </a:r>
                    </a:p>
                  </a:txBody>
                  <a:tcPr marL="6992" marR="6992" marT="6992" marB="0" anchor="ctr">
                    <a:lnL>
                      <a:noFill/>
                    </a:lnL>
                    <a:lnR>
                      <a:noFill/>
                    </a:lnR>
                    <a:lnT w="19050" cap="flat" cmpd="sng" algn="ctr">
                      <a:solidFill>
                        <a:srgbClr val="000000"/>
                      </a:solidFill>
                      <a:prstDash val="solid"/>
                      <a:round/>
                      <a:headEnd type="none" w="med" len="med"/>
                      <a:tailEnd type="none" w="med" len="med"/>
                    </a:lnT>
                    <a:lnB>
                      <a:noFill/>
                    </a:lnB>
                    <a:solidFill>
                      <a:srgbClr val="D8D8D8"/>
                    </a:solidFill>
                  </a:tcPr>
                </a:tc>
              </a:tr>
              <a:tr h="367875">
                <a:tc>
                  <a:txBody>
                    <a:bodyPr/>
                    <a:lstStyle/>
                    <a:p>
                      <a:pPr algn="l" rtl="0" fontAlgn="ctr"/>
                      <a:r>
                        <a:rPr lang="en-US" altLang="zh-TW" sz="1100" b="0" i="0" u="none" strike="noStrike" dirty="0" smtClean="0">
                          <a:solidFill>
                            <a:srgbClr val="000000"/>
                          </a:solidFill>
                          <a:latin typeface="微軟正黑體"/>
                        </a:rPr>
                        <a:t>Operating Costs </a:t>
                      </a:r>
                      <a:endParaRPr lang="zh-TW" altLang="en-US" sz="1100" b="0" i="0" u="none" strike="noStrike" dirty="0">
                        <a:solidFill>
                          <a:srgbClr val="000000"/>
                        </a:solidFill>
                        <a:latin typeface="微軟正黑體"/>
                      </a:endParaRPr>
                    </a:p>
                  </a:txBody>
                  <a:tcPr marL="6992" marR="6992" marT="6992" marB="0" anchor="ctr">
                    <a:lnL>
                      <a:noFill/>
                    </a:lnL>
                    <a:lnR>
                      <a:noFill/>
                    </a:lnR>
                    <a:lnT>
                      <a:noFill/>
                    </a:lnT>
                    <a:lnB>
                      <a:noFill/>
                    </a:lnB>
                  </a:tcPr>
                </a:tc>
                <a:tc>
                  <a:txBody>
                    <a:bodyPr/>
                    <a:lstStyle/>
                    <a:p>
                      <a:pPr algn="r" rtl="0" fontAlgn="ctr"/>
                      <a:r>
                        <a:rPr lang="en-US" altLang="zh-TW" sz="1100" b="0" i="0" u="none" strike="noStrike">
                          <a:solidFill>
                            <a:srgbClr val="000000"/>
                          </a:solidFill>
                          <a:latin typeface="微軟正黑體"/>
                        </a:rPr>
                        <a:t>3,945,197 </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100" b="0" i="0" u="none" strike="noStrike">
                          <a:solidFill>
                            <a:srgbClr val="000000"/>
                          </a:solidFill>
                          <a:latin typeface="微軟正黑體"/>
                        </a:rPr>
                        <a:t>93.6 </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100" b="0" i="0" u="none" strike="noStrike">
                          <a:solidFill>
                            <a:srgbClr val="000000"/>
                          </a:solidFill>
                          <a:latin typeface="微軟正黑體"/>
                        </a:rPr>
                        <a:t>4,161,922</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100" b="0" i="0" u="none" strike="noStrike">
                          <a:solidFill>
                            <a:srgbClr val="000000"/>
                          </a:solidFill>
                          <a:latin typeface="微軟正黑體"/>
                        </a:rPr>
                        <a:t>92.7 </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100" b="0" i="0" u="none" strike="noStrike" dirty="0">
                          <a:solidFill>
                            <a:srgbClr val="000000"/>
                          </a:solidFill>
                          <a:latin typeface="微軟正黑體"/>
                        </a:rPr>
                        <a:t>3,695,318</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100" b="0" i="0" u="none" strike="noStrike">
                          <a:solidFill>
                            <a:srgbClr val="000000"/>
                          </a:solidFill>
                          <a:latin typeface="微軟正黑體"/>
                        </a:rPr>
                        <a:t>93.4 </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100" b="0" i="0" u="none" strike="noStrike" dirty="0">
                          <a:solidFill>
                            <a:srgbClr val="FF0000"/>
                          </a:solidFill>
                          <a:latin typeface="微軟正黑體"/>
                        </a:rPr>
                        <a:t>(5.2)</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100" b="0" i="0" u="none" strike="noStrike">
                          <a:solidFill>
                            <a:srgbClr val="000000"/>
                          </a:solidFill>
                          <a:latin typeface="微軟正黑體"/>
                        </a:rPr>
                        <a:t>6.8 </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tcPr>
                </a:tc>
              </a:tr>
              <a:tr h="360660">
                <a:tc>
                  <a:txBody>
                    <a:bodyPr/>
                    <a:lstStyle/>
                    <a:p>
                      <a:pPr algn="l" rtl="0" fontAlgn="ctr"/>
                      <a:r>
                        <a:rPr lang="en-US" altLang="zh-TW" sz="1100" b="0" i="0" u="none" strike="noStrike" smtClean="0">
                          <a:solidFill>
                            <a:srgbClr val="000000"/>
                          </a:solidFill>
                          <a:latin typeface="微軟正黑體"/>
                        </a:rPr>
                        <a:t>Gross Profit </a:t>
                      </a:r>
                      <a:endParaRPr lang="zh-TW" altLang="en-US" sz="1100" b="0" i="0" u="none" strike="noStrike" dirty="0">
                        <a:solidFill>
                          <a:srgbClr val="000000"/>
                        </a:solidFill>
                        <a:latin typeface="微軟正黑體"/>
                      </a:endParaRPr>
                    </a:p>
                  </a:txBody>
                  <a:tcPr marL="6992" marR="6992" marT="6992" marB="0" anchor="ctr">
                    <a:lnL>
                      <a:noFill/>
                    </a:lnL>
                    <a:lnR>
                      <a:noFill/>
                    </a:lnR>
                    <a:lnT>
                      <a:noFill/>
                    </a:lnT>
                    <a:lnB>
                      <a:noFill/>
                    </a:lnB>
                    <a:solidFill>
                      <a:srgbClr val="D8D8D8"/>
                    </a:solidFill>
                  </a:tcPr>
                </a:tc>
                <a:tc>
                  <a:txBody>
                    <a:bodyPr/>
                    <a:lstStyle/>
                    <a:p>
                      <a:pPr algn="r" rtl="0" fontAlgn="ctr"/>
                      <a:r>
                        <a:rPr lang="en-US" altLang="zh-TW" sz="1100" b="0" i="0" u="none" strike="noStrike" dirty="0">
                          <a:solidFill>
                            <a:srgbClr val="000000"/>
                          </a:solidFill>
                          <a:latin typeface="微軟正黑體"/>
                        </a:rPr>
                        <a:t>271,501 </a:t>
                      </a:r>
                    </a:p>
                  </a:txBody>
                  <a:tcPr marL="6992" marR="6992" marT="6992" marB="0" anchor="ctr">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rtl="0" fontAlgn="ctr"/>
                      <a:r>
                        <a:rPr lang="en-US" altLang="zh-TW" sz="1100" b="0" i="0" u="none" strike="noStrike">
                          <a:solidFill>
                            <a:srgbClr val="000000"/>
                          </a:solidFill>
                          <a:latin typeface="微軟正黑體"/>
                        </a:rPr>
                        <a:t>6.4 </a:t>
                      </a:r>
                    </a:p>
                  </a:txBody>
                  <a:tcPr marL="6992" marR="6992" marT="6992" marB="0" anchor="ctr">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rtl="0" fontAlgn="ctr"/>
                      <a:r>
                        <a:rPr lang="en-US" altLang="zh-TW" sz="1100" b="0" i="0" u="none" strike="noStrike">
                          <a:solidFill>
                            <a:srgbClr val="000000"/>
                          </a:solidFill>
                          <a:latin typeface="微軟正黑體"/>
                        </a:rPr>
                        <a:t>327,423 </a:t>
                      </a:r>
                    </a:p>
                  </a:txBody>
                  <a:tcPr marL="6992" marR="6992" marT="6992" marB="0" anchor="ctr">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rtl="0" fontAlgn="ctr"/>
                      <a:r>
                        <a:rPr lang="en-US" altLang="zh-TW" sz="1100" b="0" i="0" u="none" strike="noStrike">
                          <a:solidFill>
                            <a:srgbClr val="000000"/>
                          </a:solidFill>
                          <a:latin typeface="微軟正黑體"/>
                        </a:rPr>
                        <a:t>7.3 </a:t>
                      </a:r>
                    </a:p>
                  </a:txBody>
                  <a:tcPr marL="6992" marR="6992" marT="6992" marB="0" anchor="ctr">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rtl="0" fontAlgn="ctr"/>
                      <a:r>
                        <a:rPr lang="en-US" altLang="zh-TW" sz="1100" b="0" i="0" u="none" strike="noStrike">
                          <a:solidFill>
                            <a:srgbClr val="000000"/>
                          </a:solidFill>
                          <a:latin typeface="微軟正黑體"/>
                        </a:rPr>
                        <a:t>261,693 </a:t>
                      </a:r>
                    </a:p>
                  </a:txBody>
                  <a:tcPr marL="6992" marR="6992" marT="6992" marB="0" anchor="ctr">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rtl="0" fontAlgn="ctr"/>
                      <a:r>
                        <a:rPr lang="en-US" altLang="zh-TW" sz="1100" b="0" i="0" u="none" strike="noStrike">
                          <a:solidFill>
                            <a:srgbClr val="000000"/>
                          </a:solidFill>
                          <a:latin typeface="微軟正黑體"/>
                        </a:rPr>
                        <a:t>6.6 </a:t>
                      </a:r>
                    </a:p>
                  </a:txBody>
                  <a:tcPr marL="6992" marR="6992" marT="6992" marB="0" anchor="ctr">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rtl="0" fontAlgn="ctr"/>
                      <a:r>
                        <a:rPr lang="en-US" altLang="zh-TW" sz="1100" b="0" i="0" u="none" strike="noStrike" dirty="0">
                          <a:solidFill>
                            <a:srgbClr val="FF0000"/>
                          </a:solidFill>
                          <a:latin typeface="微軟正黑體"/>
                        </a:rPr>
                        <a:t>(17.1)</a:t>
                      </a:r>
                    </a:p>
                  </a:txBody>
                  <a:tcPr marL="6992" marR="6992" marT="6992" marB="0" anchor="ctr">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rtl="0" fontAlgn="ctr"/>
                      <a:r>
                        <a:rPr lang="en-US" altLang="zh-TW" sz="1100" b="0" i="0" u="none" strike="noStrike">
                          <a:solidFill>
                            <a:srgbClr val="000000"/>
                          </a:solidFill>
                          <a:latin typeface="微軟正黑體"/>
                        </a:rPr>
                        <a:t>3.7 </a:t>
                      </a:r>
                    </a:p>
                  </a:txBody>
                  <a:tcPr marL="6992" marR="6992" marT="6992" marB="0" anchor="ctr">
                    <a:lnL>
                      <a:noFill/>
                    </a:lnL>
                    <a:lnR>
                      <a:noFill/>
                    </a:lnR>
                    <a:lnT w="6350" cap="flat" cmpd="sng" algn="ctr">
                      <a:solidFill>
                        <a:srgbClr val="000000"/>
                      </a:solidFill>
                      <a:prstDash val="solid"/>
                      <a:round/>
                      <a:headEnd type="none" w="med" len="med"/>
                      <a:tailEnd type="none" w="med" len="med"/>
                    </a:lnT>
                    <a:lnB>
                      <a:noFill/>
                    </a:lnB>
                    <a:solidFill>
                      <a:srgbClr val="D8D8D8"/>
                    </a:solidFill>
                  </a:tcPr>
                </a:tc>
              </a:tr>
              <a:tr h="164425">
                <a:tc>
                  <a:txBody>
                    <a:bodyPr/>
                    <a:lstStyle/>
                    <a:p>
                      <a:pPr algn="l" rtl="0" fontAlgn="ctr"/>
                      <a:r>
                        <a:rPr lang="en-US" altLang="zh-TW" sz="1100" b="0" i="0" u="none" strike="noStrike" dirty="0" smtClean="0">
                          <a:solidFill>
                            <a:srgbClr val="000000"/>
                          </a:solidFill>
                          <a:latin typeface="微軟正黑體"/>
                        </a:rPr>
                        <a:t>Operating Expenses </a:t>
                      </a:r>
                      <a:endParaRPr lang="zh-TW" altLang="en-US" sz="1100" b="0" i="0" u="none" strike="noStrike" dirty="0">
                        <a:solidFill>
                          <a:srgbClr val="000000"/>
                        </a:solidFill>
                        <a:latin typeface="微軟正黑體"/>
                      </a:endParaRPr>
                    </a:p>
                  </a:txBody>
                  <a:tcPr marL="6992" marR="6992" marT="6992" marB="0" anchor="ctr">
                    <a:lnL>
                      <a:noFill/>
                    </a:lnL>
                    <a:lnR>
                      <a:noFill/>
                    </a:lnR>
                    <a:lnT>
                      <a:noFill/>
                    </a:lnT>
                    <a:lnB>
                      <a:noFill/>
                    </a:lnB>
                  </a:tcPr>
                </a:tc>
                <a:tc>
                  <a:txBody>
                    <a:bodyPr/>
                    <a:lstStyle/>
                    <a:p>
                      <a:pPr algn="r" rtl="0" fontAlgn="ctr"/>
                      <a:r>
                        <a:rPr lang="en-US" altLang="zh-TW" sz="1100" b="0" i="0" u="none" strike="noStrike">
                          <a:solidFill>
                            <a:srgbClr val="000000"/>
                          </a:solidFill>
                          <a:latin typeface="微軟正黑體"/>
                        </a:rPr>
                        <a:t>252,221 </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100" b="0" i="0" u="none" strike="noStrike">
                          <a:solidFill>
                            <a:srgbClr val="000000"/>
                          </a:solidFill>
                          <a:latin typeface="微軟正黑體"/>
                        </a:rPr>
                        <a:t>6.0 </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100" b="0" i="0" u="none" strike="noStrike">
                          <a:solidFill>
                            <a:srgbClr val="000000"/>
                          </a:solidFill>
                          <a:latin typeface="微軟正黑體"/>
                        </a:rPr>
                        <a:t>224,590</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100" b="0" i="0" u="none" strike="noStrike">
                          <a:solidFill>
                            <a:srgbClr val="000000"/>
                          </a:solidFill>
                          <a:latin typeface="微軟正黑體"/>
                        </a:rPr>
                        <a:t>5.0 </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100" b="0" i="0" u="none" strike="noStrike">
                          <a:solidFill>
                            <a:srgbClr val="000000"/>
                          </a:solidFill>
                          <a:latin typeface="微軟正黑體"/>
                        </a:rPr>
                        <a:t>224,561</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100" b="0" i="0" u="none" strike="noStrike">
                          <a:solidFill>
                            <a:srgbClr val="000000"/>
                          </a:solidFill>
                          <a:latin typeface="微軟正黑體"/>
                        </a:rPr>
                        <a:t>5.7 </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100" b="0" i="0" u="none" strike="noStrike">
                          <a:solidFill>
                            <a:srgbClr val="000000"/>
                          </a:solidFill>
                          <a:latin typeface="微軟正黑體"/>
                        </a:rPr>
                        <a:t>12.3 </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100" b="0" i="0" u="none" strike="noStrike">
                          <a:solidFill>
                            <a:srgbClr val="000000"/>
                          </a:solidFill>
                          <a:latin typeface="微軟正黑體"/>
                        </a:rPr>
                        <a:t>12.3 </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tcPr>
                </a:tc>
              </a:tr>
              <a:tr h="180331">
                <a:tc>
                  <a:txBody>
                    <a:bodyPr/>
                    <a:lstStyle/>
                    <a:p>
                      <a:pPr algn="l" rtl="0" fontAlgn="ctr"/>
                      <a:r>
                        <a:rPr lang="en-US" altLang="zh-TW" sz="1100" b="0" i="0" u="none" strike="noStrike" dirty="0" smtClean="0">
                          <a:solidFill>
                            <a:srgbClr val="000000"/>
                          </a:solidFill>
                          <a:latin typeface="微軟正黑體"/>
                        </a:rPr>
                        <a:t>Net Profit </a:t>
                      </a:r>
                      <a:endParaRPr lang="zh-TW" altLang="en-US" sz="1100" b="0" i="0" u="none" strike="noStrike" dirty="0">
                        <a:solidFill>
                          <a:srgbClr val="000000"/>
                        </a:solidFill>
                        <a:latin typeface="微軟正黑體"/>
                      </a:endParaRPr>
                    </a:p>
                  </a:txBody>
                  <a:tcPr marL="6992" marR="6992" marT="6992" marB="0" anchor="ctr">
                    <a:lnL>
                      <a:noFill/>
                    </a:lnL>
                    <a:lnR>
                      <a:noFill/>
                    </a:lnR>
                    <a:lnT>
                      <a:noFill/>
                    </a:lnT>
                    <a:lnB>
                      <a:noFill/>
                    </a:lnB>
                    <a:solidFill>
                      <a:srgbClr val="D8D8D8"/>
                    </a:solidFill>
                  </a:tcPr>
                </a:tc>
                <a:tc>
                  <a:txBody>
                    <a:bodyPr/>
                    <a:lstStyle/>
                    <a:p>
                      <a:pPr algn="r" rtl="0" fontAlgn="ctr"/>
                      <a:r>
                        <a:rPr lang="en-US" altLang="zh-TW" sz="1100" b="0" i="0" u="none" strike="noStrike">
                          <a:solidFill>
                            <a:srgbClr val="000000"/>
                          </a:solidFill>
                          <a:latin typeface="微軟正黑體"/>
                        </a:rPr>
                        <a:t>19,280 </a:t>
                      </a:r>
                    </a:p>
                  </a:txBody>
                  <a:tcPr marL="6992" marR="6992" marT="6992" marB="0" anchor="ctr">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rtl="0" fontAlgn="ctr"/>
                      <a:r>
                        <a:rPr lang="en-US" altLang="zh-TW" sz="1100" b="0" i="0" u="none" strike="noStrike">
                          <a:solidFill>
                            <a:srgbClr val="000000"/>
                          </a:solidFill>
                          <a:latin typeface="微軟正黑體"/>
                        </a:rPr>
                        <a:t>0.5 </a:t>
                      </a:r>
                    </a:p>
                  </a:txBody>
                  <a:tcPr marL="6992" marR="6992" marT="6992" marB="0" anchor="ctr">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rtl="0" fontAlgn="ctr"/>
                      <a:r>
                        <a:rPr lang="en-US" altLang="zh-TW" sz="1100" b="0" i="0" u="none" strike="noStrike">
                          <a:solidFill>
                            <a:srgbClr val="000000"/>
                          </a:solidFill>
                          <a:latin typeface="微軟正黑體"/>
                        </a:rPr>
                        <a:t>102,833 </a:t>
                      </a:r>
                    </a:p>
                  </a:txBody>
                  <a:tcPr marL="6992" marR="6992" marT="6992" marB="0" anchor="ctr">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rtl="0" fontAlgn="ctr"/>
                      <a:r>
                        <a:rPr lang="en-US" altLang="zh-TW" sz="1100" b="0" i="0" u="none" strike="noStrike">
                          <a:solidFill>
                            <a:srgbClr val="000000"/>
                          </a:solidFill>
                          <a:latin typeface="微軟正黑體"/>
                        </a:rPr>
                        <a:t>2.3 </a:t>
                      </a:r>
                    </a:p>
                  </a:txBody>
                  <a:tcPr marL="6992" marR="6992" marT="6992" marB="0" anchor="ctr">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rtl="0" fontAlgn="ctr"/>
                      <a:r>
                        <a:rPr lang="en-US" altLang="zh-TW" sz="1100" b="0" i="0" u="none" strike="noStrike">
                          <a:solidFill>
                            <a:srgbClr val="000000"/>
                          </a:solidFill>
                          <a:latin typeface="微軟正黑體"/>
                        </a:rPr>
                        <a:t>37,132 </a:t>
                      </a:r>
                    </a:p>
                  </a:txBody>
                  <a:tcPr marL="6992" marR="6992" marT="6992" marB="0" anchor="ctr">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rtl="0" fontAlgn="ctr"/>
                      <a:r>
                        <a:rPr lang="en-US" altLang="zh-TW" sz="1100" b="0" i="0" u="none" strike="noStrike">
                          <a:solidFill>
                            <a:srgbClr val="000000"/>
                          </a:solidFill>
                          <a:latin typeface="微軟正黑體"/>
                        </a:rPr>
                        <a:t>0.9 </a:t>
                      </a:r>
                    </a:p>
                  </a:txBody>
                  <a:tcPr marL="6992" marR="6992" marT="6992" marB="0" anchor="ctr">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rtl="0" fontAlgn="ctr"/>
                      <a:r>
                        <a:rPr lang="en-US" altLang="zh-TW" sz="1100" b="0" i="0" u="none" strike="noStrike" dirty="0">
                          <a:solidFill>
                            <a:srgbClr val="FF0000"/>
                          </a:solidFill>
                          <a:latin typeface="微軟正黑體"/>
                        </a:rPr>
                        <a:t>(81.3)</a:t>
                      </a:r>
                    </a:p>
                  </a:txBody>
                  <a:tcPr marL="6992" marR="6992" marT="6992" marB="0" anchor="ctr">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rtl="0" fontAlgn="ctr"/>
                      <a:r>
                        <a:rPr lang="en-US" altLang="zh-TW" sz="1100" b="0" i="0" u="none" strike="noStrike" dirty="0">
                          <a:solidFill>
                            <a:srgbClr val="FF0000"/>
                          </a:solidFill>
                          <a:latin typeface="微軟正黑體"/>
                        </a:rPr>
                        <a:t>(48.1)</a:t>
                      </a:r>
                    </a:p>
                  </a:txBody>
                  <a:tcPr marL="6992" marR="6992" marT="6992" marB="0" anchor="ctr">
                    <a:lnL>
                      <a:noFill/>
                    </a:lnL>
                    <a:lnR>
                      <a:noFill/>
                    </a:lnR>
                    <a:lnT w="6350" cap="flat" cmpd="sng" algn="ctr">
                      <a:solidFill>
                        <a:srgbClr val="000000"/>
                      </a:solidFill>
                      <a:prstDash val="solid"/>
                      <a:round/>
                      <a:headEnd type="none" w="med" len="med"/>
                      <a:tailEnd type="none" w="med" len="med"/>
                    </a:lnT>
                    <a:lnB>
                      <a:noFill/>
                    </a:lnB>
                    <a:solidFill>
                      <a:srgbClr val="D8D8D8"/>
                    </a:solidFill>
                  </a:tcPr>
                </a:tc>
              </a:tr>
              <a:tr h="540991">
                <a:tc>
                  <a:txBody>
                    <a:bodyPr/>
                    <a:lstStyle/>
                    <a:p>
                      <a:pPr algn="l" rtl="0" fontAlgn="ctr"/>
                      <a:r>
                        <a:rPr lang="en-US" altLang="zh-TW" sz="1100" b="0" i="0" u="none" strike="noStrike" dirty="0" smtClean="0">
                          <a:solidFill>
                            <a:srgbClr val="000000"/>
                          </a:solidFill>
                          <a:latin typeface="微軟正黑體"/>
                        </a:rPr>
                        <a:t>Non-Operational Income</a:t>
                      </a:r>
                      <a:endParaRPr lang="zh-TW" altLang="en-US" sz="1100" b="0" i="0" u="none" strike="noStrike" dirty="0">
                        <a:solidFill>
                          <a:srgbClr val="000000"/>
                        </a:solidFill>
                        <a:latin typeface="微軟正黑體"/>
                      </a:endParaRPr>
                    </a:p>
                  </a:txBody>
                  <a:tcPr marL="6992" marR="6992" marT="6992" marB="0" anchor="ctr">
                    <a:lnL>
                      <a:noFill/>
                    </a:lnL>
                    <a:lnR>
                      <a:noFill/>
                    </a:lnR>
                    <a:lnT>
                      <a:noFill/>
                    </a:lnT>
                    <a:lnB>
                      <a:noFill/>
                    </a:lnB>
                  </a:tcPr>
                </a:tc>
                <a:tc>
                  <a:txBody>
                    <a:bodyPr/>
                    <a:lstStyle/>
                    <a:p>
                      <a:pPr algn="r" rtl="0" fontAlgn="ctr"/>
                      <a:r>
                        <a:rPr lang="en-US" altLang="zh-TW" sz="1100" b="0" i="0" u="none" strike="noStrike">
                          <a:solidFill>
                            <a:srgbClr val="000000"/>
                          </a:solidFill>
                          <a:latin typeface="微軟正黑體"/>
                        </a:rPr>
                        <a:t>325,898 </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100" b="0" i="0" u="none" strike="noStrike" dirty="0">
                          <a:solidFill>
                            <a:srgbClr val="000000"/>
                          </a:solidFill>
                          <a:latin typeface="微軟正黑體"/>
                        </a:rPr>
                        <a:t>7.7 </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100" b="0" i="0" u="none" strike="noStrike" dirty="0">
                          <a:solidFill>
                            <a:srgbClr val="000000"/>
                          </a:solidFill>
                          <a:latin typeface="微軟正黑體"/>
                        </a:rPr>
                        <a:t>34,687 </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100" b="0" i="0" u="none" strike="noStrike" dirty="0">
                          <a:solidFill>
                            <a:srgbClr val="000000"/>
                          </a:solidFill>
                          <a:latin typeface="微軟正黑體"/>
                        </a:rPr>
                        <a:t>0.8 </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100" b="0" i="0" u="none" strike="noStrike">
                          <a:solidFill>
                            <a:srgbClr val="000000"/>
                          </a:solidFill>
                          <a:latin typeface="微軟正黑體"/>
                        </a:rPr>
                        <a:t>202,794 </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100" b="0" i="0" u="none" strike="noStrike">
                          <a:solidFill>
                            <a:srgbClr val="000000"/>
                          </a:solidFill>
                          <a:latin typeface="微軟正黑體"/>
                        </a:rPr>
                        <a:t>5.1 </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100" b="0" i="0" u="none" strike="noStrike">
                          <a:solidFill>
                            <a:srgbClr val="000000"/>
                          </a:solidFill>
                          <a:latin typeface="微軟正黑體"/>
                        </a:rPr>
                        <a:t>839.5 </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1100" b="0" i="0" u="none" strike="noStrike" dirty="0">
                          <a:solidFill>
                            <a:srgbClr val="000000"/>
                          </a:solidFill>
                          <a:latin typeface="微軟正黑體"/>
                        </a:rPr>
                        <a:t>60.7 </a:t>
                      </a:r>
                    </a:p>
                  </a:txBody>
                  <a:tcPr marL="6992" marR="6992" marT="6992" marB="0" anchor="ctr">
                    <a:lnL>
                      <a:noFill/>
                    </a:lnL>
                    <a:lnR>
                      <a:noFill/>
                    </a:lnR>
                    <a:lnT>
                      <a:noFill/>
                    </a:lnT>
                    <a:lnB w="6350" cap="flat" cmpd="sng" algn="ctr">
                      <a:solidFill>
                        <a:srgbClr val="000000"/>
                      </a:solidFill>
                      <a:prstDash val="solid"/>
                      <a:round/>
                      <a:headEnd type="none" w="med" len="med"/>
                      <a:tailEnd type="none" w="med" len="med"/>
                    </a:lnB>
                  </a:tcPr>
                </a:tc>
              </a:tr>
              <a:tr h="600312">
                <a:tc>
                  <a:txBody>
                    <a:bodyPr/>
                    <a:lstStyle/>
                    <a:p>
                      <a:pPr algn="l" rtl="0" fontAlgn="ctr"/>
                      <a:r>
                        <a:rPr lang="en-US" altLang="zh-TW" sz="1100" b="0" i="0" u="none" strike="noStrike" dirty="0" smtClean="0">
                          <a:solidFill>
                            <a:srgbClr val="000000"/>
                          </a:solidFill>
                          <a:latin typeface="微軟正黑體"/>
                        </a:rPr>
                        <a:t>Net Profit After Tax  (Attributable to Shareholders of the Parent) </a:t>
                      </a:r>
                      <a:endParaRPr lang="en-US" altLang="zh-TW" sz="1100" b="0" i="0" u="none" strike="noStrike" dirty="0">
                        <a:solidFill>
                          <a:srgbClr val="000000"/>
                        </a:solidFill>
                        <a:latin typeface="微軟正黑體"/>
                      </a:endParaRPr>
                    </a:p>
                  </a:txBody>
                  <a:tcPr marL="6992" marR="6992" marT="6992" marB="0" anchor="ctr">
                    <a:lnL>
                      <a:noFill/>
                    </a:lnL>
                    <a:lnR>
                      <a:noFill/>
                    </a:lnR>
                    <a:lnT>
                      <a:noFill/>
                    </a:lnT>
                    <a:lnB>
                      <a:noFill/>
                    </a:lnB>
                    <a:solidFill>
                      <a:srgbClr val="D8D8D8"/>
                    </a:solidFill>
                  </a:tcPr>
                </a:tc>
                <a:tc>
                  <a:txBody>
                    <a:bodyPr/>
                    <a:lstStyle/>
                    <a:p>
                      <a:pPr algn="r" rtl="0" fontAlgn="ctr"/>
                      <a:r>
                        <a:rPr lang="en-US" altLang="zh-TW" sz="1100" b="0" i="0" u="none" strike="noStrike">
                          <a:solidFill>
                            <a:srgbClr val="000000"/>
                          </a:solidFill>
                          <a:latin typeface="微軟正黑體"/>
                        </a:rPr>
                        <a:t>318,095 </a:t>
                      </a:r>
                    </a:p>
                  </a:txBody>
                  <a:tcPr marL="6992" marR="6992" marT="6992"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8D8D8"/>
                    </a:solidFill>
                  </a:tcPr>
                </a:tc>
                <a:tc>
                  <a:txBody>
                    <a:bodyPr/>
                    <a:lstStyle/>
                    <a:p>
                      <a:pPr algn="r" rtl="0" fontAlgn="ctr"/>
                      <a:r>
                        <a:rPr lang="en-US" altLang="zh-TW" sz="1100" b="0" i="0" u="none" strike="noStrike">
                          <a:solidFill>
                            <a:srgbClr val="000000"/>
                          </a:solidFill>
                          <a:latin typeface="微軟正黑體"/>
                        </a:rPr>
                        <a:t>7.5 </a:t>
                      </a:r>
                    </a:p>
                  </a:txBody>
                  <a:tcPr marL="6992" marR="6992" marT="6992" marB="0" anchor="ctr">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rtl="0" fontAlgn="ctr"/>
                      <a:r>
                        <a:rPr lang="en-US" altLang="zh-TW" sz="1100" b="0" i="0" u="none" strike="noStrike" dirty="0">
                          <a:solidFill>
                            <a:srgbClr val="000000"/>
                          </a:solidFill>
                          <a:latin typeface="微軟正黑體"/>
                        </a:rPr>
                        <a:t>95,591 </a:t>
                      </a:r>
                    </a:p>
                  </a:txBody>
                  <a:tcPr marL="6992" marR="6992" marT="6992"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8D8D8"/>
                    </a:solidFill>
                  </a:tcPr>
                </a:tc>
                <a:tc>
                  <a:txBody>
                    <a:bodyPr/>
                    <a:lstStyle/>
                    <a:p>
                      <a:pPr algn="r" rtl="0" fontAlgn="ctr"/>
                      <a:r>
                        <a:rPr lang="en-US" altLang="zh-TW" sz="1100" b="0" i="0" u="none" strike="noStrike" dirty="0">
                          <a:solidFill>
                            <a:srgbClr val="000000"/>
                          </a:solidFill>
                          <a:latin typeface="微軟正黑體"/>
                        </a:rPr>
                        <a:t>2.1 </a:t>
                      </a:r>
                    </a:p>
                  </a:txBody>
                  <a:tcPr marL="6992" marR="6992" marT="6992" marB="0" anchor="ctr">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rtl="0" fontAlgn="ctr"/>
                      <a:r>
                        <a:rPr lang="en-US" altLang="zh-TW" sz="1100" b="0" i="0" u="none" strike="noStrike">
                          <a:solidFill>
                            <a:srgbClr val="000000"/>
                          </a:solidFill>
                          <a:latin typeface="微軟正黑體"/>
                        </a:rPr>
                        <a:t>139,807 </a:t>
                      </a:r>
                    </a:p>
                  </a:txBody>
                  <a:tcPr marL="6992" marR="6992" marT="6992"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8D8D8"/>
                    </a:solidFill>
                  </a:tcPr>
                </a:tc>
                <a:tc>
                  <a:txBody>
                    <a:bodyPr/>
                    <a:lstStyle/>
                    <a:p>
                      <a:pPr algn="r" rtl="0" fontAlgn="ctr"/>
                      <a:r>
                        <a:rPr lang="en-US" altLang="zh-TW" sz="1100" b="0" i="0" u="none" strike="noStrike">
                          <a:solidFill>
                            <a:srgbClr val="000000"/>
                          </a:solidFill>
                          <a:latin typeface="微軟正黑體"/>
                        </a:rPr>
                        <a:t>3.5 </a:t>
                      </a:r>
                    </a:p>
                  </a:txBody>
                  <a:tcPr marL="6992" marR="6992" marT="6992" marB="0" anchor="ctr">
                    <a:lnL>
                      <a:noFill/>
                    </a:lnL>
                    <a:lnR>
                      <a:noFill/>
                    </a:lnR>
                    <a:lnT w="6350" cap="flat" cmpd="sng" algn="ctr">
                      <a:solidFill>
                        <a:srgbClr val="000000"/>
                      </a:solidFill>
                      <a:prstDash val="solid"/>
                      <a:round/>
                      <a:headEnd type="none" w="med" len="med"/>
                      <a:tailEnd type="none" w="med" len="med"/>
                    </a:lnT>
                    <a:lnB>
                      <a:noFill/>
                    </a:lnB>
                    <a:solidFill>
                      <a:srgbClr val="D8D8D8"/>
                    </a:solidFill>
                  </a:tcPr>
                </a:tc>
                <a:tc>
                  <a:txBody>
                    <a:bodyPr/>
                    <a:lstStyle/>
                    <a:p>
                      <a:pPr algn="r" rtl="0" fontAlgn="ctr"/>
                      <a:r>
                        <a:rPr lang="en-US" altLang="zh-TW" sz="1100" b="0" i="0" u="none" strike="noStrike">
                          <a:solidFill>
                            <a:srgbClr val="000000"/>
                          </a:solidFill>
                          <a:latin typeface="微軟正黑體"/>
                        </a:rPr>
                        <a:t>232.8 </a:t>
                      </a:r>
                    </a:p>
                  </a:txBody>
                  <a:tcPr marL="6992" marR="6992" marT="6992"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8D8D8"/>
                    </a:solidFill>
                  </a:tcPr>
                </a:tc>
                <a:tc>
                  <a:txBody>
                    <a:bodyPr/>
                    <a:lstStyle/>
                    <a:p>
                      <a:pPr algn="r" rtl="0" fontAlgn="ctr"/>
                      <a:r>
                        <a:rPr lang="en-US" altLang="zh-TW" sz="1100" b="0" i="0" u="none" strike="noStrike">
                          <a:solidFill>
                            <a:srgbClr val="000000"/>
                          </a:solidFill>
                          <a:latin typeface="微軟正黑體"/>
                        </a:rPr>
                        <a:t>127.5 </a:t>
                      </a:r>
                    </a:p>
                  </a:txBody>
                  <a:tcPr marL="6992" marR="6992" marT="6992"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8D8D8"/>
                    </a:solidFill>
                  </a:tcPr>
                </a:tc>
              </a:tr>
              <a:tr h="771814">
                <a:tc>
                  <a:txBody>
                    <a:bodyPr/>
                    <a:lstStyle/>
                    <a:p>
                      <a:pPr algn="l" rtl="0" fontAlgn="ctr"/>
                      <a:r>
                        <a:rPr lang="en-US" altLang="zh-TW" sz="1100" b="0" i="0" u="none" strike="noStrike" dirty="0" smtClean="0">
                          <a:solidFill>
                            <a:srgbClr val="000000"/>
                          </a:solidFill>
                          <a:latin typeface="微軟正黑體"/>
                        </a:rPr>
                        <a:t>EPS </a:t>
                      </a:r>
                      <a:endParaRPr lang="en-US" altLang="zh-TW" sz="1100" b="0" i="0" u="none" strike="noStrike" dirty="0">
                        <a:solidFill>
                          <a:srgbClr val="000000"/>
                        </a:solidFill>
                        <a:latin typeface="微軟正黑體"/>
                      </a:endParaRPr>
                    </a:p>
                  </a:txBody>
                  <a:tcPr marL="6992" marR="6992" marT="6992"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100" b="0" i="0" u="none" strike="noStrike">
                          <a:solidFill>
                            <a:srgbClr val="000000"/>
                          </a:solidFill>
                          <a:latin typeface="微軟正黑體"/>
                        </a:rPr>
                        <a:t>0.54 </a:t>
                      </a:r>
                    </a:p>
                  </a:txBody>
                  <a:tcPr marL="6992" marR="6992" marT="6992"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zh-TW" altLang="en-US" sz="1100" b="0" i="0" u="none" strike="noStrike">
                          <a:solidFill>
                            <a:srgbClr val="000000"/>
                          </a:solidFill>
                          <a:latin typeface="微軟正黑體"/>
                        </a:rPr>
                        <a:t>　</a:t>
                      </a:r>
                    </a:p>
                  </a:txBody>
                  <a:tcPr marL="6992" marR="6992" marT="6992"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100" b="0" i="0" u="none" strike="noStrike">
                          <a:solidFill>
                            <a:srgbClr val="000000"/>
                          </a:solidFill>
                          <a:latin typeface="微軟正黑體"/>
                        </a:rPr>
                        <a:t>0.17 </a:t>
                      </a:r>
                    </a:p>
                  </a:txBody>
                  <a:tcPr marL="6992" marR="6992" marT="6992"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zh-TW" altLang="en-US" sz="1100" b="0" i="0" u="none" strike="noStrike">
                          <a:solidFill>
                            <a:srgbClr val="000000"/>
                          </a:solidFill>
                          <a:latin typeface="微軟正黑體"/>
                        </a:rPr>
                        <a:t>　</a:t>
                      </a:r>
                    </a:p>
                  </a:txBody>
                  <a:tcPr marL="6992" marR="6992" marT="6992"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100" b="0" i="0" u="none" strike="noStrike">
                          <a:solidFill>
                            <a:srgbClr val="000000"/>
                          </a:solidFill>
                          <a:latin typeface="微軟正黑體"/>
                        </a:rPr>
                        <a:t>0.24 </a:t>
                      </a:r>
                    </a:p>
                  </a:txBody>
                  <a:tcPr marL="6992" marR="6992" marT="6992"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zh-TW" altLang="en-US" sz="1100" b="0" i="0" u="none" strike="noStrike">
                          <a:solidFill>
                            <a:srgbClr val="000000"/>
                          </a:solidFill>
                          <a:latin typeface="微軟正黑體"/>
                        </a:rPr>
                        <a:t>　</a:t>
                      </a:r>
                    </a:p>
                  </a:txBody>
                  <a:tcPr marL="6992" marR="6992" marT="6992"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r" rtl="0" fontAlgn="ctr"/>
                      <a:r>
                        <a:rPr lang="en-US" altLang="zh-TW" sz="1100" b="0" i="0" u="none" strike="noStrike">
                          <a:solidFill>
                            <a:srgbClr val="000000"/>
                          </a:solidFill>
                          <a:latin typeface="微軟正黑體"/>
                        </a:rPr>
                        <a:t>-</a:t>
                      </a:r>
                    </a:p>
                  </a:txBody>
                  <a:tcPr marL="6992" marR="6992" marT="6992"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rtl="0" fontAlgn="ctr"/>
                      <a:r>
                        <a:rPr lang="en-US" altLang="zh-TW" sz="1100" b="0" i="0" u="none" strike="noStrike" dirty="0">
                          <a:solidFill>
                            <a:srgbClr val="000000"/>
                          </a:solidFill>
                          <a:latin typeface="微軟正黑體"/>
                        </a:rPr>
                        <a:t>-</a:t>
                      </a:r>
                    </a:p>
                  </a:txBody>
                  <a:tcPr marL="6992" marR="6992" marT="6992" marB="0" anchor="ctr">
                    <a:lnL>
                      <a:noFill/>
                    </a:lnL>
                    <a:lnR>
                      <a:noFill/>
                    </a:lnR>
                    <a:lnT w="2540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文字版面配置區 3"/>
          <p:cNvSpPr>
            <a:spLocks noGrp="1"/>
          </p:cNvSpPr>
          <p:nvPr>
            <p:ph type="body" sz="quarter" idx="13"/>
          </p:nvPr>
        </p:nvSpPr>
        <p:spPr>
          <a:xfrm>
            <a:off x="1115616" y="1556792"/>
            <a:ext cx="6840760" cy="432048"/>
          </a:xfrm>
        </p:spPr>
        <p:txBody>
          <a:bodyPr>
            <a:noAutofit/>
          </a:bodyPr>
          <a:lstStyle/>
          <a:p>
            <a:pPr eaLnBrk="1" hangingPunct="1">
              <a:buFont typeface="Arial" pitchFamily="34" charset="0"/>
              <a:buChar char="•"/>
            </a:pPr>
            <a:r>
              <a:rPr lang="en-US" altLang="zh-TW" b="1" dirty="0" smtClean="0"/>
              <a:t> Annual Operating Performance</a:t>
            </a:r>
            <a:endParaRPr lang="zh-TW" altLang="en-US" b="1" dirty="0" smtClean="0"/>
          </a:p>
        </p:txBody>
      </p:sp>
      <p:sp>
        <p:nvSpPr>
          <p:cNvPr id="35" name="投影片編號版面配置區 34"/>
          <p:cNvSpPr>
            <a:spLocks noGrp="1"/>
          </p:cNvSpPr>
          <p:nvPr>
            <p:ph type="sldNum" sz="quarter" idx="16"/>
          </p:nvPr>
        </p:nvSpPr>
        <p:spPr/>
        <p:txBody>
          <a:bodyPr/>
          <a:lstStyle/>
          <a:p>
            <a:pPr>
              <a:defRPr/>
            </a:pPr>
            <a:fld id="{620B626C-7E9B-45DD-B951-EB10FCB05BC4}" type="slidenum">
              <a:rPr lang="zh-TW" altLang="en-US" smtClean="0"/>
              <a:pPr>
                <a:defRPr/>
              </a:pPr>
              <a:t>23</a:t>
            </a:fld>
            <a:endParaRPr lang="zh-TW" altLang="en-US"/>
          </a:p>
        </p:txBody>
      </p:sp>
      <p:grpSp>
        <p:nvGrpSpPr>
          <p:cNvPr id="14" name="群組 13"/>
          <p:cNvGrpSpPr/>
          <p:nvPr/>
        </p:nvGrpSpPr>
        <p:grpSpPr>
          <a:xfrm>
            <a:off x="323528" y="260648"/>
            <a:ext cx="4752528" cy="792088"/>
            <a:chOff x="1403648" y="476671"/>
            <a:chExt cx="4706864" cy="792088"/>
          </a:xfrm>
        </p:grpSpPr>
        <p:grpSp>
          <p:nvGrpSpPr>
            <p:cNvPr id="15" name="群組 42"/>
            <p:cNvGrpSpPr/>
            <p:nvPr/>
          </p:nvGrpSpPr>
          <p:grpSpPr>
            <a:xfrm>
              <a:off x="1403648" y="476671"/>
              <a:ext cx="4706864" cy="792088"/>
              <a:chOff x="670818" y="1201082"/>
              <a:chExt cx="3432184" cy="836758"/>
            </a:xfrm>
          </p:grpSpPr>
          <p:sp>
            <p:nvSpPr>
              <p:cNvPr id="17" name="圓角化同側角落矩形 16"/>
              <p:cNvSpPr/>
              <p:nvPr/>
            </p:nvSpPr>
            <p:spPr>
              <a:xfrm rot="5400000">
                <a:off x="2006567" y="-134661"/>
                <a:ext cx="760685" cy="3432184"/>
              </a:xfrm>
              <a:prstGeom prst="round2SameRect">
                <a:avLst/>
              </a:prstGeom>
              <a:ln>
                <a:no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圓角化同側角落矩形 4"/>
              <p:cNvSpPr/>
              <p:nvPr/>
            </p:nvSpPr>
            <p:spPr>
              <a:xfrm>
                <a:off x="670819" y="1201082"/>
                <a:ext cx="3227277" cy="83675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r" defTabSz="1244600">
                  <a:lnSpc>
                    <a:spcPct val="90000"/>
                  </a:lnSpc>
                  <a:spcAft>
                    <a:spcPct val="15000"/>
                  </a:spcAft>
                </a:pPr>
                <a:r>
                  <a:rPr lang="zh-TW" altLang="en-US" sz="2800" b="1" kern="1200" dirty="0" smtClean="0">
                    <a:latin typeface="微軟正黑體" pitchFamily="34" charset="-120"/>
                    <a:ea typeface="微軟正黑體" pitchFamily="34" charset="-120"/>
                  </a:rPr>
                  <a:t> </a:t>
                </a:r>
                <a:r>
                  <a:rPr lang="en-US" altLang="zh-TW" sz="2800" dirty="0" smtClean="0"/>
                  <a:t>Financial </a:t>
                </a:r>
                <a:r>
                  <a:rPr lang="en-US" altLang="zh-TW" sz="2800" dirty="0" smtClean="0">
                    <a:cs typeface="Times New Roman" pitchFamily="18" charset="0"/>
                  </a:rPr>
                  <a:t>Highlights</a:t>
                </a:r>
                <a:endParaRPr lang="zh-TW" altLang="en-US" sz="2800" b="1" kern="1200" dirty="0">
                  <a:latin typeface="微軟正黑體" pitchFamily="34" charset="-120"/>
                  <a:ea typeface="微軟正黑體" pitchFamily="34" charset="-120"/>
                </a:endParaRPr>
              </a:p>
            </p:txBody>
          </p:sp>
        </p:grpSp>
        <p:pic>
          <p:nvPicPr>
            <p:cNvPr id="16" name="圖片 15" descr="logo網頁用.png"/>
            <p:cNvPicPr>
              <a:picLocks noChangeAspect="1"/>
            </p:cNvPicPr>
            <p:nvPr/>
          </p:nvPicPr>
          <p:blipFill>
            <a:blip r:embed="rId2" cstate="print"/>
            <a:srcRect l="8610" t="18591" r="47111" b="17670"/>
            <a:stretch>
              <a:fillRect/>
            </a:stretch>
          </p:blipFill>
          <p:spPr>
            <a:xfrm>
              <a:off x="1831545" y="548680"/>
              <a:ext cx="1003263" cy="648072"/>
            </a:xfrm>
            <a:prstGeom prst="rect">
              <a:avLst/>
            </a:prstGeom>
          </p:spPr>
        </p:pic>
      </p:grpSp>
      <p:graphicFrame>
        <p:nvGraphicFramePr>
          <p:cNvPr id="10" name="圖表 9"/>
          <p:cNvGraphicFramePr/>
          <p:nvPr/>
        </p:nvGraphicFramePr>
        <p:xfrm>
          <a:off x="251520" y="1988840"/>
          <a:ext cx="8568952" cy="43924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nvGraphicFramePr>
        <p:xfrm>
          <a:off x="467546" y="2060848"/>
          <a:ext cx="8136901" cy="4032448"/>
        </p:xfrm>
        <a:graphic>
          <a:graphicData uri="http://schemas.openxmlformats.org/drawingml/2006/table">
            <a:tbl>
              <a:tblPr firstRow="1" bandRow="1">
                <a:tableStyleId>{85BE263C-DBD7-4A20-BB59-AAB30ACAA65A}</a:tableStyleId>
              </a:tblPr>
              <a:tblGrid>
                <a:gridCol w="2300262"/>
                <a:gridCol w="972681"/>
                <a:gridCol w="998973"/>
                <a:gridCol w="972681"/>
                <a:gridCol w="972681"/>
                <a:gridCol w="972681"/>
                <a:gridCol w="946942"/>
              </a:tblGrid>
              <a:tr h="576064">
                <a:tc>
                  <a:txBody>
                    <a:bodyPr/>
                    <a:lstStyle/>
                    <a:p>
                      <a:pPr algn="l" fontAlgn="ctr"/>
                      <a:r>
                        <a:rPr lang="en-US" altLang="zh-TW" sz="1400" b="1" i="0" u="none" strike="noStrike" dirty="0" smtClean="0">
                          <a:solidFill>
                            <a:schemeClr val="bg1"/>
                          </a:solidFill>
                          <a:latin typeface="微軟正黑體" pitchFamily="34" charset="-120"/>
                          <a:ea typeface="微軟正黑體" pitchFamily="34" charset="-120"/>
                        </a:rPr>
                        <a:t>Item</a:t>
                      </a:r>
                      <a:r>
                        <a:rPr lang="en-US" altLang="zh-TW" sz="1400" b="1" i="0" u="none" strike="noStrike" baseline="0" dirty="0" smtClean="0">
                          <a:solidFill>
                            <a:schemeClr val="bg1"/>
                          </a:solidFill>
                          <a:latin typeface="微軟正黑體" pitchFamily="34" charset="-120"/>
                          <a:ea typeface="微軟正黑體" pitchFamily="34" charset="-120"/>
                        </a:rPr>
                        <a:t> / Year</a:t>
                      </a:r>
                      <a:endParaRPr lang="zh-TW" alt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zh-TW" sz="1400" b="1" i="0" u="none" strike="noStrike" dirty="0" smtClean="0">
                          <a:solidFill>
                            <a:schemeClr val="bg1"/>
                          </a:solidFill>
                          <a:latin typeface="微軟正黑體" pitchFamily="34" charset="-120"/>
                          <a:ea typeface="微軟正黑體" pitchFamily="34" charset="-120"/>
                        </a:rPr>
                        <a:t>2015</a:t>
                      </a:r>
                      <a:endParaRPr lang="zh-TW" alt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zh-TW" sz="1400" b="1" i="0" u="none" strike="noStrike" dirty="0" smtClean="0">
                          <a:solidFill>
                            <a:schemeClr val="bg1"/>
                          </a:solidFill>
                          <a:latin typeface="微軟正黑體" pitchFamily="34" charset="-120"/>
                          <a:ea typeface="微軟正黑體" pitchFamily="34" charset="-120"/>
                        </a:rPr>
                        <a:t>2016</a:t>
                      </a:r>
                      <a:endParaRPr lang="zh-TW" alt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zh-TW" sz="1400" b="1" i="0" u="none" strike="noStrike" dirty="0" smtClean="0">
                          <a:solidFill>
                            <a:schemeClr val="bg1"/>
                          </a:solidFill>
                          <a:latin typeface="微軟正黑體" pitchFamily="34" charset="-120"/>
                          <a:ea typeface="微軟正黑體" pitchFamily="34" charset="-120"/>
                        </a:rPr>
                        <a:t>2017</a:t>
                      </a:r>
                      <a:endParaRPr lang="zh-TW" alt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zh-TW" sz="1400" b="1" i="0" u="none" strike="noStrike" dirty="0" smtClean="0">
                          <a:solidFill>
                            <a:schemeClr val="bg1"/>
                          </a:solidFill>
                          <a:latin typeface="微軟正黑體" pitchFamily="34" charset="-120"/>
                          <a:ea typeface="微軟正黑體" pitchFamily="34" charset="-120"/>
                        </a:rPr>
                        <a:t>2018</a:t>
                      </a:r>
                      <a:endParaRPr lang="zh-TW" alt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zh-TW" sz="1400" b="1" i="0" u="none" strike="noStrike" dirty="0" smtClean="0">
                          <a:solidFill>
                            <a:schemeClr val="bg1"/>
                          </a:solidFill>
                          <a:latin typeface="微軟正黑體" pitchFamily="34" charset="-120"/>
                          <a:ea typeface="微軟正黑體" pitchFamily="34" charset="-120"/>
                        </a:rPr>
                        <a:t>2019</a:t>
                      </a:r>
                      <a:endParaRPr lang="zh-TW" alt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sz="1400" u="none" strike="noStrike" dirty="0" smtClean="0">
                          <a:solidFill>
                            <a:schemeClr val="bg1"/>
                          </a:solidFill>
                          <a:latin typeface="微軟正黑體" pitchFamily="34" charset="-120"/>
                          <a:ea typeface="微軟正黑體" pitchFamily="34" charset="-120"/>
                        </a:rPr>
                        <a:t>2020Q2</a:t>
                      </a:r>
                      <a:endParaRPr lang="en-US" sz="1400" b="0" i="0" u="none" strike="noStrike" dirty="0">
                        <a:solidFill>
                          <a:schemeClr val="bg1"/>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solidFill>
                  </a:tcPr>
                </a:tc>
              </a:tr>
              <a:tr h="576064">
                <a:tc>
                  <a:txBody>
                    <a:bodyPr/>
                    <a:lstStyle/>
                    <a:p>
                      <a:pPr algn="l" fontAlgn="ctr"/>
                      <a:r>
                        <a:rPr lang="en-US" altLang="zh-TW" sz="1400" u="none" strike="noStrike" dirty="0" smtClean="0">
                          <a:latin typeface="微軟正黑體" pitchFamily="34" charset="-120"/>
                          <a:ea typeface="微軟正黑體" pitchFamily="34" charset="-120"/>
                        </a:rPr>
                        <a:t>Earnings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FF0000"/>
                          </a:solidFill>
                          <a:latin typeface="微軟正黑體" pitchFamily="34" charset="-120"/>
                          <a:ea typeface="微軟正黑體" pitchFamily="34" charset="-120"/>
                        </a:rPr>
                        <a:t>(0.97)</a:t>
                      </a:r>
                    </a:p>
                  </a:txBody>
                  <a:tcPr marL="9525" marR="9525"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latin typeface="微軟正黑體" pitchFamily="34" charset="-120"/>
                          <a:ea typeface="微軟正黑體" pitchFamily="34" charset="-120"/>
                        </a:rPr>
                        <a:t>0.05 </a:t>
                      </a:r>
                    </a:p>
                  </a:txBody>
                  <a:tcPr marL="9525" marR="9525"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latin typeface="微軟正黑體" pitchFamily="34" charset="-120"/>
                          <a:ea typeface="微軟正黑體" pitchFamily="34" charset="-120"/>
                        </a:rPr>
                        <a:t>0.83 </a:t>
                      </a:r>
                    </a:p>
                  </a:txBody>
                  <a:tcPr marL="9525" marR="9525"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latin typeface="微軟正黑體" pitchFamily="34" charset="-120"/>
                          <a:ea typeface="微軟正黑體" pitchFamily="34" charset="-120"/>
                        </a:rPr>
                        <a:t>0.83 </a:t>
                      </a:r>
                    </a:p>
                  </a:txBody>
                  <a:tcPr marL="9525" marR="9525"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latin typeface="微軟正黑體" pitchFamily="34" charset="-120"/>
                          <a:ea typeface="微軟正黑體" pitchFamily="34" charset="-120"/>
                        </a:rPr>
                        <a:t>0.86 </a:t>
                      </a:r>
                    </a:p>
                  </a:txBody>
                  <a:tcPr marL="9525" marR="9525"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ctr" latinLnBrk="0" hangingPunct="1"/>
                      <a:r>
                        <a:rPr lang="zh-TW" altLang="en-US" sz="1400" b="0" i="0" u="none" strike="noStrike" kern="1200" dirty="0">
                          <a:solidFill>
                            <a:srgbClr val="000000"/>
                          </a:solidFill>
                          <a:latin typeface="微軟正黑體" pitchFamily="34" charset="-120"/>
                          <a:ea typeface="微軟正黑體" pitchFamily="34" charset="-120"/>
                          <a:cs typeface="+mn-cs"/>
                        </a:rPr>
                        <a:t>　</a:t>
                      </a:r>
                      <a:r>
                        <a:rPr lang="en-US" altLang="zh-TW" sz="1400" b="0" i="0" u="none" strike="noStrike" kern="1200" dirty="0" smtClean="0">
                          <a:solidFill>
                            <a:srgbClr val="000000"/>
                          </a:solidFill>
                          <a:latin typeface="微軟正黑體" pitchFamily="34" charset="-120"/>
                          <a:ea typeface="微軟正黑體" pitchFamily="34" charset="-120"/>
                          <a:cs typeface="+mn-cs"/>
                        </a:rPr>
                        <a:t>0.78</a:t>
                      </a:r>
                      <a:endParaRPr lang="zh-TW" altLang="en-US" sz="1400" b="0"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64">
                <a:tc>
                  <a:txBody>
                    <a:bodyPr/>
                    <a:lstStyle/>
                    <a:p>
                      <a:pPr algn="l" fontAlgn="ctr"/>
                      <a:r>
                        <a:rPr lang="en-US" altLang="zh-TW" sz="1400" u="none" strike="noStrike" dirty="0" smtClean="0">
                          <a:latin typeface="微軟正黑體" pitchFamily="34" charset="-120"/>
                          <a:ea typeface="微軟正黑體" pitchFamily="34" charset="-120"/>
                        </a:rPr>
                        <a:t>Cash Dividend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400" b="0" i="0" u="none" strike="noStrike">
                          <a:solidFill>
                            <a:srgbClr val="000000"/>
                          </a:solidFill>
                          <a:latin typeface="微軟正黑體" pitchFamily="34" charset="-120"/>
                          <a:ea typeface="微軟正黑體" pitchFamily="34" charset="-120"/>
                        </a:rPr>
                        <a:t>0</a:t>
                      </a:r>
                    </a:p>
                  </a:txBody>
                  <a:tcPr marL="9525" marR="9525" marT="952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400" b="0" i="0" u="none" strike="noStrike" dirty="0">
                          <a:solidFill>
                            <a:srgbClr val="000000"/>
                          </a:solidFill>
                          <a:latin typeface="微軟正黑體" pitchFamily="34" charset="-120"/>
                          <a:ea typeface="微軟正黑體" pitchFamily="34" charset="-120"/>
                        </a:rPr>
                        <a:t>0</a:t>
                      </a:r>
                    </a:p>
                  </a:txBody>
                  <a:tcPr marL="9525" marR="9525" marT="952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400" b="0" i="0" u="none" strike="noStrike" dirty="0">
                          <a:solidFill>
                            <a:srgbClr val="000000"/>
                          </a:solidFill>
                          <a:latin typeface="微軟正黑體" pitchFamily="34" charset="-120"/>
                          <a:ea typeface="微軟正黑體" pitchFamily="34" charset="-120"/>
                        </a:rPr>
                        <a:t>0.35</a:t>
                      </a:r>
                    </a:p>
                  </a:txBody>
                  <a:tcPr marL="9525" marR="9525" marT="952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400" b="0" i="0" u="none" strike="noStrike" dirty="0">
                          <a:solidFill>
                            <a:srgbClr val="000000"/>
                          </a:solidFill>
                          <a:latin typeface="微軟正黑體" pitchFamily="34" charset="-120"/>
                          <a:ea typeface="微軟正黑體" pitchFamily="34" charset="-120"/>
                        </a:rPr>
                        <a:t>0.3</a:t>
                      </a:r>
                    </a:p>
                  </a:txBody>
                  <a:tcPr marL="9525" marR="9525" marT="952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r>
                        <a:rPr lang="en-US" altLang="zh-TW" sz="1400" b="0" i="0" u="none" strike="noStrike" dirty="0">
                          <a:solidFill>
                            <a:srgbClr val="000000"/>
                          </a:solidFill>
                          <a:latin typeface="微軟正黑體" pitchFamily="34" charset="-120"/>
                          <a:ea typeface="微軟正黑體" pitchFamily="34" charset="-120"/>
                        </a:rPr>
                        <a:t>0.3</a:t>
                      </a:r>
                    </a:p>
                  </a:txBody>
                  <a:tcPr marL="9525" marR="9525" marT="952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algn="r" defTabSz="914400" rtl="0" eaLnBrk="1" fontAlgn="ctr" latinLnBrk="0" hangingPunct="1"/>
                      <a:r>
                        <a:rPr lang="zh-TW" altLang="en-US" sz="1400" b="0" i="0" u="none" strike="noStrike" kern="1200" dirty="0">
                          <a:solidFill>
                            <a:srgbClr val="000000"/>
                          </a:solidFill>
                          <a:latin typeface="微軟正黑體" pitchFamily="34" charset="-120"/>
                          <a:ea typeface="微軟正黑體" pitchFamily="34" charset="-120"/>
                          <a:cs typeface="+mn-cs"/>
                        </a:rPr>
                        <a:t>　</a:t>
                      </a:r>
                      <a:r>
                        <a:rPr lang="en-US" altLang="zh-TW" sz="1400" b="0" i="0" u="none" strike="noStrike" kern="1200" dirty="0" smtClean="0">
                          <a:solidFill>
                            <a:srgbClr val="000000"/>
                          </a:solidFill>
                          <a:latin typeface="微軟正黑體" pitchFamily="34" charset="-120"/>
                          <a:ea typeface="微軟正黑體" pitchFamily="34" charset="-120"/>
                          <a:cs typeface="+mn-cs"/>
                        </a:rPr>
                        <a:t>0</a:t>
                      </a:r>
                      <a:endParaRPr lang="zh-TW" altLang="en-US" sz="1400" b="0"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r>
              <a:tr h="576064">
                <a:tc>
                  <a:txBody>
                    <a:bodyPr/>
                    <a:lstStyle/>
                    <a:p>
                      <a:pPr algn="l" fontAlgn="ctr"/>
                      <a:r>
                        <a:rPr lang="en-US" altLang="zh-TW" sz="1400" b="0" i="0" u="none" strike="noStrike" dirty="0" smtClean="0">
                          <a:solidFill>
                            <a:srgbClr val="000000"/>
                          </a:solidFill>
                          <a:latin typeface="微軟正黑體" pitchFamily="34" charset="-120"/>
                          <a:ea typeface="微軟正黑體" pitchFamily="34" charset="-120"/>
                        </a:rPr>
                        <a:t>Stock Dividend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400" b="0" i="0" u="none" strike="noStrike">
                          <a:solidFill>
                            <a:srgbClr val="000000"/>
                          </a:solidFill>
                          <a:latin typeface="微軟正黑體" pitchFamily="34" charset="-120"/>
                          <a:ea typeface="微軟正黑體" pitchFamily="34" charset="-120"/>
                        </a:rPr>
                        <a:t>0</a:t>
                      </a: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400" b="0" i="0" u="none" strike="noStrike" dirty="0">
                          <a:solidFill>
                            <a:srgbClr val="000000"/>
                          </a:solidFill>
                          <a:latin typeface="微軟正黑體" pitchFamily="34" charset="-120"/>
                          <a:ea typeface="微軟正黑體" pitchFamily="34" charset="-120"/>
                        </a:rPr>
                        <a:t>0</a:t>
                      </a: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400" b="0" i="0" u="none" strike="noStrike">
                          <a:solidFill>
                            <a:srgbClr val="000000"/>
                          </a:solidFill>
                          <a:latin typeface="微軟正黑體" pitchFamily="34" charset="-120"/>
                          <a:ea typeface="微軟正黑體" pitchFamily="34" charset="-120"/>
                        </a:rPr>
                        <a:t>0</a:t>
                      </a: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400" b="0" i="0" u="none" strike="noStrike" dirty="0">
                          <a:solidFill>
                            <a:srgbClr val="000000"/>
                          </a:solidFill>
                          <a:latin typeface="微軟正黑體" pitchFamily="34" charset="-120"/>
                          <a:ea typeface="微軟正黑體" pitchFamily="34" charset="-120"/>
                        </a:rPr>
                        <a:t>0.4</a:t>
                      </a: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400" b="0" i="0" u="none" strike="noStrike" dirty="0">
                          <a:solidFill>
                            <a:srgbClr val="000000"/>
                          </a:solidFill>
                          <a:latin typeface="微軟正黑體" pitchFamily="34" charset="-120"/>
                          <a:ea typeface="微軟正黑體" pitchFamily="34" charset="-120"/>
                        </a:rPr>
                        <a:t>0</a:t>
                      </a: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algn="r" defTabSz="914400" rtl="0" eaLnBrk="1" fontAlgn="ctr" latinLnBrk="0" hangingPunct="1"/>
                      <a:r>
                        <a:rPr lang="zh-TW" altLang="en-US" sz="1400" b="0" i="0" u="none" strike="noStrike" kern="1200" dirty="0">
                          <a:solidFill>
                            <a:srgbClr val="000000"/>
                          </a:solidFill>
                          <a:latin typeface="微軟正黑體" pitchFamily="34" charset="-120"/>
                          <a:ea typeface="微軟正黑體" pitchFamily="34" charset="-120"/>
                          <a:cs typeface="+mn-cs"/>
                        </a:rPr>
                        <a:t>　</a:t>
                      </a:r>
                      <a:r>
                        <a:rPr lang="en-US" altLang="zh-TW" sz="1400" b="0" i="0" u="none" strike="noStrike" kern="1200" dirty="0" smtClean="0">
                          <a:solidFill>
                            <a:srgbClr val="000000"/>
                          </a:solidFill>
                          <a:latin typeface="微軟正黑體" pitchFamily="34" charset="-120"/>
                          <a:ea typeface="微軟正黑體" pitchFamily="34" charset="-120"/>
                          <a:cs typeface="+mn-cs"/>
                        </a:rPr>
                        <a:t>0</a:t>
                      </a:r>
                      <a:endParaRPr lang="zh-TW" altLang="en-US" sz="1400" b="0"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r>
              <a:tr h="576064">
                <a:tc>
                  <a:txBody>
                    <a:bodyPr/>
                    <a:lstStyle/>
                    <a:p>
                      <a:pPr algn="l" fontAlgn="ctr"/>
                      <a:r>
                        <a:rPr lang="en-US" altLang="zh-TW" sz="1400" b="0" i="0" u="none" strike="noStrike" dirty="0" smtClean="0">
                          <a:solidFill>
                            <a:srgbClr val="000000"/>
                          </a:solidFill>
                          <a:latin typeface="微軟正黑體" pitchFamily="34" charset="-120"/>
                          <a:ea typeface="微軟正黑體" pitchFamily="34" charset="-120"/>
                        </a:rPr>
                        <a:t>Return on Equity</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lnT w="12700" cap="flat" cmpd="sng" algn="ctr">
                      <a:solidFill>
                        <a:schemeClr val="tx1"/>
                      </a:solidFill>
                      <a:prstDash val="solid"/>
                      <a:round/>
                      <a:headEnd type="none" w="med" len="med"/>
                      <a:tailEnd type="none" w="med" len="med"/>
                    </a:lnT>
                    <a:noFill/>
                  </a:tcPr>
                </a:tc>
                <a:tc>
                  <a:txBody>
                    <a:bodyPr/>
                    <a:lstStyle/>
                    <a:p>
                      <a:pPr algn="r" fontAlgn="ctr"/>
                      <a:r>
                        <a:rPr lang="en-US" altLang="zh-TW" sz="1400" b="0" i="0" u="none" strike="noStrike" dirty="0">
                          <a:solidFill>
                            <a:srgbClr val="FF0000"/>
                          </a:solidFill>
                          <a:latin typeface="微軟正黑體" pitchFamily="34" charset="-120"/>
                          <a:ea typeface="微軟正黑體" pitchFamily="34" charset="-120"/>
                        </a:rPr>
                        <a:t>-7.97%</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r" fontAlgn="ctr"/>
                      <a:r>
                        <a:rPr lang="en-US" altLang="zh-TW" sz="1400" b="0" i="0" u="none" strike="noStrike">
                          <a:solidFill>
                            <a:srgbClr val="000000"/>
                          </a:solidFill>
                          <a:latin typeface="微軟正黑體" pitchFamily="34" charset="-120"/>
                          <a:ea typeface="微軟正黑體" pitchFamily="34" charset="-120"/>
                        </a:rPr>
                        <a:t>0.44%</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r" fontAlgn="ctr"/>
                      <a:r>
                        <a:rPr lang="en-US" altLang="zh-TW" sz="1400" b="0" i="0" u="none" strike="noStrike">
                          <a:solidFill>
                            <a:srgbClr val="000000"/>
                          </a:solidFill>
                          <a:latin typeface="微軟正黑體" pitchFamily="34" charset="-120"/>
                          <a:ea typeface="微軟正黑體" pitchFamily="34" charset="-120"/>
                        </a:rPr>
                        <a:t>7.15%</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r" fontAlgn="ctr"/>
                      <a:r>
                        <a:rPr lang="en-US" altLang="zh-TW" sz="1400" b="0" i="0" u="none" strike="noStrike" dirty="0">
                          <a:solidFill>
                            <a:srgbClr val="000000"/>
                          </a:solidFill>
                          <a:latin typeface="微軟正黑體" pitchFamily="34" charset="-120"/>
                          <a:ea typeface="微軟正黑體" pitchFamily="34" charset="-120"/>
                        </a:rPr>
                        <a:t>7.15%</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r" fontAlgn="ctr"/>
                      <a:r>
                        <a:rPr lang="en-US" altLang="zh-TW" sz="1400" b="0" i="0" u="none" strike="noStrike" dirty="0">
                          <a:solidFill>
                            <a:srgbClr val="000000"/>
                          </a:solidFill>
                          <a:latin typeface="微軟正黑體" pitchFamily="34" charset="-120"/>
                          <a:ea typeface="微軟正黑體" pitchFamily="34" charset="-120"/>
                        </a:rPr>
                        <a:t>7.09%</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marL="0" algn="r" defTabSz="914400" rtl="0" eaLnBrk="1" fontAlgn="ctr" latinLnBrk="0" hangingPunct="1"/>
                      <a:r>
                        <a:rPr lang="zh-TW" altLang="en-US" sz="1400" b="0" i="0" u="none" strike="noStrike" kern="1200" dirty="0">
                          <a:solidFill>
                            <a:srgbClr val="000000"/>
                          </a:solidFill>
                          <a:latin typeface="微軟正黑體" pitchFamily="34" charset="-120"/>
                          <a:ea typeface="微軟正黑體" pitchFamily="34" charset="-120"/>
                          <a:cs typeface="+mn-cs"/>
                        </a:rPr>
                        <a:t>　</a:t>
                      </a:r>
                      <a:r>
                        <a:rPr lang="en-US" altLang="zh-TW" sz="1400" b="0" i="0" u="none" strike="noStrike" kern="1200" dirty="0" smtClean="0">
                          <a:solidFill>
                            <a:srgbClr val="000000"/>
                          </a:solidFill>
                          <a:latin typeface="微軟正黑體" pitchFamily="34" charset="-120"/>
                          <a:ea typeface="微軟正黑體" pitchFamily="34" charset="-120"/>
                          <a:cs typeface="+mn-cs"/>
                        </a:rPr>
                        <a:t>6.47%</a:t>
                      </a:r>
                      <a:endParaRPr lang="zh-TW" altLang="en-US" sz="1400" b="0"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lnT w="12700" cap="flat" cmpd="sng" algn="ctr">
                      <a:solidFill>
                        <a:schemeClr val="tx1"/>
                      </a:solidFill>
                      <a:prstDash val="solid"/>
                      <a:round/>
                      <a:headEnd type="none" w="med" len="med"/>
                      <a:tailEnd type="none" w="med" len="med"/>
                    </a:lnT>
                    <a:noFill/>
                  </a:tcPr>
                </a:tc>
              </a:tr>
              <a:tr h="576064">
                <a:tc>
                  <a:txBody>
                    <a:bodyPr/>
                    <a:lstStyle/>
                    <a:p>
                      <a:pPr algn="l" fontAlgn="ctr"/>
                      <a:r>
                        <a:rPr lang="en-US" altLang="zh-TW" sz="1400" u="none" strike="noStrike" dirty="0" smtClean="0">
                          <a:latin typeface="微軟正黑體" pitchFamily="34" charset="-120"/>
                          <a:ea typeface="微軟正黑體" pitchFamily="34" charset="-120"/>
                        </a:rPr>
                        <a:t>Net Value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solidFill>
                      <a:schemeClr val="accent2">
                        <a:lumMod val="20000"/>
                        <a:lumOff val="80000"/>
                      </a:schemeClr>
                    </a:solidFill>
                  </a:tcPr>
                </a:tc>
                <a:tc>
                  <a:txBody>
                    <a:bodyPr/>
                    <a:lstStyle/>
                    <a:p>
                      <a:pPr algn="r" fontAlgn="ctr"/>
                      <a:r>
                        <a:rPr lang="en-US" altLang="zh-TW" sz="1400" b="0" i="0" u="none" strike="noStrike">
                          <a:solidFill>
                            <a:srgbClr val="000000"/>
                          </a:solidFill>
                          <a:latin typeface="微軟正黑體" pitchFamily="34" charset="-120"/>
                          <a:ea typeface="微軟正黑體" pitchFamily="34" charset="-120"/>
                        </a:rPr>
                        <a:t>11.34 </a:t>
                      </a:r>
                    </a:p>
                  </a:txBody>
                  <a:tcPr marL="9525" marR="9525" marT="9525" marB="0" anchor="ctr">
                    <a:solidFill>
                      <a:schemeClr val="accent2">
                        <a:lumMod val="20000"/>
                        <a:lumOff val="80000"/>
                      </a:schemeClr>
                    </a:solidFill>
                  </a:tcPr>
                </a:tc>
                <a:tc>
                  <a:txBody>
                    <a:bodyPr/>
                    <a:lstStyle/>
                    <a:p>
                      <a:pPr algn="r" fontAlgn="ctr"/>
                      <a:r>
                        <a:rPr lang="en-US" altLang="zh-TW" sz="1400" b="0" i="0" u="none" strike="noStrike">
                          <a:solidFill>
                            <a:srgbClr val="000000"/>
                          </a:solidFill>
                          <a:latin typeface="微軟正黑體" pitchFamily="34" charset="-120"/>
                          <a:ea typeface="微軟正黑體" pitchFamily="34" charset="-120"/>
                        </a:rPr>
                        <a:t>11.17 </a:t>
                      </a:r>
                    </a:p>
                  </a:txBody>
                  <a:tcPr marL="9525" marR="9525" marT="9525" marB="0" anchor="ctr">
                    <a:solidFill>
                      <a:schemeClr val="accent2">
                        <a:lumMod val="20000"/>
                        <a:lumOff val="80000"/>
                      </a:schemeClr>
                    </a:solidFill>
                  </a:tcPr>
                </a:tc>
                <a:tc>
                  <a:txBody>
                    <a:bodyPr/>
                    <a:lstStyle/>
                    <a:p>
                      <a:pPr algn="r" fontAlgn="ctr"/>
                      <a:r>
                        <a:rPr lang="en-US" altLang="zh-TW" sz="1400" b="0" i="0" u="none" strike="noStrike">
                          <a:solidFill>
                            <a:srgbClr val="000000"/>
                          </a:solidFill>
                          <a:latin typeface="微軟正黑體" pitchFamily="34" charset="-120"/>
                          <a:ea typeface="微軟正黑體" pitchFamily="34" charset="-120"/>
                        </a:rPr>
                        <a:t>11.27 </a:t>
                      </a:r>
                    </a:p>
                  </a:txBody>
                  <a:tcPr marL="9525" marR="9525" marT="9525" marB="0" anchor="ctr">
                    <a:solidFill>
                      <a:schemeClr val="accent2">
                        <a:lumMod val="20000"/>
                        <a:lumOff val="80000"/>
                      </a:schemeClr>
                    </a:solidFill>
                  </a:tcPr>
                </a:tc>
                <a:tc>
                  <a:txBody>
                    <a:bodyPr/>
                    <a:lstStyle/>
                    <a:p>
                      <a:pPr algn="r" fontAlgn="ctr"/>
                      <a:r>
                        <a:rPr lang="en-US" altLang="zh-TW" sz="1400" b="0" i="0" u="none" strike="noStrike" dirty="0">
                          <a:solidFill>
                            <a:srgbClr val="000000"/>
                          </a:solidFill>
                          <a:latin typeface="微軟正黑體" pitchFamily="34" charset="-120"/>
                          <a:ea typeface="微軟正黑體" pitchFamily="34" charset="-120"/>
                        </a:rPr>
                        <a:t>11.11 </a:t>
                      </a:r>
                    </a:p>
                  </a:txBody>
                  <a:tcPr marL="9525" marR="9525" marT="9525" marB="0" anchor="ctr">
                    <a:solidFill>
                      <a:schemeClr val="accent2">
                        <a:lumMod val="20000"/>
                        <a:lumOff val="80000"/>
                      </a:schemeClr>
                    </a:solidFill>
                  </a:tcPr>
                </a:tc>
                <a:tc>
                  <a:txBody>
                    <a:bodyPr/>
                    <a:lstStyle/>
                    <a:p>
                      <a:pPr algn="r" fontAlgn="ctr"/>
                      <a:r>
                        <a:rPr lang="en-US" altLang="zh-TW" sz="1400" b="0" i="0" u="none" strike="noStrike" dirty="0">
                          <a:solidFill>
                            <a:srgbClr val="000000"/>
                          </a:solidFill>
                          <a:latin typeface="微軟正黑體" pitchFamily="34" charset="-120"/>
                          <a:ea typeface="微軟正黑體" pitchFamily="34" charset="-120"/>
                        </a:rPr>
                        <a:t>11.62 </a:t>
                      </a:r>
                    </a:p>
                  </a:txBody>
                  <a:tcPr marL="9525" marR="9525" marT="9525" marB="0" anchor="ctr">
                    <a:solidFill>
                      <a:schemeClr val="accent2">
                        <a:lumMod val="20000"/>
                        <a:lumOff val="80000"/>
                      </a:schemeClr>
                    </a:solidFill>
                  </a:tcPr>
                </a:tc>
                <a:tc>
                  <a:txBody>
                    <a:bodyPr/>
                    <a:lstStyle/>
                    <a:p>
                      <a:pPr marL="0" algn="r" defTabSz="914400" rtl="0" eaLnBrk="1" fontAlgn="ctr" latinLnBrk="0" hangingPunct="1"/>
                      <a:r>
                        <a:rPr lang="zh-TW" altLang="en-US" sz="1400" b="0" i="0" u="none" strike="noStrike" kern="1200" dirty="0">
                          <a:solidFill>
                            <a:srgbClr val="000000"/>
                          </a:solidFill>
                          <a:latin typeface="微軟正黑體" pitchFamily="34" charset="-120"/>
                          <a:ea typeface="微軟正黑體" pitchFamily="34" charset="-120"/>
                          <a:cs typeface="+mn-cs"/>
                        </a:rPr>
                        <a:t>　</a:t>
                      </a:r>
                      <a:r>
                        <a:rPr lang="en-US" altLang="zh-TW" sz="1400" b="0" i="0" u="none" strike="noStrike" kern="1200" dirty="0" smtClean="0">
                          <a:solidFill>
                            <a:srgbClr val="000000"/>
                          </a:solidFill>
                          <a:latin typeface="微軟正黑體" pitchFamily="34" charset="-120"/>
                          <a:ea typeface="微軟正黑體" pitchFamily="34" charset="-120"/>
                          <a:cs typeface="+mn-cs"/>
                        </a:rPr>
                        <a:t>12.25</a:t>
                      </a:r>
                      <a:endParaRPr lang="zh-TW" altLang="en-US" sz="1400" b="0"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solidFill>
                      <a:schemeClr val="accent2">
                        <a:lumMod val="20000"/>
                        <a:lumOff val="80000"/>
                      </a:schemeClr>
                    </a:solidFill>
                  </a:tcPr>
                </a:tc>
              </a:tr>
              <a:tr h="576064">
                <a:tc>
                  <a:txBody>
                    <a:bodyPr/>
                    <a:lstStyle/>
                    <a:p>
                      <a:pPr algn="l" fontAlgn="ctr"/>
                      <a:r>
                        <a:rPr lang="en-US" altLang="zh-TW" sz="1400" b="0" i="0" u="none" strike="noStrike" dirty="0" smtClean="0">
                          <a:solidFill>
                            <a:srgbClr val="000000"/>
                          </a:solidFill>
                          <a:latin typeface="微軟正黑體" pitchFamily="34" charset="-120"/>
                          <a:ea typeface="微軟正黑體" pitchFamily="34" charset="-120"/>
                        </a:rPr>
                        <a:t>Operating Cash Flow Per Share</a:t>
                      </a:r>
                      <a:endParaRPr lang="zh-TW" altLang="en-US" sz="1400" b="0" i="0" u="none" strike="noStrike" dirty="0">
                        <a:solidFill>
                          <a:srgbClr val="000000"/>
                        </a:solidFill>
                        <a:latin typeface="微軟正黑體" pitchFamily="34" charset="-120"/>
                        <a:ea typeface="微軟正黑體" pitchFamily="34" charset="-120"/>
                      </a:endParaRPr>
                    </a:p>
                  </a:txBody>
                  <a:tcPr marL="9485" marR="9485" marT="9485" marB="0" anchor="ctr">
                    <a:noFill/>
                  </a:tcPr>
                </a:tc>
                <a:tc>
                  <a:txBody>
                    <a:bodyPr/>
                    <a:lstStyle/>
                    <a:p>
                      <a:pPr algn="r" fontAlgn="ctr"/>
                      <a:r>
                        <a:rPr lang="en-US" altLang="zh-TW" sz="1400" b="0" i="0" u="none" strike="noStrike">
                          <a:solidFill>
                            <a:srgbClr val="000000"/>
                          </a:solidFill>
                          <a:latin typeface="微軟正黑體" pitchFamily="34" charset="-120"/>
                          <a:ea typeface="微軟正黑體" pitchFamily="34" charset="-120"/>
                        </a:rPr>
                        <a:t>0.95 </a:t>
                      </a:r>
                    </a:p>
                  </a:txBody>
                  <a:tcPr marL="9525" marR="9525" marT="9525" marB="0" anchor="ctr">
                    <a:noFill/>
                  </a:tcPr>
                </a:tc>
                <a:tc>
                  <a:txBody>
                    <a:bodyPr/>
                    <a:lstStyle/>
                    <a:p>
                      <a:pPr algn="r" fontAlgn="ctr"/>
                      <a:r>
                        <a:rPr lang="en-US" altLang="zh-TW" sz="1400" b="0" i="0" u="none" strike="noStrike">
                          <a:solidFill>
                            <a:srgbClr val="000000"/>
                          </a:solidFill>
                          <a:latin typeface="微軟正黑體" pitchFamily="34" charset="-120"/>
                          <a:ea typeface="微軟正黑體" pitchFamily="34" charset="-120"/>
                        </a:rPr>
                        <a:t>0.19 </a:t>
                      </a:r>
                    </a:p>
                  </a:txBody>
                  <a:tcPr marL="9525" marR="9525" marT="9525" marB="0" anchor="ctr">
                    <a:noFill/>
                  </a:tcPr>
                </a:tc>
                <a:tc>
                  <a:txBody>
                    <a:bodyPr/>
                    <a:lstStyle/>
                    <a:p>
                      <a:pPr algn="r" fontAlgn="ctr"/>
                      <a:r>
                        <a:rPr lang="en-US" altLang="zh-TW" sz="1400" b="0" i="0" u="none" strike="noStrike" dirty="0">
                          <a:solidFill>
                            <a:srgbClr val="FF0000"/>
                          </a:solidFill>
                          <a:latin typeface="微軟正黑體" pitchFamily="34" charset="-120"/>
                          <a:ea typeface="微軟正黑體" pitchFamily="34" charset="-120"/>
                        </a:rPr>
                        <a:t>(0.33)</a:t>
                      </a:r>
                    </a:p>
                  </a:txBody>
                  <a:tcPr marL="9525" marR="9525" marT="9525" marB="0" anchor="ctr">
                    <a:noFill/>
                  </a:tcPr>
                </a:tc>
                <a:tc>
                  <a:txBody>
                    <a:bodyPr/>
                    <a:lstStyle/>
                    <a:p>
                      <a:pPr algn="r" fontAlgn="ctr"/>
                      <a:r>
                        <a:rPr lang="en-US" altLang="zh-TW" sz="1400" b="0" i="0" u="none" strike="noStrike" dirty="0">
                          <a:solidFill>
                            <a:srgbClr val="000000"/>
                          </a:solidFill>
                          <a:latin typeface="微軟正黑體" pitchFamily="34" charset="-120"/>
                          <a:ea typeface="微軟正黑體" pitchFamily="34" charset="-120"/>
                        </a:rPr>
                        <a:t>0.75 </a:t>
                      </a:r>
                    </a:p>
                  </a:txBody>
                  <a:tcPr marL="9525" marR="9525" marT="9525" marB="0" anchor="ctr">
                    <a:noFill/>
                  </a:tcPr>
                </a:tc>
                <a:tc>
                  <a:txBody>
                    <a:bodyPr/>
                    <a:lstStyle/>
                    <a:p>
                      <a:pPr algn="r" fontAlgn="ctr"/>
                      <a:r>
                        <a:rPr lang="en-US" altLang="zh-TW" sz="1400" b="0" i="0" u="none" strike="noStrike">
                          <a:solidFill>
                            <a:srgbClr val="000000"/>
                          </a:solidFill>
                          <a:latin typeface="微軟正黑體" pitchFamily="34" charset="-120"/>
                          <a:ea typeface="微軟正黑體" pitchFamily="34" charset="-120"/>
                        </a:rPr>
                        <a:t>1.02 </a:t>
                      </a:r>
                    </a:p>
                  </a:txBody>
                  <a:tcPr marL="9525" marR="9525" marT="9525" marB="0" anchor="ctr">
                    <a:noFill/>
                  </a:tcPr>
                </a:tc>
                <a:tc>
                  <a:txBody>
                    <a:bodyPr/>
                    <a:lstStyle/>
                    <a:p>
                      <a:pPr marL="0" algn="r" defTabSz="914400" rtl="0" eaLnBrk="1" fontAlgn="ctr" latinLnBrk="0" hangingPunct="1"/>
                      <a:r>
                        <a:rPr lang="zh-TW" altLang="en-US" sz="1400" b="0" i="0" u="none" strike="noStrike" kern="1200" dirty="0">
                          <a:solidFill>
                            <a:srgbClr val="000000"/>
                          </a:solidFill>
                          <a:latin typeface="微軟正黑體" pitchFamily="34" charset="-120"/>
                          <a:ea typeface="微軟正黑體" pitchFamily="34" charset="-120"/>
                          <a:cs typeface="+mn-cs"/>
                        </a:rPr>
                        <a:t>　</a:t>
                      </a:r>
                      <a:r>
                        <a:rPr lang="en-US" altLang="zh-TW" sz="1400" b="0" i="0" u="none" strike="noStrike" kern="1200" dirty="0" smtClean="0">
                          <a:solidFill>
                            <a:srgbClr val="000000"/>
                          </a:solidFill>
                          <a:latin typeface="微軟正黑體" pitchFamily="34" charset="-120"/>
                          <a:ea typeface="微軟正黑體" pitchFamily="34" charset="-120"/>
                          <a:cs typeface="+mn-cs"/>
                        </a:rPr>
                        <a:t>1.94</a:t>
                      </a:r>
                      <a:endParaRPr lang="zh-TW" altLang="en-US" sz="1400" b="0" i="0" u="none" strike="noStrike" kern="1200" dirty="0">
                        <a:solidFill>
                          <a:srgbClr val="000000"/>
                        </a:solidFill>
                        <a:latin typeface="微軟正黑體" pitchFamily="34" charset="-120"/>
                        <a:ea typeface="微軟正黑體" pitchFamily="34" charset="-120"/>
                        <a:cs typeface="+mn-cs"/>
                      </a:endParaRPr>
                    </a:p>
                  </a:txBody>
                  <a:tcPr marL="9525" marR="9525" marT="9525" marB="0" anchor="ctr">
                    <a:noFill/>
                  </a:tcPr>
                </a:tc>
              </a:tr>
            </a:tbl>
          </a:graphicData>
        </a:graphic>
      </p:graphicFrame>
      <p:sp>
        <p:nvSpPr>
          <p:cNvPr id="15" name="文字方塊 14"/>
          <p:cNvSpPr txBox="1"/>
          <p:nvPr/>
        </p:nvSpPr>
        <p:spPr>
          <a:xfrm>
            <a:off x="755576" y="1412776"/>
            <a:ext cx="5112568" cy="338554"/>
          </a:xfrm>
          <a:prstGeom prst="rect">
            <a:avLst/>
          </a:prstGeom>
          <a:noFill/>
        </p:spPr>
        <p:txBody>
          <a:bodyPr wrap="square" rtlCol="0">
            <a:spAutoFit/>
          </a:bodyPr>
          <a:lstStyle/>
          <a:p>
            <a:pPr fontAlgn="ctr">
              <a:buFont typeface="Arial" pitchFamily="34" charset="0"/>
              <a:buChar char="•"/>
            </a:pPr>
            <a:r>
              <a:rPr lang="en-US" altLang="zh-TW" sz="1600" b="1" dirty="0" smtClean="0">
                <a:latin typeface="微軟正黑體" pitchFamily="34" charset="-120"/>
                <a:ea typeface="微軟正黑體" pitchFamily="34" charset="-120"/>
              </a:rPr>
              <a:t> Operating Performance Per Share</a:t>
            </a:r>
            <a:endParaRPr lang="zh-TW" altLang="en-US" sz="1600" b="1" dirty="0">
              <a:latin typeface="微軟正黑體" pitchFamily="34" charset="-120"/>
              <a:ea typeface="微軟正黑體" pitchFamily="34" charset="-120"/>
            </a:endParaRPr>
          </a:p>
        </p:txBody>
      </p:sp>
      <p:sp>
        <p:nvSpPr>
          <p:cNvPr id="35" name="投影片編號版面配置區 34"/>
          <p:cNvSpPr>
            <a:spLocks noGrp="1"/>
          </p:cNvSpPr>
          <p:nvPr>
            <p:ph type="sldNum" sz="quarter" idx="16"/>
          </p:nvPr>
        </p:nvSpPr>
        <p:spPr/>
        <p:txBody>
          <a:bodyPr/>
          <a:lstStyle/>
          <a:p>
            <a:pPr>
              <a:defRPr/>
            </a:pPr>
            <a:fld id="{620B626C-7E9B-45DD-B951-EB10FCB05BC4}" type="slidenum">
              <a:rPr lang="zh-TW" altLang="en-US" smtClean="0"/>
              <a:pPr>
                <a:defRPr/>
              </a:pPr>
              <a:t>24</a:t>
            </a:fld>
            <a:endParaRPr lang="zh-TW" altLang="en-US"/>
          </a:p>
        </p:txBody>
      </p:sp>
      <p:sp>
        <p:nvSpPr>
          <p:cNvPr id="29" name="文字方塊 1"/>
          <p:cNvSpPr txBox="1">
            <a:spLocks noChangeArrowheads="1"/>
          </p:cNvSpPr>
          <p:nvPr/>
        </p:nvSpPr>
        <p:spPr bwMode="auto">
          <a:xfrm>
            <a:off x="7164288" y="1700808"/>
            <a:ext cx="1295946" cy="216024"/>
          </a:xfrm>
          <a:prstGeom prst="rect">
            <a:avLst/>
          </a:prstGeom>
          <a:noFill/>
          <a:ln w="9525">
            <a:noFill/>
            <a:miter lim="800000"/>
            <a:headEnd/>
            <a:tailEnd/>
          </a:ln>
        </p:spPr>
        <p:txBody>
          <a:bodyPr/>
          <a:lstStyle/>
          <a:p>
            <a:pPr algn="r" eaLnBrk="1" hangingPunct="1"/>
            <a:r>
              <a:rPr lang="en-US" altLang="zh-TW" sz="1400" dirty="0">
                <a:latin typeface="微軟正黑體" pitchFamily="34" charset="-120"/>
                <a:ea typeface="微軟正黑體" pitchFamily="34" charset="-120"/>
              </a:rPr>
              <a:t>Unit: </a:t>
            </a:r>
            <a:r>
              <a:rPr lang="en-US" altLang="zh-TW" sz="1400" dirty="0" smtClean="0">
                <a:latin typeface="微軟正黑體" pitchFamily="34" charset="-120"/>
                <a:ea typeface="微軟正黑體" pitchFamily="34" charset="-120"/>
              </a:rPr>
              <a:t>NTD</a:t>
            </a:r>
            <a:endParaRPr lang="zh-TW" altLang="en-US" sz="1400" dirty="0">
              <a:latin typeface="微軟正黑體" pitchFamily="34" charset="-120"/>
              <a:ea typeface="微軟正黑體" pitchFamily="34" charset="-120"/>
            </a:endParaRPr>
          </a:p>
        </p:txBody>
      </p:sp>
      <p:grpSp>
        <p:nvGrpSpPr>
          <p:cNvPr id="16" name="群組 15"/>
          <p:cNvGrpSpPr/>
          <p:nvPr/>
        </p:nvGrpSpPr>
        <p:grpSpPr>
          <a:xfrm>
            <a:off x="323528" y="260648"/>
            <a:ext cx="4752528" cy="792088"/>
            <a:chOff x="1403648" y="476671"/>
            <a:chExt cx="4706864" cy="792088"/>
          </a:xfrm>
        </p:grpSpPr>
        <p:grpSp>
          <p:nvGrpSpPr>
            <p:cNvPr id="17" name="群組 42"/>
            <p:cNvGrpSpPr/>
            <p:nvPr/>
          </p:nvGrpSpPr>
          <p:grpSpPr>
            <a:xfrm>
              <a:off x="1403648" y="476671"/>
              <a:ext cx="4706864" cy="792088"/>
              <a:chOff x="670818" y="1201082"/>
              <a:chExt cx="3432184" cy="836758"/>
            </a:xfrm>
          </p:grpSpPr>
          <p:sp>
            <p:nvSpPr>
              <p:cNvPr id="19" name="圓角化同側角落矩形 18"/>
              <p:cNvSpPr/>
              <p:nvPr/>
            </p:nvSpPr>
            <p:spPr>
              <a:xfrm rot="5400000">
                <a:off x="2006567" y="-134661"/>
                <a:ext cx="760685" cy="3432184"/>
              </a:xfrm>
              <a:prstGeom prst="round2SameRect">
                <a:avLst/>
              </a:prstGeom>
              <a:ln>
                <a:no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圓角化同側角落矩形 4"/>
              <p:cNvSpPr/>
              <p:nvPr/>
            </p:nvSpPr>
            <p:spPr>
              <a:xfrm>
                <a:off x="670819" y="1201082"/>
                <a:ext cx="3227277" cy="83675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r" defTabSz="1244600">
                  <a:lnSpc>
                    <a:spcPct val="90000"/>
                  </a:lnSpc>
                  <a:spcAft>
                    <a:spcPct val="15000"/>
                  </a:spcAft>
                </a:pPr>
                <a:r>
                  <a:rPr lang="zh-TW" altLang="en-US" sz="2800" b="1" kern="1200" dirty="0" smtClean="0">
                    <a:latin typeface="微軟正黑體" pitchFamily="34" charset="-120"/>
                    <a:ea typeface="微軟正黑體" pitchFamily="34" charset="-120"/>
                  </a:rPr>
                  <a:t> </a:t>
                </a:r>
                <a:r>
                  <a:rPr lang="en-US" altLang="zh-TW" sz="2800" dirty="0" smtClean="0"/>
                  <a:t>Financial </a:t>
                </a:r>
                <a:r>
                  <a:rPr lang="en-US" altLang="zh-TW" sz="2800" dirty="0" smtClean="0">
                    <a:cs typeface="Times New Roman" pitchFamily="18" charset="0"/>
                  </a:rPr>
                  <a:t>Highlights</a:t>
                </a:r>
                <a:endParaRPr lang="zh-TW" altLang="en-US" sz="2800" b="1" kern="1200" dirty="0">
                  <a:latin typeface="微軟正黑體" pitchFamily="34" charset="-120"/>
                  <a:ea typeface="微軟正黑體" pitchFamily="34" charset="-120"/>
                </a:endParaRPr>
              </a:p>
            </p:txBody>
          </p:sp>
        </p:grpSp>
        <p:pic>
          <p:nvPicPr>
            <p:cNvPr id="18" name="圖片 17" descr="logo網頁用.png"/>
            <p:cNvPicPr>
              <a:picLocks noChangeAspect="1"/>
            </p:cNvPicPr>
            <p:nvPr/>
          </p:nvPicPr>
          <p:blipFill>
            <a:blip r:embed="rId2" cstate="print"/>
            <a:srcRect l="8610" t="18591" r="47111" b="17670"/>
            <a:stretch>
              <a:fillRect/>
            </a:stretch>
          </p:blipFill>
          <p:spPr>
            <a:xfrm>
              <a:off x="1831545" y="548680"/>
              <a:ext cx="1003263" cy="648072"/>
            </a:xfrm>
            <a:prstGeom prst="rect">
              <a:avLst/>
            </a:prstGeom>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格 10"/>
          <p:cNvGraphicFramePr>
            <a:graphicFrameLocks noGrp="1"/>
          </p:cNvGraphicFramePr>
          <p:nvPr/>
        </p:nvGraphicFramePr>
        <p:xfrm>
          <a:off x="827584" y="1556793"/>
          <a:ext cx="7920880" cy="4977760"/>
        </p:xfrm>
        <a:graphic>
          <a:graphicData uri="http://schemas.openxmlformats.org/drawingml/2006/table">
            <a:tbl>
              <a:tblPr firstRow="1" lastRow="1">
                <a:tableStyleId>{85BE263C-DBD7-4A20-BB59-AAB30ACAA65A}</a:tableStyleId>
              </a:tblPr>
              <a:tblGrid>
                <a:gridCol w="270897"/>
                <a:gridCol w="321690"/>
                <a:gridCol w="2532165"/>
                <a:gridCol w="1017361"/>
                <a:gridCol w="726686"/>
                <a:gridCol w="1037296"/>
                <a:gridCol w="728032"/>
                <a:gridCol w="854705"/>
                <a:gridCol w="432048"/>
              </a:tblGrid>
              <a:tr h="380096">
                <a:tc gridSpan="2">
                  <a:txBody>
                    <a:bodyPr/>
                    <a:lstStyle/>
                    <a:p>
                      <a:pPr algn="ctr" fontAlgn="ctr"/>
                      <a:r>
                        <a:rPr lang="en-US" altLang="zh-TW" sz="1200" b="1" i="0" u="none" strike="noStrike" dirty="0" smtClean="0">
                          <a:solidFill>
                            <a:schemeClr val="lt1"/>
                          </a:solidFill>
                          <a:latin typeface="微軟正黑體" pitchFamily="34" charset="-120"/>
                          <a:ea typeface="微軟正黑體" pitchFamily="34" charset="-120"/>
                        </a:rPr>
                        <a:t>Period</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a:txBody>
                    <a:bodyPr/>
                    <a:lstStyle/>
                    <a:p>
                      <a:pPr marL="0" algn="ctr" defTabSz="914400" rtl="0" eaLnBrk="1" fontAlgn="ctr" latinLnBrk="0" hangingPunct="1"/>
                      <a:r>
                        <a:rPr lang="en-US" altLang="zh-TW" sz="1200" b="1" u="none" strike="noStrike" kern="1200" dirty="0" smtClean="0">
                          <a:solidFill>
                            <a:schemeClr val="lt1"/>
                          </a:solidFill>
                          <a:latin typeface="微軟正黑體" pitchFamily="34" charset="-120"/>
                          <a:ea typeface="微軟正黑體" pitchFamily="34" charset="-120"/>
                          <a:cs typeface="+mn-cs"/>
                        </a:rPr>
                        <a:t>Assets</a:t>
                      </a:r>
                      <a:endParaRPr lang="zh-TW" altLang="en-US" sz="1200" b="1" u="none" strike="noStrike" kern="1200" dirty="0">
                        <a:solidFill>
                          <a:schemeClr val="lt1"/>
                        </a:solidFill>
                        <a:latin typeface="微軟正黑體" pitchFamily="34" charset="-120"/>
                        <a:ea typeface="微軟正黑體" pitchFamily="34" charset="-120"/>
                        <a:cs typeface="+mn-cs"/>
                      </a:endParaRPr>
                    </a:p>
                  </a:txBody>
                  <a:tcPr marL="9525" marR="9525" marT="9525" marB="0" anchor="ctr"/>
                </a:tc>
                <a:tc gridSpan="2">
                  <a:txBody>
                    <a:bodyPr/>
                    <a:lstStyle/>
                    <a:p>
                      <a:pPr algn="ctr" fontAlgn="ctr"/>
                      <a:r>
                        <a:rPr lang="en-US" altLang="zh-TW" sz="1200" b="1" u="none" strike="noStrike" dirty="0" smtClean="0">
                          <a:latin typeface="微軟正黑體" pitchFamily="34" charset="-120"/>
                          <a:ea typeface="微軟正黑體" pitchFamily="34" charset="-120"/>
                        </a:rPr>
                        <a:t>Jun.30,</a:t>
                      </a:r>
                      <a:r>
                        <a:rPr lang="en-US" altLang="zh-TW" sz="1200" b="1" u="none" strike="noStrike" baseline="0" dirty="0" smtClean="0">
                          <a:latin typeface="微軟正黑體" pitchFamily="34" charset="-120"/>
                          <a:ea typeface="微軟正黑體" pitchFamily="34" charset="-120"/>
                        </a:rPr>
                        <a:t> </a:t>
                      </a:r>
                      <a:r>
                        <a:rPr lang="en-US" altLang="zh-TW" sz="1200" b="1" u="none" strike="noStrike" dirty="0" smtClean="0">
                          <a:latin typeface="微軟正黑體" pitchFamily="34" charset="-120"/>
                          <a:ea typeface="微軟正黑體" pitchFamily="34" charset="-120"/>
                        </a:rPr>
                        <a:t>2020</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b="1" u="none" strike="noStrike" dirty="0" smtClean="0">
                          <a:latin typeface="微軟正黑體" pitchFamily="34" charset="-120"/>
                          <a:ea typeface="微軟正黑體" pitchFamily="34" charset="-120"/>
                        </a:rPr>
                        <a:t>Jun.30,</a:t>
                      </a:r>
                      <a:r>
                        <a:rPr lang="en-US" altLang="zh-TW" sz="1200" b="1" u="none" strike="noStrike" baseline="0" dirty="0" smtClean="0">
                          <a:latin typeface="微軟正黑體" pitchFamily="34" charset="-120"/>
                          <a:ea typeface="微軟正黑體" pitchFamily="34" charset="-120"/>
                        </a:rPr>
                        <a:t> </a:t>
                      </a:r>
                      <a:r>
                        <a:rPr lang="en-US" altLang="zh-TW" sz="1200" b="1" u="none" strike="noStrike" dirty="0" smtClean="0">
                          <a:latin typeface="微軟正黑體" pitchFamily="34" charset="-120"/>
                          <a:ea typeface="微軟正黑體" pitchFamily="34" charset="-120"/>
                        </a:rPr>
                        <a:t>2019</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b="1" u="none" strike="noStrike" dirty="0" smtClean="0">
                          <a:latin typeface="微軟正黑體" pitchFamily="34" charset="-120"/>
                          <a:ea typeface="微軟正黑體" pitchFamily="34" charset="-120"/>
                        </a:rPr>
                        <a:t>Mar. 31, 2020</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r>
              <a:tr h="282001">
                <a:tc gridSpan="2">
                  <a:txBody>
                    <a:bodyPr/>
                    <a:lstStyle/>
                    <a:p>
                      <a:pPr algn="l" fontAlgn="ctr"/>
                      <a:r>
                        <a:rPr lang="en-US" altLang="zh-TW" sz="1200" b="1" i="0" u="none" strike="noStrike" dirty="0" smtClean="0">
                          <a:solidFill>
                            <a:schemeClr val="tx1"/>
                          </a:solidFill>
                          <a:latin typeface="微軟正黑體" pitchFamily="34" charset="-120"/>
                          <a:ea typeface="微軟正黑體" pitchFamily="34" charset="-120"/>
                        </a:rPr>
                        <a:t>Assets</a:t>
                      </a:r>
                      <a:endParaRPr lang="zh-TW" altLang="en-US" sz="1200" b="1" i="0" u="none" strike="noStrike" dirty="0">
                        <a:solidFill>
                          <a:schemeClr val="tx1"/>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endParaRPr lang="zh-TW" altLang="en-US"/>
                    </a:p>
                  </a:txBody>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ctr"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ctr"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ctr"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ctr"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ctr"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ctr"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r>
              <a:tr h="282001">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1" u="none" strike="noStrike" dirty="0" smtClean="0">
                          <a:solidFill>
                            <a:schemeClr val="tx1"/>
                          </a:solidFill>
                          <a:latin typeface="微軟正黑體" pitchFamily="34" charset="-120"/>
                          <a:ea typeface="微軟正黑體" pitchFamily="34" charset="-120"/>
                        </a:rPr>
                        <a:t>Current</a:t>
                      </a:r>
                      <a:r>
                        <a:rPr lang="en-US" altLang="zh-TW" sz="1200" b="1" u="none" strike="noStrike" baseline="0" dirty="0" smtClean="0">
                          <a:solidFill>
                            <a:schemeClr val="tx1"/>
                          </a:solidFill>
                          <a:latin typeface="微軟正黑體" pitchFamily="34" charset="-120"/>
                          <a:ea typeface="微軟正黑體" pitchFamily="34" charset="-120"/>
                        </a:rPr>
                        <a:t> Assets</a:t>
                      </a:r>
                      <a:endParaRPr lang="zh-TW" altLang="en-US" sz="1200" b="1" i="0" u="none" strike="noStrike" dirty="0">
                        <a:solidFill>
                          <a:schemeClr val="tx1"/>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zh-TW" altLang="en-US"/>
                    </a:p>
                  </a:txBody>
                  <a:tcPr/>
                </a:tc>
                <a:tc>
                  <a:txBody>
                    <a:bodyPr/>
                    <a:lstStyle/>
                    <a:p>
                      <a:pPr algn="ctr" fontAlgn="ctr"/>
                      <a:r>
                        <a:rPr lang="zh-TW" altLang="en-US" sz="1200" u="none" strike="noStrike" dirty="0" smtClean="0">
                          <a:latin typeface="微軟正黑體" pitchFamily="34" charset="-120"/>
                          <a:ea typeface="微軟正黑體" pitchFamily="34" charset="-120"/>
                        </a:rPr>
                        <a:t> </a:t>
                      </a:r>
                      <a:r>
                        <a:rPr lang="en-US" altLang="zh-TW" sz="1200" u="none" strike="noStrike" dirty="0" smtClean="0">
                          <a:latin typeface="微軟正黑體" pitchFamily="34" charset="-120"/>
                          <a:ea typeface="微軟正黑體" pitchFamily="34" charset="-120"/>
                        </a:rPr>
                        <a:t>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l" fontAlgn="ctr"/>
                      <a:r>
                        <a:rPr lang="en-US" altLang="zh-TW" sz="1200" u="none" strike="noStrike" dirty="0" smtClean="0">
                          <a:latin typeface="微軟正黑體" pitchFamily="34" charset="-120"/>
                          <a:ea typeface="微軟正黑體" pitchFamily="34" charset="-120"/>
                        </a:rPr>
                        <a:t>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ctr" fontAlgn="ctr"/>
                      <a:r>
                        <a:rPr lang="en-US" altLang="zh-TW" sz="1200" b="0" i="0" u="none" strike="noStrike" dirty="0" smtClean="0">
                          <a:solidFill>
                            <a:schemeClr val="dk1"/>
                          </a:solidFill>
                          <a:latin typeface="微軟正黑體" pitchFamily="34" charset="-120"/>
                          <a:ea typeface="微軟正黑體" pitchFamily="34" charset="-120"/>
                        </a:rPr>
                        <a:t>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b="0" i="0" u="none" strike="noStrike" dirty="0" smtClean="0">
                          <a:solidFill>
                            <a:schemeClr val="dk1"/>
                          </a:solidFill>
                          <a:latin typeface="微軟正黑體" pitchFamily="34" charset="-120"/>
                          <a:ea typeface="微軟正黑體" pitchFamily="34" charset="-120"/>
                        </a:rPr>
                        <a:t>  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r>
              <a:tr h="329546">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ctr"/>
                      <a:r>
                        <a:rPr lang="en-US" altLang="zh-TW" sz="1200" b="0" i="0" kern="1200" dirty="0" smtClean="0">
                          <a:solidFill>
                            <a:schemeClr val="dk1"/>
                          </a:solidFill>
                          <a:latin typeface="微軟正黑體" pitchFamily="34" charset="-120"/>
                          <a:ea typeface="微軟正黑體" pitchFamily="34" charset="-120"/>
                          <a:cs typeface="+mn-cs"/>
                        </a:rPr>
                        <a:t>Cash and Cash Equivalents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2,921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13.27</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3,036</a:t>
                      </a:r>
                    </a:p>
                  </a:txBody>
                  <a:tcPr marL="5708" marR="5708" marT="5708"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14.5</a:t>
                      </a:r>
                    </a:p>
                  </a:txBody>
                  <a:tcPr marL="5708" marR="5708" marT="5708"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3,645</a:t>
                      </a:r>
                    </a:p>
                  </a:txBody>
                  <a:tcPr marL="5708" marR="5708" marT="5708" marB="0" anchor="ctr">
                    <a:lnT w="12700" cap="flat" cmpd="sng" algn="ctr">
                      <a:solidFill>
                        <a:schemeClr val="tx1"/>
                      </a:solidFill>
                      <a:prstDash val="solid"/>
                      <a:round/>
                      <a:headEnd type="none" w="med" len="med"/>
                      <a:tailEnd type="none" w="med" len="med"/>
                    </a:lnT>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17.03</a:t>
                      </a:r>
                    </a:p>
                  </a:txBody>
                  <a:tcPr marL="5708" marR="5708" marT="5708" marB="0" anchor="ctr">
                    <a:lnT w="12700" cap="flat" cmpd="sng" algn="ctr">
                      <a:solidFill>
                        <a:schemeClr val="tx1"/>
                      </a:solidFill>
                      <a:prstDash val="solid"/>
                      <a:round/>
                      <a:headEnd type="none" w="med" len="med"/>
                      <a:tailEnd type="none" w="med" len="med"/>
                    </a:lnT>
                  </a:tcPr>
                </a:tc>
              </a:tr>
              <a:tr h="491250">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marL="0" indent="0" algn="l" fontAlgn="ctr"/>
                      <a:r>
                        <a:rPr lang="en-US" altLang="zh-TW" sz="1200" b="0" i="0" kern="1200" dirty="0" smtClean="0">
                          <a:solidFill>
                            <a:schemeClr val="dk1"/>
                          </a:solidFill>
                          <a:latin typeface="微軟正黑體" pitchFamily="34" charset="-120"/>
                          <a:ea typeface="微軟正黑體" pitchFamily="34" charset="-120"/>
                          <a:cs typeface="+mn-cs"/>
                        </a:rPr>
                        <a:t>Financial Assets at Fair Value through Profit or Loss - Current</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a:r>
                        <a:rPr lang="en-US" altLang="zh-TW" sz="1200" dirty="0" smtClean="0">
                          <a:latin typeface="微軟正黑體" pitchFamily="34" charset="-120"/>
                          <a:ea typeface="微軟正黑體" pitchFamily="34" charset="-120"/>
                        </a:rPr>
                        <a:t>572</a:t>
                      </a:r>
                      <a:endParaRPr lang="zh-TW" altLang="en-US" sz="1200" dirty="0">
                        <a:latin typeface="微軟正黑體" pitchFamily="34" charset="-120"/>
                        <a:ea typeface="微軟正黑體" pitchFamily="34" charset="-120"/>
                      </a:endParaRPr>
                    </a:p>
                  </a:txBody>
                  <a:tcPr marL="9525" marR="9525" marT="9525" marB="0" anchor="b"/>
                </a:tc>
                <a:tc>
                  <a:txBody>
                    <a:bodyPr/>
                    <a:lstStyle/>
                    <a:p>
                      <a:pPr algn="r"/>
                      <a:r>
                        <a:rPr lang="en-US" altLang="zh-TW" sz="1200" dirty="0" smtClean="0">
                          <a:latin typeface="微軟正黑體" pitchFamily="34" charset="-120"/>
                          <a:ea typeface="微軟正黑體" pitchFamily="34" charset="-120"/>
                        </a:rPr>
                        <a:t>2.6</a:t>
                      </a:r>
                      <a:endParaRPr lang="zh-TW" altLang="en-US" sz="1200" dirty="0">
                        <a:latin typeface="微軟正黑體" pitchFamily="34" charset="-120"/>
                        <a:ea typeface="微軟正黑體" pitchFamily="34" charset="-120"/>
                      </a:endParaRPr>
                    </a:p>
                  </a:txBody>
                  <a:tcPr marL="9525" marR="9525" marT="9525" marB="0" anchor="b"/>
                </a:tc>
                <a:tc>
                  <a:txBody>
                    <a:bodyPr/>
                    <a:lstStyle/>
                    <a:p>
                      <a:pPr algn="r"/>
                      <a:r>
                        <a:rPr lang="en-US" altLang="zh-TW" sz="1200" dirty="0" smtClean="0">
                          <a:latin typeface="微軟正黑體" pitchFamily="34" charset="-120"/>
                          <a:ea typeface="微軟正黑體" pitchFamily="34" charset="-120"/>
                        </a:rPr>
                        <a:t>380</a:t>
                      </a:r>
                      <a:endParaRPr lang="zh-TW" altLang="en-US" sz="1200" dirty="0">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a:r>
                        <a:rPr lang="en-US" altLang="zh-TW" sz="1200" dirty="0" smtClean="0">
                          <a:latin typeface="微軟正黑體" pitchFamily="34" charset="-120"/>
                          <a:ea typeface="微軟正黑體" pitchFamily="34" charset="-120"/>
                        </a:rPr>
                        <a:t>1.81</a:t>
                      </a:r>
                      <a:endParaRPr lang="zh-TW" altLang="en-US" sz="1200" dirty="0">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a:r>
                        <a:rPr lang="en-US" altLang="zh-TW" sz="1200" dirty="0" smtClean="0">
                          <a:latin typeface="微軟正黑體" pitchFamily="34" charset="-120"/>
                          <a:ea typeface="微軟正黑體" pitchFamily="34" charset="-120"/>
                        </a:rPr>
                        <a:t>629</a:t>
                      </a:r>
                      <a:endParaRPr lang="zh-TW" altLang="en-US" sz="1200" dirty="0">
                        <a:latin typeface="微軟正黑體" pitchFamily="34" charset="-120"/>
                        <a:ea typeface="微軟正黑體" pitchFamily="34" charset="-120"/>
                      </a:endParaRPr>
                    </a:p>
                  </a:txBody>
                  <a:tcPr marL="6504" marR="6504" marT="6504" marB="0" anchor="b"/>
                </a:tc>
                <a:tc>
                  <a:txBody>
                    <a:bodyPr/>
                    <a:lstStyle/>
                    <a:p>
                      <a:pPr algn="r"/>
                      <a:r>
                        <a:rPr lang="en-US" altLang="zh-TW" sz="1200" dirty="0" smtClean="0">
                          <a:latin typeface="微軟正黑體" pitchFamily="34" charset="-120"/>
                          <a:ea typeface="微軟正黑體" pitchFamily="34" charset="-120"/>
                        </a:rPr>
                        <a:t>2.94</a:t>
                      </a:r>
                      <a:endParaRPr lang="zh-TW" altLang="en-US" sz="1200" dirty="0">
                        <a:latin typeface="微軟正黑體" pitchFamily="34" charset="-120"/>
                        <a:ea typeface="微軟正黑體" pitchFamily="34" charset="-120"/>
                      </a:endParaRPr>
                    </a:p>
                  </a:txBody>
                  <a:tcPr marL="6504" marR="6504" marT="6504" marB="0" anchor="b"/>
                </a:tc>
              </a:tr>
              <a:tr h="728817">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200" b="0" i="0" kern="1200" dirty="0" smtClean="0">
                          <a:solidFill>
                            <a:schemeClr val="dk1"/>
                          </a:solidFill>
                          <a:latin typeface="微軟正黑體" pitchFamily="34" charset="-120"/>
                          <a:ea typeface="微軟正黑體" pitchFamily="34" charset="-120"/>
                          <a:cs typeface="+mn-cs"/>
                        </a:rPr>
                        <a:t>Financial Assets at Fair Value through other</a:t>
                      </a:r>
                      <a:r>
                        <a:rPr lang="en-US" altLang="zh-TW" sz="1200" b="0" i="0" kern="1200" baseline="0" dirty="0" smtClean="0">
                          <a:solidFill>
                            <a:schemeClr val="dk1"/>
                          </a:solidFill>
                          <a:latin typeface="微軟正黑體" pitchFamily="34" charset="-120"/>
                          <a:ea typeface="微軟正黑體" pitchFamily="34" charset="-120"/>
                          <a:cs typeface="+mn-cs"/>
                        </a:rPr>
                        <a:t> comprehensive income</a:t>
                      </a:r>
                      <a:endParaRPr lang="zh-TW" altLang="en-US" sz="1200" b="0" i="0" u="none" strike="noStrike" dirty="0" smtClean="0">
                        <a:solidFill>
                          <a:srgbClr val="000000"/>
                        </a:solidFill>
                        <a:latin typeface="微軟正黑體" pitchFamily="34" charset="-120"/>
                        <a:ea typeface="微軟正黑體" pitchFamily="34" charset="-120"/>
                      </a:endParaRPr>
                    </a:p>
                    <a:p>
                      <a:pPr marL="0" indent="0"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a:r>
                        <a:rPr lang="en-US" altLang="zh-TW" sz="1200" dirty="0" smtClean="0">
                          <a:latin typeface="微軟正黑體" pitchFamily="34" charset="-120"/>
                          <a:ea typeface="微軟正黑體" pitchFamily="34" charset="-120"/>
                        </a:rPr>
                        <a:t>24</a:t>
                      </a:r>
                      <a:endParaRPr lang="zh-TW" altLang="en-US" sz="1200" dirty="0">
                        <a:latin typeface="微軟正黑體" pitchFamily="34" charset="-120"/>
                        <a:ea typeface="微軟正黑體" pitchFamily="34" charset="-120"/>
                      </a:endParaRPr>
                    </a:p>
                  </a:txBody>
                  <a:tcPr marL="9525" marR="9525" marT="9525" marB="0" anchor="b"/>
                </a:tc>
                <a:tc>
                  <a:txBody>
                    <a:bodyPr/>
                    <a:lstStyle/>
                    <a:p>
                      <a:pPr algn="r"/>
                      <a:r>
                        <a:rPr lang="en-US" altLang="zh-TW" sz="1200" dirty="0" smtClean="0">
                          <a:latin typeface="微軟正黑體" pitchFamily="34" charset="-120"/>
                          <a:ea typeface="微軟正黑體" pitchFamily="34" charset="-120"/>
                        </a:rPr>
                        <a:t>0.11</a:t>
                      </a:r>
                      <a:endParaRPr lang="zh-TW" altLang="en-US" sz="1200" dirty="0">
                        <a:latin typeface="微軟正黑體" pitchFamily="34" charset="-120"/>
                        <a:ea typeface="微軟正黑體" pitchFamily="34" charset="-120"/>
                      </a:endParaRPr>
                    </a:p>
                  </a:txBody>
                  <a:tcPr marL="9525" marR="9525" marT="9525" marB="0" anchor="b"/>
                </a:tc>
                <a:tc>
                  <a:txBody>
                    <a:bodyPr/>
                    <a:lstStyle/>
                    <a:p>
                      <a:pPr algn="r"/>
                      <a:r>
                        <a:rPr lang="en-US" altLang="zh-TW" sz="1200" dirty="0" smtClean="0">
                          <a:latin typeface="微軟正黑體" pitchFamily="34" charset="-120"/>
                          <a:ea typeface="微軟正黑體" pitchFamily="34" charset="-120"/>
                        </a:rPr>
                        <a:t>4</a:t>
                      </a:r>
                      <a:endParaRPr lang="zh-TW" altLang="en-US" sz="1200" dirty="0">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a:r>
                        <a:rPr lang="en-US" altLang="zh-TW" sz="1200" dirty="0" smtClean="0">
                          <a:latin typeface="微軟正黑體" pitchFamily="34" charset="-120"/>
                          <a:ea typeface="微軟正黑體" pitchFamily="34" charset="-120"/>
                        </a:rPr>
                        <a:t>0.02</a:t>
                      </a:r>
                      <a:endParaRPr lang="zh-TW" altLang="en-US" sz="1200" dirty="0">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a:r>
                        <a:rPr lang="en-US" altLang="zh-TW" sz="1200" dirty="0" smtClean="0">
                          <a:latin typeface="微軟正黑體" pitchFamily="34" charset="-120"/>
                          <a:ea typeface="微軟正黑體" pitchFamily="34" charset="-120"/>
                        </a:rPr>
                        <a:t>20</a:t>
                      </a:r>
                      <a:endParaRPr lang="zh-TW" altLang="en-US" sz="1200" dirty="0">
                        <a:latin typeface="微軟正黑體" pitchFamily="34" charset="-120"/>
                        <a:ea typeface="微軟正黑體" pitchFamily="34" charset="-120"/>
                      </a:endParaRPr>
                    </a:p>
                  </a:txBody>
                  <a:tcPr marL="6504" marR="6504" marT="6504" marB="0" anchor="b"/>
                </a:tc>
                <a:tc>
                  <a:txBody>
                    <a:bodyPr/>
                    <a:lstStyle/>
                    <a:p>
                      <a:pPr algn="r"/>
                      <a:r>
                        <a:rPr lang="en-US" altLang="zh-TW" sz="1200" dirty="0" smtClean="0">
                          <a:latin typeface="微軟正黑體" pitchFamily="34" charset="-120"/>
                          <a:ea typeface="微軟正黑體" pitchFamily="34" charset="-120"/>
                        </a:rPr>
                        <a:t>0.09</a:t>
                      </a:r>
                      <a:endParaRPr lang="zh-TW" altLang="en-US" sz="1200" dirty="0">
                        <a:latin typeface="微軟正黑體" pitchFamily="34" charset="-120"/>
                        <a:ea typeface="微軟正黑體" pitchFamily="34" charset="-120"/>
                      </a:endParaRPr>
                    </a:p>
                  </a:txBody>
                  <a:tcPr marL="6504" marR="6504" marT="6504" marB="0" anchor="b"/>
                </a:tc>
              </a:tr>
              <a:tr h="554317">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marL="0" indent="0" algn="l" defTabSz="914400" rtl="0" eaLnBrk="1" fontAlgn="ctr" latinLnBrk="0" hangingPunct="1"/>
                      <a:r>
                        <a:rPr lang="en-US" altLang="zh-TW" sz="1200" b="0" i="0" kern="1200" dirty="0" smtClean="0">
                          <a:solidFill>
                            <a:schemeClr val="dk1"/>
                          </a:solidFill>
                          <a:latin typeface="微軟正黑體" pitchFamily="34" charset="-120"/>
                          <a:ea typeface="微軟正黑體" pitchFamily="34" charset="-120"/>
                          <a:cs typeface="+mn-cs"/>
                        </a:rPr>
                        <a:t>Financial Assets at Amortized Cost - Current</a:t>
                      </a:r>
                      <a:endParaRPr lang="zh-TW" altLang="en-US" sz="1200" b="0" i="0" kern="1200" dirty="0">
                        <a:solidFill>
                          <a:schemeClr val="dk1"/>
                        </a:solidFill>
                        <a:latin typeface="微軟正黑體" pitchFamily="34" charset="-120"/>
                        <a:ea typeface="微軟正黑體" pitchFamily="34" charset="-120"/>
                        <a:cs typeface="+mn-cs"/>
                      </a:endParaRPr>
                    </a:p>
                  </a:txBody>
                  <a:tcPr marL="6504" marR="6504" marT="6504" marB="0" anchor="ctr">
                    <a:solidFill>
                      <a:schemeClr val="accent2">
                        <a:lumMod val="20000"/>
                        <a:lumOff val="80000"/>
                      </a:schemeClr>
                    </a:solidFill>
                  </a:tcPr>
                </a:tc>
                <a:tc>
                  <a:txBody>
                    <a:bodyPr/>
                    <a:lstStyle/>
                    <a:p>
                      <a:pPr algn="r"/>
                      <a:r>
                        <a:rPr lang="en-US" altLang="zh-TW" sz="1200" dirty="0" smtClean="0">
                          <a:latin typeface="微軟正黑體" pitchFamily="34" charset="-120"/>
                          <a:ea typeface="微軟正黑體" pitchFamily="34" charset="-120"/>
                        </a:rPr>
                        <a:t>244</a:t>
                      </a:r>
                      <a:endParaRPr lang="zh-TW" altLang="en-US" sz="1200" dirty="0">
                        <a:latin typeface="微軟正黑體" pitchFamily="34" charset="-120"/>
                        <a:ea typeface="微軟正黑體" pitchFamily="34" charset="-120"/>
                      </a:endParaRPr>
                    </a:p>
                  </a:txBody>
                  <a:tcPr marL="9525" marR="9525" marT="9525" marB="0" anchor="b"/>
                </a:tc>
                <a:tc>
                  <a:txBody>
                    <a:bodyPr/>
                    <a:lstStyle/>
                    <a:p>
                      <a:pPr algn="r"/>
                      <a:r>
                        <a:rPr lang="en-US" altLang="zh-TW" sz="1200" dirty="0" smtClean="0">
                          <a:latin typeface="微軟正黑體" pitchFamily="34" charset="-120"/>
                          <a:ea typeface="微軟正黑體" pitchFamily="34" charset="-120"/>
                        </a:rPr>
                        <a:t>1.11</a:t>
                      </a:r>
                      <a:endParaRPr lang="zh-TW" altLang="en-US" sz="1200" dirty="0">
                        <a:latin typeface="微軟正黑體" pitchFamily="34" charset="-120"/>
                        <a:ea typeface="微軟正黑體" pitchFamily="34" charset="-120"/>
                      </a:endParaRPr>
                    </a:p>
                  </a:txBody>
                  <a:tcPr marL="9525" marR="9525" marT="9525" marB="0" anchor="b"/>
                </a:tc>
                <a:tc>
                  <a:txBody>
                    <a:bodyPr/>
                    <a:lstStyle/>
                    <a:p>
                      <a:pPr algn="r"/>
                      <a:r>
                        <a:rPr lang="en-US" altLang="zh-TW" sz="1200" dirty="0" smtClean="0">
                          <a:latin typeface="微軟正黑體" pitchFamily="34" charset="-120"/>
                          <a:ea typeface="微軟正黑體" pitchFamily="34" charset="-120"/>
                        </a:rPr>
                        <a:t>189</a:t>
                      </a:r>
                      <a:endParaRPr lang="zh-TW" altLang="en-US" sz="1200" dirty="0">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a:r>
                        <a:rPr lang="en-US" altLang="zh-TW" sz="1200" dirty="0" smtClean="0">
                          <a:latin typeface="微軟正黑體" pitchFamily="34" charset="-120"/>
                          <a:ea typeface="微軟正黑體" pitchFamily="34" charset="-120"/>
                        </a:rPr>
                        <a:t>0.9</a:t>
                      </a:r>
                      <a:endParaRPr lang="zh-TW" altLang="en-US" sz="1200" dirty="0">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a:r>
                        <a:rPr lang="en-US" altLang="zh-TW" sz="1200" dirty="0" smtClean="0">
                          <a:latin typeface="微軟正黑體" pitchFamily="34" charset="-120"/>
                          <a:ea typeface="微軟正黑體" pitchFamily="34" charset="-120"/>
                        </a:rPr>
                        <a:t>206</a:t>
                      </a:r>
                      <a:endParaRPr lang="zh-TW" altLang="en-US" sz="1200" dirty="0">
                        <a:latin typeface="微軟正黑體" pitchFamily="34" charset="-120"/>
                        <a:ea typeface="微軟正黑體" pitchFamily="34" charset="-120"/>
                      </a:endParaRPr>
                    </a:p>
                  </a:txBody>
                  <a:tcPr marL="6504" marR="6504" marT="6504" marB="0" anchor="b"/>
                </a:tc>
                <a:tc>
                  <a:txBody>
                    <a:bodyPr/>
                    <a:lstStyle/>
                    <a:p>
                      <a:pPr algn="r"/>
                      <a:r>
                        <a:rPr lang="en-US" altLang="zh-TW" sz="1200" dirty="0" smtClean="0">
                          <a:latin typeface="微軟正黑體" pitchFamily="34" charset="-120"/>
                          <a:ea typeface="微軟正黑體" pitchFamily="34" charset="-120"/>
                        </a:rPr>
                        <a:t>0.96</a:t>
                      </a:r>
                      <a:endParaRPr lang="zh-TW" altLang="en-US" sz="1200" dirty="0">
                        <a:latin typeface="微軟正黑體" pitchFamily="34" charset="-120"/>
                        <a:ea typeface="微軟正黑體" pitchFamily="34" charset="-120"/>
                      </a:endParaRPr>
                    </a:p>
                  </a:txBody>
                  <a:tcPr marL="6504" marR="6504" marT="6504" marB="0" anchor="b"/>
                </a:tc>
              </a:tr>
              <a:tr h="454067">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200" b="0" dirty="0" smtClean="0">
                          <a:latin typeface="微軟正黑體" pitchFamily="34" charset="-120"/>
                          <a:ea typeface="微軟正黑體" pitchFamily="34" charset="-120"/>
                        </a:rPr>
                        <a:t>Contract</a:t>
                      </a:r>
                      <a:r>
                        <a:rPr lang="en-US" altLang="zh-TW" sz="1200" b="0" baseline="0" dirty="0" smtClean="0">
                          <a:latin typeface="微軟正黑體" pitchFamily="34" charset="-120"/>
                          <a:ea typeface="微軟正黑體" pitchFamily="34" charset="-120"/>
                        </a:rPr>
                        <a:t> Assets</a:t>
                      </a:r>
                      <a:r>
                        <a:rPr lang="en-US" altLang="zh-TW" sz="1200" b="0" dirty="0" smtClean="0">
                          <a:latin typeface="微軟正黑體" pitchFamily="34" charset="-120"/>
                          <a:ea typeface="微軟正黑體" pitchFamily="34" charset="-120"/>
                        </a:rPr>
                        <a:t>-</a:t>
                      </a:r>
                      <a:r>
                        <a:rPr lang="en-US" altLang="zh-TW" sz="1200" b="0" u="none" strike="noStrike" dirty="0" smtClean="0">
                          <a:latin typeface="微軟正黑體" pitchFamily="34" charset="-120"/>
                          <a:ea typeface="微軟正黑體" pitchFamily="34" charset="-120"/>
                        </a:rPr>
                        <a:t>Current</a:t>
                      </a:r>
                      <a:r>
                        <a:rPr lang="en-US" altLang="zh-TW" sz="1200" b="0" u="none" strike="noStrike" baseline="0" dirty="0" smtClean="0">
                          <a:latin typeface="微軟正黑體" pitchFamily="34" charset="-120"/>
                          <a:ea typeface="微軟正黑體" pitchFamily="34" charset="-120"/>
                        </a:rPr>
                        <a:t> </a:t>
                      </a:r>
                      <a:endParaRPr lang="zh-TW" altLang="en-US" sz="1200" b="0" i="0" u="none" strike="noStrike" dirty="0" smtClean="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a:r>
                        <a:rPr lang="en-US" altLang="zh-TW" sz="1200" dirty="0" smtClean="0">
                          <a:latin typeface="微軟正黑體" pitchFamily="34" charset="-120"/>
                          <a:ea typeface="微軟正黑體" pitchFamily="34" charset="-120"/>
                        </a:rPr>
                        <a:t>63</a:t>
                      </a:r>
                      <a:endParaRPr lang="zh-TW" altLang="en-US" sz="1200" dirty="0">
                        <a:latin typeface="微軟正黑體" pitchFamily="34" charset="-120"/>
                        <a:ea typeface="微軟正黑體" pitchFamily="34" charset="-120"/>
                      </a:endParaRPr>
                    </a:p>
                  </a:txBody>
                  <a:tcPr marL="9525" marR="9525" marT="9525" marB="0" anchor="b"/>
                </a:tc>
                <a:tc>
                  <a:txBody>
                    <a:bodyPr/>
                    <a:lstStyle/>
                    <a:p>
                      <a:pPr algn="r"/>
                      <a:r>
                        <a:rPr lang="en-US" altLang="zh-TW" sz="1200" dirty="0" smtClean="0">
                          <a:latin typeface="微軟正黑體" pitchFamily="34" charset="-120"/>
                          <a:ea typeface="微軟正黑體" pitchFamily="34" charset="-120"/>
                        </a:rPr>
                        <a:t>0.29</a:t>
                      </a:r>
                      <a:endParaRPr lang="zh-TW" altLang="en-US" sz="1200" dirty="0">
                        <a:latin typeface="微軟正黑體" pitchFamily="34" charset="-120"/>
                        <a:ea typeface="微軟正黑體" pitchFamily="34" charset="-120"/>
                      </a:endParaRPr>
                    </a:p>
                  </a:txBody>
                  <a:tcPr marL="9525" marR="9525" marT="9525" marB="0" anchor="b"/>
                </a:tc>
                <a:tc>
                  <a:txBody>
                    <a:bodyPr/>
                    <a:lstStyle/>
                    <a:p>
                      <a:pPr algn="r"/>
                      <a:r>
                        <a:rPr lang="en-US" altLang="zh-TW" sz="1200" dirty="0" smtClean="0">
                          <a:latin typeface="微軟正黑體" pitchFamily="34" charset="-120"/>
                          <a:ea typeface="微軟正黑體" pitchFamily="34" charset="-120"/>
                        </a:rPr>
                        <a:t>298</a:t>
                      </a:r>
                      <a:endParaRPr lang="zh-TW" altLang="en-US" sz="1200" dirty="0">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a:r>
                        <a:rPr lang="en-US" altLang="zh-TW" sz="1200" dirty="0" smtClean="0">
                          <a:latin typeface="微軟正黑體" pitchFamily="34" charset="-120"/>
                          <a:ea typeface="微軟正黑體" pitchFamily="34" charset="-120"/>
                        </a:rPr>
                        <a:t>1.42</a:t>
                      </a:r>
                      <a:endParaRPr lang="zh-TW" altLang="en-US" sz="1200" dirty="0">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a:r>
                        <a:rPr lang="en-US" altLang="zh-TW" sz="1200" dirty="0" smtClean="0">
                          <a:latin typeface="微軟正黑體" pitchFamily="34" charset="-120"/>
                          <a:ea typeface="微軟正黑體" pitchFamily="34" charset="-120"/>
                        </a:rPr>
                        <a:t>131</a:t>
                      </a:r>
                      <a:endParaRPr lang="zh-TW" altLang="en-US" sz="1200" dirty="0">
                        <a:latin typeface="微軟正黑體" pitchFamily="34" charset="-120"/>
                        <a:ea typeface="微軟正黑體" pitchFamily="34" charset="-120"/>
                      </a:endParaRPr>
                    </a:p>
                  </a:txBody>
                  <a:tcPr marL="6504" marR="6504" marT="6504" marB="0" anchor="b"/>
                </a:tc>
                <a:tc>
                  <a:txBody>
                    <a:bodyPr/>
                    <a:lstStyle/>
                    <a:p>
                      <a:pPr algn="r"/>
                      <a:r>
                        <a:rPr lang="en-US" altLang="zh-TW" sz="1200" dirty="0" smtClean="0">
                          <a:latin typeface="微軟正黑體" pitchFamily="34" charset="-120"/>
                          <a:ea typeface="微軟正黑體" pitchFamily="34" charset="-120"/>
                        </a:rPr>
                        <a:t>0.61</a:t>
                      </a:r>
                      <a:endParaRPr lang="zh-TW" altLang="en-US" sz="1200" dirty="0">
                        <a:latin typeface="微軟正黑體" pitchFamily="34" charset="-120"/>
                        <a:ea typeface="微軟正黑體" pitchFamily="34" charset="-120"/>
                      </a:endParaRPr>
                    </a:p>
                  </a:txBody>
                  <a:tcPr marL="6504" marR="6504" marT="6504" marB="0" anchor="b"/>
                </a:tc>
              </a:tr>
              <a:tr h="282001">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marL="0" indent="0" algn="l" defTabSz="914400" rtl="0" eaLnBrk="1" fontAlgn="ctr" latinLnBrk="0" hangingPunct="1"/>
                      <a:r>
                        <a:rPr lang="en-US" altLang="zh-TW" sz="1200" b="0" i="0" kern="1200" dirty="0" smtClean="0">
                          <a:solidFill>
                            <a:schemeClr val="dk1"/>
                          </a:solidFill>
                          <a:latin typeface="微軟正黑體" pitchFamily="34" charset="-120"/>
                          <a:ea typeface="微軟正黑體" pitchFamily="34" charset="-120"/>
                          <a:cs typeface="+mn-cs"/>
                        </a:rPr>
                        <a:t>Net Notes Receivable</a:t>
                      </a:r>
                      <a:endParaRPr lang="zh-TW" altLang="en-US" sz="1200" b="0" i="0" kern="1200" dirty="0">
                        <a:solidFill>
                          <a:schemeClr val="dk1"/>
                        </a:solidFill>
                        <a:latin typeface="微軟正黑體" pitchFamily="34" charset="-120"/>
                        <a:ea typeface="微軟正黑體" pitchFamily="34" charset="-120"/>
                        <a:cs typeface="+mn-cs"/>
                      </a:endParaRPr>
                    </a:p>
                  </a:txBody>
                  <a:tcPr marL="6504" marR="6504" marT="6504" marB="0" anchor="ctr">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a:rPr>
                        <a:t>195</a:t>
                      </a:r>
                    </a:p>
                  </a:txBody>
                  <a:tcPr marL="9525" marR="9525" marT="9525" marB="0" anchor="ctr"/>
                </a:tc>
                <a:tc>
                  <a:txBody>
                    <a:bodyPr/>
                    <a:lstStyle/>
                    <a:p>
                      <a:pPr algn="r" rtl="0" fontAlgn="ctr"/>
                      <a:r>
                        <a:rPr lang="en-US" altLang="zh-TW" sz="1200" b="0" i="0" u="none" strike="noStrike" dirty="0">
                          <a:solidFill>
                            <a:srgbClr val="000000"/>
                          </a:solidFill>
                          <a:latin typeface="微軟正黑體"/>
                        </a:rPr>
                        <a:t>0.89</a:t>
                      </a:r>
                    </a:p>
                  </a:txBody>
                  <a:tcPr marL="9525" marR="9525" marT="9525"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222</a:t>
                      </a:r>
                    </a:p>
                  </a:txBody>
                  <a:tcPr marL="5708" marR="5708" marT="5708"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1.06</a:t>
                      </a:r>
                    </a:p>
                  </a:txBody>
                  <a:tcPr marL="5708" marR="5708" marT="5708" marB="0" anchor="ctr">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281</a:t>
                      </a:r>
                    </a:p>
                  </a:txBody>
                  <a:tcPr marL="5708" marR="5708" marT="5708"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1.31</a:t>
                      </a:r>
                    </a:p>
                  </a:txBody>
                  <a:tcPr marL="5708" marR="5708" marT="5708" marB="0" anchor="ctr"/>
                </a:tc>
              </a:tr>
              <a:tr h="329242">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marL="0" indent="0" algn="l" defTabSz="914400" rtl="0" eaLnBrk="1" fontAlgn="ctr" latinLnBrk="0" hangingPunct="1"/>
                      <a:r>
                        <a:rPr lang="en-US" altLang="zh-TW" sz="1200" b="0" i="0" kern="1200" dirty="0" smtClean="0">
                          <a:solidFill>
                            <a:schemeClr val="dk1"/>
                          </a:solidFill>
                          <a:latin typeface="微軟正黑體" pitchFamily="34" charset="-120"/>
                          <a:ea typeface="微軟正黑體" pitchFamily="34" charset="-120"/>
                          <a:cs typeface="+mn-cs"/>
                        </a:rPr>
                        <a:t>Net Accounts Receivable</a:t>
                      </a:r>
                      <a:endParaRPr lang="zh-TW" altLang="en-US" sz="1200" b="0" i="0" kern="1200" dirty="0">
                        <a:solidFill>
                          <a:schemeClr val="dk1"/>
                        </a:solidFill>
                        <a:latin typeface="微軟正黑體" pitchFamily="34" charset="-120"/>
                        <a:ea typeface="微軟正黑體" pitchFamily="34" charset="-120"/>
                        <a:cs typeface="+mn-cs"/>
                      </a:endParaRPr>
                    </a:p>
                  </a:txBody>
                  <a:tcPr marL="6504" marR="6504" marT="6504"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a:rPr>
                        <a:t>2,608</a:t>
                      </a:r>
                    </a:p>
                  </a:txBody>
                  <a:tcPr marL="9525" marR="9525" marT="9525" marB="0" anchor="ctr"/>
                </a:tc>
                <a:tc>
                  <a:txBody>
                    <a:bodyPr/>
                    <a:lstStyle/>
                    <a:p>
                      <a:pPr algn="r" rtl="0" fontAlgn="ctr"/>
                      <a:r>
                        <a:rPr lang="en-US" altLang="zh-TW" sz="1200" b="0" i="0" u="none" strike="noStrike" dirty="0">
                          <a:solidFill>
                            <a:srgbClr val="000000"/>
                          </a:solidFill>
                          <a:latin typeface="微軟正黑體"/>
                        </a:rPr>
                        <a:t>11.85</a:t>
                      </a:r>
                    </a:p>
                  </a:txBody>
                  <a:tcPr marL="9525" marR="9525" marT="9525" marB="0" anchor="ct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2,751</a:t>
                      </a:r>
                    </a:p>
                  </a:txBody>
                  <a:tcPr marL="5708" marR="5708" marT="5708"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13.14</a:t>
                      </a:r>
                    </a:p>
                  </a:txBody>
                  <a:tcPr marL="5708" marR="5708" marT="5708" marB="0" anchor="ctr">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2,409</a:t>
                      </a:r>
                    </a:p>
                  </a:txBody>
                  <a:tcPr marL="5708" marR="5708" marT="5708" marB="0" anchor="ct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11.25</a:t>
                      </a:r>
                    </a:p>
                  </a:txBody>
                  <a:tcPr marL="5708" marR="5708" marT="5708" marB="0" anchor="ctr"/>
                </a:tc>
              </a:tr>
              <a:tr h="253903">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marL="0" indent="0" algn="l" defTabSz="914400" rtl="0" eaLnBrk="1" fontAlgn="ctr" latinLnBrk="0" hangingPunct="1"/>
                      <a:r>
                        <a:rPr lang="en-US" altLang="zh-TW" sz="1200" b="0" i="0" kern="1200" dirty="0" smtClean="0">
                          <a:solidFill>
                            <a:schemeClr val="dk1"/>
                          </a:solidFill>
                          <a:latin typeface="微軟正黑體" pitchFamily="34" charset="-120"/>
                          <a:ea typeface="微軟正黑體" pitchFamily="34" charset="-120"/>
                          <a:cs typeface="+mn-cs"/>
                        </a:rPr>
                        <a:t>Inventory</a:t>
                      </a:r>
                      <a:endParaRPr lang="zh-TW" altLang="en-US" sz="1200" b="0" i="0" kern="1200" dirty="0">
                        <a:solidFill>
                          <a:schemeClr val="dk1"/>
                        </a:solidFill>
                        <a:latin typeface="微軟正黑體" pitchFamily="34" charset="-120"/>
                        <a:ea typeface="微軟正黑體" pitchFamily="34" charset="-120"/>
                        <a:cs typeface="+mn-cs"/>
                      </a:endParaRPr>
                    </a:p>
                  </a:txBody>
                  <a:tcPr marL="6504" marR="6504" marT="6504"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a:rPr>
                        <a:t>3,110</a:t>
                      </a:r>
                    </a:p>
                  </a:txBody>
                  <a:tcPr marL="9525" marR="9525" marT="9525" marB="0" anchor="ctr"/>
                </a:tc>
                <a:tc>
                  <a:txBody>
                    <a:bodyPr/>
                    <a:lstStyle/>
                    <a:p>
                      <a:pPr algn="r" rtl="0" fontAlgn="ctr"/>
                      <a:r>
                        <a:rPr lang="en-US" altLang="zh-TW" sz="1200" b="0" i="0" u="none" strike="noStrike">
                          <a:solidFill>
                            <a:srgbClr val="000000"/>
                          </a:solidFill>
                          <a:latin typeface="微軟正黑體"/>
                        </a:rPr>
                        <a:t>14.13</a:t>
                      </a:r>
                    </a:p>
                  </a:txBody>
                  <a:tcPr marL="9525" marR="9525" marT="9525" marB="0" anchor="ct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3,520</a:t>
                      </a:r>
                    </a:p>
                  </a:txBody>
                  <a:tcPr marL="5708" marR="5708" marT="5708"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16.81</a:t>
                      </a:r>
                    </a:p>
                  </a:txBody>
                  <a:tcPr marL="5708" marR="5708" marT="5708"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3,125</a:t>
                      </a:r>
                    </a:p>
                  </a:txBody>
                  <a:tcPr marL="5708" marR="5708" marT="5708" marB="0" anchor="ct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14.6</a:t>
                      </a:r>
                    </a:p>
                  </a:txBody>
                  <a:tcPr marL="5708" marR="5708" marT="5708" marB="0" anchor="ctr"/>
                </a:tc>
              </a:tr>
              <a:tr h="282001">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marL="0" indent="0" algn="l" defTabSz="914400" rtl="0" eaLnBrk="1" fontAlgn="ctr" latinLnBrk="0" hangingPunct="1"/>
                      <a:r>
                        <a:rPr lang="en-US" altLang="zh-TW" sz="1200" b="0" i="0" kern="1200" dirty="0" smtClean="0">
                          <a:solidFill>
                            <a:schemeClr val="dk1"/>
                          </a:solidFill>
                          <a:latin typeface="微軟正黑體" pitchFamily="34" charset="-120"/>
                          <a:ea typeface="微軟正黑體" pitchFamily="34" charset="-120"/>
                          <a:cs typeface="+mn-cs"/>
                        </a:rPr>
                        <a:t>Other</a:t>
                      </a:r>
                      <a:r>
                        <a:rPr lang="en-US" altLang="zh-TW" sz="1200" b="0" i="0" kern="1200" baseline="0" dirty="0" smtClean="0">
                          <a:solidFill>
                            <a:schemeClr val="dk1"/>
                          </a:solidFill>
                          <a:latin typeface="微軟正黑體" pitchFamily="34" charset="-120"/>
                          <a:ea typeface="微軟正黑體" pitchFamily="34" charset="-120"/>
                          <a:cs typeface="+mn-cs"/>
                        </a:rPr>
                        <a:t> Current Assets</a:t>
                      </a:r>
                      <a:endParaRPr lang="zh-TW" altLang="en-US" sz="1200" b="0" i="0" kern="1200" dirty="0">
                        <a:solidFill>
                          <a:schemeClr val="dk1"/>
                        </a:solidFill>
                        <a:latin typeface="微軟正黑體" pitchFamily="34" charset="-120"/>
                        <a:ea typeface="微軟正黑體" pitchFamily="34" charset="-120"/>
                        <a:cs typeface="+mn-cs"/>
                      </a:endParaRPr>
                    </a:p>
                  </a:txBody>
                  <a:tcPr marL="6504" marR="6504" marT="6504"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a:rPr>
                        <a:t>313</a:t>
                      </a:r>
                    </a:p>
                  </a:txBody>
                  <a:tcPr marL="9525" marR="9525" marT="9525" marB="0" anchor="ctr"/>
                </a:tc>
                <a:tc>
                  <a:txBody>
                    <a:bodyPr/>
                    <a:lstStyle/>
                    <a:p>
                      <a:pPr algn="r" rtl="0" fontAlgn="ctr"/>
                      <a:r>
                        <a:rPr lang="en-US" altLang="zh-TW" sz="1200" b="0" i="0" u="none" strike="noStrike">
                          <a:solidFill>
                            <a:srgbClr val="000000"/>
                          </a:solidFill>
                          <a:latin typeface="微軟正黑體"/>
                        </a:rPr>
                        <a:t>1.42</a:t>
                      </a:r>
                    </a:p>
                  </a:txBody>
                  <a:tcPr marL="9525" marR="9525" marT="9525" marB="0" anchor="ct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775</a:t>
                      </a:r>
                    </a:p>
                  </a:txBody>
                  <a:tcPr marL="5708" marR="5708" marT="5708" marB="0" anchor="ctr">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3.7</a:t>
                      </a:r>
                    </a:p>
                  </a:txBody>
                  <a:tcPr marL="5708" marR="5708" marT="5708"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744</a:t>
                      </a:r>
                    </a:p>
                  </a:txBody>
                  <a:tcPr marL="5708" marR="5708" marT="5708" marB="0" anchor="ct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3.48</a:t>
                      </a:r>
                    </a:p>
                  </a:txBody>
                  <a:tcPr marL="5708" marR="5708" marT="5708" marB="0" anchor="ctr"/>
                </a:tc>
              </a:tr>
              <a:tr h="319311">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marL="0" indent="0" algn="l" defTabSz="914400" rtl="0" eaLnBrk="1" fontAlgn="ctr" latinLnBrk="0" hangingPunct="1"/>
                      <a:r>
                        <a:rPr lang="en-US" altLang="zh-TW" sz="1200" b="1" i="0" kern="1200" dirty="0" smtClean="0">
                          <a:solidFill>
                            <a:schemeClr val="dk1"/>
                          </a:solidFill>
                          <a:latin typeface="微軟正黑體" pitchFamily="34" charset="-120"/>
                          <a:ea typeface="微軟正黑體" pitchFamily="34" charset="-120"/>
                          <a:cs typeface="+mn-cs"/>
                        </a:rPr>
                        <a:t>Total</a:t>
                      </a:r>
                      <a:r>
                        <a:rPr lang="en-US" altLang="zh-TW" sz="1200" b="1" i="0" kern="1200" baseline="0" dirty="0" smtClean="0">
                          <a:solidFill>
                            <a:schemeClr val="dk1"/>
                          </a:solidFill>
                          <a:latin typeface="微軟正黑體" pitchFamily="34" charset="-120"/>
                          <a:ea typeface="微軟正黑體" pitchFamily="34" charset="-120"/>
                          <a:cs typeface="+mn-cs"/>
                        </a:rPr>
                        <a:t> Current Assets</a:t>
                      </a:r>
                      <a:endParaRPr lang="zh-TW" altLang="en-US" sz="1200" b="1" i="0" kern="1200" dirty="0">
                        <a:solidFill>
                          <a:schemeClr val="dk1"/>
                        </a:solidFill>
                        <a:latin typeface="微軟正黑體" pitchFamily="34" charset="-120"/>
                        <a:ea typeface="微軟正黑體" pitchFamily="34" charset="-120"/>
                        <a:cs typeface="+mn-cs"/>
                      </a:endParaRPr>
                    </a:p>
                  </a:txBody>
                  <a:tcPr marL="6504" marR="6504" marT="6504" marB="0" anchor="ctr">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a:rPr>
                        <a:t>10,050</a:t>
                      </a:r>
                    </a:p>
                  </a:txBody>
                  <a:tcPr marL="9525" marR="9525" marT="9525" marB="0" anchor="ctr"/>
                </a:tc>
                <a:tc>
                  <a:txBody>
                    <a:bodyPr/>
                    <a:lstStyle/>
                    <a:p>
                      <a:pPr algn="r" rtl="0" fontAlgn="ctr"/>
                      <a:r>
                        <a:rPr lang="en-US" altLang="zh-TW" sz="1200" b="1" i="0" u="none" strike="noStrike" dirty="0">
                          <a:solidFill>
                            <a:srgbClr val="000000"/>
                          </a:solidFill>
                          <a:latin typeface="微軟正黑體"/>
                        </a:rPr>
                        <a:t>45.67</a:t>
                      </a:r>
                    </a:p>
                  </a:txBody>
                  <a:tcPr marL="9525" marR="9525" marT="9525" marB="0" anchor="ct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11,175</a:t>
                      </a:r>
                    </a:p>
                  </a:txBody>
                  <a:tcPr marL="5708" marR="5708" marT="5708" marB="0" anchor="ctr">
                    <a:solidFill>
                      <a:schemeClr val="accent2">
                        <a:lumMod val="20000"/>
                        <a:lumOff val="80000"/>
                      </a:schemeClr>
                    </a:solidFill>
                  </a:tcPr>
                </a:tc>
                <a:tc>
                  <a:txBody>
                    <a:bodyPr/>
                    <a:lstStyle/>
                    <a:p>
                      <a:pPr algn="r" rtl="0" fontAlgn="ctr"/>
                      <a:r>
                        <a:rPr lang="en-US" altLang="zh-TW" sz="1200" b="1" i="0" u="none" strike="noStrike" dirty="0">
                          <a:solidFill>
                            <a:srgbClr val="000000"/>
                          </a:solidFill>
                          <a:latin typeface="微軟正黑體" pitchFamily="34" charset="-120"/>
                          <a:ea typeface="微軟正黑體" pitchFamily="34" charset="-120"/>
                        </a:rPr>
                        <a:t>53.36</a:t>
                      </a:r>
                    </a:p>
                  </a:txBody>
                  <a:tcPr marL="5708" marR="5708" marT="5708" marB="0" anchor="ctr">
                    <a:solidFill>
                      <a:schemeClr val="accent2">
                        <a:lumMod val="20000"/>
                        <a:lumOff val="80000"/>
                      </a:schemeClr>
                    </a:solidFill>
                  </a:tcPr>
                </a:tc>
                <a:tc>
                  <a:txBody>
                    <a:bodyPr/>
                    <a:lstStyle/>
                    <a:p>
                      <a:pPr algn="r" rtl="0" fontAlgn="ctr"/>
                      <a:r>
                        <a:rPr lang="en-US" altLang="zh-TW" sz="1200" b="1" i="0" u="none" strike="noStrike" dirty="0">
                          <a:solidFill>
                            <a:srgbClr val="000000"/>
                          </a:solidFill>
                          <a:latin typeface="微軟正黑體" pitchFamily="34" charset="-120"/>
                          <a:ea typeface="微軟正黑體" pitchFamily="34" charset="-120"/>
                        </a:rPr>
                        <a:t>11,190</a:t>
                      </a:r>
                    </a:p>
                  </a:txBody>
                  <a:tcPr marL="5708" marR="5708" marT="5708" marB="0" anchor="ctr"/>
                </a:tc>
                <a:tc>
                  <a:txBody>
                    <a:bodyPr/>
                    <a:lstStyle/>
                    <a:p>
                      <a:pPr algn="r" rtl="0" fontAlgn="ctr"/>
                      <a:r>
                        <a:rPr lang="en-US" altLang="zh-TW" sz="1200" b="1" i="0" u="none" strike="noStrike" dirty="0">
                          <a:solidFill>
                            <a:srgbClr val="000000"/>
                          </a:solidFill>
                          <a:latin typeface="微軟正黑體" pitchFamily="34" charset="-120"/>
                          <a:ea typeface="微軟正黑體" pitchFamily="34" charset="-120"/>
                        </a:rPr>
                        <a:t>52.27</a:t>
                      </a:r>
                    </a:p>
                  </a:txBody>
                  <a:tcPr marL="5708" marR="5708" marT="5708" marB="0" anchor="ctr"/>
                </a:tc>
              </a:tr>
            </a:tbl>
          </a:graphicData>
        </a:graphic>
      </p:graphicFrame>
      <p:sp>
        <p:nvSpPr>
          <p:cNvPr id="35" name="投影片編號版面配置區 34"/>
          <p:cNvSpPr>
            <a:spLocks noGrp="1"/>
          </p:cNvSpPr>
          <p:nvPr>
            <p:ph type="sldNum" sz="quarter" idx="16"/>
          </p:nvPr>
        </p:nvSpPr>
        <p:spPr/>
        <p:txBody>
          <a:bodyPr/>
          <a:lstStyle/>
          <a:p>
            <a:pPr>
              <a:defRPr/>
            </a:pPr>
            <a:fld id="{620B626C-7E9B-45DD-B951-EB10FCB05BC4}" type="slidenum">
              <a:rPr lang="zh-TW" altLang="en-US" smtClean="0"/>
              <a:pPr>
                <a:defRPr/>
              </a:pPr>
              <a:t>25</a:t>
            </a:fld>
            <a:endParaRPr lang="zh-TW" altLang="en-US"/>
          </a:p>
        </p:txBody>
      </p:sp>
      <p:sp>
        <p:nvSpPr>
          <p:cNvPr id="29" name="文字方塊 1"/>
          <p:cNvSpPr txBox="1">
            <a:spLocks noChangeArrowheads="1"/>
          </p:cNvSpPr>
          <p:nvPr/>
        </p:nvSpPr>
        <p:spPr bwMode="auto">
          <a:xfrm>
            <a:off x="4644008" y="1268760"/>
            <a:ext cx="4032250" cy="263525"/>
          </a:xfrm>
          <a:prstGeom prst="rect">
            <a:avLst/>
          </a:prstGeom>
          <a:noFill/>
          <a:ln w="9525">
            <a:noFill/>
            <a:miter lim="800000"/>
            <a:headEnd/>
            <a:tailEnd/>
          </a:ln>
        </p:spPr>
        <p:txBody>
          <a:bodyPr/>
          <a:lstStyle/>
          <a:p>
            <a:pPr algn="r" eaLnBrk="1" hangingPunct="1"/>
            <a:r>
              <a:rPr lang="en-US" altLang="zh-TW" sz="1400" dirty="0">
                <a:latin typeface="微軟正黑體" pitchFamily="34" charset="-120"/>
                <a:ea typeface="微軟正黑體" pitchFamily="34" charset="-120"/>
              </a:rPr>
              <a:t>Unit: </a:t>
            </a:r>
            <a:r>
              <a:rPr lang="en-US" altLang="zh-TW" sz="1400" dirty="0" smtClean="0">
                <a:latin typeface="微軟正黑體" pitchFamily="34" charset="-120"/>
                <a:ea typeface="微軟正黑體" pitchFamily="34" charset="-120"/>
              </a:rPr>
              <a:t>Million </a:t>
            </a:r>
            <a:r>
              <a:rPr lang="en-US" altLang="zh-TW" sz="1400" dirty="0">
                <a:latin typeface="微軟正黑體" pitchFamily="34" charset="-120"/>
                <a:ea typeface="微軟正黑體" pitchFamily="34" charset="-120"/>
              </a:rPr>
              <a:t>of </a:t>
            </a:r>
            <a:r>
              <a:rPr lang="en-US" altLang="zh-TW" sz="1400" dirty="0" smtClean="0">
                <a:latin typeface="微軟正黑體" pitchFamily="34" charset="-120"/>
                <a:ea typeface="微軟正黑體" pitchFamily="34" charset="-120"/>
              </a:rPr>
              <a:t>NTD</a:t>
            </a:r>
            <a:endParaRPr lang="zh-TW" altLang="en-US" sz="1400" dirty="0">
              <a:latin typeface="微軟正黑體" pitchFamily="34" charset="-120"/>
              <a:ea typeface="微軟正黑體" pitchFamily="34" charset="-120"/>
            </a:endParaRPr>
          </a:p>
        </p:txBody>
      </p:sp>
      <p:sp>
        <p:nvSpPr>
          <p:cNvPr id="30" name="矩形 29"/>
          <p:cNvSpPr/>
          <p:nvPr/>
        </p:nvSpPr>
        <p:spPr>
          <a:xfrm>
            <a:off x="971600" y="980728"/>
            <a:ext cx="4784900" cy="338554"/>
          </a:xfrm>
          <a:prstGeom prst="rect">
            <a:avLst/>
          </a:prstGeom>
        </p:spPr>
        <p:txBody>
          <a:bodyPr wrap="none">
            <a:spAutoFit/>
          </a:bodyPr>
          <a:lstStyle/>
          <a:p>
            <a:pPr>
              <a:buFont typeface="Arial" pitchFamily="34" charset="0"/>
              <a:buChar char="•"/>
            </a:pPr>
            <a:r>
              <a:rPr lang="en-US" altLang="zh-TW" sz="1600" dirty="0" smtClean="0">
                <a:latin typeface="微軟正黑體" pitchFamily="34" charset="-120"/>
                <a:ea typeface="微軟正黑體" pitchFamily="34" charset="-120"/>
              </a:rPr>
              <a:t> Consolidated Statements of Financial Position: </a:t>
            </a:r>
            <a:endParaRPr lang="zh-TW" altLang="en-US" sz="1600" dirty="0">
              <a:latin typeface="微軟正黑體" pitchFamily="34" charset="-120"/>
              <a:ea typeface="微軟正黑體" pitchFamily="34" charset="-120"/>
            </a:endParaRPr>
          </a:p>
        </p:txBody>
      </p:sp>
      <p:grpSp>
        <p:nvGrpSpPr>
          <p:cNvPr id="15" name="群組 14"/>
          <p:cNvGrpSpPr/>
          <p:nvPr/>
        </p:nvGrpSpPr>
        <p:grpSpPr>
          <a:xfrm>
            <a:off x="539552" y="260648"/>
            <a:ext cx="4752528" cy="792088"/>
            <a:chOff x="1403648" y="476671"/>
            <a:chExt cx="4706864" cy="792088"/>
          </a:xfrm>
        </p:grpSpPr>
        <p:grpSp>
          <p:nvGrpSpPr>
            <p:cNvPr id="16" name="群組 42"/>
            <p:cNvGrpSpPr/>
            <p:nvPr/>
          </p:nvGrpSpPr>
          <p:grpSpPr>
            <a:xfrm>
              <a:off x="1403648" y="476671"/>
              <a:ext cx="4706864" cy="792088"/>
              <a:chOff x="670818" y="1201082"/>
              <a:chExt cx="3432184" cy="836758"/>
            </a:xfrm>
          </p:grpSpPr>
          <p:sp>
            <p:nvSpPr>
              <p:cNvPr id="18" name="圓角化同側角落矩形 17"/>
              <p:cNvSpPr/>
              <p:nvPr/>
            </p:nvSpPr>
            <p:spPr>
              <a:xfrm rot="5400000">
                <a:off x="2006567" y="-134661"/>
                <a:ext cx="760685" cy="3432184"/>
              </a:xfrm>
              <a:prstGeom prst="round2SameRect">
                <a:avLst/>
              </a:prstGeom>
              <a:ln>
                <a:no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圓角化同側角落矩形 4"/>
              <p:cNvSpPr/>
              <p:nvPr/>
            </p:nvSpPr>
            <p:spPr>
              <a:xfrm>
                <a:off x="670819" y="1201082"/>
                <a:ext cx="3227277" cy="83675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r" defTabSz="1244600">
                  <a:lnSpc>
                    <a:spcPct val="90000"/>
                  </a:lnSpc>
                  <a:spcAft>
                    <a:spcPct val="15000"/>
                  </a:spcAft>
                </a:pPr>
                <a:r>
                  <a:rPr lang="zh-TW" altLang="en-US" sz="2800" b="1" kern="1200" dirty="0" smtClean="0">
                    <a:latin typeface="微軟正黑體" pitchFamily="34" charset="-120"/>
                    <a:ea typeface="微軟正黑體" pitchFamily="34" charset="-120"/>
                  </a:rPr>
                  <a:t> </a:t>
                </a:r>
                <a:r>
                  <a:rPr lang="en-US" altLang="zh-TW" sz="2800" dirty="0" smtClean="0"/>
                  <a:t>Financial </a:t>
                </a:r>
                <a:r>
                  <a:rPr lang="en-US" altLang="zh-TW" sz="2800" dirty="0" smtClean="0">
                    <a:cs typeface="Times New Roman" pitchFamily="18" charset="0"/>
                  </a:rPr>
                  <a:t>Highlights</a:t>
                </a:r>
                <a:endParaRPr lang="zh-TW" altLang="en-US" sz="2800" b="1" kern="1200" dirty="0">
                  <a:latin typeface="微軟正黑體" pitchFamily="34" charset="-120"/>
                  <a:ea typeface="微軟正黑體" pitchFamily="34" charset="-120"/>
                </a:endParaRPr>
              </a:p>
            </p:txBody>
          </p:sp>
        </p:grpSp>
        <p:pic>
          <p:nvPicPr>
            <p:cNvPr id="17" name="圖片 16" descr="logo網頁用.png"/>
            <p:cNvPicPr>
              <a:picLocks noChangeAspect="1"/>
            </p:cNvPicPr>
            <p:nvPr/>
          </p:nvPicPr>
          <p:blipFill>
            <a:blip r:embed="rId2" cstate="print"/>
            <a:srcRect l="8610" t="18591" r="47111" b="17670"/>
            <a:stretch>
              <a:fillRect/>
            </a:stretch>
          </p:blipFill>
          <p:spPr>
            <a:xfrm>
              <a:off x="1831545" y="548680"/>
              <a:ext cx="1003263" cy="648072"/>
            </a:xfrm>
            <a:prstGeom prst="rect">
              <a:avLst/>
            </a:prstGeom>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p:cNvGraphicFramePr>
            <a:graphicFrameLocks noGrp="1"/>
          </p:cNvGraphicFramePr>
          <p:nvPr/>
        </p:nvGraphicFramePr>
        <p:xfrm>
          <a:off x="467544" y="1772815"/>
          <a:ext cx="8496945" cy="4402774"/>
        </p:xfrm>
        <a:graphic>
          <a:graphicData uri="http://schemas.openxmlformats.org/drawingml/2006/table">
            <a:tbl>
              <a:tblPr firstRow="1">
                <a:tableStyleId>{85BE263C-DBD7-4A20-BB59-AAB30ACAA65A}</a:tableStyleId>
              </a:tblPr>
              <a:tblGrid>
                <a:gridCol w="157349"/>
                <a:gridCol w="80883"/>
                <a:gridCol w="397055"/>
                <a:gridCol w="2809421"/>
                <a:gridCol w="922881"/>
                <a:gridCol w="794107"/>
                <a:gridCol w="1111749"/>
                <a:gridCol w="714696"/>
                <a:gridCol w="932739"/>
                <a:gridCol w="576065"/>
              </a:tblGrid>
              <a:tr h="300536">
                <a:tc gridSpan="3">
                  <a:txBody>
                    <a:bodyPr/>
                    <a:lstStyle/>
                    <a:p>
                      <a:pPr algn="ctr" fontAlgn="ctr"/>
                      <a:r>
                        <a:rPr lang="en-US" altLang="zh-TW" sz="1200" b="1" i="0" u="none" strike="noStrike" dirty="0" smtClean="0">
                          <a:solidFill>
                            <a:schemeClr val="lt1"/>
                          </a:solidFill>
                          <a:latin typeface="微軟正黑體" pitchFamily="34" charset="-120"/>
                          <a:ea typeface="微軟正黑體" pitchFamily="34" charset="-120"/>
                        </a:rPr>
                        <a:t>Period</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hMerge="1">
                  <a:txBody>
                    <a:bodyPr/>
                    <a:lstStyle/>
                    <a:p>
                      <a:pPr algn="ctr" fontAlgn="ctr"/>
                      <a:endParaRPr lang="zh-TW" altLang="en-US" sz="1200" b="0" i="0" u="none" strike="noStrike" dirty="0">
                        <a:solidFill>
                          <a:schemeClr val="bg1"/>
                        </a:solidFill>
                        <a:latin typeface="微軟正黑體" pitchFamily="34" charset="-120"/>
                        <a:ea typeface="微軟正黑體" pitchFamily="34" charset="-120"/>
                      </a:endParaRPr>
                    </a:p>
                  </a:txBody>
                  <a:tcPr marL="6504" marR="6504" marT="6504" marB="0" anchor="ctr"/>
                </a:tc>
                <a:tc>
                  <a:txBody>
                    <a:bodyPr/>
                    <a:lstStyle/>
                    <a:p>
                      <a:pPr algn="ctr" fontAlgn="ctr"/>
                      <a:r>
                        <a:rPr lang="en-US" altLang="zh-TW" sz="1200" b="1" i="0" u="none" strike="noStrike" dirty="0" smtClean="0">
                          <a:solidFill>
                            <a:schemeClr val="bg1"/>
                          </a:solidFill>
                          <a:latin typeface="微軟正黑體" pitchFamily="34" charset="-120"/>
                          <a:ea typeface="微軟正黑體" pitchFamily="34" charset="-120"/>
                        </a:rPr>
                        <a:t>Assets</a:t>
                      </a:r>
                      <a:endParaRPr lang="zh-TW" altLang="en-US" sz="1200" b="0" i="0" u="none" strike="noStrike" dirty="0">
                        <a:solidFill>
                          <a:schemeClr val="bg1"/>
                        </a:solidFill>
                        <a:latin typeface="微軟正黑體" pitchFamily="34" charset="-120"/>
                        <a:ea typeface="微軟正黑體" pitchFamily="34" charset="-120"/>
                      </a:endParaRPr>
                    </a:p>
                  </a:txBody>
                  <a:tcPr marL="6504" marR="6504" marT="6504" marB="0" anchor="ctr"/>
                </a:tc>
                <a:tc gridSpan="2">
                  <a:txBody>
                    <a:bodyPr/>
                    <a:lstStyle/>
                    <a:p>
                      <a:pPr algn="ctr" fontAlgn="ctr"/>
                      <a:r>
                        <a:rPr lang="en-US" altLang="zh-TW" sz="1200" b="1" u="none" strike="noStrike" dirty="0" smtClean="0">
                          <a:latin typeface="微軟正黑體" pitchFamily="34" charset="-120"/>
                          <a:ea typeface="微軟正黑體" pitchFamily="34" charset="-120"/>
                        </a:rPr>
                        <a:t>Jun.30,</a:t>
                      </a:r>
                      <a:r>
                        <a:rPr lang="en-US" altLang="zh-TW" sz="1200" b="1" u="none" strike="noStrike" baseline="0" dirty="0" smtClean="0">
                          <a:latin typeface="微軟正黑體" pitchFamily="34" charset="-120"/>
                          <a:ea typeface="微軟正黑體" pitchFamily="34" charset="-120"/>
                        </a:rPr>
                        <a:t> </a:t>
                      </a:r>
                      <a:r>
                        <a:rPr lang="en-US" altLang="zh-TW" sz="1200" b="1" u="none" strike="noStrike" dirty="0" smtClean="0">
                          <a:latin typeface="微軟正黑體" pitchFamily="34" charset="-120"/>
                          <a:ea typeface="微軟正黑體" pitchFamily="34" charset="-120"/>
                        </a:rPr>
                        <a:t>2020</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b="1" u="none" strike="noStrike" dirty="0" smtClean="0">
                          <a:latin typeface="微軟正黑體" pitchFamily="34" charset="-120"/>
                          <a:ea typeface="微軟正黑體" pitchFamily="34" charset="-120"/>
                        </a:rPr>
                        <a:t>Jun.30,</a:t>
                      </a:r>
                      <a:r>
                        <a:rPr lang="en-US" altLang="zh-TW" sz="1200" b="1" u="none" strike="noStrike" baseline="0" dirty="0" smtClean="0">
                          <a:latin typeface="微軟正黑體" pitchFamily="34" charset="-120"/>
                          <a:ea typeface="微軟正黑體" pitchFamily="34" charset="-120"/>
                        </a:rPr>
                        <a:t> </a:t>
                      </a:r>
                      <a:r>
                        <a:rPr lang="en-US" altLang="zh-TW" sz="1200" b="1" u="none" strike="noStrike" dirty="0" smtClean="0">
                          <a:latin typeface="微軟正黑體" pitchFamily="34" charset="-120"/>
                          <a:ea typeface="微軟正黑體" pitchFamily="34" charset="-120"/>
                        </a:rPr>
                        <a:t>2019</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b="1" u="none" strike="noStrike" dirty="0" smtClean="0">
                          <a:latin typeface="微軟正黑體" pitchFamily="34" charset="-120"/>
                          <a:ea typeface="微軟正黑體" pitchFamily="34" charset="-120"/>
                        </a:rPr>
                        <a:t>Mar. 31, 2020</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r>
              <a:tr h="310347">
                <a:tc grid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200" b="1" i="0" u="none" strike="noStrike" dirty="0" smtClean="0">
                          <a:solidFill>
                            <a:schemeClr val="tx1"/>
                          </a:solidFill>
                          <a:latin typeface="微軟正黑體" pitchFamily="34" charset="-120"/>
                          <a:ea typeface="微軟正黑體" pitchFamily="34" charset="-120"/>
                        </a:rPr>
                        <a:t>Assets</a:t>
                      </a:r>
                      <a:endParaRPr lang="zh-TW" altLang="en-US" sz="1200" b="0" i="0" u="none" strike="noStrike" dirty="0" smtClean="0">
                        <a:solidFill>
                          <a:schemeClr val="tx1"/>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endParaRPr lang="zh-TW" altLang="en-US"/>
                    </a:p>
                  </a:txBody>
                  <a:tcPr/>
                </a:tc>
                <a:tc hMerge="1">
                  <a:txBody>
                    <a:bodyPr/>
                    <a:lstStyle/>
                    <a:p>
                      <a:endParaRPr lang="zh-TW" altLang="en-US" dirty="0">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endParaRPr lang="zh-TW" altLang="en-US" dirty="0"/>
                    </a:p>
                  </a:txBody>
                  <a:tcPr marL="6504" marR="6504" marT="6504" marB="0" anchor="ctr">
                    <a:solidFill>
                      <a:schemeClr val="accent2">
                        <a:lumMod val="20000"/>
                        <a:lumOff val="80000"/>
                      </a:schemeClr>
                    </a:solidFill>
                  </a:tcPr>
                </a:tc>
                <a:tc>
                  <a:txBody>
                    <a:bodyPr/>
                    <a:lstStyle/>
                    <a:p>
                      <a:pPr algn="ctr"/>
                      <a:endParaRPr lang="zh-TW" altLang="en-US">
                        <a:latin typeface="微軟正黑體" pitchFamily="34" charset="-120"/>
                        <a:ea typeface="微軟正黑體" pitchFamily="34" charset="-120"/>
                      </a:endParaRPr>
                    </a:p>
                  </a:txBody>
                  <a:tcPr marL="6504" marR="6504" marT="6504" marB="0" anchor="ctr"/>
                </a:tc>
                <a:tc>
                  <a:txBody>
                    <a:bodyPr/>
                    <a:lstStyle/>
                    <a:p>
                      <a:pPr algn="ctr"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ctr"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ctr"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ctr"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ctr"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r>
              <a:tr h="274652">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algn="l" fontAlgn="ctr"/>
                      <a:r>
                        <a:rPr lang="en-US" altLang="zh-TW" sz="1200" b="1" i="0" u="none" strike="noStrike" dirty="0" smtClean="0">
                          <a:solidFill>
                            <a:schemeClr val="dk1"/>
                          </a:solidFill>
                          <a:latin typeface="微軟正黑體" pitchFamily="34" charset="-120"/>
                          <a:ea typeface="微軟正黑體" pitchFamily="34" charset="-120"/>
                        </a:rPr>
                        <a:t>Non-Current</a:t>
                      </a:r>
                      <a:r>
                        <a:rPr lang="en-US" altLang="zh-TW" sz="1200" b="1" i="0" u="none" strike="noStrike" baseline="0" dirty="0" smtClean="0">
                          <a:solidFill>
                            <a:schemeClr val="dk1"/>
                          </a:solidFill>
                          <a:latin typeface="微軟正黑體" pitchFamily="34" charset="-120"/>
                          <a:ea typeface="微軟正黑體" pitchFamily="34" charset="-120"/>
                        </a:rPr>
                        <a:t> Assets</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zh-TW" altLang="en-US" sz="1200" u="none" strike="noStrike" dirty="0" smtClean="0">
                          <a:latin typeface="微軟正黑體" pitchFamily="34" charset="-120"/>
                          <a:ea typeface="微軟正黑體" pitchFamily="34" charset="-120"/>
                        </a:rPr>
                        <a:t> </a:t>
                      </a:r>
                      <a:r>
                        <a:rPr lang="en-US" altLang="zh-TW" sz="1200" u="none" strike="noStrike" dirty="0" smtClean="0">
                          <a:latin typeface="微軟正黑體" pitchFamily="34" charset="-120"/>
                          <a:ea typeface="微軟正黑體" pitchFamily="34" charset="-120"/>
                        </a:rPr>
                        <a:t>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l" fontAlgn="ctr"/>
                      <a:r>
                        <a:rPr lang="en-US" altLang="zh-TW" sz="1200" u="none" strike="noStrike" dirty="0" smtClean="0">
                          <a:latin typeface="微軟正黑體" pitchFamily="34" charset="-120"/>
                          <a:ea typeface="微軟正黑體" pitchFamily="34" charset="-120"/>
                        </a:rPr>
                        <a:t>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ctr" fontAlgn="ctr"/>
                      <a:r>
                        <a:rPr lang="en-US" altLang="zh-TW" sz="1200" b="0" i="0" u="none" strike="noStrike" dirty="0" smtClean="0">
                          <a:solidFill>
                            <a:schemeClr val="dk1"/>
                          </a:solidFill>
                          <a:latin typeface="微軟正黑體" pitchFamily="34" charset="-120"/>
                          <a:ea typeface="微軟正黑體" pitchFamily="34" charset="-120"/>
                        </a:rPr>
                        <a:t>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b="0" i="0" u="none" strike="noStrike" dirty="0" smtClean="0">
                          <a:solidFill>
                            <a:schemeClr val="dk1"/>
                          </a:solidFill>
                          <a:latin typeface="微軟正黑體" pitchFamily="34" charset="-120"/>
                          <a:ea typeface="微軟正黑體" pitchFamily="34" charset="-120"/>
                        </a:rPr>
                        <a:t>  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r>
              <a:tr h="411400">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200" b="0" i="0" kern="1200" dirty="0" smtClean="0">
                          <a:solidFill>
                            <a:schemeClr val="dk1"/>
                          </a:solidFill>
                          <a:latin typeface="微軟正黑體" pitchFamily="34" charset="-120"/>
                          <a:ea typeface="微軟正黑體" pitchFamily="34" charset="-120"/>
                          <a:cs typeface="+mn-cs"/>
                        </a:rPr>
                        <a:t>Financial Assets at Fair Value through Profit or Loss - </a:t>
                      </a:r>
                      <a:r>
                        <a:rPr lang="en-US" altLang="zh-TW" sz="1200" b="0" i="0" u="none" strike="noStrike" dirty="0" smtClean="0">
                          <a:solidFill>
                            <a:schemeClr val="dk1"/>
                          </a:solidFill>
                          <a:latin typeface="微軟正黑體" pitchFamily="34" charset="-120"/>
                          <a:ea typeface="微軟正黑體" pitchFamily="34" charset="-120"/>
                        </a:rPr>
                        <a:t>Non-Current</a:t>
                      </a:r>
                      <a:endParaRPr lang="zh-TW" altLang="en-US" sz="1200" b="0" i="0" u="none" strike="noStrike" dirty="0" smtClean="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hMerge="1">
                  <a:txBody>
                    <a:bodyPr/>
                    <a:lstStyle/>
                    <a:p>
                      <a:endParaRPr lang="zh-TW" altLang="en-US"/>
                    </a:p>
                  </a:txBody>
                  <a:tcPr/>
                </a:tc>
                <a:tc>
                  <a:txBody>
                    <a:bodyPr/>
                    <a:lstStyle/>
                    <a:p>
                      <a:pPr algn="r"/>
                      <a:r>
                        <a:rPr lang="en-US" altLang="zh-TW" sz="1200" dirty="0" smtClean="0">
                          <a:latin typeface="微軟正黑體" pitchFamily="34" charset="-120"/>
                          <a:ea typeface="微軟正黑體" pitchFamily="34" charset="-120"/>
                        </a:rPr>
                        <a:t>1,728</a:t>
                      </a:r>
                      <a:endParaRPr lang="zh-TW" altLang="en-US" sz="1200" dirty="0">
                        <a:latin typeface="微軟正黑體" pitchFamily="34" charset="-120"/>
                        <a:ea typeface="微軟正黑體" pitchFamily="34" charset="-12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a:r>
                        <a:rPr lang="en-US" altLang="zh-TW" sz="1200" dirty="0" smtClean="0">
                          <a:latin typeface="微軟正黑體" pitchFamily="34" charset="-120"/>
                          <a:ea typeface="微軟正黑體" pitchFamily="34" charset="-120"/>
                        </a:rPr>
                        <a:t>7.85</a:t>
                      </a:r>
                      <a:endParaRPr lang="zh-TW" altLang="en-US" sz="1200" dirty="0">
                        <a:latin typeface="微軟正黑體" pitchFamily="34" charset="-120"/>
                        <a:ea typeface="微軟正黑體" pitchFamily="34" charset="-12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a:r>
                        <a:rPr lang="en-US" altLang="zh-TW" sz="1200" dirty="0" smtClean="0">
                          <a:latin typeface="微軟正黑體" pitchFamily="34" charset="-120"/>
                          <a:ea typeface="微軟正黑體" pitchFamily="34" charset="-120"/>
                        </a:rPr>
                        <a:t>1,159</a:t>
                      </a:r>
                      <a:endParaRPr lang="zh-TW" altLang="en-US" sz="1200" dirty="0">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a:r>
                        <a:rPr lang="en-US" altLang="zh-TW" sz="1200" dirty="0" smtClean="0">
                          <a:latin typeface="微軟正黑體" pitchFamily="34" charset="-120"/>
                          <a:ea typeface="微軟正黑體" pitchFamily="34" charset="-120"/>
                        </a:rPr>
                        <a:t>5.53</a:t>
                      </a:r>
                      <a:endParaRPr lang="zh-TW" altLang="en-US" sz="1200" dirty="0">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a:r>
                        <a:rPr lang="en-US" altLang="zh-TW" sz="1200" dirty="0" smtClean="0">
                          <a:latin typeface="微軟正黑體" pitchFamily="34" charset="-120"/>
                          <a:ea typeface="微軟正黑體" pitchFamily="34" charset="-120"/>
                        </a:rPr>
                        <a:t>1,453</a:t>
                      </a:r>
                      <a:endParaRPr lang="zh-TW" altLang="en-US" sz="1200" dirty="0">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tcPr>
                </a:tc>
                <a:tc>
                  <a:txBody>
                    <a:bodyPr/>
                    <a:lstStyle/>
                    <a:p>
                      <a:pPr algn="r"/>
                      <a:r>
                        <a:rPr lang="en-US" altLang="zh-TW" sz="1200" dirty="0" smtClean="0">
                          <a:latin typeface="微軟正黑體" pitchFamily="34" charset="-120"/>
                          <a:ea typeface="微軟正黑體" pitchFamily="34" charset="-120"/>
                        </a:rPr>
                        <a:t>6.79</a:t>
                      </a:r>
                      <a:endParaRPr lang="zh-TW" altLang="en-US" sz="1200" dirty="0">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tcPr>
                </a:tc>
              </a:tr>
              <a:tr h="539869">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200" b="0" i="0" kern="1200" dirty="0" smtClean="0">
                          <a:solidFill>
                            <a:schemeClr val="dk1"/>
                          </a:solidFill>
                          <a:latin typeface="微軟正黑體" pitchFamily="34" charset="-120"/>
                          <a:ea typeface="微軟正黑體" pitchFamily="34" charset="-120"/>
                          <a:cs typeface="+mn-cs"/>
                        </a:rPr>
                        <a:t>Financial Assets at Fair Value through OCI</a:t>
                      </a:r>
                      <a:r>
                        <a:rPr lang="en-US" altLang="zh-TW" sz="1200" b="0" i="0" kern="1200" baseline="0" dirty="0" smtClean="0">
                          <a:solidFill>
                            <a:schemeClr val="dk1"/>
                          </a:solidFill>
                          <a:latin typeface="微軟正黑體" pitchFamily="34" charset="-120"/>
                          <a:ea typeface="微軟正黑體" pitchFamily="34" charset="-120"/>
                          <a:cs typeface="+mn-cs"/>
                        </a:rPr>
                        <a:t>  </a:t>
                      </a:r>
                      <a:r>
                        <a:rPr lang="en-US" altLang="zh-TW" sz="1200" b="0" i="0" kern="1200" dirty="0" smtClean="0">
                          <a:solidFill>
                            <a:schemeClr val="dk1"/>
                          </a:solidFill>
                          <a:latin typeface="微軟正黑體" pitchFamily="34" charset="-120"/>
                          <a:ea typeface="微軟正黑體" pitchFamily="34" charset="-120"/>
                          <a:cs typeface="+mn-cs"/>
                        </a:rPr>
                        <a:t>- </a:t>
                      </a:r>
                      <a:r>
                        <a:rPr lang="en-US" altLang="zh-TW" sz="1200" b="0" i="0" u="none" strike="noStrike" dirty="0" smtClean="0">
                          <a:solidFill>
                            <a:schemeClr val="dk1"/>
                          </a:solidFill>
                          <a:latin typeface="微軟正黑體" pitchFamily="34" charset="-120"/>
                          <a:ea typeface="微軟正黑體" pitchFamily="34" charset="-120"/>
                        </a:rPr>
                        <a:t>Non-Current</a:t>
                      </a:r>
                      <a:r>
                        <a:rPr lang="en-US" altLang="zh-TW" sz="1200" b="0" i="0" u="none" strike="noStrike" baseline="0" dirty="0" smtClean="0">
                          <a:solidFill>
                            <a:schemeClr val="dk1"/>
                          </a:solidFill>
                          <a:latin typeface="微軟正黑體" pitchFamily="34" charset="-120"/>
                          <a:ea typeface="微軟正黑體" pitchFamily="34" charset="-120"/>
                        </a:rPr>
                        <a:t> </a:t>
                      </a:r>
                      <a:endParaRPr lang="zh-TW" altLang="en-US" sz="1200" b="0" i="0" u="none" strike="noStrike" dirty="0" smtClean="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endParaRPr lang="zh-TW" altLang="en-US"/>
                    </a:p>
                  </a:txBody>
                  <a:tcPr/>
                </a:tc>
                <a:tc>
                  <a:txBody>
                    <a:bodyPr/>
                    <a:lstStyle/>
                    <a:p>
                      <a:pPr algn="r"/>
                      <a:r>
                        <a:rPr lang="en-US" altLang="zh-TW" sz="1200" dirty="0" smtClean="0">
                          <a:latin typeface="微軟正黑體" pitchFamily="34" charset="-120"/>
                          <a:ea typeface="微軟正黑體" pitchFamily="34" charset="-120"/>
                        </a:rPr>
                        <a:t>909</a:t>
                      </a:r>
                      <a:endParaRPr lang="zh-TW" altLang="en-US" sz="1200" dirty="0">
                        <a:latin typeface="微軟正黑體" pitchFamily="34" charset="-120"/>
                        <a:ea typeface="微軟正黑體" pitchFamily="34" charset="-120"/>
                      </a:endParaRPr>
                    </a:p>
                  </a:txBody>
                  <a:tcPr marL="9525" marR="9525" marT="9525" marB="0" anchor="b"/>
                </a:tc>
                <a:tc>
                  <a:txBody>
                    <a:bodyPr/>
                    <a:lstStyle/>
                    <a:p>
                      <a:pPr algn="r"/>
                      <a:r>
                        <a:rPr lang="en-US" altLang="zh-TW" sz="1200" dirty="0" smtClean="0">
                          <a:latin typeface="微軟正黑體" pitchFamily="34" charset="-120"/>
                          <a:ea typeface="微軟正黑體" pitchFamily="34" charset="-120"/>
                        </a:rPr>
                        <a:t>4.13</a:t>
                      </a:r>
                      <a:endParaRPr lang="zh-TW" altLang="en-US" sz="1200" dirty="0">
                        <a:latin typeface="微軟正黑體" pitchFamily="34" charset="-120"/>
                        <a:ea typeface="微軟正黑體" pitchFamily="34" charset="-120"/>
                      </a:endParaRPr>
                    </a:p>
                  </a:txBody>
                  <a:tcPr marL="9525" marR="9525" marT="9525" marB="0" anchor="b"/>
                </a:tc>
                <a:tc>
                  <a:txBody>
                    <a:bodyPr/>
                    <a:lstStyle/>
                    <a:p>
                      <a:pPr algn="r"/>
                      <a:r>
                        <a:rPr lang="en-US" altLang="zh-TW" sz="1200" dirty="0" smtClean="0">
                          <a:latin typeface="微軟正黑體" pitchFamily="34" charset="-120"/>
                          <a:ea typeface="微軟正黑體" pitchFamily="34" charset="-120"/>
                        </a:rPr>
                        <a:t>791</a:t>
                      </a:r>
                      <a:endParaRPr lang="zh-TW" altLang="en-US" sz="1200" dirty="0">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a:r>
                        <a:rPr lang="en-US" altLang="zh-TW" sz="1200" dirty="0" smtClean="0">
                          <a:latin typeface="微軟正黑體" pitchFamily="34" charset="-120"/>
                          <a:ea typeface="微軟正黑體" pitchFamily="34" charset="-120"/>
                        </a:rPr>
                        <a:t>3.78</a:t>
                      </a:r>
                      <a:endParaRPr lang="zh-TW" altLang="en-US" sz="1200" dirty="0">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a:r>
                        <a:rPr lang="en-US" altLang="zh-TW" sz="1200" dirty="0" smtClean="0">
                          <a:latin typeface="微軟正黑體" pitchFamily="34" charset="-120"/>
                          <a:ea typeface="微軟正黑體" pitchFamily="34" charset="-120"/>
                        </a:rPr>
                        <a:t>870</a:t>
                      </a:r>
                      <a:endParaRPr lang="zh-TW" altLang="en-US" sz="1200" dirty="0">
                        <a:latin typeface="微軟正黑體" pitchFamily="34" charset="-120"/>
                        <a:ea typeface="微軟正黑體" pitchFamily="34" charset="-120"/>
                      </a:endParaRPr>
                    </a:p>
                  </a:txBody>
                  <a:tcPr marL="6504" marR="6504" marT="6504" marB="0" anchor="b"/>
                </a:tc>
                <a:tc>
                  <a:txBody>
                    <a:bodyPr/>
                    <a:lstStyle/>
                    <a:p>
                      <a:pPr algn="r"/>
                      <a:r>
                        <a:rPr lang="en-US" altLang="zh-TW" sz="1200" dirty="0" smtClean="0">
                          <a:latin typeface="微軟正黑體" pitchFamily="34" charset="-120"/>
                          <a:ea typeface="微軟正黑體" pitchFamily="34" charset="-120"/>
                        </a:rPr>
                        <a:t>4.06</a:t>
                      </a:r>
                      <a:endParaRPr lang="zh-TW" altLang="en-US" sz="1200" dirty="0">
                        <a:latin typeface="微軟正黑體" pitchFamily="34" charset="-120"/>
                        <a:ea typeface="微軟正黑體" pitchFamily="34" charset="-120"/>
                      </a:endParaRPr>
                    </a:p>
                  </a:txBody>
                  <a:tcPr marL="6504" marR="6504" marT="6504" marB="0" anchor="b"/>
                </a:tc>
              </a:tr>
              <a:tr h="411400">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200" b="0" i="0" kern="1200" dirty="0" smtClean="0">
                          <a:solidFill>
                            <a:schemeClr val="dk1"/>
                          </a:solidFill>
                          <a:latin typeface="微軟正黑體" pitchFamily="34" charset="-120"/>
                          <a:ea typeface="微軟正黑體" pitchFamily="34" charset="-120"/>
                          <a:cs typeface="+mn-cs"/>
                        </a:rPr>
                        <a:t>Investments Accounted for Using Equity Method</a:t>
                      </a:r>
                      <a:endParaRPr lang="zh-TW" altLang="en-US" sz="1200" b="0" i="0" kern="1200" dirty="0">
                        <a:solidFill>
                          <a:schemeClr val="dk1"/>
                        </a:solidFill>
                        <a:latin typeface="微軟正黑體" pitchFamily="34" charset="-120"/>
                        <a:ea typeface="微軟正黑體" pitchFamily="34" charset="-120"/>
                        <a:cs typeface="+mn-cs"/>
                      </a:endParaRPr>
                    </a:p>
                  </a:txBody>
                  <a:tcPr marL="6504" marR="6504" marT="6504" marB="0" anchor="ctr">
                    <a:solidFill>
                      <a:schemeClr val="accent2">
                        <a:lumMod val="20000"/>
                        <a:lumOff val="80000"/>
                      </a:schemeClr>
                    </a:solidFill>
                  </a:tcPr>
                </a:tc>
                <a:tc hMerge="1">
                  <a:txBody>
                    <a:bodyPr/>
                    <a:lstStyle/>
                    <a:p>
                      <a:endParaRPr lang="zh-TW" altLang="en-US"/>
                    </a:p>
                  </a:txBody>
                  <a:tcPr/>
                </a:tc>
                <a:tc>
                  <a:txBody>
                    <a:bodyPr/>
                    <a:lstStyle/>
                    <a:p>
                      <a:pPr algn="r"/>
                      <a:r>
                        <a:rPr lang="en-US" altLang="zh-TW" sz="1200" dirty="0" smtClean="0">
                          <a:latin typeface="微軟正黑體" pitchFamily="34" charset="-120"/>
                          <a:ea typeface="微軟正黑體" pitchFamily="34" charset="-120"/>
                        </a:rPr>
                        <a:t>793</a:t>
                      </a:r>
                      <a:endParaRPr lang="zh-TW" altLang="en-US" sz="1200" dirty="0">
                        <a:latin typeface="微軟正黑體" pitchFamily="34" charset="-120"/>
                        <a:ea typeface="微軟正黑體" pitchFamily="34" charset="-120"/>
                      </a:endParaRPr>
                    </a:p>
                  </a:txBody>
                  <a:tcPr marL="9525" marR="9525" marT="9525" marB="0" anchor="b"/>
                </a:tc>
                <a:tc>
                  <a:txBody>
                    <a:bodyPr/>
                    <a:lstStyle/>
                    <a:p>
                      <a:pPr algn="r"/>
                      <a:r>
                        <a:rPr lang="en-US" altLang="zh-TW" sz="1200" dirty="0" smtClean="0">
                          <a:latin typeface="微軟正黑體" pitchFamily="34" charset="-120"/>
                          <a:ea typeface="微軟正黑體" pitchFamily="34" charset="-120"/>
                        </a:rPr>
                        <a:t>3.6</a:t>
                      </a:r>
                      <a:endParaRPr lang="zh-TW" altLang="en-US" sz="1200" dirty="0">
                        <a:latin typeface="微軟正黑體" pitchFamily="34" charset="-120"/>
                        <a:ea typeface="微軟正黑體" pitchFamily="34" charset="-120"/>
                      </a:endParaRPr>
                    </a:p>
                  </a:txBody>
                  <a:tcPr marL="9525" marR="9525" marT="9525" marB="0" anchor="b"/>
                </a:tc>
                <a:tc>
                  <a:txBody>
                    <a:bodyPr/>
                    <a:lstStyle/>
                    <a:p>
                      <a:pPr algn="r"/>
                      <a:r>
                        <a:rPr lang="en-US" altLang="zh-TW" sz="1200" dirty="0" smtClean="0">
                          <a:latin typeface="微軟正黑體" pitchFamily="34" charset="-120"/>
                          <a:ea typeface="微軟正黑體" pitchFamily="34" charset="-120"/>
                        </a:rPr>
                        <a:t>820</a:t>
                      </a:r>
                      <a:endParaRPr lang="zh-TW" altLang="en-US" sz="1200" dirty="0">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a:r>
                        <a:rPr lang="en-US" altLang="zh-TW" sz="1200" dirty="0" smtClean="0">
                          <a:latin typeface="微軟正黑體" pitchFamily="34" charset="-120"/>
                          <a:ea typeface="微軟正黑體" pitchFamily="34" charset="-120"/>
                        </a:rPr>
                        <a:t>3.92</a:t>
                      </a:r>
                      <a:endParaRPr lang="zh-TW" altLang="en-US" sz="1200" dirty="0">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a:r>
                        <a:rPr lang="en-US" altLang="zh-TW" sz="1200" dirty="0" smtClean="0">
                          <a:latin typeface="微軟正黑體" pitchFamily="34" charset="-120"/>
                          <a:ea typeface="微軟正黑體" pitchFamily="34" charset="-120"/>
                        </a:rPr>
                        <a:t>787</a:t>
                      </a:r>
                      <a:endParaRPr lang="zh-TW" altLang="en-US" sz="1200" dirty="0">
                        <a:latin typeface="微軟正黑體" pitchFamily="34" charset="-120"/>
                        <a:ea typeface="微軟正黑體" pitchFamily="34" charset="-120"/>
                      </a:endParaRPr>
                    </a:p>
                  </a:txBody>
                  <a:tcPr marL="6504" marR="6504" marT="6504" marB="0" anchor="b"/>
                </a:tc>
                <a:tc>
                  <a:txBody>
                    <a:bodyPr/>
                    <a:lstStyle/>
                    <a:p>
                      <a:pPr algn="r"/>
                      <a:r>
                        <a:rPr lang="en-US" altLang="zh-TW" sz="1200" dirty="0" smtClean="0">
                          <a:latin typeface="微軟正黑體" pitchFamily="34" charset="-120"/>
                          <a:ea typeface="微軟正黑體" pitchFamily="34" charset="-120"/>
                        </a:rPr>
                        <a:t>3.68</a:t>
                      </a:r>
                      <a:endParaRPr lang="zh-TW" altLang="en-US" sz="1200" dirty="0">
                        <a:latin typeface="微軟正黑體" pitchFamily="34" charset="-120"/>
                        <a:ea typeface="微軟正黑體" pitchFamily="34" charset="-120"/>
                      </a:endParaRPr>
                    </a:p>
                  </a:txBody>
                  <a:tcPr marL="6504" marR="6504" marT="6504" marB="0" anchor="b"/>
                </a:tc>
              </a:tr>
              <a:tr h="352527">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zh-TW" altLang="en-US" sz="1200" b="0" i="0" kern="1200">
                        <a:solidFill>
                          <a:schemeClr val="dk1"/>
                        </a:solidFill>
                        <a:latin typeface="微軟正黑體" pitchFamily="34" charset="-120"/>
                        <a:ea typeface="微軟正黑體" pitchFamily="34" charset="-120"/>
                        <a:cs typeface="+mn-cs"/>
                      </a:endParaRPr>
                    </a:p>
                  </a:txBody>
                  <a:tcPr marL="6504" marR="6504" marT="6504" marB="0" anchor="ctr">
                    <a:solidFill>
                      <a:schemeClr val="accent2">
                        <a:lumMod val="20000"/>
                        <a:lumOff val="80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200" b="0" i="0" kern="1200" dirty="0" smtClean="0">
                          <a:solidFill>
                            <a:schemeClr val="dk1"/>
                          </a:solidFill>
                          <a:latin typeface="微軟正黑體" pitchFamily="34" charset="-120"/>
                          <a:ea typeface="微軟正黑體" pitchFamily="34" charset="-120"/>
                          <a:cs typeface="+mn-cs"/>
                        </a:rPr>
                        <a:t>Property, Plant And Equipment</a:t>
                      </a:r>
                      <a:endParaRPr lang="zh-TW" altLang="en-US" sz="1200" b="0" i="0" kern="1200" dirty="0">
                        <a:solidFill>
                          <a:schemeClr val="dk1"/>
                        </a:solidFill>
                        <a:latin typeface="微軟正黑體" pitchFamily="34" charset="-120"/>
                        <a:ea typeface="微軟正黑體" pitchFamily="34" charset="-120"/>
                        <a:cs typeface="+mn-cs"/>
                      </a:endParaRPr>
                    </a:p>
                  </a:txBody>
                  <a:tcPr marL="6504" marR="6504" marT="6504" marB="0" anchor="ctr">
                    <a:solidFill>
                      <a:schemeClr val="accent2">
                        <a:lumMod val="20000"/>
                        <a:lumOff val="80000"/>
                      </a:schemeClr>
                    </a:solidFill>
                  </a:tcPr>
                </a:tc>
                <a:tc hMerge="1">
                  <a:txBody>
                    <a:bodyPr/>
                    <a:lstStyle/>
                    <a:p>
                      <a:endParaRPr lang="zh-TW" altLang="en-US"/>
                    </a:p>
                  </a:txBody>
                  <a:tcPr/>
                </a:tc>
                <a:tc>
                  <a:txBody>
                    <a:bodyPr/>
                    <a:lstStyle/>
                    <a:p>
                      <a:pPr algn="r" rtl="0" fontAlgn="ctr"/>
                      <a:r>
                        <a:rPr lang="en-US" altLang="zh-TW" sz="1200" b="0" i="0" u="none" strike="noStrike" dirty="0">
                          <a:solidFill>
                            <a:srgbClr val="000000"/>
                          </a:solidFill>
                          <a:latin typeface="微軟正黑體"/>
                        </a:rPr>
                        <a:t>5,413</a:t>
                      </a:r>
                    </a:p>
                  </a:txBody>
                  <a:tcPr marL="0" marR="0" marT="0" marB="0" anchor="ctr"/>
                </a:tc>
                <a:tc>
                  <a:txBody>
                    <a:bodyPr/>
                    <a:lstStyle/>
                    <a:p>
                      <a:pPr algn="r" rtl="0" fontAlgn="ctr"/>
                      <a:r>
                        <a:rPr lang="en-US" altLang="zh-TW" sz="1200" b="0" i="0" u="none" strike="noStrike">
                          <a:solidFill>
                            <a:srgbClr val="000000"/>
                          </a:solidFill>
                          <a:latin typeface="微軟正黑體"/>
                        </a:rPr>
                        <a:t>24.59</a:t>
                      </a:r>
                    </a:p>
                  </a:txBody>
                  <a:tcPr marL="0" marR="0" marT="0" marB="0" anchor="ctr"/>
                </a:tc>
                <a:tc>
                  <a:txBody>
                    <a:bodyPr/>
                    <a:lstStyle/>
                    <a:p>
                      <a:pPr algn="r" rtl="0" fontAlgn="ctr"/>
                      <a:r>
                        <a:rPr lang="en-US" altLang="zh-TW" sz="1200" b="0" i="0" u="none" strike="noStrike">
                          <a:solidFill>
                            <a:srgbClr val="000000"/>
                          </a:solidFill>
                          <a:latin typeface="微軟正黑體"/>
                        </a:rPr>
                        <a:t>4,762</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a:rPr>
                        <a:t>22.74</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a:rPr>
                        <a:t>4,837</a:t>
                      </a:r>
                    </a:p>
                  </a:txBody>
                  <a:tcPr marL="0" marR="0" marT="0" marB="0" anchor="ctr"/>
                </a:tc>
                <a:tc>
                  <a:txBody>
                    <a:bodyPr/>
                    <a:lstStyle/>
                    <a:p>
                      <a:pPr algn="r" rtl="0" fontAlgn="ctr"/>
                      <a:r>
                        <a:rPr lang="en-US" altLang="zh-TW" sz="1200" b="0" i="0" u="none" strike="noStrike">
                          <a:solidFill>
                            <a:srgbClr val="000000"/>
                          </a:solidFill>
                          <a:latin typeface="微軟正黑體"/>
                        </a:rPr>
                        <a:t>22.6</a:t>
                      </a:r>
                    </a:p>
                  </a:txBody>
                  <a:tcPr marL="0" marR="0" marT="0" marB="0" anchor="ctr"/>
                </a:tc>
              </a:tr>
              <a:tr h="352527">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0" i="0" kern="1200" dirty="0" smtClean="0">
                          <a:solidFill>
                            <a:schemeClr val="dk1"/>
                          </a:solidFill>
                          <a:latin typeface="微軟正黑體" pitchFamily="34" charset="-120"/>
                          <a:ea typeface="微軟正黑體" pitchFamily="34" charset="-120"/>
                          <a:cs typeface="+mn-cs"/>
                        </a:rPr>
                        <a:t>Right-of-Use Asset</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endParaRPr lang="zh-TW" altLang="en-US"/>
                    </a:p>
                  </a:txBody>
                  <a:tcPr/>
                </a:tc>
                <a:tc>
                  <a:txBody>
                    <a:bodyPr/>
                    <a:lstStyle/>
                    <a:p>
                      <a:pPr algn="r" rtl="0" fontAlgn="ctr"/>
                      <a:r>
                        <a:rPr lang="en-US" altLang="zh-TW" sz="1200" b="0" i="0" u="none" strike="noStrike">
                          <a:solidFill>
                            <a:srgbClr val="000000"/>
                          </a:solidFill>
                          <a:latin typeface="微軟正黑體"/>
                        </a:rPr>
                        <a:t>458</a:t>
                      </a:r>
                    </a:p>
                  </a:txBody>
                  <a:tcPr marL="0" marR="0" marT="0" marB="0" anchor="ctr"/>
                </a:tc>
                <a:tc>
                  <a:txBody>
                    <a:bodyPr/>
                    <a:lstStyle/>
                    <a:p>
                      <a:pPr algn="r" rtl="0" fontAlgn="ctr"/>
                      <a:r>
                        <a:rPr lang="en-US" altLang="zh-TW" sz="1200" b="0" i="0" u="none" strike="noStrike">
                          <a:solidFill>
                            <a:srgbClr val="000000"/>
                          </a:solidFill>
                          <a:latin typeface="微軟正黑體"/>
                        </a:rPr>
                        <a:t>2.08</a:t>
                      </a:r>
                    </a:p>
                  </a:txBody>
                  <a:tcPr marL="0" marR="0" marT="0" marB="0" anchor="ctr"/>
                </a:tc>
                <a:tc>
                  <a:txBody>
                    <a:bodyPr/>
                    <a:lstStyle/>
                    <a:p>
                      <a:pPr algn="r" rtl="0" fontAlgn="ctr"/>
                      <a:r>
                        <a:rPr lang="en-US" altLang="zh-TW" sz="1200" b="0" i="0" u="none" strike="noStrike">
                          <a:solidFill>
                            <a:srgbClr val="000000"/>
                          </a:solidFill>
                          <a:latin typeface="微軟正黑體"/>
                        </a:rPr>
                        <a:t>430</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a:rPr>
                        <a:t>2.05</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a:rPr>
                        <a:t>465</a:t>
                      </a:r>
                    </a:p>
                  </a:txBody>
                  <a:tcPr marL="0" marR="0" marT="0" marB="0" anchor="ctr"/>
                </a:tc>
                <a:tc>
                  <a:txBody>
                    <a:bodyPr/>
                    <a:lstStyle/>
                    <a:p>
                      <a:pPr algn="r" rtl="0" fontAlgn="ctr"/>
                      <a:r>
                        <a:rPr lang="en-US" altLang="zh-TW" sz="1200" b="0" i="0" u="none" strike="noStrike">
                          <a:solidFill>
                            <a:srgbClr val="000000"/>
                          </a:solidFill>
                          <a:latin typeface="微軟正黑體"/>
                        </a:rPr>
                        <a:t>2.17</a:t>
                      </a:r>
                    </a:p>
                  </a:txBody>
                  <a:tcPr marL="0" marR="0" marT="0" marB="0" anchor="ctr"/>
                </a:tc>
              </a:tr>
              <a:tr h="352527">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0" kern="1200" dirty="0" smtClean="0">
                          <a:solidFill>
                            <a:schemeClr val="dk1"/>
                          </a:solidFill>
                          <a:latin typeface="微軟正黑體" pitchFamily="34" charset="-120"/>
                          <a:ea typeface="微軟正黑體" pitchFamily="34" charset="-120"/>
                          <a:cs typeface="+mn-cs"/>
                        </a:rPr>
                        <a:t>Investment Property-Net</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endParaRPr lang="zh-TW" altLang="en-US"/>
                    </a:p>
                  </a:txBody>
                  <a:tcPr/>
                </a:tc>
                <a:tc>
                  <a:txBody>
                    <a:bodyPr/>
                    <a:lstStyle/>
                    <a:p>
                      <a:pPr algn="r" rtl="0" fontAlgn="ctr"/>
                      <a:r>
                        <a:rPr lang="en-US" altLang="zh-TW" sz="1200" b="0" i="0" u="none" strike="noStrike">
                          <a:solidFill>
                            <a:srgbClr val="000000"/>
                          </a:solidFill>
                          <a:latin typeface="微軟正黑體"/>
                        </a:rPr>
                        <a:t>1,101</a:t>
                      </a:r>
                    </a:p>
                  </a:txBody>
                  <a:tcPr marL="0" marR="0" marT="0" marB="0" anchor="ctr"/>
                </a:tc>
                <a:tc>
                  <a:txBody>
                    <a:bodyPr/>
                    <a:lstStyle/>
                    <a:p>
                      <a:pPr algn="r" rtl="0" fontAlgn="ctr"/>
                      <a:r>
                        <a:rPr lang="en-US" altLang="zh-TW" sz="1200" b="0" i="0" u="none" strike="noStrike">
                          <a:solidFill>
                            <a:srgbClr val="000000"/>
                          </a:solidFill>
                          <a:latin typeface="微軟正黑體"/>
                        </a:rPr>
                        <a:t>5</a:t>
                      </a:r>
                    </a:p>
                  </a:txBody>
                  <a:tcPr marL="0" marR="0" marT="0" marB="0" anchor="ctr"/>
                </a:tc>
                <a:tc>
                  <a:txBody>
                    <a:bodyPr/>
                    <a:lstStyle/>
                    <a:p>
                      <a:pPr algn="r" rtl="0" fontAlgn="ctr"/>
                      <a:r>
                        <a:rPr lang="en-US" altLang="zh-TW" sz="1200" b="0" i="0" u="none" strike="noStrike">
                          <a:solidFill>
                            <a:srgbClr val="000000"/>
                          </a:solidFill>
                          <a:latin typeface="微軟正黑體"/>
                        </a:rPr>
                        <a:t>1,104</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a:rPr>
                        <a:t>5.27</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a:rPr>
                        <a:t>1,103</a:t>
                      </a:r>
                    </a:p>
                  </a:txBody>
                  <a:tcPr marL="0" marR="0" marT="0" marB="0" anchor="ctr"/>
                </a:tc>
                <a:tc>
                  <a:txBody>
                    <a:bodyPr/>
                    <a:lstStyle/>
                    <a:p>
                      <a:pPr algn="r" rtl="0" fontAlgn="ctr"/>
                      <a:r>
                        <a:rPr lang="en-US" altLang="zh-TW" sz="1200" b="0" i="0" u="none" strike="noStrike">
                          <a:solidFill>
                            <a:srgbClr val="000000"/>
                          </a:solidFill>
                          <a:latin typeface="微軟正黑體"/>
                        </a:rPr>
                        <a:t>5.15</a:t>
                      </a:r>
                    </a:p>
                  </a:txBody>
                  <a:tcPr marL="0" marR="0" marT="0" marB="0" anchor="ctr"/>
                </a:tc>
              </a:tr>
              <a:tr h="352527">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0" i="0" u="none" strike="noStrike" dirty="0" smtClean="0">
                          <a:solidFill>
                            <a:schemeClr val="dk1"/>
                          </a:solidFill>
                          <a:latin typeface="微軟正黑體" pitchFamily="34" charset="-120"/>
                          <a:ea typeface="微軟正黑體" pitchFamily="34" charset="-120"/>
                        </a:rPr>
                        <a:t>Other</a:t>
                      </a:r>
                      <a:r>
                        <a:rPr lang="en-US" altLang="zh-TW" sz="1200" b="0" i="0" u="none" strike="noStrike" baseline="0" dirty="0" smtClean="0">
                          <a:solidFill>
                            <a:schemeClr val="dk1"/>
                          </a:solidFill>
                          <a:latin typeface="微軟正黑體" pitchFamily="34" charset="-120"/>
                          <a:ea typeface="微軟正黑體" pitchFamily="34" charset="-120"/>
                        </a:rPr>
                        <a:t> Non-Current Assets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zh-TW" altLang="en-US"/>
                    </a:p>
                  </a:txBody>
                  <a:tcPr/>
                </a:tc>
                <a:tc>
                  <a:txBody>
                    <a:bodyPr/>
                    <a:lstStyle/>
                    <a:p>
                      <a:pPr algn="r" rtl="0" fontAlgn="ctr"/>
                      <a:r>
                        <a:rPr lang="en-US" altLang="zh-TW" sz="1200" b="0" i="0" u="none" strike="noStrike" dirty="0" smtClean="0">
                          <a:solidFill>
                            <a:srgbClr val="000000"/>
                          </a:solidFill>
                          <a:latin typeface="微軟正黑體"/>
                        </a:rPr>
                        <a:t>1,559</a:t>
                      </a:r>
                      <a:endParaRPr lang="en-US" altLang="zh-TW" sz="1200" b="0" i="0" u="none" strike="noStrike" dirty="0">
                        <a:solidFill>
                          <a:srgbClr val="000000"/>
                        </a:solidFill>
                        <a:latin typeface="微軟正黑體"/>
                      </a:endParaRPr>
                    </a:p>
                  </a:txBody>
                  <a:tcPr marL="0" marR="0" marT="0" marB="0" anchor="ctr">
                    <a:lnB w="12700" cap="flat" cmpd="sng" algn="ctr">
                      <a:solidFill>
                        <a:schemeClr val="tx1"/>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a:rPr>
                        <a:t>7.08</a:t>
                      </a:r>
                    </a:p>
                  </a:txBody>
                  <a:tcPr marL="0" marR="0" marT="0" marB="0" anchor="ctr">
                    <a:lnB w="12700" cap="flat" cmpd="sng" algn="ctr">
                      <a:solidFill>
                        <a:schemeClr val="tx1"/>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a:rPr>
                        <a:t>703</a:t>
                      </a:r>
                    </a:p>
                  </a:txBody>
                  <a:tcPr marL="0" marR="0" marT="0"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a:rPr>
                        <a:t>3.35</a:t>
                      </a:r>
                    </a:p>
                  </a:txBody>
                  <a:tcPr marL="0" marR="0" marT="0"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a:rPr>
                        <a:t>699</a:t>
                      </a:r>
                    </a:p>
                  </a:txBody>
                  <a:tcPr marL="0" marR="0" marT="0" marB="0" anchor="ctr">
                    <a:lnB w="12700" cap="flat" cmpd="sng" algn="ctr">
                      <a:solidFill>
                        <a:schemeClr val="tx1"/>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a:rPr>
                        <a:t>3.28</a:t>
                      </a:r>
                    </a:p>
                  </a:txBody>
                  <a:tcPr marL="0" marR="0" marT="0" marB="0" anchor="ctr">
                    <a:lnB w="12700" cap="flat" cmpd="sng" algn="ctr">
                      <a:solidFill>
                        <a:schemeClr val="tx1"/>
                      </a:solidFill>
                      <a:prstDash val="solid"/>
                      <a:round/>
                      <a:headEnd type="none" w="med" len="med"/>
                      <a:tailEnd type="none" w="med" len="med"/>
                    </a:lnB>
                  </a:tcPr>
                </a:tc>
              </a:tr>
              <a:tr h="378702">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b="0" u="none" strike="noStrike">
                          <a:latin typeface="微軟正黑體" pitchFamily="34" charset="-120"/>
                          <a:ea typeface="微軟正黑體" pitchFamily="34" charset="-120"/>
                        </a:rPr>
                        <a:t>　</a:t>
                      </a: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1" i="0" u="none" strike="noStrike" dirty="0" smtClean="0">
                          <a:solidFill>
                            <a:schemeClr val="dk1"/>
                          </a:solidFill>
                          <a:latin typeface="微軟正黑體" pitchFamily="34" charset="-120"/>
                          <a:ea typeface="微軟正黑體" pitchFamily="34" charset="-120"/>
                        </a:rPr>
                        <a:t>Total</a:t>
                      </a:r>
                      <a:r>
                        <a:rPr lang="en-US" altLang="zh-TW" sz="1200" b="1" i="0" u="none" strike="noStrike" baseline="0" dirty="0" smtClean="0">
                          <a:solidFill>
                            <a:schemeClr val="dk1"/>
                          </a:solidFill>
                          <a:latin typeface="微軟正黑體" pitchFamily="34" charset="-120"/>
                          <a:ea typeface="微軟正黑體" pitchFamily="34" charset="-120"/>
                        </a:rPr>
                        <a:t> Non-Current Assets</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zh-TW" altLang="en-US"/>
                    </a:p>
                  </a:txBody>
                  <a:tcPr/>
                </a:tc>
                <a:tc>
                  <a:txBody>
                    <a:bodyPr/>
                    <a:lstStyle/>
                    <a:p>
                      <a:pPr algn="r" rtl="0" fontAlgn="ctr"/>
                      <a:r>
                        <a:rPr lang="en-US" altLang="zh-TW" sz="1200" b="1" i="0" u="none" strike="noStrike">
                          <a:solidFill>
                            <a:srgbClr val="000000"/>
                          </a:solidFill>
                          <a:latin typeface="微軟正黑體"/>
                        </a:rPr>
                        <a:t>11,961</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zh-TW" sz="1200" b="1" i="0" u="none" strike="noStrike">
                          <a:solidFill>
                            <a:srgbClr val="000000"/>
                          </a:solidFill>
                          <a:latin typeface="微軟正黑體"/>
                        </a:rPr>
                        <a:t>54.33</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zh-TW" sz="1200" b="1" i="0" u="none" strike="noStrike">
                          <a:solidFill>
                            <a:srgbClr val="000000"/>
                          </a:solidFill>
                          <a:latin typeface="微軟正黑體"/>
                        </a:rPr>
                        <a:t>9,769</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a:rPr>
                        <a:t>46.64</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a:rPr>
                        <a:t>10,214</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zh-TW" sz="1200" b="1" i="0" u="none" strike="noStrike">
                          <a:solidFill>
                            <a:srgbClr val="000000"/>
                          </a:solidFill>
                          <a:latin typeface="微軟正黑體"/>
                        </a:rPr>
                        <a:t>47.73</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760">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zh-TW" altLang="en-US" sz="1200" b="0" u="none" strike="noStrike">
                          <a:latin typeface="微軟正黑體" pitchFamily="34" charset="-120"/>
                          <a:ea typeface="微軟正黑體" pitchFamily="34" charset="-120"/>
                        </a:rPr>
                        <a:t>　</a:t>
                      </a: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1" i="0" u="none" strike="noStrike" dirty="0" smtClean="0">
                          <a:solidFill>
                            <a:schemeClr val="dk1"/>
                          </a:solidFill>
                          <a:latin typeface="微軟正黑體" pitchFamily="34" charset="-120"/>
                          <a:ea typeface="微軟正黑體" pitchFamily="34" charset="-120"/>
                        </a:rPr>
                        <a:t>Total</a:t>
                      </a:r>
                      <a:r>
                        <a:rPr lang="en-US" altLang="zh-TW" sz="1200" b="1" i="0" u="none" strike="noStrike" baseline="0" dirty="0" smtClean="0">
                          <a:solidFill>
                            <a:schemeClr val="dk1"/>
                          </a:solidFill>
                          <a:latin typeface="微軟正黑體" pitchFamily="34" charset="-120"/>
                          <a:ea typeface="微軟正黑體" pitchFamily="34" charset="-120"/>
                        </a:rPr>
                        <a:t> Assets</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hMerge="1">
                  <a:txBody>
                    <a:bodyPr/>
                    <a:lstStyle/>
                    <a:p>
                      <a:endParaRPr lang="zh-TW" altLang="en-US"/>
                    </a:p>
                  </a:txBody>
                  <a:tcPr/>
                </a:tc>
                <a:tc>
                  <a:txBody>
                    <a:bodyPr/>
                    <a:lstStyle/>
                    <a:p>
                      <a:pPr algn="r" rtl="0" fontAlgn="ctr"/>
                      <a:r>
                        <a:rPr lang="en-US" altLang="zh-TW" sz="1200" b="1" i="0" u="none" strike="noStrike">
                          <a:solidFill>
                            <a:srgbClr val="000000"/>
                          </a:solidFill>
                          <a:latin typeface="微軟正黑體"/>
                        </a:rPr>
                        <a:t>22,011</a:t>
                      </a:r>
                    </a:p>
                  </a:txBody>
                  <a:tcPr marL="0" marR="0" marT="0" marB="0" anchor="ctr">
                    <a:lnT w="12700" cap="flat" cmpd="sng" algn="ctr">
                      <a:solidFill>
                        <a:schemeClr val="tx1"/>
                      </a:solidFill>
                      <a:prstDash val="solid"/>
                      <a:round/>
                      <a:headEnd type="none" w="med" len="med"/>
                      <a:tailEnd type="none" w="med" len="med"/>
                    </a:lnT>
                  </a:tcPr>
                </a:tc>
                <a:tc>
                  <a:txBody>
                    <a:bodyPr/>
                    <a:lstStyle/>
                    <a:p>
                      <a:pPr algn="r" rtl="0" fontAlgn="ctr"/>
                      <a:r>
                        <a:rPr lang="en-US" altLang="zh-TW" sz="1200" b="1" i="0" u="none" strike="noStrike">
                          <a:solidFill>
                            <a:srgbClr val="000000"/>
                          </a:solidFill>
                          <a:latin typeface="微軟正黑體"/>
                        </a:rPr>
                        <a:t>100.00 </a:t>
                      </a:r>
                    </a:p>
                  </a:txBody>
                  <a:tcPr marL="0" marR="0" marT="0" marB="0" anchor="ctr">
                    <a:lnT w="12700" cap="flat" cmpd="sng" algn="ctr">
                      <a:solidFill>
                        <a:schemeClr val="tx1"/>
                      </a:solidFill>
                      <a:prstDash val="solid"/>
                      <a:round/>
                      <a:headEnd type="none" w="med" len="med"/>
                      <a:tailEnd type="none" w="med" len="med"/>
                    </a:lnT>
                  </a:tcPr>
                </a:tc>
                <a:tc>
                  <a:txBody>
                    <a:bodyPr/>
                    <a:lstStyle/>
                    <a:p>
                      <a:pPr algn="r" rtl="0" fontAlgn="ctr"/>
                      <a:r>
                        <a:rPr lang="en-US" altLang="zh-TW" sz="1200" b="1" i="0" u="none" strike="noStrike">
                          <a:solidFill>
                            <a:srgbClr val="000000"/>
                          </a:solidFill>
                          <a:latin typeface="微軟正黑體"/>
                        </a:rPr>
                        <a:t>20,944</a:t>
                      </a:r>
                    </a:p>
                  </a:txBody>
                  <a:tcPr marL="0" marR="0" marT="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a:rPr>
                        <a:t>100.00 </a:t>
                      </a:r>
                    </a:p>
                  </a:txBody>
                  <a:tcPr marL="0" marR="0" marT="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a:rPr>
                        <a:t>21,404</a:t>
                      </a:r>
                    </a:p>
                  </a:txBody>
                  <a:tcPr marL="0" marR="0" marT="0" marB="0" anchor="ctr">
                    <a:lnT w="12700" cap="flat" cmpd="sng" algn="ctr">
                      <a:solidFill>
                        <a:schemeClr val="tx1"/>
                      </a:solidFill>
                      <a:prstDash val="solid"/>
                      <a:round/>
                      <a:headEnd type="none" w="med" len="med"/>
                      <a:tailEnd type="none" w="med" len="med"/>
                    </a:lnT>
                  </a:tcPr>
                </a:tc>
                <a:tc>
                  <a:txBody>
                    <a:bodyPr/>
                    <a:lstStyle/>
                    <a:p>
                      <a:pPr algn="r" rtl="0" fontAlgn="ctr"/>
                      <a:r>
                        <a:rPr lang="en-US" altLang="zh-TW" sz="1200" b="1" i="0" u="none" strike="noStrike" dirty="0">
                          <a:solidFill>
                            <a:srgbClr val="000000"/>
                          </a:solidFill>
                          <a:latin typeface="微軟正黑體"/>
                        </a:rPr>
                        <a:t>100.00 </a:t>
                      </a:r>
                    </a:p>
                  </a:txBody>
                  <a:tcPr marL="0" marR="0" marT="0" marB="0" anchor="ctr">
                    <a:lnT w="12700" cap="flat" cmpd="sng" algn="ctr">
                      <a:solidFill>
                        <a:schemeClr val="tx1"/>
                      </a:solidFill>
                      <a:prstDash val="solid"/>
                      <a:round/>
                      <a:headEnd type="none" w="med" len="med"/>
                      <a:tailEnd type="none" w="med" len="med"/>
                    </a:lnT>
                  </a:tcPr>
                </a:tc>
              </a:tr>
            </a:tbl>
          </a:graphicData>
        </a:graphic>
      </p:graphicFrame>
      <p:sp>
        <p:nvSpPr>
          <p:cNvPr id="29" name="投影片編號版面配置區 28"/>
          <p:cNvSpPr>
            <a:spLocks noGrp="1"/>
          </p:cNvSpPr>
          <p:nvPr>
            <p:ph type="sldNum" sz="quarter" idx="16"/>
          </p:nvPr>
        </p:nvSpPr>
        <p:spPr>
          <a:xfrm>
            <a:off x="6758880" y="6453336"/>
            <a:ext cx="2133600" cy="365125"/>
          </a:xfrm>
        </p:spPr>
        <p:txBody>
          <a:bodyPr/>
          <a:lstStyle/>
          <a:p>
            <a:pPr>
              <a:defRPr/>
            </a:pPr>
            <a:fld id="{620B626C-7E9B-45DD-B951-EB10FCB05BC4}" type="slidenum">
              <a:rPr lang="zh-TW" altLang="en-US" smtClean="0"/>
              <a:pPr>
                <a:defRPr/>
              </a:pPr>
              <a:t>26</a:t>
            </a:fld>
            <a:endParaRPr lang="zh-TW" altLang="en-US" dirty="0"/>
          </a:p>
        </p:txBody>
      </p:sp>
      <p:sp>
        <p:nvSpPr>
          <p:cNvPr id="36" name="矩形 35"/>
          <p:cNvSpPr/>
          <p:nvPr/>
        </p:nvSpPr>
        <p:spPr>
          <a:xfrm>
            <a:off x="971600" y="1124744"/>
            <a:ext cx="4784900" cy="338554"/>
          </a:xfrm>
          <a:prstGeom prst="rect">
            <a:avLst/>
          </a:prstGeom>
        </p:spPr>
        <p:txBody>
          <a:bodyPr wrap="none">
            <a:spAutoFit/>
          </a:bodyPr>
          <a:lstStyle/>
          <a:p>
            <a:pPr>
              <a:buFont typeface="Arial" pitchFamily="34" charset="0"/>
              <a:buChar char="•"/>
            </a:pPr>
            <a:r>
              <a:rPr lang="en-US" altLang="zh-TW" sz="1600" dirty="0" smtClean="0">
                <a:latin typeface="微軟正黑體" pitchFamily="34" charset="-120"/>
                <a:ea typeface="微軟正黑體" pitchFamily="34" charset="-120"/>
              </a:rPr>
              <a:t> Consolidated Statements of Financial Position: </a:t>
            </a:r>
            <a:endParaRPr lang="zh-TW" altLang="en-US" sz="1600" dirty="0">
              <a:latin typeface="微軟正黑體" pitchFamily="34" charset="-120"/>
              <a:ea typeface="微軟正黑體" pitchFamily="34" charset="-120"/>
            </a:endParaRPr>
          </a:p>
        </p:txBody>
      </p:sp>
      <p:sp>
        <p:nvSpPr>
          <p:cNvPr id="28" name="文字方塊 1"/>
          <p:cNvSpPr txBox="1">
            <a:spLocks noChangeArrowheads="1"/>
          </p:cNvSpPr>
          <p:nvPr/>
        </p:nvSpPr>
        <p:spPr bwMode="auto">
          <a:xfrm>
            <a:off x="4644008" y="1412776"/>
            <a:ext cx="4032250" cy="263525"/>
          </a:xfrm>
          <a:prstGeom prst="rect">
            <a:avLst/>
          </a:prstGeom>
          <a:noFill/>
          <a:ln w="9525">
            <a:noFill/>
            <a:miter lim="800000"/>
            <a:headEnd/>
            <a:tailEnd/>
          </a:ln>
        </p:spPr>
        <p:txBody>
          <a:bodyPr/>
          <a:lstStyle/>
          <a:p>
            <a:pPr algn="r" eaLnBrk="1" hangingPunct="1"/>
            <a:r>
              <a:rPr lang="en-US" altLang="zh-TW" sz="1400" dirty="0">
                <a:latin typeface="微軟正黑體" pitchFamily="34" charset="-120"/>
                <a:ea typeface="微軟正黑體" pitchFamily="34" charset="-120"/>
              </a:rPr>
              <a:t>Unit: </a:t>
            </a:r>
            <a:r>
              <a:rPr lang="en-US" altLang="zh-TW" sz="1400" dirty="0" smtClean="0">
                <a:latin typeface="微軟正黑體" pitchFamily="34" charset="-120"/>
                <a:ea typeface="微軟正黑體" pitchFamily="34" charset="-120"/>
              </a:rPr>
              <a:t>Million </a:t>
            </a:r>
            <a:r>
              <a:rPr lang="en-US" altLang="zh-TW" sz="1400" dirty="0">
                <a:latin typeface="微軟正黑體" pitchFamily="34" charset="-120"/>
                <a:ea typeface="微軟正黑體" pitchFamily="34" charset="-120"/>
              </a:rPr>
              <a:t>of </a:t>
            </a:r>
            <a:r>
              <a:rPr lang="en-US" altLang="zh-TW" sz="1400" dirty="0" smtClean="0">
                <a:latin typeface="微軟正黑體" pitchFamily="34" charset="-120"/>
                <a:ea typeface="微軟正黑體" pitchFamily="34" charset="-120"/>
              </a:rPr>
              <a:t>NTD</a:t>
            </a:r>
            <a:endParaRPr lang="zh-TW" altLang="en-US" sz="1400" dirty="0">
              <a:latin typeface="微軟正黑體" pitchFamily="34" charset="-120"/>
              <a:ea typeface="微軟正黑體" pitchFamily="34" charset="-120"/>
            </a:endParaRPr>
          </a:p>
        </p:txBody>
      </p:sp>
      <p:grpSp>
        <p:nvGrpSpPr>
          <p:cNvPr id="15" name="群組 14"/>
          <p:cNvGrpSpPr/>
          <p:nvPr/>
        </p:nvGrpSpPr>
        <p:grpSpPr>
          <a:xfrm>
            <a:off x="323528" y="260648"/>
            <a:ext cx="4752528" cy="792088"/>
            <a:chOff x="1403648" y="476671"/>
            <a:chExt cx="4706864" cy="792088"/>
          </a:xfrm>
        </p:grpSpPr>
        <p:grpSp>
          <p:nvGrpSpPr>
            <p:cNvPr id="16" name="群組 42"/>
            <p:cNvGrpSpPr/>
            <p:nvPr/>
          </p:nvGrpSpPr>
          <p:grpSpPr>
            <a:xfrm>
              <a:off x="1403648" y="476671"/>
              <a:ext cx="4706864" cy="792088"/>
              <a:chOff x="670818" y="1201082"/>
              <a:chExt cx="3432184" cy="836758"/>
            </a:xfrm>
          </p:grpSpPr>
          <p:sp>
            <p:nvSpPr>
              <p:cNvPr id="18" name="圓角化同側角落矩形 17"/>
              <p:cNvSpPr/>
              <p:nvPr/>
            </p:nvSpPr>
            <p:spPr>
              <a:xfrm rot="5400000">
                <a:off x="2006567" y="-134661"/>
                <a:ext cx="760685" cy="3432184"/>
              </a:xfrm>
              <a:prstGeom prst="round2SameRect">
                <a:avLst/>
              </a:prstGeom>
              <a:ln>
                <a:no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圓角化同側角落矩形 4"/>
              <p:cNvSpPr/>
              <p:nvPr/>
            </p:nvSpPr>
            <p:spPr>
              <a:xfrm>
                <a:off x="670819" y="1201082"/>
                <a:ext cx="3227277" cy="83675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r" defTabSz="1244600">
                  <a:lnSpc>
                    <a:spcPct val="90000"/>
                  </a:lnSpc>
                  <a:spcAft>
                    <a:spcPct val="15000"/>
                  </a:spcAft>
                </a:pPr>
                <a:r>
                  <a:rPr lang="zh-TW" altLang="en-US" sz="2800" b="1" kern="1200" dirty="0" smtClean="0">
                    <a:latin typeface="微軟正黑體" pitchFamily="34" charset="-120"/>
                    <a:ea typeface="微軟正黑體" pitchFamily="34" charset="-120"/>
                  </a:rPr>
                  <a:t> </a:t>
                </a:r>
                <a:r>
                  <a:rPr lang="en-US" altLang="zh-TW" sz="2800" dirty="0" smtClean="0"/>
                  <a:t>Financial </a:t>
                </a:r>
                <a:r>
                  <a:rPr lang="en-US" altLang="zh-TW" sz="2800" dirty="0" smtClean="0">
                    <a:cs typeface="Times New Roman" pitchFamily="18" charset="0"/>
                  </a:rPr>
                  <a:t>Highlights</a:t>
                </a:r>
                <a:endParaRPr lang="zh-TW" altLang="en-US" sz="2800" b="1" kern="1200" dirty="0">
                  <a:latin typeface="微軟正黑體" pitchFamily="34" charset="-120"/>
                  <a:ea typeface="微軟正黑體" pitchFamily="34" charset="-120"/>
                </a:endParaRPr>
              </a:p>
            </p:txBody>
          </p:sp>
        </p:grpSp>
        <p:pic>
          <p:nvPicPr>
            <p:cNvPr id="17" name="圖片 16" descr="logo網頁用.png"/>
            <p:cNvPicPr>
              <a:picLocks noChangeAspect="1"/>
            </p:cNvPicPr>
            <p:nvPr/>
          </p:nvPicPr>
          <p:blipFill>
            <a:blip r:embed="rId2" cstate="print"/>
            <a:srcRect l="8610" t="18591" r="47111" b="17670"/>
            <a:stretch>
              <a:fillRect/>
            </a:stretch>
          </p:blipFill>
          <p:spPr>
            <a:xfrm>
              <a:off x="1831545" y="548680"/>
              <a:ext cx="1003263" cy="648072"/>
            </a:xfrm>
            <a:prstGeom prst="rect">
              <a:avLst/>
            </a:prstGeom>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nvGraphicFramePr>
        <p:xfrm>
          <a:off x="539552" y="1556795"/>
          <a:ext cx="8136904" cy="5008895"/>
        </p:xfrm>
        <a:graphic>
          <a:graphicData uri="http://schemas.openxmlformats.org/drawingml/2006/table">
            <a:tbl>
              <a:tblPr firstRow="1" lastRow="1">
                <a:tableStyleId>{85BE263C-DBD7-4A20-BB59-AAB30ACAA65A}</a:tableStyleId>
              </a:tblPr>
              <a:tblGrid>
                <a:gridCol w="290604"/>
                <a:gridCol w="290604"/>
                <a:gridCol w="285820"/>
                <a:gridCol w="2725766"/>
                <a:gridCol w="945095"/>
                <a:gridCol w="712827"/>
                <a:gridCol w="910853"/>
                <a:gridCol w="645265"/>
                <a:gridCol w="704155"/>
                <a:gridCol w="625915"/>
              </a:tblGrid>
              <a:tr h="385150">
                <a:tc gridSpan="3">
                  <a:txBody>
                    <a:bodyPr/>
                    <a:lstStyle/>
                    <a:p>
                      <a:pPr algn="ctr" fontAlgn="ctr"/>
                      <a:r>
                        <a:rPr lang="en-US" altLang="zh-TW" sz="1200" b="1" i="0" u="none" strike="noStrike" dirty="0" smtClean="0">
                          <a:solidFill>
                            <a:schemeClr val="lt1"/>
                          </a:solidFill>
                          <a:latin typeface="微軟正黑體" pitchFamily="34" charset="-120"/>
                          <a:ea typeface="微軟正黑體" pitchFamily="34" charset="-120"/>
                        </a:rPr>
                        <a:t>Period</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hMerge="1">
                  <a:txBody>
                    <a:bodyPr/>
                    <a:lstStyle/>
                    <a:p>
                      <a:endParaRPr lang="zh-TW" altLang="en-US"/>
                    </a:p>
                  </a:txBody>
                  <a:tcPr/>
                </a:tc>
                <a:tc>
                  <a:txBody>
                    <a:bodyPr/>
                    <a:lstStyle/>
                    <a:p>
                      <a:pPr algn="ctr" fontAlgn="ctr"/>
                      <a:r>
                        <a:rPr lang="en-US" altLang="zh-TW" sz="1200" b="0" i="0" u="none" strike="noStrike" dirty="0" smtClean="0">
                          <a:solidFill>
                            <a:schemeClr val="bg1"/>
                          </a:solidFill>
                          <a:latin typeface="微軟正黑體" pitchFamily="34" charset="-120"/>
                          <a:ea typeface="微軟正黑體" pitchFamily="34" charset="-120"/>
                        </a:rPr>
                        <a:t>Liability</a:t>
                      </a:r>
                      <a:endParaRPr lang="zh-TW" altLang="en-US" sz="1200" b="0" i="0" u="none" strike="noStrike" dirty="0">
                        <a:solidFill>
                          <a:schemeClr val="bg1"/>
                        </a:solidFill>
                        <a:latin typeface="微軟正黑體" pitchFamily="34" charset="-120"/>
                        <a:ea typeface="微軟正黑體" pitchFamily="34" charset="-120"/>
                      </a:endParaRPr>
                    </a:p>
                  </a:txBody>
                  <a:tcPr marL="6504" marR="6504" marT="6504" marB="0" anchor="ctr"/>
                </a:tc>
                <a:tc gridSpan="2">
                  <a:txBody>
                    <a:bodyPr/>
                    <a:lstStyle/>
                    <a:p>
                      <a:pPr algn="ctr" fontAlgn="ctr"/>
                      <a:r>
                        <a:rPr lang="en-US" altLang="zh-TW" sz="1200" b="1" u="none" strike="noStrike" dirty="0" smtClean="0">
                          <a:latin typeface="微軟正黑體" pitchFamily="34" charset="-120"/>
                          <a:ea typeface="微軟正黑體" pitchFamily="34" charset="-120"/>
                        </a:rPr>
                        <a:t>Jun.30,</a:t>
                      </a:r>
                      <a:r>
                        <a:rPr lang="en-US" altLang="zh-TW" sz="1200" b="1" u="none" strike="noStrike" baseline="0" dirty="0" smtClean="0">
                          <a:latin typeface="微軟正黑體" pitchFamily="34" charset="-120"/>
                          <a:ea typeface="微軟正黑體" pitchFamily="34" charset="-120"/>
                        </a:rPr>
                        <a:t> </a:t>
                      </a:r>
                      <a:r>
                        <a:rPr lang="en-US" altLang="zh-TW" sz="1200" b="1" u="none" strike="noStrike" dirty="0" smtClean="0">
                          <a:latin typeface="微軟正黑體" pitchFamily="34" charset="-120"/>
                          <a:ea typeface="微軟正黑體" pitchFamily="34" charset="-120"/>
                        </a:rPr>
                        <a:t>2020</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b="1" u="none" strike="noStrike" dirty="0" smtClean="0">
                          <a:latin typeface="微軟正黑體" pitchFamily="34" charset="-120"/>
                          <a:ea typeface="微軟正黑體" pitchFamily="34" charset="-120"/>
                        </a:rPr>
                        <a:t>Jun.30,</a:t>
                      </a:r>
                      <a:r>
                        <a:rPr lang="en-US" altLang="zh-TW" sz="1200" b="1" u="none" strike="noStrike" baseline="0" dirty="0" smtClean="0">
                          <a:latin typeface="微軟正黑體" pitchFamily="34" charset="-120"/>
                          <a:ea typeface="微軟正黑體" pitchFamily="34" charset="-120"/>
                        </a:rPr>
                        <a:t> </a:t>
                      </a:r>
                      <a:r>
                        <a:rPr lang="en-US" altLang="zh-TW" sz="1200" b="1" u="none" strike="noStrike" dirty="0" smtClean="0">
                          <a:latin typeface="微軟正黑體" pitchFamily="34" charset="-120"/>
                          <a:ea typeface="微軟正黑體" pitchFamily="34" charset="-120"/>
                        </a:rPr>
                        <a:t>2019</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b="1" u="none" strike="noStrike" dirty="0" smtClean="0">
                          <a:latin typeface="微軟正黑體" pitchFamily="34" charset="-120"/>
                          <a:ea typeface="微軟正黑體" pitchFamily="34" charset="-120"/>
                        </a:rPr>
                        <a:t>Mar. 31, 2020</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r>
              <a:tr h="293047">
                <a:tc gridSpan="4">
                  <a:txBody>
                    <a:bodyPr/>
                    <a:lstStyle/>
                    <a:p>
                      <a:pPr algn="ctr" fontAlgn="ctr"/>
                      <a:r>
                        <a:rPr lang="en-US" altLang="zh-TW" sz="1200" b="1" i="0" u="none" strike="noStrike" dirty="0" smtClean="0">
                          <a:solidFill>
                            <a:schemeClr val="tx1"/>
                          </a:solidFill>
                          <a:latin typeface="微軟正黑體" pitchFamily="34" charset="-120"/>
                          <a:ea typeface="微軟正黑體" pitchFamily="34" charset="-120"/>
                        </a:rPr>
                        <a:t>Liability and Equity</a:t>
                      </a:r>
                      <a:endParaRPr lang="zh-TW" altLang="en-US" sz="1200" b="1" i="0" u="none" strike="noStrike" dirty="0">
                        <a:solidFill>
                          <a:schemeClr val="tx1"/>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r"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r"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r>
              <a:tr h="293500">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gridSpan="3">
                  <a:txBody>
                    <a:bodyPr/>
                    <a:lstStyle/>
                    <a:p>
                      <a:pPr algn="l" fontAlgn="ctr"/>
                      <a:r>
                        <a:rPr lang="en-US" altLang="zh-TW" sz="1200" b="1" i="0" u="none" strike="noStrike" dirty="0" smtClean="0">
                          <a:solidFill>
                            <a:schemeClr val="tx1"/>
                          </a:solidFill>
                          <a:latin typeface="微軟正黑體" pitchFamily="34" charset="-120"/>
                          <a:ea typeface="微軟正黑體" pitchFamily="34" charset="-120"/>
                        </a:rPr>
                        <a:t>Liability</a:t>
                      </a:r>
                      <a:endParaRPr lang="zh-TW" altLang="en-US" sz="1200" b="1" i="0" u="none" strike="noStrike" dirty="0">
                        <a:solidFill>
                          <a:schemeClr val="tx1"/>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zh-TW" altLang="en-US" sz="1200" u="none" strike="noStrike" dirty="0" smtClean="0">
                          <a:latin typeface="微軟正黑體" pitchFamily="34" charset="-120"/>
                          <a:ea typeface="微軟正黑體" pitchFamily="34" charset="-120"/>
                        </a:rPr>
                        <a:t> </a:t>
                      </a:r>
                      <a:r>
                        <a:rPr lang="en-US" altLang="zh-TW" sz="1200" u="none" strike="noStrike" dirty="0" smtClean="0">
                          <a:latin typeface="微軟正黑體" pitchFamily="34" charset="-120"/>
                          <a:ea typeface="微軟正黑體" pitchFamily="34" charset="-120"/>
                        </a:rPr>
                        <a:t>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l" fontAlgn="ctr"/>
                      <a:r>
                        <a:rPr lang="en-US" altLang="zh-TW" sz="1200" u="none" strike="noStrike" dirty="0" smtClean="0">
                          <a:latin typeface="微軟正黑體" pitchFamily="34" charset="-120"/>
                          <a:ea typeface="微軟正黑體" pitchFamily="34" charset="-120"/>
                        </a:rPr>
                        <a:t>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ctr" fontAlgn="ctr"/>
                      <a:r>
                        <a:rPr lang="en-US" altLang="zh-TW" sz="1200" b="0" i="0" u="none" strike="noStrike" dirty="0" smtClean="0">
                          <a:solidFill>
                            <a:schemeClr val="dk1"/>
                          </a:solidFill>
                          <a:latin typeface="微軟正黑體" pitchFamily="34" charset="-120"/>
                          <a:ea typeface="微軟正黑體" pitchFamily="34" charset="-120"/>
                        </a:rPr>
                        <a:t>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b="0" i="0" u="none" strike="noStrike" dirty="0" smtClean="0">
                          <a:solidFill>
                            <a:schemeClr val="dk1"/>
                          </a:solidFill>
                          <a:latin typeface="微軟正黑體" pitchFamily="34" charset="-120"/>
                          <a:ea typeface="微軟正黑體" pitchFamily="34" charset="-120"/>
                        </a:rPr>
                        <a:t>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r>
              <a:tr h="293047">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gridSpan="2">
                  <a:txBody>
                    <a:bodyPr/>
                    <a:lstStyle/>
                    <a:p>
                      <a:pPr algn="l" fontAlgn="ctr"/>
                      <a:r>
                        <a:rPr lang="en-US" altLang="zh-TW" sz="1200" b="0" i="0" u="none" strike="noStrike" dirty="0" smtClean="0">
                          <a:solidFill>
                            <a:schemeClr val="dk1"/>
                          </a:solidFill>
                          <a:latin typeface="微軟正黑體" pitchFamily="34" charset="-120"/>
                          <a:ea typeface="微軟正黑體" pitchFamily="34" charset="-120"/>
                        </a:rPr>
                        <a:t>Current</a:t>
                      </a:r>
                      <a:r>
                        <a:rPr lang="en-US" altLang="zh-TW" sz="1200" b="0" i="0" u="none" strike="noStrike" baseline="0" dirty="0" smtClean="0">
                          <a:solidFill>
                            <a:schemeClr val="dk1"/>
                          </a:solidFill>
                          <a:latin typeface="微軟正黑體" pitchFamily="34" charset="-120"/>
                          <a:ea typeface="微軟正黑體" pitchFamily="34" charset="-120"/>
                        </a:rPr>
                        <a:t> Liability</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hMerge="1">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ctr"/>
                      <a:endParaRPr lang="en-US" altLang="zh-TW" sz="1200" b="0" i="0" u="none" strike="noStrike" dirty="0">
                        <a:solidFill>
                          <a:srgbClr val="000000"/>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r" fontAlgn="ctr"/>
                      <a:endParaRPr lang="en-US" altLang="zh-TW" sz="1200" b="0" i="0" u="none" strike="noStrike" dirty="0">
                        <a:solidFill>
                          <a:srgbClr val="000000"/>
                        </a:solidFill>
                        <a:latin typeface="微軟正黑體" pitchFamily="34" charset="-120"/>
                        <a:ea typeface="微軟正黑體" pitchFamily="34" charset="-12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tcPr>
                </a:tc>
              </a:tr>
              <a:tr h="293047">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0" i="0" kern="1200" dirty="0" smtClean="0">
                          <a:solidFill>
                            <a:schemeClr val="dk1"/>
                          </a:solidFill>
                          <a:latin typeface="微軟正黑體" pitchFamily="34" charset="-120"/>
                          <a:ea typeface="微軟正黑體" pitchFamily="34" charset="-120"/>
                          <a:cs typeface="+mn-cs"/>
                        </a:rPr>
                        <a:t>Short-term Debt</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4,502</a:t>
                      </a:r>
                    </a:p>
                  </a:txBody>
                  <a:tcPr marL="0" marR="0" marT="0" marB="0" anchor="ct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20.45</a:t>
                      </a:r>
                    </a:p>
                  </a:txBody>
                  <a:tcPr marL="0" marR="0" marT="0" marB="0" anchor="ct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3,739</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17.85</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4,216</a:t>
                      </a:r>
                    </a:p>
                  </a:txBody>
                  <a:tcPr marL="0" marR="0" marT="0" marB="0" anchor="ct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19.7</a:t>
                      </a:r>
                    </a:p>
                  </a:txBody>
                  <a:tcPr marL="0" marR="0" marT="0" marB="0" anchor="ctr"/>
                </a:tc>
              </a:tr>
              <a:tr h="293047">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0" i="0" kern="1200" dirty="0" smtClean="0">
                          <a:solidFill>
                            <a:schemeClr val="dk1"/>
                          </a:solidFill>
                          <a:latin typeface="微軟正黑體" pitchFamily="34" charset="-120"/>
                          <a:ea typeface="微軟正黑體" pitchFamily="34" charset="-120"/>
                          <a:cs typeface="+mn-cs"/>
                        </a:rPr>
                        <a:t>Short-term Notes And Bills Payable</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590</a:t>
                      </a:r>
                    </a:p>
                  </a:txBody>
                  <a:tcPr marL="0" marR="0" marT="0"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2.68</a:t>
                      </a:r>
                    </a:p>
                  </a:txBody>
                  <a:tcPr marL="0" marR="0" marT="0"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760</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3.63</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755</a:t>
                      </a:r>
                    </a:p>
                  </a:txBody>
                  <a:tcPr marL="0" marR="0" marT="0" marB="0" anchor="ct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3.53</a:t>
                      </a:r>
                    </a:p>
                  </a:txBody>
                  <a:tcPr marL="0" marR="0" marT="0" marB="0" anchor="ctr"/>
                </a:tc>
              </a:tr>
              <a:tr h="576030">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200" b="0" i="0" kern="1200" dirty="0" smtClean="0">
                          <a:solidFill>
                            <a:schemeClr val="dk1"/>
                          </a:solidFill>
                          <a:latin typeface="微軟正黑體" pitchFamily="34" charset="-120"/>
                          <a:ea typeface="微軟正黑體" pitchFamily="34" charset="-120"/>
                          <a:cs typeface="+mn-cs"/>
                        </a:rPr>
                        <a:t>Financial Liabilities At Fair Value Through Profit Or Loss - </a:t>
                      </a:r>
                      <a:r>
                        <a:rPr lang="en-US" altLang="zh-TW" sz="1200" b="0" i="0" u="none" strike="noStrike" dirty="0" smtClean="0">
                          <a:solidFill>
                            <a:schemeClr val="dk1"/>
                          </a:solidFill>
                          <a:latin typeface="微軟正黑體" pitchFamily="34" charset="-120"/>
                          <a:ea typeface="微軟正黑體" pitchFamily="34" charset="-120"/>
                        </a:rPr>
                        <a:t>Current</a:t>
                      </a:r>
                      <a:endParaRPr lang="zh-TW" altLang="en-US" sz="1200" b="0" i="0" u="none" strike="noStrike" dirty="0" smtClean="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a:r>
                        <a:rPr lang="en-US" altLang="zh-TW" sz="1200" dirty="0" smtClean="0">
                          <a:latin typeface="微軟正黑體" pitchFamily="34" charset="-120"/>
                          <a:ea typeface="微軟正黑體" pitchFamily="34" charset="-120"/>
                        </a:rPr>
                        <a:t>104</a:t>
                      </a:r>
                      <a:endParaRPr lang="zh-TW" altLang="en-US" sz="1200" dirty="0">
                        <a:latin typeface="微軟正黑體" pitchFamily="34" charset="-120"/>
                        <a:ea typeface="微軟正黑體" pitchFamily="34" charset="-120"/>
                      </a:endParaRPr>
                    </a:p>
                  </a:txBody>
                  <a:tcPr marL="9525" marR="9525" marT="9525" marB="0" anchor="ctr"/>
                </a:tc>
                <a:tc>
                  <a:txBody>
                    <a:bodyPr/>
                    <a:lstStyle/>
                    <a:p>
                      <a:pPr algn="r"/>
                      <a:r>
                        <a:rPr lang="en-US" altLang="zh-TW" sz="1200" dirty="0" smtClean="0">
                          <a:latin typeface="微軟正黑體" pitchFamily="34" charset="-120"/>
                          <a:ea typeface="微軟正黑體" pitchFamily="34" charset="-120"/>
                        </a:rPr>
                        <a:t>0.47</a:t>
                      </a:r>
                      <a:endParaRPr lang="zh-TW" altLang="en-US" sz="1200" dirty="0">
                        <a:latin typeface="微軟正黑體" pitchFamily="34" charset="-120"/>
                        <a:ea typeface="微軟正黑體" pitchFamily="34" charset="-120"/>
                      </a:endParaRPr>
                    </a:p>
                  </a:txBody>
                  <a:tcPr marL="9525" marR="9525" marT="9525" marB="0" anchor="ctr"/>
                </a:tc>
                <a:tc>
                  <a:txBody>
                    <a:bodyPr/>
                    <a:lstStyle/>
                    <a:p>
                      <a:pPr algn="r"/>
                      <a:r>
                        <a:rPr lang="en-US" altLang="zh-TW" sz="1200" dirty="0" smtClean="0">
                          <a:latin typeface="微軟正黑體" pitchFamily="34" charset="-120"/>
                          <a:ea typeface="微軟正黑體" pitchFamily="34" charset="-120"/>
                        </a:rPr>
                        <a:t>2</a:t>
                      </a:r>
                      <a:endParaRPr lang="zh-TW" altLang="en-US" sz="1200" dirty="0">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a:r>
                        <a:rPr lang="en-US" altLang="zh-TW" sz="1200" dirty="0" smtClean="0">
                          <a:latin typeface="微軟正黑體" pitchFamily="34" charset="-120"/>
                          <a:ea typeface="微軟正黑體" pitchFamily="34" charset="-120"/>
                        </a:rPr>
                        <a:t>0.01</a:t>
                      </a:r>
                      <a:endParaRPr lang="zh-TW" altLang="en-US" sz="1200" dirty="0">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a:r>
                        <a:rPr lang="en-US" altLang="zh-TW" sz="1200" dirty="0" smtClean="0">
                          <a:latin typeface="微軟正黑體" pitchFamily="34" charset="-120"/>
                          <a:ea typeface="微軟正黑體" pitchFamily="34" charset="-120"/>
                        </a:rPr>
                        <a:t>28</a:t>
                      </a:r>
                      <a:endParaRPr lang="zh-TW" altLang="en-US" sz="1200" dirty="0">
                        <a:latin typeface="微軟正黑體" pitchFamily="34" charset="-120"/>
                        <a:ea typeface="微軟正黑體" pitchFamily="34" charset="-120"/>
                      </a:endParaRPr>
                    </a:p>
                  </a:txBody>
                  <a:tcPr marL="6504" marR="6504" marT="6504" marB="0" anchor="ctr"/>
                </a:tc>
                <a:tc>
                  <a:txBody>
                    <a:bodyPr/>
                    <a:lstStyle/>
                    <a:p>
                      <a:pPr algn="r"/>
                      <a:r>
                        <a:rPr lang="en-US" altLang="zh-TW" sz="1200" dirty="0" smtClean="0">
                          <a:latin typeface="微軟正黑體" pitchFamily="34" charset="-120"/>
                          <a:ea typeface="微軟正黑體" pitchFamily="34" charset="-120"/>
                        </a:rPr>
                        <a:t>0.13</a:t>
                      </a:r>
                      <a:endParaRPr lang="zh-TW" altLang="en-US" sz="1200" dirty="0">
                        <a:latin typeface="微軟正黑體" pitchFamily="34" charset="-120"/>
                        <a:ea typeface="微軟正黑體" pitchFamily="34" charset="-120"/>
                      </a:endParaRPr>
                    </a:p>
                  </a:txBody>
                  <a:tcPr marL="6504" marR="6504" marT="6504" marB="0" anchor="ctr"/>
                </a:tc>
              </a:tr>
              <a:tr h="293047">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0" i="0" kern="1200" dirty="0" smtClean="0">
                          <a:solidFill>
                            <a:schemeClr val="dk1"/>
                          </a:solidFill>
                          <a:latin typeface="微軟正黑體" pitchFamily="34" charset="-120"/>
                          <a:ea typeface="微軟正黑體" pitchFamily="34" charset="-120"/>
                          <a:cs typeface="+mn-cs"/>
                        </a:rPr>
                        <a:t>Contract Liability-current</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152</a:t>
                      </a:r>
                    </a:p>
                  </a:txBody>
                  <a:tcPr marL="0" marR="0" marT="0"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0.69</a:t>
                      </a:r>
                    </a:p>
                  </a:txBody>
                  <a:tcPr marL="0" marR="0" marT="0"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157</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0.75</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195</a:t>
                      </a:r>
                    </a:p>
                  </a:txBody>
                  <a:tcPr marL="0" marR="0" marT="0"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0.91</a:t>
                      </a:r>
                    </a:p>
                  </a:txBody>
                  <a:tcPr marL="0" marR="0" marT="0" marB="0" anchor="ctr"/>
                </a:tc>
              </a:tr>
              <a:tr h="358817">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200" b="0" i="0" u="none" strike="noStrike" dirty="0" smtClean="0">
                          <a:solidFill>
                            <a:schemeClr val="dk1"/>
                          </a:solidFill>
                          <a:latin typeface="微軟正黑體" pitchFamily="34" charset="-120"/>
                          <a:ea typeface="微軟正黑體" pitchFamily="34" charset="-120"/>
                        </a:rPr>
                        <a:t>Notes</a:t>
                      </a:r>
                      <a:r>
                        <a:rPr lang="en-US" altLang="zh-TW" sz="1200" b="0" i="0" u="none" strike="noStrike" baseline="0" dirty="0" smtClean="0">
                          <a:solidFill>
                            <a:schemeClr val="dk1"/>
                          </a:solidFill>
                          <a:latin typeface="微軟正黑體" pitchFamily="34" charset="-120"/>
                          <a:ea typeface="微軟正黑體" pitchFamily="34" charset="-120"/>
                        </a:rPr>
                        <a:t> Payable</a:t>
                      </a:r>
                      <a:endParaRPr lang="zh-TW" altLang="en-US" sz="1200" b="0" i="0" u="none" strike="noStrike" dirty="0" smtClean="0">
                        <a:solidFill>
                          <a:srgbClr val="000000"/>
                        </a:solidFill>
                        <a:latin typeface="微軟正黑體" pitchFamily="34" charset="-120"/>
                        <a:ea typeface="微軟正黑體" pitchFamily="34" charset="-120"/>
                      </a:endParaRPr>
                    </a:p>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endParaRPr lang="zh-TW" altLang="en-US"/>
                    </a:p>
                  </a:txBody>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75</a:t>
                      </a:r>
                    </a:p>
                  </a:txBody>
                  <a:tcPr marL="0" marR="0" marT="0" marB="0" anchor="ct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0.34</a:t>
                      </a:r>
                    </a:p>
                  </a:txBody>
                  <a:tcPr marL="0" marR="0" marT="0"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57</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0.27</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71</a:t>
                      </a:r>
                    </a:p>
                  </a:txBody>
                  <a:tcPr marL="0" marR="0" marT="0"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0.33</a:t>
                      </a:r>
                    </a:p>
                  </a:txBody>
                  <a:tcPr marL="0" marR="0" marT="0" marB="0" anchor="ctr"/>
                </a:tc>
              </a:tr>
              <a:tr h="293047">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0" i="0" u="none" strike="noStrike" dirty="0" smtClean="0">
                          <a:solidFill>
                            <a:schemeClr val="dk1"/>
                          </a:solidFill>
                          <a:latin typeface="微軟正黑體" pitchFamily="34" charset="-120"/>
                          <a:ea typeface="微軟正黑體" pitchFamily="34" charset="-120"/>
                        </a:rPr>
                        <a:t>Accounts</a:t>
                      </a:r>
                      <a:r>
                        <a:rPr lang="en-US" altLang="zh-TW" sz="1200" b="0" i="0" u="none" strike="noStrike" baseline="0" dirty="0" smtClean="0">
                          <a:solidFill>
                            <a:schemeClr val="dk1"/>
                          </a:solidFill>
                          <a:latin typeface="微軟正黑體" pitchFamily="34" charset="-120"/>
                          <a:ea typeface="微軟正黑體" pitchFamily="34" charset="-120"/>
                        </a:rPr>
                        <a:t> Payable</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584</a:t>
                      </a:r>
                    </a:p>
                  </a:txBody>
                  <a:tcPr marL="0" marR="0" marT="0"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2.65</a:t>
                      </a:r>
                    </a:p>
                  </a:txBody>
                  <a:tcPr marL="0" marR="0" marT="0"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530</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2.53</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500</a:t>
                      </a:r>
                    </a:p>
                  </a:txBody>
                  <a:tcPr marL="0" marR="0" marT="0" marB="0" anchor="ct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2.34</a:t>
                      </a:r>
                    </a:p>
                  </a:txBody>
                  <a:tcPr marL="0" marR="0" marT="0" marB="0" anchor="ctr"/>
                </a:tc>
              </a:tr>
              <a:tr h="358817">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200" b="0" i="0" u="none" strike="noStrike" dirty="0" smtClean="0">
                          <a:solidFill>
                            <a:srgbClr val="000000"/>
                          </a:solidFill>
                          <a:latin typeface="微軟正黑體" pitchFamily="34" charset="-120"/>
                          <a:ea typeface="微軟正黑體" pitchFamily="34" charset="-120"/>
                        </a:rPr>
                        <a:t>Provisions</a:t>
                      </a:r>
                      <a:endParaRPr lang="zh-TW" altLang="en-US" sz="1200" b="0" i="0" u="none" strike="noStrike" dirty="0" smtClean="0">
                        <a:solidFill>
                          <a:srgbClr val="000000"/>
                        </a:solidFill>
                        <a:latin typeface="微軟正黑體" pitchFamily="34" charset="-120"/>
                        <a:ea typeface="微軟正黑體" pitchFamily="34" charset="-120"/>
                      </a:endParaRPr>
                    </a:p>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120</a:t>
                      </a:r>
                    </a:p>
                  </a:txBody>
                  <a:tcPr marL="0" marR="0" marT="0"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0.55</a:t>
                      </a:r>
                    </a:p>
                  </a:txBody>
                  <a:tcPr marL="0" marR="0" marT="0"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113</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0.54</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113</a:t>
                      </a:r>
                    </a:p>
                  </a:txBody>
                  <a:tcPr marL="0" marR="0" marT="0" marB="0" anchor="ct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0.53</a:t>
                      </a:r>
                    </a:p>
                  </a:txBody>
                  <a:tcPr marL="0" marR="0" marT="0" marB="0" anchor="ctr"/>
                </a:tc>
              </a:tr>
              <a:tr h="358817">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200" b="0" i="0" u="none" strike="noStrike" dirty="0" smtClean="0">
                          <a:solidFill>
                            <a:srgbClr val="000000"/>
                          </a:solidFill>
                          <a:latin typeface="微軟正黑體" pitchFamily="34" charset="-120"/>
                          <a:ea typeface="微軟正黑體" pitchFamily="34" charset="-120"/>
                        </a:rPr>
                        <a:t>Leased</a:t>
                      </a:r>
                      <a:r>
                        <a:rPr lang="en-US" altLang="zh-TW" sz="1200" b="0" i="0" u="none" strike="noStrike" baseline="0" dirty="0" smtClean="0">
                          <a:solidFill>
                            <a:srgbClr val="000000"/>
                          </a:solidFill>
                          <a:latin typeface="微軟正黑體" pitchFamily="34" charset="-120"/>
                          <a:ea typeface="微軟正黑體" pitchFamily="34" charset="-120"/>
                        </a:rPr>
                        <a:t> Liability</a:t>
                      </a:r>
                      <a:endParaRPr lang="zh-TW" altLang="en-US" sz="1200" b="0" i="0" u="none" strike="noStrike" dirty="0" smtClean="0">
                        <a:solidFill>
                          <a:srgbClr val="000000"/>
                        </a:solidFill>
                        <a:latin typeface="微軟正黑體" pitchFamily="34" charset="-120"/>
                        <a:ea typeface="微軟正黑體" pitchFamily="34" charset="-120"/>
                      </a:endParaRPr>
                    </a:p>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endParaRPr lang="zh-TW" altLang="en-US"/>
                    </a:p>
                  </a:txBody>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17</a:t>
                      </a:r>
                    </a:p>
                  </a:txBody>
                  <a:tcPr marL="0" marR="0" marT="0"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0.08</a:t>
                      </a:r>
                    </a:p>
                  </a:txBody>
                  <a:tcPr marL="0" marR="0" marT="0"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19</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0.09</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19</a:t>
                      </a:r>
                    </a:p>
                  </a:txBody>
                  <a:tcPr marL="0" marR="0" marT="0" marB="0" anchor="ct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0.09</a:t>
                      </a:r>
                    </a:p>
                  </a:txBody>
                  <a:tcPr marL="0" marR="0" marT="0" marB="0" anchor="ctr"/>
                </a:tc>
              </a:tr>
              <a:tr h="293047">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0" i="0" u="none" strike="noStrike" dirty="0" smtClean="0">
                          <a:solidFill>
                            <a:srgbClr val="000000"/>
                          </a:solidFill>
                          <a:latin typeface="微軟正黑體" pitchFamily="34" charset="-120"/>
                          <a:ea typeface="微軟正黑體" pitchFamily="34" charset="-120"/>
                        </a:rPr>
                        <a:t>Current</a:t>
                      </a:r>
                      <a:r>
                        <a:rPr lang="en-US" altLang="zh-TW" sz="1200" b="0" i="0" u="none" strike="noStrike" baseline="0" dirty="0" smtClean="0">
                          <a:solidFill>
                            <a:srgbClr val="000000"/>
                          </a:solidFill>
                          <a:latin typeface="微軟正黑體" pitchFamily="34" charset="-120"/>
                          <a:ea typeface="微軟正黑體" pitchFamily="34" charset="-120"/>
                        </a:rPr>
                        <a:t> portion of long-term loans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1,067</a:t>
                      </a:r>
                    </a:p>
                  </a:txBody>
                  <a:tcPr marL="0" marR="0" marT="0"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4.85</a:t>
                      </a:r>
                    </a:p>
                  </a:txBody>
                  <a:tcPr marL="0" marR="0" marT="0"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2,004</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9.57</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1977</a:t>
                      </a:r>
                    </a:p>
                  </a:txBody>
                  <a:tcPr marL="0" marR="0" marT="0" marB="0" anchor="ct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9.24</a:t>
                      </a:r>
                    </a:p>
                  </a:txBody>
                  <a:tcPr marL="0" marR="0" marT="0" marB="0" anchor="ctr"/>
                </a:tc>
              </a:tr>
              <a:tr h="293047">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0" i="0" u="none" strike="noStrike" dirty="0" smtClean="0">
                          <a:solidFill>
                            <a:schemeClr val="dk1"/>
                          </a:solidFill>
                          <a:latin typeface="微軟正黑體" pitchFamily="34" charset="-120"/>
                          <a:ea typeface="微軟正黑體" pitchFamily="34" charset="-120"/>
                        </a:rPr>
                        <a:t>Other</a:t>
                      </a:r>
                      <a:r>
                        <a:rPr lang="en-US" altLang="zh-TW" sz="1200" b="0" i="0" u="none" strike="noStrike" baseline="0" dirty="0" smtClean="0">
                          <a:solidFill>
                            <a:schemeClr val="dk1"/>
                          </a:solidFill>
                          <a:latin typeface="微軟正黑體" pitchFamily="34" charset="-120"/>
                          <a:ea typeface="微軟正黑體" pitchFamily="34" charset="-120"/>
                        </a:rPr>
                        <a:t> Current Liabilities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1,280</a:t>
                      </a:r>
                    </a:p>
                  </a:txBody>
                  <a:tcPr marL="0" marR="0" marT="0"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5.82</a:t>
                      </a:r>
                    </a:p>
                  </a:txBody>
                  <a:tcPr marL="0" marR="0" marT="0"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627</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2.99</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521</a:t>
                      </a:r>
                    </a:p>
                  </a:txBody>
                  <a:tcPr marL="0" marR="0" marT="0" marB="0" anchor="ct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2.43</a:t>
                      </a:r>
                    </a:p>
                  </a:txBody>
                  <a:tcPr marL="0" marR="0" marT="0" marB="0" anchor="ctr"/>
                </a:tc>
              </a:tr>
              <a:tr h="293047">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1" i="0" u="none" strike="noStrike" dirty="0" smtClean="0">
                          <a:solidFill>
                            <a:schemeClr val="dk1"/>
                          </a:solidFill>
                          <a:latin typeface="微軟正黑體" pitchFamily="34" charset="-120"/>
                          <a:ea typeface="微軟正黑體" pitchFamily="34" charset="-120"/>
                        </a:rPr>
                        <a:t>Total</a:t>
                      </a:r>
                      <a:r>
                        <a:rPr lang="en-US" altLang="zh-TW" sz="1200" b="1" i="0" u="none" strike="noStrike" baseline="0" dirty="0" smtClean="0">
                          <a:solidFill>
                            <a:schemeClr val="dk1"/>
                          </a:solidFill>
                          <a:latin typeface="微軟正黑體" pitchFamily="34" charset="-120"/>
                          <a:ea typeface="微軟正黑體" pitchFamily="34" charset="-120"/>
                        </a:rPr>
                        <a:t> Current Liabilities</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hMerge="1">
                  <a:txBody>
                    <a:bodyPr/>
                    <a:lstStyle/>
                    <a:p>
                      <a:pPr algn="l" fontAlgn="ct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8,491</a:t>
                      </a:r>
                    </a:p>
                  </a:txBody>
                  <a:tcPr marL="0" marR="0" marT="0" marB="0" anchor="ct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38.58</a:t>
                      </a:r>
                    </a:p>
                  </a:txBody>
                  <a:tcPr marL="0" marR="0" marT="0" marB="0" anchor="ct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8,008</a:t>
                      </a:r>
                    </a:p>
                  </a:txBody>
                  <a:tcPr marL="0" marR="0" marT="0" marB="0" anchor="ctr">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38.23</a:t>
                      </a:r>
                    </a:p>
                  </a:txBody>
                  <a:tcPr marL="0" marR="0" marT="0" marB="0" anchor="ctr">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8,395</a:t>
                      </a:r>
                    </a:p>
                  </a:txBody>
                  <a:tcPr marL="0" marR="0" marT="0" marB="0" anchor="ctr"/>
                </a:tc>
                <a:tc>
                  <a:txBody>
                    <a:bodyPr/>
                    <a:lstStyle/>
                    <a:p>
                      <a:pPr algn="r" rtl="0" fontAlgn="ctr"/>
                      <a:r>
                        <a:rPr lang="en-US" altLang="zh-TW" sz="1200" b="1" i="0" u="none" strike="noStrike" dirty="0">
                          <a:solidFill>
                            <a:srgbClr val="000000"/>
                          </a:solidFill>
                          <a:latin typeface="微軟正黑體" pitchFamily="34" charset="-120"/>
                          <a:ea typeface="微軟正黑體" pitchFamily="34" charset="-120"/>
                        </a:rPr>
                        <a:t>39.23</a:t>
                      </a:r>
                    </a:p>
                  </a:txBody>
                  <a:tcPr marL="0" marR="0" marT="0" marB="0" anchor="ctr"/>
                </a:tc>
              </a:tr>
            </a:tbl>
          </a:graphicData>
        </a:graphic>
      </p:graphicFrame>
      <p:sp>
        <p:nvSpPr>
          <p:cNvPr id="35" name="投影片編號版面配置區 34"/>
          <p:cNvSpPr>
            <a:spLocks noGrp="1"/>
          </p:cNvSpPr>
          <p:nvPr>
            <p:ph type="sldNum" sz="quarter" idx="16"/>
          </p:nvPr>
        </p:nvSpPr>
        <p:spPr/>
        <p:txBody>
          <a:bodyPr/>
          <a:lstStyle/>
          <a:p>
            <a:pPr>
              <a:defRPr/>
            </a:pPr>
            <a:fld id="{620B626C-7E9B-45DD-B951-EB10FCB05BC4}" type="slidenum">
              <a:rPr lang="zh-TW" altLang="en-US" smtClean="0"/>
              <a:pPr>
                <a:defRPr/>
              </a:pPr>
              <a:t>27</a:t>
            </a:fld>
            <a:endParaRPr lang="zh-TW" altLang="en-US"/>
          </a:p>
        </p:txBody>
      </p:sp>
      <p:sp>
        <p:nvSpPr>
          <p:cNvPr id="29" name="矩形 28"/>
          <p:cNvSpPr/>
          <p:nvPr/>
        </p:nvSpPr>
        <p:spPr>
          <a:xfrm>
            <a:off x="899592" y="1052736"/>
            <a:ext cx="4784900" cy="338554"/>
          </a:xfrm>
          <a:prstGeom prst="rect">
            <a:avLst/>
          </a:prstGeom>
        </p:spPr>
        <p:txBody>
          <a:bodyPr wrap="none">
            <a:spAutoFit/>
          </a:bodyPr>
          <a:lstStyle/>
          <a:p>
            <a:pPr>
              <a:buFont typeface="Arial" pitchFamily="34" charset="0"/>
              <a:buChar char="•"/>
            </a:pPr>
            <a:r>
              <a:rPr lang="en-US" altLang="zh-TW" sz="1600" dirty="0" smtClean="0">
                <a:latin typeface="微軟正黑體" pitchFamily="34" charset="-120"/>
                <a:ea typeface="微軟正黑體" pitchFamily="34" charset="-120"/>
              </a:rPr>
              <a:t> Consolidated Statements of Financial Position: </a:t>
            </a:r>
            <a:endParaRPr lang="zh-TW" altLang="en-US" sz="1600" dirty="0">
              <a:latin typeface="微軟正黑體" pitchFamily="34" charset="-120"/>
              <a:ea typeface="微軟正黑體" pitchFamily="34" charset="-120"/>
            </a:endParaRPr>
          </a:p>
        </p:txBody>
      </p:sp>
      <p:sp>
        <p:nvSpPr>
          <p:cNvPr id="28" name="文字方塊 1"/>
          <p:cNvSpPr txBox="1">
            <a:spLocks noChangeArrowheads="1"/>
          </p:cNvSpPr>
          <p:nvPr/>
        </p:nvSpPr>
        <p:spPr bwMode="auto">
          <a:xfrm>
            <a:off x="4644008" y="1268760"/>
            <a:ext cx="4032250" cy="263525"/>
          </a:xfrm>
          <a:prstGeom prst="rect">
            <a:avLst/>
          </a:prstGeom>
          <a:noFill/>
          <a:ln w="9525">
            <a:noFill/>
            <a:miter lim="800000"/>
            <a:headEnd/>
            <a:tailEnd/>
          </a:ln>
        </p:spPr>
        <p:txBody>
          <a:bodyPr/>
          <a:lstStyle/>
          <a:p>
            <a:pPr algn="r" eaLnBrk="1" hangingPunct="1"/>
            <a:r>
              <a:rPr lang="en-US" altLang="zh-TW" sz="1400" dirty="0">
                <a:latin typeface="微軟正黑體" pitchFamily="34" charset="-120"/>
                <a:ea typeface="微軟正黑體" pitchFamily="34" charset="-120"/>
              </a:rPr>
              <a:t>Unit: </a:t>
            </a:r>
            <a:r>
              <a:rPr lang="en-US" altLang="zh-TW" sz="1400" dirty="0" smtClean="0">
                <a:latin typeface="微軟正黑體" pitchFamily="34" charset="-120"/>
                <a:ea typeface="微軟正黑體" pitchFamily="34" charset="-120"/>
              </a:rPr>
              <a:t>Million </a:t>
            </a:r>
            <a:r>
              <a:rPr lang="en-US" altLang="zh-TW" sz="1400" dirty="0">
                <a:latin typeface="微軟正黑體" pitchFamily="34" charset="-120"/>
                <a:ea typeface="微軟正黑體" pitchFamily="34" charset="-120"/>
              </a:rPr>
              <a:t>of </a:t>
            </a:r>
            <a:r>
              <a:rPr lang="en-US" altLang="zh-TW" sz="1400" dirty="0" smtClean="0">
                <a:latin typeface="微軟正黑體" pitchFamily="34" charset="-120"/>
                <a:ea typeface="微軟正黑體" pitchFamily="34" charset="-120"/>
              </a:rPr>
              <a:t>NTD</a:t>
            </a:r>
            <a:endParaRPr lang="zh-TW" altLang="en-US" sz="1400" dirty="0">
              <a:latin typeface="微軟正黑體" pitchFamily="34" charset="-120"/>
              <a:ea typeface="微軟正黑體" pitchFamily="34" charset="-120"/>
            </a:endParaRPr>
          </a:p>
        </p:txBody>
      </p:sp>
      <p:grpSp>
        <p:nvGrpSpPr>
          <p:cNvPr id="15" name="群組 14"/>
          <p:cNvGrpSpPr/>
          <p:nvPr/>
        </p:nvGrpSpPr>
        <p:grpSpPr>
          <a:xfrm>
            <a:off x="323528" y="260648"/>
            <a:ext cx="4752528" cy="792088"/>
            <a:chOff x="1403648" y="476671"/>
            <a:chExt cx="4706864" cy="792088"/>
          </a:xfrm>
        </p:grpSpPr>
        <p:grpSp>
          <p:nvGrpSpPr>
            <p:cNvPr id="16" name="群組 42"/>
            <p:cNvGrpSpPr/>
            <p:nvPr/>
          </p:nvGrpSpPr>
          <p:grpSpPr>
            <a:xfrm>
              <a:off x="1403648" y="476671"/>
              <a:ext cx="4706864" cy="792088"/>
              <a:chOff x="670818" y="1201082"/>
              <a:chExt cx="3432184" cy="836758"/>
            </a:xfrm>
          </p:grpSpPr>
          <p:sp>
            <p:nvSpPr>
              <p:cNvPr id="18" name="圓角化同側角落矩形 17"/>
              <p:cNvSpPr/>
              <p:nvPr/>
            </p:nvSpPr>
            <p:spPr>
              <a:xfrm rot="5400000">
                <a:off x="2006567" y="-134661"/>
                <a:ext cx="760685" cy="3432184"/>
              </a:xfrm>
              <a:prstGeom prst="round2SameRect">
                <a:avLst/>
              </a:prstGeom>
              <a:ln>
                <a:no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圓角化同側角落矩形 4"/>
              <p:cNvSpPr/>
              <p:nvPr/>
            </p:nvSpPr>
            <p:spPr>
              <a:xfrm>
                <a:off x="670819" y="1201082"/>
                <a:ext cx="3227277" cy="83675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r" defTabSz="1244600">
                  <a:lnSpc>
                    <a:spcPct val="90000"/>
                  </a:lnSpc>
                  <a:spcAft>
                    <a:spcPct val="15000"/>
                  </a:spcAft>
                </a:pPr>
                <a:r>
                  <a:rPr lang="zh-TW" altLang="en-US" sz="2800" b="1" kern="1200" dirty="0" smtClean="0">
                    <a:latin typeface="微軟正黑體" pitchFamily="34" charset="-120"/>
                    <a:ea typeface="微軟正黑體" pitchFamily="34" charset="-120"/>
                  </a:rPr>
                  <a:t> </a:t>
                </a:r>
                <a:r>
                  <a:rPr lang="en-US" altLang="zh-TW" sz="2800" dirty="0" smtClean="0"/>
                  <a:t>Financial </a:t>
                </a:r>
                <a:r>
                  <a:rPr lang="en-US" altLang="zh-TW" sz="2800" dirty="0" smtClean="0">
                    <a:cs typeface="Times New Roman" pitchFamily="18" charset="0"/>
                  </a:rPr>
                  <a:t>Highlights</a:t>
                </a:r>
                <a:endParaRPr lang="zh-TW" altLang="en-US" sz="2800" b="1" kern="1200" dirty="0">
                  <a:latin typeface="微軟正黑體" pitchFamily="34" charset="-120"/>
                  <a:ea typeface="微軟正黑體" pitchFamily="34" charset="-120"/>
                </a:endParaRPr>
              </a:p>
            </p:txBody>
          </p:sp>
        </p:grpSp>
        <p:pic>
          <p:nvPicPr>
            <p:cNvPr id="17" name="圖片 16" descr="logo網頁用.png"/>
            <p:cNvPicPr>
              <a:picLocks noChangeAspect="1"/>
            </p:cNvPicPr>
            <p:nvPr/>
          </p:nvPicPr>
          <p:blipFill>
            <a:blip r:embed="rId2" cstate="print"/>
            <a:srcRect l="8610" t="18591" r="47111" b="17670"/>
            <a:stretch>
              <a:fillRect/>
            </a:stretch>
          </p:blipFill>
          <p:spPr>
            <a:xfrm>
              <a:off x="1831545" y="548680"/>
              <a:ext cx="1003263" cy="648072"/>
            </a:xfrm>
            <a:prstGeom prst="rect">
              <a:avLst/>
            </a:prstGeom>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nvGraphicFramePr>
        <p:xfrm>
          <a:off x="611557" y="1700809"/>
          <a:ext cx="8136906" cy="4248471"/>
        </p:xfrm>
        <a:graphic>
          <a:graphicData uri="http://schemas.openxmlformats.org/drawingml/2006/table">
            <a:tbl>
              <a:tblPr firstRow="1" lastRow="1">
                <a:tableStyleId>{85BE263C-DBD7-4A20-BB59-AAB30ACAA65A}</a:tableStyleId>
              </a:tblPr>
              <a:tblGrid>
                <a:gridCol w="55504"/>
                <a:gridCol w="530939"/>
                <a:gridCol w="2272469"/>
                <a:gridCol w="757490"/>
                <a:gridCol w="1075146"/>
                <a:gridCol w="1109763"/>
                <a:gridCol w="796179"/>
                <a:gridCol w="823983"/>
                <a:gridCol w="715433"/>
              </a:tblGrid>
              <a:tr h="655443">
                <a:tc gridSpan="2">
                  <a:txBody>
                    <a:bodyPr/>
                    <a:lstStyle/>
                    <a:p>
                      <a:pPr algn="ctr" fontAlgn="ctr"/>
                      <a:r>
                        <a:rPr lang="en-US" altLang="zh-TW" sz="1200" b="1" i="0" u="none" strike="noStrike" dirty="0" smtClean="0">
                          <a:solidFill>
                            <a:schemeClr val="lt1"/>
                          </a:solidFill>
                          <a:latin typeface="微軟正黑體" pitchFamily="34" charset="-120"/>
                          <a:ea typeface="微軟正黑體" pitchFamily="34" charset="-120"/>
                        </a:rPr>
                        <a:t>Period</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a:txBody>
                    <a:bodyPr/>
                    <a:lstStyle/>
                    <a:p>
                      <a:pPr algn="ctr" fontAlgn="ctr"/>
                      <a:r>
                        <a:rPr lang="en-US" altLang="zh-TW" sz="1200" b="0" i="0" u="none" strike="noStrike" dirty="0" smtClean="0">
                          <a:solidFill>
                            <a:schemeClr val="bg1"/>
                          </a:solidFill>
                          <a:latin typeface="微軟正黑體" pitchFamily="34" charset="-120"/>
                          <a:ea typeface="微軟正黑體" pitchFamily="34" charset="-120"/>
                        </a:rPr>
                        <a:t>Liability</a:t>
                      </a:r>
                      <a:endParaRPr lang="zh-TW" altLang="en-US" sz="1200" b="0" i="0" u="none" strike="noStrike" dirty="0">
                        <a:solidFill>
                          <a:schemeClr val="bg1"/>
                        </a:solidFill>
                        <a:latin typeface="微軟正黑體" pitchFamily="34" charset="-120"/>
                        <a:ea typeface="微軟正黑體" pitchFamily="34" charset="-120"/>
                      </a:endParaRPr>
                    </a:p>
                  </a:txBody>
                  <a:tcPr marL="6504" marR="6504" marT="6504" marB="0" anchor="ctr"/>
                </a:tc>
                <a:tc gridSpan="2">
                  <a:txBody>
                    <a:bodyPr/>
                    <a:lstStyle/>
                    <a:p>
                      <a:pPr algn="ctr" fontAlgn="ctr"/>
                      <a:r>
                        <a:rPr lang="en-US" altLang="zh-TW" sz="1200" b="1" u="none" strike="noStrike" dirty="0" smtClean="0">
                          <a:latin typeface="微軟正黑體" pitchFamily="34" charset="-120"/>
                          <a:ea typeface="微軟正黑體" pitchFamily="34" charset="-120"/>
                        </a:rPr>
                        <a:t>Jun.30,</a:t>
                      </a:r>
                      <a:r>
                        <a:rPr lang="en-US" altLang="zh-TW" sz="1200" b="1" u="none" strike="noStrike" baseline="0" dirty="0" smtClean="0">
                          <a:latin typeface="微軟正黑體" pitchFamily="34" charset="-120"/>
                          <a:ea typeface="微軟正黑體" pitchFamily="34" charset="-120"/>
                        </a:rPr>
                        <a:t> </a:t>
                      </a:r>
                      <a:r>
                        <a:rPr lang="en-US" altLang="zh-TW" sz="1200" b="1" u="none" strike="noStrike" dirty="0" smtClean="0">
                          <a:latin typeface="微軟正黑體" pitchFamily="34" charset="-120"/>
                          <a:ea typeface="微軟正黑體" pitchFamily="34" charset="-120"/>
                        </a:rPr>
                        <a:t>2020</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b="1" u="none" strike="noStrike" dirty="0" smtClean="0">
                          <a:latin typeface="微軟正黑體" pitchFamily="34" charset="-120"/>
                          <a:ea typeface="微軟正黑體" pitchFamily="34" charset="-120"/>
                        </a:rPr>
                        <a:t>Jun.30,</a:t>
                      </a:r>
                      <a:r>
                        <a:rPr lang="en-US" altLang="zh-TW" sz="1200" b="1" u="none" strike="noStrike" baseline="0" dirty="0" smtClean="0">
                          <a:latin typeface="微軟正黑體" pitchFamily="34" charset="-120"/>
                          <a:ea typeface="微軟正黑體" pitchFamily="34" charset="-120"/>
                        </a:rPr>
                        <a:t> </a:t>
                      </a:r>
                      <a:r>
                        <a:rPr lang="en-US" altLang="zh-TW" sz="1200" b="1" u="none" strike="noStrike" dirty="0" smtClean="0">
                          <a:latin typeface="微軟正黑體" pitchFamily="34" charset="-120"/>
                          <a:ea typeface="微軟正黑體" pitchFamily="34" charset="-120"/>
                        </a:rPr>
                        <a:t>2019</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b="1" u="none" strike="noStrike" dirty="0" smtClean="0">
                          <a:latin typeface="微軟正黑體" pitchFamily="34" charset="-120"/>
                          <a:ea typeface="微軟正黑體" pitchFamily="34" charset="-120"/>
                        </a:rPr>
                        <a:t>Mar. 31, 2020</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r>
              <a:tr h="472631">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en-US" altLang="zh-TW" sz="1200" b="0" i="0" u="none" strike="noStrike" baseline="0" dirty="0" smtClean="0">
                          <a:solidFill>
                            <a:schemeClr val="dk1"/>
                          </a:solidFill>
                          <a:latin typeface="微軟正黑體" pitchFamily="34" charset="-120"/>
                          <a:ea typeface="微軟正黑體" pitchFamily="34" charset="-120"/>
                        </a:rPr>
                        <a:t> </a:t>
                      </a:r>
                      <a:r>
                        <a:rPr lang="en-US" altLang="zh-TW" sz="1200" b="1" i="0" u="none" strike="noStrike" baseline="0" dirty="0" smtClean="0">
                          <a:solidFill>
                            <a:schemeClr val="dk1"/>
                          </a:solidFill>
                          <a:latin typeface="微軟正黑體" pitchFamily="34" charset="-120"/>
                          <a:ea typeface="微軟正黑體" pitchFamily="34" charset="-120"/>
                        </a:rPr>
                        <a:t>Non-Current Liabilities</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zh-TW" altLang="en-US" sz="1200" u="none" strike="noStrike" dirty="0" smtClean="0">
                          <a:latin typeface="微軟正黑體" pitchFamily="34" charset="-120"/>
                          <a:ea typeface="微軟正黑體" pitchFamily="34" charset="-120"/>
                        </a:rPr>
                        <a:t> </a:t>
                      </a:r>
                      <a:r>
                        <a:rPr lang="en-US" altLang="zh-TW" sz="1200" u="none" strike="noStrike" dirty="0" smtClean="0">
                          <a:latin typeface="微軟正黑體" pitchFamily="34" charset="-120"/>
                          <a:ea typeface="微軟正黑體" pitchFamily="34" charset="-120"/>
                        </a:rPr>
                        <a:t>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l" fontAlgn="ctr"/>
                      <a:r>
                        <a:rPr lang="en-US" altLang="zh-TW" sz="1200" u="none" strike="noStrike" dirty="0" smtClean="0">
                          <a:latin typeface="微軟正黑體" pitchFamily="34" charset="-120"/>
                          <a:ea typeface="微軟正黑體" pitchFamily="34" charset="-120"/>
                        </a:rPr>
                        <a:t>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ctr" fontAlgn="ctr"/>
                      <a:r>
                        <a:rPr lang="en-US" altLang="zh-TW" sz="1200" b="0" i="0" u="none" strike="noStrike" dirty="0" smtClean="0">
                          <a:solidFill>
                            <a:schemeClr val="dk1"/>
                          </a:solidFill>
                          <a:latin typeface="微軟正黑體" pitchFamily="34" charset="-120"/>
                          <a:ea typeface="微軟正黑體" pitchFamily="34" charset="-120"/>
                        </a:rPr>
                        <a:t>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b="0" i="0" u="none" strike="noStrike" dirty="0" smtClean="0">
                          <a:solidFill>
                            <a:schemeClr val="dk1"/>
                          </a:solidFill>
                          <a:latin typeface="微軟正黑體" pitchFamily="34" charset="-120"/>
                          <a:ea typeface="微軟正黑體" pitchFamily="34" charset="-120"/>
                        </a:rPr>
                        <a:t>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r>
              <a:tr h="704220">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200" b="0" i="0" kern="1200" dirty="0" smtClean="0">
                          <a:solidFill>
                            <a:schemeClr val="dk1"/>
                          </a:solidFill>
                          <a:latin typeface="微軟正黑體" pitchFamily="34" charset="-120"/>
                          <a:ea typeface="微軟正黑體" pitchFamily="34" charset="-120"/>
                          <a:cs typeface="+mn-cs"/>
                        </a:rPr>
                        <a:t>Financial Liabilities at Fair Value through Profit or Loss – </a:t>
                      </a:r>
                      <a:r>
                        <a:rPr lang="en-US" altLang="zh-TW" sz="1200" b="0" i="0" u="none" strike="noStrike" kern="1200" dirty="0" smtClean="0">
                          <a:solidFill>
                            <a:schemeClr val="dk1"/>
                          </a:solidFill>
                          <a:latin typeface="微軟正黑體" pitchFamily="34" charset="-120"/>
                          <a:ea typeface="微軟正黑體" pitchFamily="34" charset="-120"/>
                          <a:cs typeface="+mn-cs"/>
                        </a:rPr>
                        <a:t>N</a:t>
                      </a:r>
                      <a:r>
                        <a:rPr lang="en-US" altLang="zh-TW" sz="1200" b="0" i="0" u="none" strike="noStrike" dirty="0" smtClean="0">
                          <a:solidFill>
                            <a:schemeClr val="dk1"/>
                          </a:solidFill>
                          <a:latin typeface="微軟正黑體" pitchFamily="34" charset="-120"/>
                          <a:ea typeface="微軟正黑體" pitchFamily="34" charset="-120"/>
                        </a:rPr>
                        <a:t>on-Current</a:t>
                      </a:r>
                      <a:endParaRPr lang="zh-TW" altLang="en-US" sz="1200" b="0" i="0" u="none" strike="noStrike" dirty="0" smtClean="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a:r>
                        <a:rPr lang="en-US" altLang="zh-TW" sz="1200" dirty="0" smtClean="0">
                          <a:latin typeface="微軟正黑體" pitchFamily="34" charset="-120"/>
                          <a:ea typeface="微軟正黑體" pitchFamily="34" charset="-120"/>
                        </a:rPr>
                        <a:t>0</a:t>
                      </a:r>
                      <a:endParaRPr lang="zh-TW" altLang="en-US" sz="1200" dirty="0">
                        <a:latin typeface="微軟正黑體" pitchFamily="34" charset="-120"/>
                        <a:ea typeface="微軟正黑體" pitchFamily="34" charset="-12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a:r>
                        <a:rPr lang="en-US" altLang="zh-TW" sz="1200" dirty="0" smtClean="0">
                          <a:latin typeface="微軟正黑體" pitchFamily="34" charset="-120"/>
                          <a:ea typeface="微軟正黑體" pitchFamily="34" charset="-120"/>
                        </a:rPr>
                        <a:t>0</a:t>
                      </a:r>
                      <a:endParaRPr lang="zh-TW" altLang="en-US" sz="1200" dirty="0">
                        <a:latin typeface="微軟正黑體" pitchFamily="34" charset="-120"/>
                        <a:ea typeface="微軟正黑體" pitchFamily="34" charset="-12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a:r>
                        <a:rPr lang="en-US" altLang="zh-TW" sz="1200" dirty="0" smtClean="0">
                          <a:latin typeface="微軟正黑體" pitchFamily="34" charset="-120"/>
                          <a:ea typeface="微軟正黑體" pitchFamily="34" charset="-120"/>
                        </a:rPr>
                        <a:t>0</a:t>
                      </a:r>
                      <a:endParaRPr lang="zh-TW" altLang="en-US" sz="1200" dirty="0">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a:r>
                        <a:rPr lang="en-US" altLang="zh-TW" sz="1200" dirty="0" smtClean="0">
                          <a:latin typeface="微軟正黑體" pitchFamily="34" charset="-120"/>
                          <a:ea typeface="微軟正黑體" pitchFamily="34" charset="-120"/>
                        </a:rPr>
                        <a:t>0</a:t>
                      </a:r>
                      <a:endParaRPr lang="zh-TW" altLang="en-US" sz="1200" dirty="0">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a:r>
                        <a:rPr lang="en-US" altLang="zh-TW" sz="1200" dirty="0" smtClean="0">
                          <a:latin typeface="微軟正黑體" pitchFamily="34" charset="-120"/>
                          <a:ea typeface="微軟正黑體" pitchFamily="34" charset="-120"/>
                        </a:rPr>
                        <a:t>9</a:t>
                      </a:r>
                      <a:endParaRPr lang="zh-TW" altLang="en-US" sz="1200" dirty="0">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tcPr>
                </a:tc>
                <a:tc>
                  <a:txBody>
                    <a:bodyPr/>
                    <a:lstStyle/>
                    <a:p>
                      <a:pPr algn="r"/>
                      <a:r>
                        <a:rPr lang="en-US" altLang="zh-TW" sz="1200" dirty="0" smtClean="0">
                          <a:latin typeface="微軟正黑體" pitchFamily="34" charset="-120"/>
                          <a:ea typeface="微軟正黑體" pitchFamily="34" charset="-120"/>
                        </a:rPr>
                        <a:t>0.04</a:t>
                      </a:r>
                      <a:endParaRPr lang="zh-TW" altLang="en-US" sz="1200" dirty="0">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tcPr>
                </a:tc>
              </a:tr>
              <a:tr h="425776">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l" fontAlgn="ctr"/>
                      <a:r>
                        <a:rPr lang="en-US" altLang="zh-TW" sz="1200" b="0" i="0" kern="1200" dirty="0" smtClean="0">
                          <a:solidFill>
                            <a:schemeClr val="dk1"/>
                          </a:solidFill>
                          <a:latin typeface="微軟正黑體" pitchFamily="34" charset="-120"/>
                          <a:ea typeface="微軟正黑體" pitchFamily="34" charset="-120"/>
                          <a:cs typeface="+mn-cs"/>
                        </a:rPr>
                        <a:t>Bonds Payable</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500</a:t>
                      </a:r>
                    </a:p>
                  </a:txBody>
                  <a:tcPr marL="0" marR="0" marT="0" marB="0" anchor="ct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2.27</a:t>
                      </a:r>
                    </a:p>
                  </a:txBody>
                  <a:tcPr marL="0" marR="0" marT="0" marB="0" anchor="ct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500 </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2.39</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500</a:t>
                      </a:r>
                    </a:p>
                  </a:txBody>
                  <a:tcPr marL="0" marR="0" marT="0"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2.34</a:t>
                      </a:r>
                    </a:p>
                  </a:txBody>
                  <a:tcPr marL="0" marR="0" marT="0" marB="0" anchor="ctr"/>
                </a:tc>
              </a:tr>
              <a:tr h="422721">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l" fontAlgn="ctr"/>
                      <a:r>
                        <a:rPr lang="en-US" altLang="zh-TW" sz="1200" b="0" i="0" kern="1200" dirty="0" smtClean="0">
                          <a:solidFill>
                            <a:schemeClr val="dk1"/>
                          </a:solidFill>
                          <a:latin typeface="微軟正黑體" pitchFamily="34" charset="-120"/>
                          <a:ea typeface="微軟正黑體" pitchFamily="34" charset="-120"/>
                          <a:cs typeface="+mn-cs"/>
                        </a:rPr>
                        <a:t>Long-Term Loans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3,734</a:t>
                      </a:r>
                    </a:p>
                  </a:txBody>
                  <a:tcPr marL="0" marR="0" marT="0"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16.96</a:t>
                      </a:r>
                    </a:p>
                  </a:txBody>
                  <a:tcPr marL="0" marR="0" marT="0"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3,634 </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17.35</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3,263</a:t>
                      </a:r>
                    </a:p>
                  </a:txBody>
                  <a:tcPr marL="0" marR="0" marT="0" marB="0" anchor="ct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15.24</a:t>
                      </a:r>
                    </a:p>
                  </a:txBody>
                  <a:tcPr marL="0" marR="0" marT="0" marB="0" anchor="ctr"/>
                </a:tc>
              </a:tr>
              <a:tr h="363976">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l" fontAlgn="ctr"/>
                      <a:r>
                        <a:rPr lang="en-US" altLang="zh-TW" sz="1200" b="0" i="0" u="none" strike="noStrike" dirty="0" smtClean="0">
                          <a:solidFill>
                            <a:srgbClr val="000000"/>
                          </a:solidFill>
                          <a:latin typeface="微軟正黑體" pitchFamily="34" charset="-120"/>
                          <a:ea typeface="微軟正黑體" pitchFamily="34" charset="-120"/>
                        </a:rPr>
                        <a:t>Leased</a:t>
                      </a:r>
                      <a:r>
                        <a:rPr lang="en-US" altLang="zh-TW" sz="1200" b="0" i="0" u="none" strike="noStrike" baseline="0" dirty="0" smtClean="0">
                          <a:solidFill>
                            <a:srgbClr val="000000"/>
                          </a:solidFill>
                          <a:latin typeface="微軟正黑體" pitchFamily="34" charset="-120"/>
                          <a:ea typeface="微軟正黑體" pitchFamily="34" charset="-120"/>
                        </a:rPr>
                        <a:t> Liabilities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b">
                    <a:lnB w="12700" cap="flat" cmpd="sng" algn="ctr">
                      <a:no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223</a:t>
                      </a:r>
                    </a:p>
                  </a:txBody>
                  <a:tcPr marL="0" marR="0" marT="0" marB="0" anchor="ctr">
                    <a:lnB w="12700" cap="flat" cmpd="sng" algn="ctr">
                      <a:solidFill>
                        <a:schemeClr val="bg1"/>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1.01</a:t>
                      </a:r>
                    </a:p>
                  </a:txBody>
                  <a:tcPr marL="0" marR="0" marT="0" marB="0" anchor="ctr">
                    <a:lnB w="12700" cap="flat" cmpd="sng" algn="ctr">
                      <a:solidFill>
                        <a:schemeClr val="bg1"/>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196 </a:t>
                      </a:r>
                    </a:p>
                  </a:txBody>
                  <a:tcPr marL="0" marR="0" marT="0" marB="0" anchor="ctr">
                    <a:lnB w="12700" cap="flat" cmpd="sng" algn="ctr">
                      <a:solidFill>
                        <a:schemeClr val="accent2">
                          <a:lumMod val="20000"/>
                          <a:lumOff val="80000"/>
                        </a:schemeClr>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0.94</a:t>
                      </a:r>
                    </a:p>
                  </a:txBody>
                  <a:tcPr marL="0" marR="0" marT="0" marB="0" anchor="ctr">
                    <a:lnB w="12700" cap="flat" cmpd="sng" algn="ctr">
                      <a:solidFill>
                        <a:schemeClr val="accent2">
                          <a:lumMod val="20000"/>
                          <a:lumOff val="80000"/>
                        </a:schemeClr>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229</a:t>
                      </a:r>
                    </a:p>
                  </a:txBody>
                  <a:tcPr marL="0" marR="0" marT="0" marB="0" anchor="ctr">
                    <a:lnB w="12700" cap="flat" cmpd="sng" algn="ctr">
                      <a:solidFill>
                        <a:schemeClr val="bg1"/>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1.07</a:t>
                      </a:r>
                    </a:p>
                  </a:txBody>
                  <a:tcPr marL="0" marR="0" marT="0" marB="0" anchor="ctr">
                    <a:lnB w="12700" cap="flat" cmpd="sng" algn="ctr">
                      <a:solidFill>
                        <a:schemeClr val="bg1"/>
                      </a:solidFill>
                      <a:prstDash val="solid"/>
                      <a:round/>
                      <a:headEnd type="none" w="med" len="med"/>
                      <a:tailEnd type="none" w="med" len="med"/>
                    </a:lnB>
                  </a:tcPr>
                </a:tc>
              </a:tr>
              <a:tr h="422721">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l" fontAlgn="ctr"/>
                      <a:r>
                        <a:rPr lang="en-US" altLang="zh-TW" sz="1200" b="0" i="0" u="none" strike="noStrike" dirty="0" smtClean="0">
                          <a:solidFill>
                            <a:schemeClr val="dk1"/>
                          </a:solidFill>
                          <a:latin typeface="微軟正黑體" pitchFamily="34" charset="-120"/>
                          <a:ea typeface="微軟正黑體" pitchFamily="34" charset="-120"/>
                        </a:rPr>
                        <a:t>Other</a:t>
                      </a:r>
                      <a:r>
                        <a:rPr lang="en-US" altLang="zh-TW" sz="1200" b="0" i="0" u="none" strike="noStrike" baseline="0" dirty="0" smtClean="0">
                          <a:solidFill>
                            <a:schemeClr val="dk1"/>
                          </a:solidFill>
                          <a:latin typeface="微軟正黑體" pitchFamily="34" charset="-120"/>
                          <a:ea typeface="微軟正黑體" pitchFamily="34" charset="-120"/>
                        </a:rPr>
                        <a:t> Non-Current Liabilities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432</a:t>
                      </a:r>
                    </a:p>
                  </a:txBody>
                  <a:tcPr marL="0" marR="0" marT="0"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1.96</a:t>
                      </a:r>
                    </a:p>
                  </a:txBody>
                  <a:tcPr marL="0" marR="0" marT="0"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479 </a:t>
                      </a:r>
                    </a:p>
                  </a:txBody>
                  <a:tcPr marL="0" marR="0" marT="0" marB="0" anchor="ctr">
                    <a:lnT w="12700" cap="flat" cmpd="sng" algn="ctr">
                      <a:solidFill>
                        <a:schemeClr val="accent2">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2.29</a:t>
                      </a:r>
                    </a:p>
                  </a:txBody>
                  <a:tcPr marL="0" marR="0" marT="0" marB="0" anchor="ctr">
                    <a:lnT w="12700" cap="flat" cmpd="sng" algn="ctr">
                      <a:solidFill>
                        <a:schemeClr val="accent2">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437</a:t>
                      </a:r>
                    </a:p>
                  </a:txBody>
                  <a:tcPr marL="0" marR="0" marT="0"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2.04</a:t>
                      </a:r>
                    </a:p>
                  </a:txBody>
                  <a:tcPr marL="0" marR="0" marT="0"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2721">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l" fontAlgn="ctr"/>
                      <a:r>
                        <a:rPr lang="en-US" altLang="zh-TW" sz="1200" b="1" i="0" u="none" strike="noStrike" dirty="0" smtClean="0">
                          <a:solidFill>
                            <a:schemeClr val="dk1"/>
                          </a:solidFill>
                          <a:latin typeface="微軟正黑體" pitchFamily="34" charset="-120"/>
                          <a:ea typeface="微軟正黑體" pitchFamily="34" charset="-120"/>
                        </a:rPr>
                        <a:t>Total</a:t>
                      </a:r>
                      <a:r>
                        <a:rPr lang="en-US" altLang="zh-TW" sz="1200" b="1" i="0" u="none" strike="noStrike" baseline="0" dirty="0" smtClean="0">
                          <a:solidFill>
                            <a:schemeClr val="dk1"/>
                          </a:solidFill>
                          <a:latin typeface="微軟正黑體" pitchFamily="34" charset="-120"/>
                          <a:ea typeface="微軟正黑體" pitchFamily="34" charset="-120"/>
                        </a:rPr>
                        <a:t> Non-Current Liabilities</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b">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rtl="0" fontAlgn="ctr"/>
                      <a:r>
                        <a:rPr lang="en-US" altLang="zh-TW" sz="1200" b="1" i="0" u="none" strike="noStrike" dirty="0">
                          <a:solidFill>
                            <a:srgbClr val="000000"/>
                          </a:solidFill>
                          <a:latin typeface="微軟正黑體" pitchFamily="34" charset="-120"/>
                          <a:ea typeface="微軟正黑體" pitchFamily="34" charset="-120"/>
                        </a:rPr>
                        <a:t>4,889</a:t>
                      </a:r>
                    </a:p>
                  </a:txBody>
                  <a:tcPr marL="0" marR="0" marT="0" marB="0" anchor="ctr">
                    <a:lnT w="12700" cap="flat" cmpd="sng" algn="ctr">
                      <a:solidFill>
                        <a:schemeClr val="tx1"/>
                      </a:solidFill>
                      <a:prstDash val="solid"/>
                      <a:round/>
                      <a:headEnd type="none" w="med" len="med"/>
                      <a:tailEnd type="none" w="med" len="med"/>
                    </a:lnT>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22.2</a:t>
                      </a:r>
                    </a:p>
                  </a:txBody>
                  <a:tcPr marL="0" marR="0" marT="0" marB="0" anchor="ctr">
                    <a:lnT w="12700" cap="flat" cmpd="sng" algn="ctr">
                      <a:solidFill>
                        <a:schemeClr val="tx1"/>
                      </a:solidFill>
                      <a:prstDash val="solid"/>
                      <a:round/>
                      <a:headEnd type="none" w="med" len="med"/>
                      <a:tailEnd type="none" w="med" len="med"/>
                    </a:lnT>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4,809</a:t>
                      </a:r>
                    </a:p>
                  </a:txBody>
                  <a:tcPr marL="0" marR="0" marT="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22.97</a:t>
                      </a:r>
                    </a:p>
                  </a:txBody>
                  <a:tcPr marL="0" marR="0" marT="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rtl="0" fontAlgn="ctr"/>
                      <a:r>
                        <a:rPr lang="en-US" altLang="zh-TW" sz="1200" b="1" i="0" u="none" strike="noStrike" dirty="0">
                          <a:solidFill>
                            <a:srgbClr val="000000"/>
                          </a:solidFill>
                          <a:latin typeface="微軟正黑體" pitchFamily="34" charset="-120"/>
                          <a:ea typeface="微軟正黑體" pitchFamily="34" charset="-120"/>
                        </a:rPr>
                        <a:t>4,438</a:t>
                      </a:r>
                    </a:p>
                  </a:txBody>
                  <a:tcPr marL="0" marR="0" marT="0" marB="0" anchor="ctr">
                    <a:lnT w="12700" cap="flat" cmpd="sng" algn="ctr">
                      <a:solidFill>
                        <a:schemeClr val="tx1"/>
                      </a:solidFill>
                      <a:prstDash val="solid"/>
                      <a:round/>
                      <a:headEnd type="none" w="med" len="med"/>
                      <a:tailEnd type="none" w="med" len="med"/>
                    </a:lnT>
                  </a:tcPr>
                </a:tc>
                <a:tc>
                  <a:txBody>
                    <a:bodyPr/>
                    <a:lstStyle/>
                    <a:p>
                      <a:pPr algn="r" rtl="0" fontAlgn="ctr"/>
                      <a:r>
                        <a:rPr lang="en-US" altLang="zh-TW" sz="1200" b="1" i="0" u="none" strike="noStrike" dirty="0">
                          <a:solidFill>
                            <a:srgbClr val="000000"/>
                          </a:solidFill>
                          <a:latin typeface="微軟正黑體" pitchFamily="34" charset="-120"/>
                          <a:ea typeface="微軟正黑體" pitchFamily="34" charset="-120"/>
                        </a:rPr>
                        <a:t>20.73</a:t>
                      </a:r>
                    </a:p>
                  </a:txBody>
                  <a:tcPr marL="0" marR="0" marT="0" marB="0" anchor="ctr">
                    <a:lnT w="12700" cap="flat" cmpd="sng" algn="ctr">
                      <a:solidFill>
                        <a:schemeClr val="tx1"/>
                      </a:solidFill>
                      <a:prstDash val="solid"/>
                      <a:round/>
                      <a:headEnd type="none" w="med" len="med"/>
                      <a:tailEnd type="none" w="med" len="med"/>
                    </a:lnT>
                  </a:tcPr>
                </a:tc>
              </a:tr>
              <a:tr h="358262">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tc>
                <a:tc>
                  <a:txBody>
                    <a:bodyPr/>
                    <a:lstStyle/>
                    <a:p>
                      <a:pPr algn="l" fontAlgn="ct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l" fontAlgn="ctr"/>
                      <a:r>
                        <a:rPr lang="en-US" altLang="zh-TW" sz="1200" b="1" i="0" u="none" strike="noStrike" dirty="0" smtClean="0">
                          <a:solidFill>
                            <a:schemeClr val="dk1"/>
                          </a:solidFill>
                          <a:latin typeface="微軟正黑體" pitchFamily="34" charset="-120"/>
                          <a:ea typeface="微軟正黑體" pitchFamily="34" charset="-120"/>
                        </a:rPr>
                        <a:t>Total</a:t>
                      </a:r>
                      <a:r>
                        <a:rPr lang="en-US" altLang="zh-TW" sz="1200" b="1" i="0" u="none" strike="noStrike" baseline="0" dirty="0" smtClean="0">
                          <a:solidFill>
                            <a:schemeClr val="dk1"/>
                          </a:solidFill>
                          <a:latin typeface="微軟正黑體" pitchFamily="34" charset="-120"/>
                          <a:ea typeface="微軟正黑體" pitchFamily="34" charset="-120"/>
                        </a:rPr>
                        <a:t> Liabilities</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b">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13,380</a:t>
                      </a:r>
                    </a:p>
                  </a:txBody>
                  <a:tcPr marL="0" marR="0" marT="0" marB="0" anchor="ct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60.78</a:t>
                      </a:r>
                    </a:p>
                  </a:txBody>
                  <a:tcPr marL="0" marR="0" marT="0" marB="0" anchor="ct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12,817</a:t>
                      </a:r>
                    </a:p>
                  </a:txBody>
                  <a:tcPr marL="0" marR="0" marT="0" marB="0" anchor="ctr">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61.2</a:t>
                      </a:r>
                    </a:p>
                  </a:txBody>
                  <a:tcPr marL="0" marR="0" marT="0" marB="0" anchor="ctr">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12,833</a:t>
                      </a:r>
                    </a:p>
                  </a:txBody>
                  <a:tcPr marL="0" marR="0" marT="0" marB="0" anchor="ctr"/>
                </a:tc>
                <a:tc>
                  <a:txBody>
                    <a:bodyPr/>
                    <a:lstStyle/>
                    <a:p>
                      <a:pPr algn="r" rtl="0" fontAlgn="ctr"/>
                      <a:r>
                        <a:rPr lang="en-US" altLang="zh-TW" sz="1200" b="1" i="0" u="none" strike="noStrike" dirty="0">
                          <a:solidFill>
                            <a:srgbClr val="000000"/>
                          </a:solidFill>
                          <a:latin typeface="微軟正黑體" pitchFamily="34" charset="-120"/>
                          <a:ea typeface="微軟正黑體" pitchFamily="34" charset="-120"/>
                        </a:rPr>
                        <a:t>59.96</a:t>
                      </a:r>
                    </a:p>
                  </a:txBody>
                  <a:tcPr marL="0" marR="0" marT="0" marB="0" anchor="ctr"/>
                </a:tc>
              </a:tr>
            </a:tbl>
          </a:graphicData>
        </a:graphic>
      </p:graphicFrame>
      <p:sp>
        <p:nvSpPr>
          <p:cNvPr id="29" name="投影片編號版面配置區 28"/>
          <p:cNvSpPr>
            <a:spLocks noGrp="1"/>
          </p:cNvSpPr>
          <p:nvPr>
            <p:ph type="sldNum" sz="quarter" idx="16"/>
          </p:nvPr>
        </p:nvSpPr>
        <p:spPr/>
        <p:txBody>
          <a:bodyPr/>
          <a:lstStyle/>
          <a:p>
            <a:pPr>
              <a:defRPr/>
            </a:pPr>
            <a:fld id="{620B626C-7E9B-45DD-B951-EB10FCB05BC4}" type="slidenum">
              <a:rPr lang="zh-TW" altLang="en-US" smtClean="0"/>
              <a:pPr>
                <a:defRPr/>
              </a:pPr>
              <a:t>28</a:t>
            </a:fld>
            <a:endParaRPr lang="zh-TW" altLang="en-US"/>
          </a:p>
        </p:txBody>
      </p:sp>
      <p:sp>
        <p:nvSpPr>
          <p:cNvPr id="39" name="矩形 38"/>
          <p:cNvSpPr/>
          <p:nvPr/>
        </p:nvSpPr>
        <p:spPr>
          <a:xfrm>
            <a:off x="971600" y="1196752"/>
            <a:ext cx="4760086" cy="369332"/>
          </a:xfrm>
          <a:prstGeom prst="rect">
            <a:avLst/>
          </a:prstGeom>
        </p:spPr>
        <p:txBody>
          <a:bodyPr wrap="none">
            <a:spAutoFit/>
          </a:bodyPr>
          <a:lstStyle/>
          <a:p>
            <a:pPr>
              <a:buFont typeface="Arial" pitchFamily="34" charset="0"/>
              <a:buChar char="•"/>
            </a:pPr>
            <a:r>
              <a:rPr lang="en-US" altLang="zh-TW" dirty="0" smtClean="0"/>
              <a:t> Consolidated Statements of Financial Position: </a:t>
            </a:r>
            <a:endParaRPr lang="zh-TW" altLang="en-US" dirty="0"/>
          </a:p>
        </p:txBody>
      </p:sp>
      <p:sp>
        <p:nvSpPr>
          <p:cNvPr id="28" name="文字方塊 1"/>
          <p:cNvSpPr txBox="1">
            <a:spLocks noChangeArrowheads="1"/>
          </p:cNvSpPr>
          <p:nvPr/>
        </p:nvSpPr>
        <p:spPr bwMode="auto">
          <a:xfrm>
            <a:off x="4644008" y="1340768"/>
            <a:ext cx="4032250" cy="263525"/>
          </a:xfrm>
          <a:prstGeom prst="rect">
            <a:avLst/>
          </a:prstGeom>
          <a:noFill/>
          <a:ln w="9525">
            <a:noFill/>
            <a:miter lim="800000"/>
            <a:headEnd/>
            <a:tailEnd/>
          </a:ln>
        </p:spPr>
        <p:txBody>
          <a:bodyPr/>
          <a:lstStyle/>
          <a:p>
            <a:pPr algn="r" eaLnBrk="1" hangingPunct="1"/>
            <a:r>
              <a:rPr lang="en-US" altLang="zh-TW" sz="1400" dirty="0">
                <a:latin typeface="微軟正黑體" pitchFamily="34" charset="-120"/>
                <a:ea typeface="微軟正黑體" pitchFamily="34" charset="-120"/>
              </a:rPr>
              <a:t>Unit: </a:t>
            </a:r>
            <a:r>
              <a:rPr lang="en-US" altLang="zh-TW" sz="1400" dirty="0" smtClean="0">
                <a:latin typeface="微軟正黑體" pitchFamily="34" charset="-120"/>
                <a:ea typeface="微軟正黑體" pitchFamily="34" charset="-120"/>
              </a:rPr>
              <a:t>Million </a:t>
            </a:r>
            <a:r>
              <a:rPr lang="en-US" altLang="zh-TW" sz="1400" dirty="0">
                <a:latin typeface="微軟正黑體" pitchFamily="34" charset="-120"/>
                <a:ea typeface="微軟正黑體" pitchFamily="34" charset="-120"/>
              </a:rPr>
              <a:t>of </a:t>
            </a:r>
            <a:r>
              <a:rPr lang="en-US" altLang="zh-TW" sz="1400" dirty="0" smtClean="0">
                <a:latin typeface="微軟正黑體" pitchFamily="34" charset="-120"/>
                <a:ea typeface="微軟正黑體" pitchFamily="34" charset="-120"/>
              </a:rPr>
              <a:t>NTD</a:t>
            </a:r>
            <a:endParaRPr lang="zh-TW" altLang="en-US" sz="1400" dirty="0">
              <a:latin typeface="微軟正黑體" pitchFamily="34" charset="-120"/>
              <a:ea typeface="微軟正黑體" pitchFamily="34" charset="-120"/>
            </a:endParaRPr>
          </a:p>
        </p:txBody>
      </p:sp>
      <p:grpSp>
        <p:nvGrpSpPr>
          <p:cNvPr id="15" name="群組 14"/>
          <p:cNvGrpSpPr/>
          <p:nvPr/>
        </p:nvGrpSpPr>
        <p:grpSpPr>
          <a:xfrm>
            <a:off x="323528" y="260648"/>
            <a:ext cx="4752528" cy="792088"/>
            <a:chOff x="1403648" y="476671"/>
            <a:chExt cx="4706864" cy="792088"/>
          </a:xfrm>
        </p:grpSpPr>
        <p:grpSp>
          <p:nvGrpSpPr>
            <p:cNvPr id="16" name="群組 42"/>
            <p:cNvGrpSpPr/>
            <p:nvPr/>
          </p:nvGrpSpPr>
          <p:grpSpPr>
            <a:xfrm>
              <a:off x="1403648" y="476671"/>
              <a:ext cx="4706864" cy="792088"/>
              <a:chOff x="670818" y="1201082"/>
              <a:chExt cx="3432184" cy="836758"/>
            </a:xfrm>
          </p:grpSpPr>
          <p:sp>
            <p:nvSpPr>
              <p:cNvPr id="18" name="圓角化同側角落矩形 17"/>
              <p:cNvSpPr/>
              <p:nvPr/>
            </p:nvSpPr>
            <p:spPr>
              <a:xfrm rot="5400000">
                <a:off x="2006567" y="-134661"/>
                <a:ext cx="760685" cy="3432184"/>
              </a:xfrm>
              <a:prstGeom prst="round2SameRect">
                <a:avLst/>
              </a:prstGeom>
              <a:ln>
                <a:no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圓角化同側角落矩形 4"/>
              <p:cNvSpPr/>
              <p:nvPr/>
            </p:nvSpPr>
            <p:spPr>
              <a:xfrm>
                <a:off x="670819" y="1201082"/>
                <a:ext cx="3227277" cy="83675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r" defTabSz="1244600">
                  <a:lnSpc>
                    <a:spcPct val="90000"/>
                  </a:lnSpc>
                  <a:spcAft>
                    <a:spcPct val="15000"/>
                  </a:spcAft>
                </a:pPr>
                <a:r>
                  <a:rPr lang="zh-TW" altLang="en-US" sz="2800" b="1" kern="1200" dirty="0" smtClean="0">
                    <a:latin typeface="微軟正黑體" pitchFamily="34" charset="-120"/>
                    <a:ea typeface="微軟正黑體" pitchFamily="34" charset="-120"/>
                  </a:rPr>
                  <a:t> </a:t>
                </a:r>
                <a:r>
                  <a:rPr lang="en-US" altLang="zh-TW" sz="2800" dirty="0" smtClean="0"/>
                  <a:t>Financial </a:t>
                </a:r>
                <a:r>
                  <a:rPr lang="en-US" altLang="zh-TW" sz="2800" dirty="0" smtClean="0">
                    <a:cs typeface="Times New Roman" pitchFamily="18" charset="0"/>
                  </a:rPr>
                  <a:t>Highlights</a:t>
                </a:r>
                <a:endParaRPr lang="zh-TW" altLang="en-US" sz="2800" b="1" kern="1200" dirty="0">
                  <a:latin typeface="微軟正黑體" pitchFamily="34" charset="-120"/>
                  <a:ea typeface="微軟正黑體" pitchFamily="34" charset="-120"/>
                </a:endParaRPr>
              </a:p>
            </p:txBody>
          </p:sp>
        </p:grpSp>
        <p:pic>
          <p:nvPicPr>
            <p:cNvPr id="17" name="圖片 16" descr="logo網頁用.png"/>
            <p:cNvPicPr>
              <a:picLocks noChangeAspect="1"/>
            </p:cNvPicPr>
            <p:nvPr/>
          </p:nvPicPr>
          <p:blipFill>
            <a:blip r:embed="rId2" cstate="print"/>
            <a:srcRect l="8610" t="18591" r="47111" b="17670"/>
            <a:stretch>
              <a:fillRect/>
            </a:stretch>
          </p:blipFill>
          <p:spPr>
            <a:xfrm>
              <a:off x="1831545" y="548680"/>
              <a:ext cx="1003263" cy="648072"/>
            </a:xfrm>
            <a:prstGeom prst="rect">
              <a:avLst/>
            </a:prstGeom>
          </p:spPr>
        </p:pic>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nvGraphicFramePr>
        <p:xfrm>
          <a:off x="611560" y="1539098"/>
          <a:ext cx="8064895" cy="4464497"/>
        </p:xfrm>
        <a:graphic>
          <a:graphicData uri="http://schemas.openxmlformats.org/drawingml/2006/table">
            <a:tbl>
              <a:tblPr firstRow="1" lastRow="1">
                <a:tableStyleId>{85BE263C-DBD7-4A20-BB59-AAB30ACAA65A}</a:tableStyleId>
              </a:tblPr>
              <a:tblGrid>
                <a:gridCol w="275821"/>
                <a:gridCol w="327538"/>
                <a:gridCol w="2287831"/>
                <a:gridCol w="1141258"/>
                <a:gridCol w="684755"/>
                <a:gridCol w="1065175"/>
                <a:gridCol w="760839"/>
                <a:gridCol w="832126"/>
                <a:gridCol w="689552"/>
              </a:tblGrid>
              <a:tr h="469284">
                <a:tc gridSpan="2">
                  <a:txBody>
                    <a:bodyPr/>
                    <a:lstStyle/>
                    <a:p>
                      <a:pPr marL="0" algn="ctr" defTabSz="914400" rtl="0" eaLnBrk="1" fontAlgn="ctr" latinLnBrk="0" hangingPunct="1"/>
                      <a:r>
                        <a:rPr lang="en-US" altLang="zh-TW" sz="1200" b="1" u="none" strike="noStrike" kern="1200" dirty="0" smtClean="0">
                          <a:solidFill>
                            <a:schemeClr val="lt1"/>
                          </a:solidFill>
                          <a:latin typeface="微軟正黑體" pitchFamily="34" charset="-120"/>
                          <a:ea typeface="微軟正黑體" pitchFamily="34" charset="-120"/>
                          <a:cs typeface="+mn-cs"/>
                        </a:rPr>
                        <a:t>Period</a:t>
                      </a:r>
                      <a:endParaRPr lang="zh-TW" altLang="en-US" sz="1200" b="1" u="none" strike="noStrike" kern="1200" dirty="0">
                        <a:solidFill>
                          <a:schemeClr val="lt1"/>
                        </a:solidFill>
                        <a:latin typeface="微軟正黑體" pitchFamily="34" charset="-120"/>
                        <a:ea typeface="微軟正黑體" pitchFamily="34" charset="-120"/>
                        <a:cs typeface="+mn-cs"/>
                      </a:endParaRPr>
                    </a:p>
                  </a:txBody>
                  <a:tcPr marL="6504" marR="6504" marT="6504" marB="0" anchor="ctr"/>
                </a:tc>
                <a:tc hMerge="1">
                  <a:txBody>
                    <a:bodyPr/>
                    <a:lstStyle/>
                    <a:p>
                      <a:endParaRPr lang="zh-TW" altLang="en-US"/>
                    </a:p>
                  </a:txBody>
                  <a:tcPr/>
                </a:tc>
                <a:tc>
                  <a:txBody>
                    <a:bodyPr/>
                    <a:lstStyle/>
                    <a:p>
                      <a:pPr marL="0" algn="ctr" defTabSz="914400" rtl="0" eaLnBrk="1" fontAlgn="ctr" latinLnBrk="0" hangingPunct="1"/>
                      <a:r>
                        <a:rPr lang="en-US" altLang="zh-TW" sz="1200" b="1" u="none" strike="noStrike" kern="1200" dirty="0" smtClean="0">
                          <a:solidFill>
                            <a:schemeClr val="lt1"/>
                          </a:solidFill>
                          <a:latin typeface="微軟正黑體" pitchFamily="34" charset="-120"/>
                          <a:ea typeface="微軟正黑體" pitchFamily="34" charset="-120"/>
                          <a:cs typeface="+mn-cs"/>
                        </a:rPr>
                        <a:t>Equity</a:t>
                      </a:r>
                      <a:endParaRPr lang="zh-TW" altLang="en-US" sz="1200" b="1" u="none" strike="noStrike" kern="1200" dirty="0">
                        <a:solidFill>
                          <a:schemeClr val="lt1"/>
                        </a:solidFill>
                        <a:latin typeface="微軟正黑體" pitchFamily="34" charset="-120"/>
                        <a:ea typeface="微軟正黑體" pitchFamily="34" charset="-120"/>
                        <a:cs typeface="+mn-cs"/>
                      </a:endParaRPr>
                    </a:p>
                  </a:txBody>
                  <a:tcPr marL="6504" marR="6504" marT="6504" marB="0" anchor="ctr"/>
                </a:tc>
                <a:tc gridSpan="2">
                  <a:txBody>
                    <a:bodyPr/>
                    <a:lstStyle/>
                    <a:p>
                      <a:pPr algn="ctr" fontAlgn="ctr"/>
                      <a:r>
                        <a:rPr lang="en-US" altLang="zh-TW" sz="1200" b="1" u="none" strike="noStrike" dirty="0" smtClean="0">
                          <a:latin typeface="微軟正黑體" pitchFamily="34" charset="-120"/>
                          <a:ea typeface="微軟正黑體" pitchFamily="34" charset="-120"/>
                        </a:rPr>
                        <a:t>Jun.30,</a:t>
                      </a:r>
                      <a:r>
                        <a:rPr lang="en-US" altLang="zh-TW" sz="1200" b="1" u="none" strike="noStrike" baseline="0" dirty="0" smtClean="0">
                          <a:latin typeface="微軟正黑體" pitchFamily="34" charset="-120"/>
                          <a:ea typeface="微軟正黑體" pitchFamily="34" charset="-120"/>
                        </a:rPr>
                        <a:t> </a:t>
                      </a:r>
                      <a:r>
                        <a:rPr lang="en-US" altLang="zh-TW" sz="1200" b="1" u="none" strike="noStrike" dirty="0" smtClean="0">
                          <a:latin typeface="微軟正黑體" pitchFamily="34" charset="-120"/>
                          <a:ea typeface="微軟正黑體" pitchFamily="34" charset="-120"/>
                        </a:rPr>
                        <a:t>2020</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b="1" u="none" strike="noStrike" dirty="0" smtClean="0">
                          <a:latin typeface="微軟正黑體" pitchFamily="34" charset="-120"/>
                          <a:ea typeface="微軟正黑體" pitchFamily="34" charset="-120"/>
                        </a:rPr>
                        <a:t>Jun.30,</a:t>
                      </a:r>
                      <a:r>
                        <a:rPr lang="en-US" altLang="zh-TW" sz="1200" b="1" u="none" strike="noStrike" baseline="0" dirty="0" smtClean="0">
                          <a:latin typeface="微軟正黑體" pitchFamily="34" charset="-120"/>
                          <a:ea typeface="微軟正黑體" pitchFamily="34" charset="-120"/>
                        </a:rPr>
                        <a:t> </a:t>
                      </a:r>
                      <a:r>
                        <a:rPr lang="en-US" altLang="zh-TW" sz="1200" b="1" u="none" strike="noStrike" dirty="0" smtClean="0">
                          <a:latin typeface="微軟正黑體" pitchFamily="34" charset="-120"/>
                          <a:ea typeface="微軟正黑體" pitchFamily="34" charset="-120"/>
                        </a:rPr>
                        <a:t>2019</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c gridSpan="2">
                  <a:txBody>
                    <a:bodyPr/>
                    <a:lstStyle/>
                    <a:p>
                      <a:pPr algn="ctr" fontAlgn="ctr"/>
                      <a:r>
                        <a:rPr lang="en-US" altLang="zh-TW" sz="1200" b="1" u="none" strike="noStrike" dirty="0" smtClean="0">
                          <a:latin typeface="微軟正黑體" pitchFamily="34" charset="-120"/>
                          <a:ea typeface="微軟正黑體" pitchFamily="34" charset="-120"/>
                        </a:rPr>
                        <a:t>Mar. 31, 2020</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tc>
                <a:tc hMerge="1">
                  <a:txBody>
                    <a:bodyPr/>
                    <a:lstStyle/>
                    <a:p>
                      <a:endParaRPr lang="zh-TW" altLang="en-US"/>
                    </a:p>
                  </a:txBody>
                  <a:tcPr/>
                </a:tc>
              </a:tr>
              <a:tr h="238742">
                <a:tc>
                  <a:txBody>
                    <a:bodyPr/>
                    <a:lstStyle/>
                    <a:p>
                      <a:pPr algn="l" fontAlgn="ct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gridSpan="2">
                  <a:txBody>
                    <a:bodyPr/>
                    <a:lstStyle/>
                    <a:p>
                      <a:pPr algn="l" fontAlgn="ctr"/>
                      <a:r>
                        <a:rPr lang="en-US" altLang="zh-TW" sz="1200" b="1" i="0" u="none" strike="noStrike" dirty="0" smtClean="0">
                          <a:solidFill>
                            <a:schemeClr val="dk1"/>
                          </a:solidFill>
                          <a:latin typeface="微軟正黑體" pitchFamily="34" charset="-120"/>
                          <a:ea typeface="微軟正黑體" pitchFamily="34" charset="-120"/>
                        </a:rPr>
                        <a:t>Equity</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zh-TW" altLang="en-US"/>
                    </a:p>
                  </a:txBody>
                  <a:tcPr/>
                </a:tc>
                <a:tc>
                  <a:txBody>
                    <a:bodyPr/>
                    <a:lstStyle/>
                    <a:p>
                      <a:pPr algn="ctr" fontAlgn="ctr"/>
                      <a:r>
                        <a:rPr lang="zh-TW" altLang="en-US" sz="1200" u="none" strike="noStrike" dirty="0" smtClean="0">
                          <a:latin typeface="微軟正黑體" pitchFamily="34" charset="-120"/>
                          <a:ea typeface="微軟正黑體" pitchFamily="34" charset="-120"/>
                        </a:rPr>
                        <a:t> </a:t>
                      </a:r>
                      <a:r>
                        <a:rPr lang="en-US" altLang="zh-TW" sz="1200" u="none" strike="noStrike" dirty="0" smtClean="0">
                          <a:latin typeface="微軟正黑體" pitchFamily="34" charset="-120"/>
                          <a:ea typeface="微軟正黑體" pitchFamily="34" charset="-120"/>
                        </a:rPr>
                        <a:t>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l" fontAlgn="ctr"/>
                      <a:r>
                        <a:rPr lang="en-US" altLang="zh-TW" sz="1200" u="none" strike="noStrike" dirty="0" smtClean="0">
                          <a:latin typeface="微軟正黑體" pitchFamily="34" charset="-120"/>
                          <a:ea typeface="微軟正黑體" pitchFamily="34" charset="-120"/>
                        </a:rPr>
                        <a:t>              %</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ctr" fontAlgn="ctr"/>
                      <a:r>
                        <a:rPr lang="en-US" altLang="zh-TW" sz="1200" b="0" i="0" u="none" strike="noStrike" dirty="0" smtClean="0">
                          <a:solidFill>
                            <a:schemeClr val="dk1"/>
                          </a:solidFill>
                          <a:latin typeface="微軟正黑體" pitchFamily="34" charset="-120"/>
                          <a:ea typeface="微軟正黑體" pitchFamily="34" charset="-120"/>
                        </a:rPr>
                        <a:t>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en-US" altLang="zh-TW" sz="1200" b="0" i="0" u="none" strike="noStrike" dirty="0" smtClean="0">
                          <a:solidFill>
                            <a:schemeClr val="dk1"/>
                          </a:solidFill>
                          <a:latin typeface="微軟正黑體" pitchFamily="34" charset="-120"/>
                          <a:ea typeface="微軟正黑體" pitchFamily="34" charset="-120"/>
                        </a:rPr>
                        <a:t>Amounts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c>
                  <a:txBody>
                    <a:bodyPr/>
                    <a:lstStyle/>
                    <a:p>
                      <a:pPr algn="r" fontAlgn="ctr"/>
                      <a:r>
                        <a:rPr lang="en-US" altLang="zh-TW" sz="1200" u="none" strike="noStrike" dirty="0">
                          <a:latin typeface="微軟正黑體" pitchFamily="34" charset="-120"/>
                          <a:ea typeface="微軟正黑體" pitchFamily="34" charset="-120"/>
                        </a:rPr>
                        <a:t>%</a:t>
                      </a:r>
                      <a:endParaRPr lang="en-US" altLang="zh-TW"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tcPr>
                </a:tc>
              </a:tr>
              <a:tr h="236008">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ctr"/>
                      <a:r>
                        <a:rPr lang="en-US" altLang="zh-TW" sz="1200" b="0" dirty="0" smtClean="0">
                          <a:latin typeface="微軟正黑體" pitchFamily="34" charset="-120"/>
                          <a:ea typeface="微軟正黑體" pitchFamily="34" charset="-120"/>
                        </a:rPr>
                        <a:t>Common Share Capital</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rtl="0" fontAlgn="ctr"/>
                      <a:r>
                        <a:rPr lang="en-US" altLang="zh-TW" sz="1200" b="0" i="0" u="none" strike="noStrike" dirty="0">
                          <a:solidFill>
                            <a:srgbClr val="000000"/>
                          </a:solidFill>
                          <a:latin typeface="微軟正黑體" pitchFamily="34" charset="-120"/>
                          <a:ea typeface="微軟正黑體" pitchFamily="34" charset="-120"/>
                        </a:rPr>
                        <a:t>5,951</a:t>
                      </a:r>
                    </a:p>
                  </a:txBody>
                  <a:tcPr marL="0" marR="0" marT="0" marB="0" anchor="ctr">
                    <a:lnT w="12700" cap="flat" cmpd="sng" algn="ctr">
                      <a:solidFill>
                        <a:schemeClr val="tx1"/>
                      </a:solidFill>
                      <a:prstDash val="solid"/>
                      <a:round/>
                      <a:headEnd type="none" w="med" len="med"/>
                      <a:tailEnd type="none" w="med" len="med"/>
                    </a:lnT>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27.04</a:t>
                      </a:r>
                    </a:p>
                  </a:txBody>
                  <a:tcPr marL="0" marR="0" marT="0" marB="0" anchor="ctr">
                    <a:lnT w="12700" cap="flat" cmpd="sng" algn="ctr">
                      <a:solidFill>
                        <a:schemeClr val="tx1"/>
                      </a:solidFill>
                      <a:prstDash val="solid"/>
                      <a:round/>
                      <a:headEnd type="none" w="med" len="med"/>
                      <a:tailEnd type="none" w="med" len="med"/>
                    </a:lnT>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5,951</a:t>
                      </a:r>
                    </a:p>
                  </a:txBody>
                  <a:tcPr marL="0" marR="0" marT="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28.41</a:t>
                      </a:r>
                    </a:p>
                  </a:txBody>
                  <a:tcPr marL="0" marR="0" marT="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5,951</a:t>
                      </a:r>
                    </a:p>
                  </a:txBody>
                  <a:tcPr marL="0" marR="0" marT="0" marB="0" anchor="ctr">
                    <a:lnT w="12700" cap="flat" cmpd="sng" algn="ctr">
                      <a:solidFill>
                        <a:schemeClr val="tx1"/>
                      </a:solidFill>
                      <a:prstDash val="solid"/>
                      <a:round/>
                      <a:headEnd type="none" w="med" len="med"/>
                      <a:tailEnd type="none" w="med" len="med"/>
                    </a:lnT>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27.8</a:t>
                      </a:r>
                    </a:p>
                  </a:txBody>
                  <a:tcPr marL="0" marR="0" marT="0" marB="0" anchor="ctr">
                    <a:lnT w="12700" cap="flat" cmpd="sng" algn="ctr">
                      <a:solidFill>
                        <a:schemeClr val="tx1"/>
                      </a:solidFill>
                      <a:prstDash val="solid"/>
                      <a:round/>
                      <a:headEnd type="none" w="med" len="med"/>
                      <a:tailEnd type="none" w="med" len="med"/>
                    </a:lnT>
                  </a:tcPr>
                </a:tc>
              </a:tr>
              <a:tr h="236008">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en-US" altLang="zh-TW" sz="1200" b="0" i="0" kern="1200" dirty="0" smtClean="0">
                          <a:solidFill>
                            <a:schemeClr val="dk1"/>
                          </a:solidFill>
                          <a:latin typeface="微軟正黑體" pitchFamily="34" charset="-120"/>
                          <a:ea typeface="微軟正黑體" pitchFamily="34" charset="-120"/>
                          <a:cs typeface="+mn-cs"/>
                        </a:rPr>
                        <a:t>Total Additional Paid In Capital</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531</a:t>
                      </a:r>
                    </a:p>
                  </a:txBody>
                  <a:tcPr marL="0" marR="0" marT="0"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2.41</a:t>
                      </a:r>
                    </a:p>
                  </a:txBody>
                  <a:tcPr marL="0" marR="0" marT="0"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527</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2.52</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531</a:t>
                      </a:r>
                    </a:p>
                  </a:txBody>
                  <a:tcPr marL="0" marR="0" marT="0"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2.48</a:t>
                      </a:r>
                    </a:p>
                  </a:txBody>
                  <a:tcPr marL="0" marR="0" marT="0" marB="0" anchor="ctr"/>
                </a:tc>
              </a:tr>
              <a:tr h="236008">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en-US" altLang="zh-TW" sz="1200" b="0" i="0" u="none" strike="noStrike" dirty="0" smtClean="0">
                          <a:solidFill>
                            <a:schemeClr val="dk1"/>
                          </a:solidFill>
                          <a:latin typeface="微軟正黑體" pitchFamily="34" charset="-120"/>
                          <a:ea typeface="微軟正黑體" pitchFamily="34" charset="-120"/>
                        </a:rPr>
                        <a:t>Total</a:t>
                      </a:r>
                      <a:r>
                        <a:rPr lang="en-US" altLang="zh-TW" sz="1200" b="0" i="0" u="none" strike="noStrike" baseline="0" dirty="0" smtClean="0">
                          <a:solidFill>
                            <a:schemeClr val="dk1"/>
                          </a:solidFill>
                          <a:latin typeface="微軟正黑體" pitchFamily="34" charset="-120"/>
                          <a:ea typeface="微軟正黑體" pitchFamily="34" charset="-120"/>
                        </a:rPr>
                        <a:t> Retained Earnings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1071</a:t>
                      </a:r>
                    </a:p>
                  </a:txBody>
                  <a:tcPr marL="0" marR="0" marT="0"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4.87</a:t>
                      </a:r>
                    </a:p>
                  </a:txBody>
                  <a:tcPr marL="0" marR="0" marT="0"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508</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2.43</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931</a:t>
                      </a:r>
                    </a:p>
                  </a:txBody>
                  <a:tcPr marL="0" marR="0" marT="0" marB="0" anchor="ctr"/>
                </a:tc>
                <a:tc>
                  <a:txBody>
                    <a:bodyPr/>
                    <a:lstStyle/>
                    <a:p>
                      <a:pPr algn="r" rtl="0" fontAlgn="ctr"/>
                      <a:r>
                        <a:rPr lang="en-US" altLang="zh-TW" sz="1200" b="0" i="0" u="none" strike="noStrike">
                          <a:solidFill>
                            <a:srgbClr val="000000"/>
                          </a:solidFill>
                          <a:latin typeface="微軟正黑體" pitchFamily="34" charset="-120"/>
                          <a:ea typeface="微軟正黑體" pitchFamily="34" charset="-120"/>
                        </a:rPr>
                        <a:t>4.35</a:t>
                      </a:r>
                    </a:p>
                  </a:txBody>
                  <a:tcPr marL="0" marR="0" marT="0" marB="0" anchor="ctr"/>
                </a:tc>
              </a:tr>
              <a:tr h="238742">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r>
                        <a:rPr lang="en-US" altLang="zh-TW" sz="1200" b="0" i="0" u="none" strike="noStrike" dirty="0" smtClean="0">
                          <a:solidFill>
                            <a:schemeClr val="dk1"/>
                          </a:solidFill>
                          <a:latin typeface="微軟正黑體" pitchFamily="34" charset="-120"/>
                          <a:ea typeface="微軟正黑體" pitchFamily="34" charset="-120"/>
                        </a:rPr>
                        <a:t>Total</a:t>
                      </a:r>
                      <a:r>
                        <a:rPr lang="en-US" altLang="zh-TW" sz="1200" b="0" i="0" u="none" strike="noStrike" baseline="0" dirty="0" smtClean="0">
                          <a:solidFill>
                            <a:schemeClr val="dk1"/>
                          </a:solidFill>
                          <a:latin typeface="微軟正黑體" pitchFamily="34" charset="-120"/>
                          <a:ea typeface="微軟正黑體" pitchFamily="34" charset="-120"/>
                        </a:rPr>
                        <a:t> Other Equity</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r" rtl="0" fontAlgn="ctr"/>
                      <a:r>
                        <a:rPr lang="en-US" altLang="zh-TW" sz="1200" b="0" i="0" u="none" strike="noStrike">
                          <a:solidFill>
                            <a:srgbClr val="FF0000"/>
                          </a:solidFill>
                          <a:latin typeface="微軟正黑體" pitchFamily="34" charset="-120"/>
                          <a:ea typeface="微軟正黑體" pitchFamily="34" charset="-120"/>
                        </a:rPr>
                        <a:t>-177</a:t>
                      </a:r>
                    </a:p>
                  </a:txBody>
                  <a:tcPr marL="0" marR="0" marT="0" marB="0" anchor="ctr"/>
                </a:tc>
                <a:tc>
                  <a:txBody>
                    <a:bodyPr/>
                    <a:lstStyle/>
                    <a:p>
                      <a:pPr algn="r" rtl="0" fontAlgn="ctr"/>
                      <a:r>
                        <a:rPr lang="en-US" altLang="zh-TW" sz="1200" b="0" i="0" u="none" strike="noStrike">
                          <a:solidFill>
                            <a:srgbClr val="FF0000"/>
                          </a:solidFill>
                          <a:latin typeface="微軟正黑體" pitchFamily="34" charset="-120"/>
                          <a:ea typeface="微軟正黑體" pitchFamily="34" charset="-120"/>
                        </a:rPr>
                        <a:t>-0.8</a:t>
                      </a:r>
                    </a:p>
                  </a:txBody>
                  <a:tcPr marL="0" marR="0" marT="0" marB="0" anchor="ctr"/>
                </a:tc>
                <a:tc>
                  <a:txBody>
                    <a:bodyPr/>
                    <a:lstStyle/>
                    <a:p>
                      <a:pPr algn="r" rtl="0" fontAlgn="ctr"/>
                      <a:r>
                        <a:rPr lang="en-US" altLang="zh-TW" sz="1200" b="0" i="0" u="none" strike="noStrike">
                          <a:solidFill>
                            <a:srgbClr val="FF0000"/>
                          </a:solidFill>
                          <a:latin typeface="微軟正黑體" pitchFamily="34" charset="-120"/>
                          <a:ea typeface="微軟正黑體" pitchFamily="34" charset="-120"/>
                        </a:rPr>
                        <a:t>-96</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a:solidFill>
                            <a:srgbClr val="FF0000"/>
                          </a:solidFill>
                          <a:latin typeface="微軟正黑體" pitchFamily="34" charset="-120"/>
                          <a:ea typeface="微軟正黑體" pitchFamily="34" charset="-120"/>
                        </a:rPr>
                        <a:t>-0.47</a:t>
                      </a:r>
                    </a:p>
                  </a:txBody>
                  <a:tcPr marL="0" marR="0" marT="0" marB="0" anchor="ctr">
                    <a:solidFill>
                      <a:schemeClr val="accent2">
                        <a:lumMod val="20000"/>
                        <a:lumOff val="80000"/>
                      </a:schemeClr>
                    </a:solidFill>
                  </a:tcPr>
                </a:tc>
                <a:tc>
                  <a:txBody>
                    <a:bodyPr/>
                    <a:lstStyle/>
                    <a:p>
                      <a:pPr algn="r" rtl="0" fontAlgn="ctr"/>
                      <a:r>
                        <a:rPr lang="en-US" altLang="zh-TW" sz="1200" b="0" i="0" u="none" strike="noStrike">
                          <a:solidFill>
                            <a:srgbClr val="FF0000"/>
                          </a:solidFill>
                          <a:latin typeface="微軟正黑體" pitchFamily="34" charset="-120"/>
                          <a:ea typeface="微軟正黑體" pitchFamily="34" charset="-120"/>
                        </a:rPr>
                        <a:t>-192</a:t>
                      </a:r>
                    </a:p>
                  </a:txBody>
                  <a:tcPr marL="0" marR="0" marT="0" marB="0" anchor="ctr"/>
                </a:tc>
                <a:tc>
                  <a:txBody>
                    <a:bodyPr/>
                    <a:lstStyle/>
                    <a:p>
                      <a:pPr algn="r" rtl="0" fontAlgn="ctr"/>
                      <a:r>
                        <a:rPr lang="en-US" altLang="zh-TW" sz="1200" b="0" i="0" u="none" strike="noStrike">
                          <a:solidFill>
                            <a:srgbClr val="FF0000"/>
                          </a:solidFill>
                          <a:latin typeface="微軟正黑體" pitchFamily="34" charset="-120"/>
                          <a:ea typeface="微軟正黑體" pitchFamily="34" charset="-120"/>
                        </a:rPr>
                        <a:t>-0.9</a:t>
                      </a:r>
                    </a:p>
                  </a:txBody>
                  <a:tcPr marL="0" marR="0" marT="0" marB="0" anchor="ctr"/>
                </a:tc>
              </a:tr>
              <a:tr h="238742">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en-US" altLang="zh-TW" sz="1200" b="0" i="0" u="none" strike="noStrike" dirty="0" smtClean="0">
                          <a:solidFill>
                            <a:schemeClr val="dk1"/>
                          </a:solidFill>
                          <a:latin typeface="微軟正黑體" pitchFamily="34" charset="-120"/>
                          <a:ea typeface="微軟正黑體" pitchFamily="34" charset="-120"/>
                        </a:rPr>
                        <a:t>Treasury</a:t>
                      </a:r>
                      <a:r>
                        <a:rPr lang="en-US" altLang="zh-TW" sz="1200" b="0" i="0" u="none" strike="noStrike" baseline="0" dirty="0" smtClean="0">
                          <a:solidFill>
                            <a:schemeClr val="dk1"/>
                          </a:solidFill>
                          <a:latin typeface="微軟正黑體" pitchFamily="34" charset="-120"/>
                          <a:ea typeface="微軟正黑體" pitchFamily="34" charset="-120"/>
                        </a:rPr>
                        <a:t> Shares</a:t>
                      </a: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a:solidFill>
                            <a:srgbClr val="FF0000"/>
                          </a:solidFill>
                          <a:latin typeface="微軟正黑體" pitchFamily="34" charset="-120"/>
                          <a:ea typeface="微軟正黑體" pitchFamily="34" charset="-120"/>
                        </a:rPr>
                        <a:t>-85</a:t>
                      </a:r>
                    </a:p>
                  </a:txBody>
                  <a:tcPr marL="0" marR="0" marT="0" marB="0" anchor="ctr">
                    <a:lnB w="12700" cap="flat" cmpd="sng" algn="ctr">
                      <a:solidFill>
                        <a:schemeClr val="tx1"/>
                      </a:solidFill>
                      <a:prstDash val="solid"/>
                      <a:round/>
                      <a:headEnd type="none" w="med" len="med"/>
                      <a:tailEnd type="none" w="med" len="med"/>
                    </a:lnB>
                  </a:tcPr>
                </a:tc>
                <a:tc>
                  <a:txBody>
                    <a:bodyPr/>
                    <a:lstStyle/>
                    <a:p>
                      <a:pPr algn="r" rtl="0" fontAlgn="ctr"/>
                      <a:r>
                        <a:rPr lang="en-US" altLang="zh-TW" sz="1200" b="0" i="0" u="none" strike="noStrike">
                          <a:solidFill>
                            <a:srgbClr val="FF0000"/>
                          </a:solidFill>
                          <a:latin typeface="微軟正黑體" pitchFamily="34" charset="-120"/>
                          <a:ea typeface="微軟正黑體" pitchFamily="34" charset="-120"/>
                        </a:rPr>
                        <a:t>-0.39</a:t>
                      </a:r>
                    </a:p>
                  </a:txBody>
                  <a:tcPr marL="0" marR="0" marT="0" marB="0" anchor="ctr">
                    <a:lnB w="12700" cap="flat" cmpd="sng" algn="ctr">
                      <a:solidFill>
                        <a:schemeClr val="tx1"/>
                      </a:solidFill>
                      <a:prstDash val="solid"/>
                      <a:round/>
                      <a:headEnd type="none" w="med" len="med"/>
                      <a:tailEnd type="none" w="med" len="med"/>
                    </a:lnB>
                  </a:tcPr>
                </a:tc>
                <a:tc>
                  <a:txBody>
                    <a:bodyPr/>
                    <a:lstStyle/>
                    <a:p>
                      <a:pPr algn="r" rtl="0" fontAlgn="ctr"/>
                      <a:r>
                        <a:rPr lang="en-US" altLang="zh-TW" sz="1200" b="0" i="0" u="none" strike="noStrike">
                          <a:solidFill>
                            <a:srgbClr val="FF0000"/>
                          </a:solidFill>
                          <a:latin typeface="微軟正黑體" pitchFamily="34" charset="-120"/>
                          <a:ea typeface="微軟正黑體" pitchFamily="34" charset="-120"/>
                        </a:rPr>
                        <a:t>-21</a:t>
                      </a:r>
                    </a:p>
                  </a:txBody>
                  <a:tcPr marL="0" marR="0" marT="0"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a:solidFill>
                            <a:srgbClr val="FF0000"/>
                          </a:solidFill>
                          <a:latin typeface="微軟正黑體" pitchFamily="34" charset="-120"/>
                          <a:ea typeface="微軟正黑體" pitchFamily="34" charset="-120"/>
                        </a:rPr>
                        <a:t>-0.1</a:t>
                      </a:r>
                    </a:p>
                  </a:txBody>
                  <a:tcPr marL="0" marR="0" marT="0"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0" i="0" u="none" strike="noStrike">
                          <a:solidFill>
                            <a:srgbClr val="FF0000"/>
                          </a:solidFill>
                          <a:latin typeface="微軟正黑體" pitchFamily="34" charset="-120"/>
                          <a:ea typeface="微軟正黑體" pitchFamily="34" charset="-120"/>
                        </a:rPr>
                        <a:t>-33</a:t>
                      </a:r>
                    </a:p>
                  </a:txBody>
                  <a:tcPr marL="0" marR="0" marT="0" marB="0" anchor="ctr">
                    <a:lnB w="12700" cap="flat" cmpd="sng" algn="ctr">
                      <a:solidFill>
                        <a:schemeClr val="tx1"/>
                      </a:solidFill>
                      <a:prstDash val="solid"/>
                      <a:round/>
                      <a:headEnd type="none" w="med" len="med"/>
                      <a:tailEnd type="none" w="med" len="med"/>
                    </a:lnB>
                  </a:tcPr>
                </a:tc>
                <a:tc>
                  <a:txBody>
                    <a:bodyPr/>
                    <a:lstStyle/>
                    <a:p>
                      <a:pPr algn="r" rtl="0" fontAlgn="ctr"/>
                      <a:r>
                        <a:rPr lang="en-US" altLang="zh-TW" sz="1200" b="0" i="0" u="none" strike="noStrike">
                          <a:solidFill>
                            <a:srgbClr val="FF0000"/>
                          </a:solidFill>
                          <a:latin typeface="微軟正黑體" pitchFamily="34" charset="-120"/>
                          <a:ea typeface="微軟正黑體" pitchFamily="34" charset="-120"/>
                        </a:rPr>
                        <a:t>-0.15</a:t>
                      </a:r>
                    </a:p>
                  </a:txBody>
                  <a:tcPr marL="0" marR="0" marT="0" marB="0" anchor="ctr">
                    <a:lnB w="12700" cap="flat" cmpd="sng" algn="ctr">
                      <a:solidFill>
                        <a:schemeClr val="tx1"/>
                      </a:solidFill>
                      <a:prstDash val="solid"/>
                      <a:round/>
                      <a:headEnd type="none" w="med" len="med"/>
                      <a:tailEnd type="none" w="med" len="med"/>
                    </a:lnB>
                  </a:tcPr>
                </a:tc>
              </a:tr>
              <a:tr h="699294">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b="0" dirty="0">
                          <a:latin typeface="微軟正黑體" pitchFamily="34" charset="-120"/>
                          <a:ea typeface="微軟正黑體" pitchFamily="34" charset="-120"/>
                        </a:rPr>
                        <a:t>Consolidated Net Income Attributed to Stockholders of the Company</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7,291</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33.13 </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6,869</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32.79 </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7,188</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33.58 </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3817">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1200" b="0" dirty="0" smtClean="0">
                          <a:latin typeface="微軟正黑體" pitchFamily="34" charset="-120"/>
                          <a:ea typeface="微軟正黑體" pitchFamily="34" charset="-120"/>
                        </a:rPr>
                        <a:t>Non-controlling </a:t>
                      </a:r>
                      <a:r>
                        <a:rPr lang="en-US" sz="1200" b="0" dirty="0">
                          <a:latin typeface="微軟正黑體" pitchFamily="34" charset="-120"/>
                          <a:ea typeface="微軟正黑體" pitchFamily="34" charset="-120"/>
                        </a:rPr>
                        <a:t>Interest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1,340</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6.09 </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1,258</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6.01 </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1,384</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6.46</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9284">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en-US" altLang="zh-TW" sz="1200" b="1" i="0" u="none" strike="noStrike" dirty="0" smtClean="0">
                          <a:solidFill>
                            <a:schemeClr val="dk1"/>
                          </a:solidFill>
                          <a:latin typeface="微軟正黑體" pitchFamily="34" charset="-120"/>
                          <a:ea typeface="微軟正黑體" pitchFamily="34" charset="-120"/>
                        </a:rPr>
                        <a:t>Total</a:t>
                      </a:r>
                      <a:r>
                        <a:rPr lang="en-US" altLang="zh-TW" sz="1200" b="1" i="0" u="none" strike="noStrike" baseline="0" dirty="0" smtClean="0">
                          <a:solidFill>
                            <a:schemeClr val="dk1"/>
                          </a:solidFill>
                          <a:latin typeface="微軟正黑體" pitchFamily="34" charset="-120"/>
                          <a:ea typeface="微軟正黑體" pitchFamily="34" charset="-120"/>
                        </a:rPr>
                        <a:t> Equity</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8,631</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39.22 </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8,127</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38.80 </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8,572</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40.04 </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9284">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solidFill>
                      <a:schemeClr val="accent2">
                        <a:lumMod val="20000"/>
                        <a:lumOff val="80000"/>
                      </a:schemeClr>
                    </a:solidFill>
                  </a:tcPr>
                </a:tc>
                <a:tc>
                  <a:txBody>
                    <a:bodyPr/>
                    <a:lstStyle/>
                    <a:p>
                      <a:pPr algn="l" fontAlgn="ctr"/>
                      <a:endParaRPr lang="zh-TW" altLang="en-US" sz="1200" b="0" i="0" u="none" strike="noStrike">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fontAlgn="ctr"/>
                      <a:r>
                        <a:rPr lang="en-US" altLang="zh-TW" sz="1200" b="1" i="0" u="none" strike="noStrike" dirty="0" smtClean="0">
                          <a:solidFill>
                            <a:schemeClr val="dk1"/>
                          </a:solidFill>
                          <a:latin typeface="微軟正黑體" pitchFamily="34" charset="-120"/>
                          <a:ea typeface="微軟正黑體" pitchFamily="34" charset="-120"/>
                        </a:rPr>
                        <a:t>Total</a:t>
                      </a:r>
                      <a:r>
                        <a:rPr lang="en-US" altLang="zh-TW" sz="1200" b="1" i="0" u="none" strike="noStrike" baseline="0" dirty="0" smtClean="0">
                          <a:solidFill>
                            <a:schemeClr val="dk1"/>
                          </a:solidFill>
                          <a:latin typeface="微軟正黑體" pitchFamily="34" charset="-120"/>
                          <a:ea typeface="微軟正黑體" pitchFamily="34" charset="-120"/>
                        </a:rPr>
                        <a:t> Liabilities and Equity</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22,011</a:t>
                      </a:r>
                    </a:p>
                  </a:txBody>
                  <a:tcPr marL="0" marR="0" marT="0" marB="0" anchor="ctr">
                    <a:lnT w="12700" cap="flat" cmpd="sng" algn="ctr">
                      <a:solidFill>
                        <a:schemeClr val="tx1"/>
                      </a:solidFill>
                      <a:prstDash val="solid"/>
                      <a:round/>
                      <a:headEnd type="none" w="med" len="med"/>
                      <a:tailEnd type="none" w="med" len="med"/>
                    </a:lnT>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100</a:t>
                      </a:r>
                    </a:p>
                  </a:txBody>
                  <a:tcPr marL="0" marR="0" marT="0" marB="0" anchor="ctr">
                    <a:lnT w="12700" cap="flat" cmpd="sng" algn="ctr">
                      <a:solidFill>
                        <a:schemeClr val="tx1"/>
                      </a:solidFill>
                      <a:prstDash val="solid"/>
                      <a:round/>
                      <a:headEnd type="none" w="med" len="med"/>
                      <a:tailEnd type="none" w="med" len="med"/>
                    </a:lnT>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20,944</a:t>
                      </a:r>
                    </a:p>
                  </a:txBody>
                  <a:tcPr marL="0" marR="0" marT="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100</a:t>
                      </a:r>
                    </a:p>
                  </a:txBody>
                  <a:tcPr marL="0" marR="0" marT="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21,405</a:t>
                      </a:r>
                    </a:p>
                  </a:txBody>
                  <a:tcPr marL="0" marR="0" marT="0" marB="0" anchor="ctr">
                    <a:lnT w="12700" cap="flat" cmpd="sng" algn="ctr">
                      <a:solidFill>
                        <a:schemeClr val="tx1"/>
                      </a:solidFill>
                      <a:prstDash val="solid"/>
                      <a:round/>
                      <a:headEnd type="none" w="med" len="med"/>
                      <a:tailEnd type="none" w="med" len="med"/>
                    </a:lnT>
                  </a:tcPr>
                </a:tc>
                <a:tc>
                  <a:txBody>
                    <a:bodyPr/>
                    <a:lstStyle/>
                    <a:p>
                      <a:pPr algn="r" rtl="0" fontAlgn="ctr"/>
                      <a:r>
                        <a:rPr lang="en-US" altLang="zh-TW" sz="1200" b="1" i="0" u="none" strike="noStrike">
                          <a:solidFill>
                            <a:srgbClr val="000000"/>
                          </a:solidFill>
                          <a:latin typeface="微軟正黑體" pitchFamily="34" charset="-120"/>
                          <a:ea typeface="微軟正黑體" pitchFamily="34" charset="-120"/>
                        </a:rPr>
                        <a:t>100</a:t>
                      </a:r>
                    </a:p>
                  </a:txBody>
                  <a:tcPr marL="0" marR="0" marT="0" marB="0" anchor="ctr">
                    <a:lnT w="12700" cap="flat" cmpd="sng" algn="ctr">
                      <a:solidFill>
                        <a:schemeClr val="tx1"/>
                      </a:solidFill>
                      <a:prstDash val="solid"/>
                      <a:round/>
                      <a:headEnd type="none" w="med" len="med"/>
                      <a:tailEnd type="none" w="med" len="med"/>
                    </a:lnT>
                  </a:tcPr>
                </a:tc>
              </a:tr>
              <a:tr h="469284">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6">
                        <a:lumMod val="20000"/>
                        <a:lumOff val="80000"/>
                      </a:schemeClr>
                    </a:solidFill>
                  </a:tcPr>
                </a:tc>
                <a:tc>
                  <a:txBody>
                    <a:bodyPr/>
                    <a:lstStyle/>
                    <a:p>
                      <a:pPr algn="l" fontAlgn="ctr"/>
                      <a:endParaRPr lang="zh-TW" altLang="en-US" sz="1200" b="0"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6">
                        <a:lumMod val="20000"/>
                        <a:lumOff val="80000"/>
                      </a:schemeClr>
                    </a:solidFill>
                  </a:tcPr>
                </a:tc>
                <a:tc>
                  <a:txBody>
                    <a:bodyPr/>
                    <a:lstStyle/>
                    <a:p>
                      <a:pPr algn="l" fontAlgn="ctr"/>
                      <a:r>
                        <a:rPr lang="en-US" altLang="zh-TW" sz="1200" b="1" dirty="0" smtClean="0">
                          <a:latin typeface="微軟正黑體" pitchFamily="34" charset="-120"/>
                          <a:ea typeface="微軟正黑體" pitchFamily="34" charset="-120"/>
                        </a:rPr>
                        <a:t>Number of Shares (Unit: Share)</a:t>
                      </a:r>
                      <a:endParaRPr lang="zh-TW" altLang="en-US" sz="1200" b="1" i="0" u="none" strike="noStrike" dirty="0">
                        <a:solidFill>
                          <a:srgbClr val="000000"/>
                        </a:solidFill>
                        <a:latin typeface="微軟正黑體" pitchFamily="34" charset="-120"/>
                        <a:ea typeface="微軟正黑體" pitchFamily="34" charset="-120"/>
                      </a:endParaRPr>
                    </a:p>
                  </a:txBody>
                  <a:tcPr marL="6504" marR="6504" marT="6504" marB="0" anchor="ctr">
                    <a:solidFill>
                      <a:schemeClr val="accent6">
                        <a:lumMod val="20000"/>
                        <a:lumOff val="80000"/>
                      </a:schemeClr>
                    </a:solidFill>
                  </a:tcPr>
                </a:tc>
                <a:tc gridSpan="2">
                  <a:txBody>
                    <a:bodyPr/>
                    <a:lstStyle/>
                    <a:p>
                      <a:pPr algn="ctr" rtl="0" fontAlgn="ctr"/>
                      <a:r>
                        <a:rPr lang="en-US" altLang="zh-TW" sz="1200" b="1" i="0" u="none" strike="noStrike">
                          <a:solidFill>
                            <a:srgbClr val="000000"/>
                          </a:solidFill>
                          <a:latin typeface="微軟正黑體" pitchFamily="34" charset="-120"/>
                          <a:ea typeface="微軟正黑體" pitchFamily="34" charset="-120"/>
                        </a:rPr>
                        <a:t>595,068,022</a:t>
                      </a:r>
                    </a:p>
                  </a:txBody>
                  <a:tcPr marL="0" marR="0" marT="0" marB="0" anchor="ctr">
                    <a:solidFill>
                      <a:schemeClr val="accent6">
                        <a:lumMod val="20000"/>
                        <a:lumOff val="80000"/>
                      </a:schemeClr>
                    </a:solidFill>
                  </a:tcPr>
                </a:tc>
                <a:tc hMerge="1">
                  <a:txBody>
                    <a:bodyPr/>
                    <a:lstStyle/>
                    <a:p>
                      <a:endParaRPr lang="zh-TW" altLang="en-US"/>
                    </a:p>
                  </a:txBody>
                  <a:tcPr>
                    <a:solidFill>
                      <a:schemeClr val="accent6">
                        <a:lumMod val="20000"/>
                        <a:lumOff val="80000"/>
                      </a:schemeClr>
                    </a:solidFill>
                  </a:tcPr>
                </a:tc>
                <a:tc gridSpan="2">
                  <a:txBody>
                    <a:bodyPr/>
                    <a:lstStyle/>
                    <a:p>
                      <a:pPr algn="ctr" rtl="0" fontAlgn="ctr"/>
                      <a:r>
                        <a:rPr lang="en-US" altLang="zh-TW" sz="1200" b="1" i="0" u="none" strike="noStrike">
                          <a:solidFill>
                            <a:srgbClr val="000000"/>
                          </a:solidFill>
                          <a:latin typeface="微軟正黑體" pitchFamily="34" charset="-120"/>
                          <a:ea typeface="微軟正黑體" pitchFamily="34" charset="-120"/>
                        </a:rPr>
                        <a:t>572,180,791</a:t>
                      </a:r>
                    </a:p>
                  </a:txBody>
                  <a:tcPr marL="0" marR="0" marT="0" marB="0" anchor="ctr">
                    <a:solidFill>
                      <a:schemeClr val="accent6">
                        <a:lumMod val="20000"/>
                        <a:lumOff val="80000"/>
                      </a:schemeClr>
                    </a:solidFill>
                  </a:tcPr>
                </a:tc>
                <a:tc hMerge="1">
                  <a:txBody>
                    <a:bodyPr/>
                    <a:lstStyle/>
                    <a:p>
                      <a:endParaRPr lang="zh-TW" altLang="en-US"/>
                    </a:p>
                  </a:txBody>
                  <a:tcPr/>
                </a:tc>
                <a:tc gridSpan="2">
                  <a:txBody>
                    <a:bodyPr/>
                    <a:lstStyle/>
                    <a:p>
                      <a:pPr algn="ctr" rtl="0" fontAlgn="ctr"/>
                      <a:r>
                        <a:rPr lang="en-US" altLang="zh-TW" sz="1200" b="1" i="0" u="none" strike="noStrike" dirty="0">
                          <a:solidFill>
                            <a:srgbClr val="000000"/>
                          </a:solidFill>
                          <a:latin typeface="微軟正黑體" pitchFamily="34" charset="-120"/>
                          <a:ea typeface="微軟正黑體" pitchFamily="34" charset="-120"/>
                        </a:rPr>
                        <a:t>595,068,022</a:t>
                      </a:r>
                    </a:p>
                  </a:txBody>
                  <a:tcPr marL="0" marR="0" marT="0" marB="0" anchor="ctr">
                    <a:solidFill>
                      <a:schemeClr val="accent6">
                        <a:lumMod val="20000"/>
                        <a:lumOff val="80000"/>
                      </a:schemeClr>
                    </a:solidFill>
                  </a:tcPr>
                </a:tc>
                <a:tc hMerge="1">
                  <a:txBody>
                    <a:bodyPr/>
                    <a:lstStyle/>
                    <a:p>
                      <a:endParaRPr lang="zh-TW" altLang="en-US"/>
                    </a:p>
                  </a:txBody>
                  <a:tcPr/>
                </a:tc>
              </a:tr>
            </a:tbl>
          </a:graphicData>
        </a:graphic>
      </p:graphicFrame>
      <p:sp>
        <p:nvSpPr>
          <p:cNvPr id="29" name="投影片編號版面配置區 28"/>
          <p:cNvSpPr>
            <a:spLocks noGrp="1"/>
          </p:cNvSpPr>
          <p:nvPr>
            <p:ph type="sldNum" sz="quarter" idx="16"/>
          </p:nvPr>
        </p:nvSpPr>
        <p:spPr/>
        <p:txBody>
          <a:bodyPr/>
          <a:lstStyle/>
          <a:p>
            <a:pPr>
              <a:defRPr/>
            </a:pPr>
            <a:fld id="{620B626C-7E9B-45DD-B951-EB10FCB05BC4}" type="slidenum">
              <a:rPr lang="zh-TW" altLang="en-US" smtClean="0"/>
              <a:pPr>
                <a:defRPr/>
              </a:pPr>
              <a:t>29</a:t>
            </a:fld>
            <a:endParaRPr lang="zh-TW" altLang="en-US"/>
          </a:p>
        </p:txBody>
      </p:sp>
      <p:sp>
        <p:nvSpPr>
          <p:cNvPr id="39" name="矩形 38"/>
          <p:cNvSpPr/>
          <p:nvPr/>
        </p:nvSpPr>
        <p:spPr>
          <a:xfrm>
            <a:off x="971600" y="1052736"/>
            <a:ext cx="4760086" cy="369332"/>
          </a:xfrm>
          <a:prstGeom prst="rect">
            <a:avLst/>
          </a:prstGeom>
        </p:spPr>
        <p:txBody>
          <a:bodyPr wrap="none">
            <a:spAutoFit/>
          </a:bodyPr>
          <a:lstStyle/>
          <a:p>
            <a:pPr>
              <a:buFont typeface="Arial" pitchFamily="34" charset="0"/>
              <a:buChar char="•"/>
            </a:pPr>
            <a:r>
              <a:rPr lang="en-US" altLang="zh-TW" dirty="0" smtClean="0"/>
              <a:t> Consolidated Statements of Financial Position: </a:t>
            </a:r>
            <a:endParaRPr lang="zh-TW" altLang="en-US" dirty="0"/>
          </a:p>
        </p:txBody>
      </p:sp>
      <p:sp>
        <p:nvSpPr>
          <p:cNvPr id="28" name="文字方塊 1"/>
          <p:cNvSpPr txBox="1">
            <a:spLocks noChangeArrowheads="1"/>
          </p:cNvSpPr>
          <p:nvPr/>
        </p:nvSpPr>
        <p:spPr bwMode="auto">
          <a:xfrm>
            <a:off x="4644008" y="1196752"/>
            <a:ext cx="4032250" cy="263525"/>
          </a:xfrm>
          <a:prstGeom prst="rect">
            <a:avLst/>
          </a:prstGeom>
          <a:noFill/>
          <a:ln w="9525">
            <a:noFill/>
            <a:miter lim="800000"/>
            <a:headEnd/>
            <a:tailEnd/>
          </a:ln>
        </p:spPr>
        <p:txBody>
          <a:bodyPr/>
          <a:lstStyle/>
          <a:p>
            <a:pPr algn="r" eaLnBrk="1" hangingPunct="1"/>
            <a:r>
              <a:rPr lang="en-US" altLang="zh-TW" sz="1400" dirty="0">
                <a:latin typeface="微軟正黑體" pitchFamily="34" charset="-120"/>
                <a:ea typeface="微軟正黑體" pitchFamily="34" charset="-120"/>
              </a:rPr>
              <a:t>Unit: </a:t>
            </a:r>
            <a:r>
              <a:rPr lang="en-US" altLang="zh-TW" sz="1400" dirty="0" smtClean="0">
                <a:latin typeface="微軟正黑體" pitchFamily="34" charset="-120"/>
                <a:ea typeface="微軟正黑體" pitchFamily="34" charset="-120"/>
              </a:rPr>
              <a:t>Million </a:t>
            </a:r>
            <a:r>
              <a:rPr lang="en-US" altLang="zh-TW" sz="1400" dirty="0">
                <a:latin typeface="微軟正黑體" pitchFamily="34" charset="-120"/>
                <a:ea typeface="微軟正黑體" pitchFamily="34" charset="-120"/>
              </a:rPr>
              <a:t>of </a:t>
            </a:r>
            <a:r>
              <a:rPr lang="en-US" altLang="zh-TW" sz="1400" dirty="0" smtClean="0">
                <a:latin typeface="微軟正黑體" pitchFamily="34" charset="-120"/>
                <a:ea typeface="微軟正黑體" pitchFamily="34" charset="-120"/>
              </a:rPr>
              <a:t>NTD</a:t>
            </a:r>
            <a:endParaRPr lang="zh-TW" altLang="en-US" sz="1400" dirty="0">
              <a:latin typeface="微軟正黑體" pitchFamily="34" charset="-120"/>
              <a:ea typeface="微軟正黑體" pitchFamily="34" charset="-120"/>
            </a:endParaRPr>
          </a:p>
        </p:txBody>
      </p:sp>
      <p:grpSp>
        <p:nvGrpSpPr>
          <p:cNvPr id="15" name="群組 14"/>
          <p:cNvGrpSpPr/>
          <p:nvPr/>
        </p:nvGrpSpPr>
        <p:grpSpPr>
          <a:xfrm>
            <a:off x="323528" y="260648"/>
            <a:ext cx="4752528" cy="792088"/>
            <a:chOff x="1403648" y="476671"/>
            <a:chExt cx="4706864" cy="792088"/>
          </a:xfrm>
        </p:grpSpPr>
        <p:grpSp>
          <p:nvGrpSpPr>
            <p:cNvPr id="16" name="群組 42"/>
            <p:cNvGrpSpPr/>
            <p:nvPr/>
          </p:nvGrpSpPr>
          <p:grpSpPr>
            <a:xfrm>
              <a:off x="1403648" y="476671"/>
              <a:ext cx="4706864" cy="792088"/>
              <a:chOff x="670818" y="1201082"/>
              <a:chExt cx="3432184" cy="836758"/>
            </a:xfrm>
          </p:grpSpPr>
          <p:sp>
            <p:nvSpPr>
              <p:cNvPr id="18" name="圓角化同側角落矩形 17"/>
              <p:cNvSpPr/>
              <p:nvPr/>
            </p:nvSpPr>
            <p:spPr>
              <a:xfrm rot="5400000">
                <a:off x="2006567" y="-134661"/>
                <a:ext cx="760685" cy="3432184"/>
              </a:xfrm>
              <a:prstGeom prst="round2SameRect">
                <a:avLst/>
              </a:prstGeom>
              <a:ln>
                <a:no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圓角化同側角落矩形 4"/>
              <p:cNvSpPr/>
              <p:nvPr/>
            </p:nvSpPr>
            <p:spPr>
              <a:xfrm>
                <a:off x="670819" y="1201082"/>
                <a:ext cx="3227277" cy="83675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r" defTabSz="1244600">
                  <a:lnSpc>
                    <a:spcPct val="90000"/>
                  </a:lnSpc>
                  <a:spcAft>
                    <a:spcPct val="15000"/>
                  </a:spcAft>
                </a:pPr>
                <a:r>
                  <a:rPr lang="zh-TW" altLang="en-US" sz="2800" b="1" kern="1200" dirty="0" smtClean="0">
                    <a:latin typeface="微軟正黑體" pitchFamily="34" charset="-120"/>
                    <a:ea typeface="微軟正黑體" pitchFamily="34" charset="-120"/>
                  </a:rPr>
                  <a:t> </a:t>
                </a:r>
                <a:r>
                  <a:rPr lang="en-US" altLang="zh-TW" sz="2800" dirty="0" smtClean="0"/>
                  <a:t>Financial </a:t>
                </a:r>
                <a:r>
                  <a:rPr lang="en-US" altLang="zh-TW" sz="2800" dirty="0" smtClean="0">
                    <a:cs typeface="Times New Roman" pitchFamily="18" charset="0"/>
                  </a:rPr>
                  <a:t>Highlights</a:t>
                </a:r>
                <a:endParaRPr lang="zh-TW" altLang="en-US" sz="2800" b="1" kern="1200" dirty="0">
                  <a:latin typeface="微軟正黑體" pitchFamily="34" charset="-120"/>
                  <a:ea typeface="微軟正黑體" pitchFamily="34" charset="-120"/>
                </a:endParaRPr>
              </a:p>
            </p:txBody>
          </p:sp>
        </p:grpSp>
        <p:pic>
          <p:nvPicPr>
            <p:cNvPr id="17" name="圖片 16" descr="logo網頁用.png"/>
            <p:cNvPicPr>
              <a:picLocks noChangeAspect="1"/>
            </p:cNvPicPr>
            <p:nvPr/>
          </p:nvPicPr>
          <p:blipFill>
            <a:blip r:embed="rId2" cstate="print"/>
            <a:srcRect l="8610" t="18591" r="47111" b="17670"/>
            <a:stretch>
              <a:fillRect/>
            </a:stretch>
          </p:blipFill>
          <p:spPr>
            <a:xfrm>
              <a:off x="1831545" y="548680"/>
              <a:ext cx="1003263" cy="648072"/>
            </a:xfrm>
            <a:prstGeom prst="rect">
              <a:avLst/>
            </a:prstGeom>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YA GROUP"/>
          <p:cNvSpPr txBox="1"/>
          <p:nvPr/>
        </p:nvSpPr>
        <p:spPr>
          <a:xfrm>
            <a:off x="467544" y="1475502"/>
            <a:ext cx="2088232" cy="369322"/>
          </a:xfrm>
          <a:prstGeom prst="rect">
            <a:avLst/>
          </a:prstGeom>
          <a:noFill/>
        </p:spPr>
        <p:txBody>
          <a:bodyPr wrap="square" lIns="91429" tIns="45715" rIns="91429" bIns="45715" rtlCol="0">
            <a:spAutoFit/>
          </a:bodyPr>
          <a:lstStyle/>
          <a:p>
            <a:r>
              <a:rPr lang="en-US" altLang="zh-TW" b="1" dirty="0" smtClean="0">
                <a:solidFill>
                  <a:schemeClr val="tx1">
                    <a:lumMod val="65000"/>
                    <a:lumOff val="35000"/>
                  </a:schemeClr>
                </a:solidFill>
                <a:latin typeface="Arial Black" pitchFamily="34" charset="0"/>
                <a:ea typeface="微軟正黑體" pitchFamily="34" charset="-120"/>
              </a:rPr>
              <a:t>TAYA</a:t>
            </a:r>
            <a:r>
              <a:rPr lang="zh-TW" altLang="en-US" b="1" dirty="0" smtClean="0">
                <a:solidFill>
                  <a:schemeClr val="tx1">
                    <a:lumMod val="65000"/>
                    <a:lumOff val="35000"/>
                  </a:schemeClr>
                </a:solidFill>
                <a:latin typeface="Arial Black" pitchFamily="34" charset="0"/>
                <a:ea typeface="微軟正黑體" pitchFamily="34" charset="-120"/>
              </a:rPr>
              <a:t> </a:t>
            </a:r>
            <a:r>
              <a:rPr lang="en-US" altLang="zh-TW" b="1" dirty="0" smtClean="0">
                <a:solidFill>
                  <a:schemeClr val="tx1">
                    <a:lumMod val="65000"/>
                    <a:lumOff val="35000"/>
                  </a:schemeClr>
                </a:solidFill>
                <a:latin typeface="Arial Black" pitchFamily="34" charset="0"/>
                <a:ea typeface="微軟正黑體" pitchFamily="34" charset="-120"/>
              </a:rPr>
              <a:t>GROUP</a:t>
            </a:r>
            <a:endParaRPr lang="zh-TW" altLang="en-US" b="1" dirty="0">
              <a:solidFill>
                <a:schemeClr val="tx1">
                  <a:lumMod val="65000"/>
                  <a:lumOff val="35000"/>
                </a:schemeClr>
              </a:solidFill>
              <a:latin typeface="Arial Black" pitchFamily="34" charset="0"/>
              <a:ea typeface="微軟正黑體" pitchFamily="34" charset="-120"/>
            </a:endParaRPr>
          </a:p>
        </p:txBody>
      </p:sp>
      <p:pic>
        <p:nvPicPr>
          <p:cNvPr id="3" name="圖片 2" descr="logo網頁用.png"/>
          <p:cNvPicPr>
            <a:picLocks noChangeAspect="1"/>
          </p:cNvPicPr>
          <p:nvPr/>
        </p:nvPicPr>
        <p:blipFill>
          <a:blip r:embed="rId2" cstate="print"/>
          <a:srcRect l="8610" t="18591" r="47111" b="17670"/>
          <a:stretch>
            <a:fillRect/>
          </a:stretch>
        </p:blipFill>
        <p:spPr>
          <a:xfrm>
            <a:off x="570037" y="467390"/>
            <a:ext cx="1553691" cy="919122"/>
          </a:xfrm>
          <a:prstGeom prst="rect">
            <a:avLst/>
          </a:prstGeom>
        </p:spPr>
      </p:pic>
      <p:sp>
        <p:nvSpPr>
          <p:cNvPr id="4" name="標題 1"/>
          <p:cNvSpPr>
            <a:spLocks noGrp="1"/>
          </p:cNvSpPr>
          <p:nvPr>
            <p:ph type="ctrTitle"/>
          </p:nvPr>
        </p:nvSpPr>
        <p:spPr>
          <a:xfrm>
            <a:off x="1835696" y="1052736"/>
            <a:ext cx="6120680" cy="792088"/>
          </a:xfrm>
        </p:spPr>
        <p:txBody>
          <a:bodyPr>
            <a:normAutofit/>
          </a:bodyPr>
          <a:lstStyle/>
          <a:p>
            <a:r>
              <a:rPr lang="en-US" altLang="zh-TW" sz="3600" b="1" dirty="0" smtClean="0"/>
              <a:t>AGENDA</a:t>
            </a:r>
            <a:endParaRPr lang="zh-TW" altLang="en-US" sz="3600" b="1" dirty="0">
              <a:latin typeface="微軟正黑體" pitchFamily="34" charset="-120"/>
              <a:ea typeface="微軟正黑體" pitchFamily="34" charset="-120"/>
            </a:endParaRPr>
          </a:p>
        </p:txBody>
      </p:sp>
      <p:graphicFrame>
        <p:nvGraphicFramePr>
          <p:cNvPr id="5" name="資料庫圖表 4"/>
          <p:cNvGraphicFramePr/>
          <p:nvPr/>
        </p:nvGraphicFramePr>
        <p:xfrm>
          <a:off x="1619672" y="1988840"/>
          <a:ext cx="6336704"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11"/>
          <p:cNvSpPr txBox="1"/>
          <p:nvPr/>
        </p:nvSpPr>
        <p:spPr>
          <a:xfrm>
            <a:off x="827584" y="1268760"/>
            <a:ext cx="5112568" cy="369332"/>
          </a:xfrm>
          <a:prstGeom prst="rect">
            <a:avLst/>
          </a:prstGeom>
          <a:noFill/>
        </p:spPr>
        <p:txBody>
          <a:bodyPr wrap="square" rtlCol="0">
            <a:spAutoFit/>
          </a:bodyPr>
          <a:lstStyle/>
          <a:p>
            <a:pPr>
              <a:buFont typeface="Arial" pitchFamily="34" charset="0"/>
              <a:buChar char="•"/>
            </a:pPr>
            <a:r>
              <a:rPr lang="en-US" altLang="zh-TW" dirty="0" smtClean="0"/>
              <a:t> Sales Volume Of Various Products: </a:t>
            </a:r>
            <a:endParaRPr lang="zh-TW" altLang="en-US" b="1" dirty="0">
              <a:latin typeface="微軟正黑體" pitchFamily="34" charset="-120"/>
              <a:ea typeface="微軟正黑體" pitchFamily="34" charset="-120"/>
            </a:endParaRPr>
          </a:p>
        </p:txBody>
      </p:sp>
      <p:sp>
        <p:nvSpPr>
          <p:cNvPr id="28" name="投影片編號版面配置區 27"/>
          <p:cNvSpPr>
            <a:spLocks noGrp="1"/>
          </p:cNvSpPr>
          <p:nvPr>
            <p:ph type="sldNum" sz="quarter" idx="16"/>
          </p:nvPr>
        </p:nvSpPr>
        <p:spPr/>
        <p:txBody>
          <a:bodyPr/>
          <a:lstStyle/>
          <a:p>
            <a:pPr>
              <a:defRPr/>
            </a:pPr>
            <a:fld id="{620B626C-7E9B-45DD-B951-EB10FCB05BC4}" type="slidenum">
              <a:rPr lang="zh-TW" altLang="en-US" smtClean="0"/>
              <a:pPr>
                <a:defRPr/>
              </a:pPr>
              <a:t>30</a:t>
            </a:fld>
            <a:endParaRPr lang="zh-TW" altLang="en-US"/>
          </a:p>
        </p:txBody>
      </p:sp>
      <p:sp>
        <p:nvSpPr>
          <p:cNvPr id="15" name="文字方塊 14"/>
          <p:cNvSpPr txBox="1"/>
          <p:nvPr/>
        </p:nvSpPr>
        <p:spPr>
          <a:xfrm rot="16200000">
            <a:off x="1507014" y="5197842"/>
            <a:ext cx="369332" cy="2016224"/>
          </a:xfrm>
          <a:prstGeom prst="rect">
            <a:avLst/>
          </a:prstGeom>
          <a:noFill/>
        </p:spPr>
        <p:txBody>
          <a:bodyPr vert="eaVert" wrap="square" rtlCol="0">
            <a:spAutoFit/>
          </a:bodyPr>
          <a:lstStyle/>
          <a:p>
            <a:r>
              <a:rPr lang="en-US" altLang="zh-TW" sz="1200" b="1" dirty="0" smtClean="0">
                <a:latin typeface="微軟正黑體" pitchFamily="34" charset="-120"/>
                <a:ea typeface="微軟正黑體" pitchFamily="34" charset="-120"/>
              </a:rPr>
              <a:t>Sales Volume : Ton</a:t>
            </a:r>
            <a:endParaRPr lang="zh-TW" altLang="en-US" sz="1200" b="1" dirty="0">
              <a:latin typeface="微軟正黑體" pitchFamily="34" charset="-120"/>
              <a:ea typeface="微軟正黑體" pitchFamily="34" charset="-120"/>
            </a:endParaRPr>
          </a:p>
        </p:txBody>
      </p:sp>
      <p:grpSp>
        <p:nvGrpSpPr>
          <p:cNvPr id="16" name="群組 15"/>
          <p:cNvGrpSpPr/>
          <p:nvPr/>
        </p:nvGrpSpPr>
        <p:grpSpPr>
          <a:xfrm>
            <a:off x="323528" y="260648"/>
            <a:ext cx="4752528" cy="792088"/>
            <a:chOff x="1403648" y="476671"/>
            <a:chExt cx="4706864" cy="792088"/>
          </a:xfrm>
        </p:grpSpPr>
        <p:grpSp>
          <p:nvGrpSpPr>
            <p:cNvPr id="17" name="群組 42"/>
            <p:cNvGrpSpPr/>
            <p:nvPr/>
          </p:nvGrpSpPr>
          <p:grpSpPr>
            <a:xfrm>
              <a:off x="1403648" y="476671"/>
              <a:ext cx="4706864" cy="792088"/>
              <a:chOff x="670818" y="1201082"/>
              <a:chExt cx="3432184" cy="836758"/>
            </a:xfrm>
          </p:grpSpPr>
          <p:sp>
            <p:nvSpPr>
              <p:cNvPr id="19" name="圓角化同側角落矩形 18"/>
              <p:cNvSpPr/>
              <p:nvPr/>
            </p:nvSpPr>
            <p:spPr>
              <a:xfrm rot="5400000">
                <a:off x="2006567" y="-134661"/>
                <a:ext cx="760685" cy="3432184"/>
              </a:xfrm>
              <a:prstGeom prst="round2SameRect">
                <a:avLst/>
              </a:prstGeom>
              <a:ln>
                <a:no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圓角化同側角落矩形 4"/>
              <p:cNvSpPr/>
              <p:nvPr/>
            </p:nvSpPr>
            <p:spPr>
              <a:xfrm>
                <a:off x="670819" y="1201082"/>
                <a:ext cx="3227277" cy="83675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r" defTabSz="1244600">
                  <a:lnSpc>
                    <a:spcPct val="90000"/>
                  </a:lnSpc>
                  <a:spcAft>
                    <a:spcPct val="15000"/>
                  </a:spcAft>
                </a:pPr>
                <a:r>
                  <a:rPr lang="zh-TW" altLang="en-US" sz="2800" b="1" kern="1200" dirty="0" smtClean="0">
                    <a:latin typeface="微軟正黑體" pitchFamily="34" charset="-120"/>
                    <a:ea typeface="微軟正黑體" pitchFamily="34" charset="-120"/>
                  </a:rPr>
                  <a:t> </a:t>
                </a:r>
                <a:r>
                  <a:rPr lang="en-US" altLang="zh-TW" sz="2800" dirty="0" smtClean="0"/>
                  <a:t>Financial </a:t>
                </a:r>
                <a:r>
                  <a:rPr lang="en-US" altLang="zh-TW" sz="2800" dirty="0" smtClean="0">
                    <a:cs typeface="Times New Roman" pitchFamily="18" charset="0"/>
                  </a:rPr>
                  <a:t>Highlights</a:t>
                </a:r>
                <a:endParaRPr lang="zh-TW" altLang="en-US" sz="2800" b="1" kern="1200" dirty="0">
                  <a:latin typeface="微軟正黑體" pitchFamily="34" charset="-120"/>
                  <a:ea typeface="微軟正黑體" pitchFamily="34" charset="-120"/>
                </a:endParaRPr>
              </a:p>
            </p:txBody>
          </p:sp>
        </p:grpSp>
        <p:pic>
          <p:nvPicPr>
            <p:cNvPr id="18" name="圖片 17" descr="logo網頁用.png"/>
            <p:cNvPicPr>
              <a:picLocks noChangeAspect="1"/>
            </p:cNvPicPr>
            <p:nvPr/>
          </p:nvPicPr>
          <p:blipFill>
            <a:blip r:embed="rId2" cstate="print"/>
            <a:srcRect l="8610" t="18591" r="47111" b="17670"/>
            <a:stretch>
              <a:fillRect/>
            </a:stretch>
          </p:blipFill>
          <p:spPr>
            <a:xfrm>
              <a:off x="1831545" y="548680"/>
              <a:ext cx="1003263" cy="648072"/>
            </a:xfrm>
            <a:prstGeom prst="rect">
              <a:avLst/>
            </a:prstGeom>
          </p:spPr>
        </p:pic>
      </p:grpSp>
      <p:graphicFrame>
        <p:nvGraphicFramePr>
          <p:cNvPr id="11" name="圖表 10"/>
          <p:cNvGraphicFramePr/>
          <p:nvPr/>
        </p:nvGraphicFramePr>
        <p:xfrm>
          <a:off x="251520" y="1844824"/>
          <a:ext cx="8712968" cy="41764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p:cNvGraphicFramePr>
            <a:graphicFrameLocks noGrp="1"/>
          </p:cNvGraphicFramePr>
          <p:nvPr/>
        </p:nvGraphicFramePr>
        <p:xfrm>
          <a:off x="1043608" y="1842314"/>
          <a:ext cx="7128792" cy="4876022"/>
        </p:xfrm>
        <a:graphic>
          <a:graphicData uri="http://schemas.openxmlformats.org/drawingml/2006/table">
            <a:tbl>
              <a:tblPr firstRow="1" lastRow="1" bandRow="1">
                <a:tableStyleId>{85BE263C-DBD7-4A20-BB59-AAB30ACAA65A}</a:tableStyleId>
              </a:tblPr>
              <a:tblGrid>
                <a:gridCol w="3057203"/>
                <a:gridCol w="1928463"/>
                <a:gridCol w="2143126"/>
              </a:tblGrid>
              <a:tr h="360040">
                <a:tc>
                  <a:txBody>
                    <a:bodyPr/>
                    <a:lstStyle/>
                    <a:p>
                      <a:pPr algn="l" rtl="0" fontAlgn="t">
                        <a:lnSpc>
                          <a:spcPct val="100000"/>
                        </a:lnSpc>
                      </a:pPr>
                      <a:r>
                        <a:rPr kumimoji="0" lang="en-US" altLang="zh-TW" sz="1300" b="1" i="0" u="none" strike="noStrike" kern="1200" cap="none" spc="0" normalizeH="0" baseline="0" noProof="0" dirty="0" smtClean="0">
                          <a:ln>
                            <a:noFill/>
                          </a:ln>
                          <a:solidFill>
                            <a:schemeClr val="bg1"/>
                          </a:solidFill>
                          <a:effectLst/>
                          <a:uLnTx/>
                          <a:uFillTx/>
                          <a:latin typeface="微軟正黑體" pitchFamily="34" charset="-120"/>
                          <a:ea typeface="微軟正黑體" pitchFamily="34" charset="-120"/>
                          <a:cs typeface="+mn-cs"/>
                        </a:rPr>
                        <a:t>Subsidiaries</a:t>
                      </a:r>
                      <a:endParaRPr lang="zh-TW" altLang="en-US" sz="1300" b="1" i="0" u="none" strike="noStrike" dirty="0">
                        <a:solidFill>
                          <a:schemeClr val="bg1"/>
                        </a:solidFill>
                        <a:latin typeface="微軟正黑體" pitchFamily="34" charset="-120"/>
                        <a:ea typeface="微軟正黑體" pitchFamily="34" charset="-120"/>
                      </a:endParaRPr>
                    </a:p>
                  </a:txBody>
                  <a:tcPr marL="6340" marR="6340" marT="6340" marB="0" anchor="b"/>
                </a:tc>
                <a:tc>
                  <a:txBody>
                    <a:bodyPr/>
                    <a:lstStyle/>
                    <a:p>
                      <a:pPr algn="ctr" rtl="0" fontAlgn="t">
                        <a:lnSpc>
                          <a:spcPct val="100000"/>
                        </a:lnSpc>
                      </a:pPr>
                      <a:r>
                        <a:rPr lang="en-US" sz="1300" u="none" strike="noStrike" dirty="0" smtClean="0">
                          <a:latin typeface="微軟正黑體" pitchFamily="34" charset="-120"/>
                          <a:ea typeface="微軟正黑體" pitchFamily="34" charset="-120"/>
                        </a:rPr>
                        <a:t>2020 Q2 Ne</a:t>
                      </a:r>
                      <a:r>
                        <a:rPr lang="en-US" sz="1300" u="none" strike="noStrike" baseline="0" dirty="0" smtClean="0">
                          <a:latin typeface="微軟正黑體" pitchFamily="34" charset="-120"/>
                          <a:ea typeface="微軟正黑體" pitchFamily="34" charset="-120"/>
                        </a:rPr>
                        <a:t>t Income</a:t>
                      </a:r>
                      <a:endParaRPr lang="en-US" altLang="zh-TW" sz="1300" b="1" i="0" u="none" strike="noStrike" dirty="0">
                        <a:solidFill>
                          <a:srgbClr val="FFFFFF"/>
                        </a:solidFill>
                        <a:latin typeface="微軟正黑體" pitchFamily="34" charset="-120"/>
                        <a:ea typeface="微軟正黑體" pitchFamily="34" charset="-120"/>
                      </a:endParaRPr>
                    </a:p>
                  </a:txBody>
                  <a:tcPr marL="6340" marR="6340" marT="6340" marB="0" anchor="b"/>
                </a:tc>
                <a:tc>
                  <a:txBody>
                    <a:bodyPr/>
                    <a:lstStyle/>
                    <a:p>
                      <a:pPr algn="ctr" rtl="0" fontAlgn="t">
                        <a:lnSpc>
                          <a:spcPct val="100000"/>
                        </a:lnSpc>
                      </a:pPr>
                      <a:r>
                        <a:rPr lang="en-US" sz="1300" u="none" strike="noStrike" dirty="0" smtClean="0">
                          <a:latin typeface="微軟正黑體" pitchFamily="34" charset="-120"/>
                          <a:ea typeface="微軟正黑體" pitchFamily="34" charset="-120"/>
                        </a:rPr>
                        <a:t>2019 Q2 </a:t>
                      </a:r>
                      <a:r>
                        <a:rPr lang="en-US" altLang="zh-TW" sz="1300" u="none" strike="noStrike" dirty="0" smtClean="0">
                          <a:latin typeface="微軟正黑體" pitchFamily="34" charset="-120"/>
                          <a:ea typeface="微軟正黑體" pitchFamily="34" charset="-120"/>
                        </a:rPr>
                        <a:t>Ne</a:t>
                      </a:r>
                      <a:r>
                        <a:rPr lang="en-US" altLang="zh-TW" sz="1300" u="none" strike="noStrike" baseline="0" dirty="0" smtClean="0">
                          <a:latin typeface="微軟正黑體" pitchFamily="34" charset="-120"/>
                          <a:ea typeface="微軟正黑體" pitchFamily="34" charset="-120"/>
                        </a:rPr>
                        <a:t>t Income</a:t>
                      </a:r>
                      <a:r>
                        <a:rPr lang="en-US" altLang="zh-TW" sz="1300" u="none" strike="noStrike" dirty="0" smtClean="0">
                          <a:latin typeface="微軟正黑體" pitchFamily="34" charset="-120"/>
                          <a:ea typeface="微軟正黑體" pitchFamily="34" charset="-120"/>
                        </a:rPr>
                        <a:t> </a:t>
                      </a:r>
                      <a:endParaRPr lang="en-US" altLang="zh-TW" sz="1300" b="1" i="0" u="none" strike="noStrike" dirty="0">
                        <a:solidFill>
                          <a:srgbClr val="FFFFFF"/>
                        </a:solidFill>
                        <a:latin typeface="微軟正黑體" pitchFamily="34" charset="-120"/>
                        <a:ea typeface="微軟正黑體" pitchFamily="34" charset="-120"/>
                      </a:endParaRPr>
                    </a:p>
                  </a:txBody>
                  <a:tcPr marL="6340" marR="6340" marT="6340" marB="0" anchor="b"/>
                </a:tc>
              </a:tr>
              <a:tr h="322838">
                <a:tc>
                  <a:txBody>
                    <a:bodyPr/>
                    <a:lstStyle/>
                    <a:p>
                      <a:pPr algn="l" rtl="0" fontAlgn="t"/>
                      <a:r>
                        <a:rPr lang="es-ES" sz="1300" u="none" strike="noStrike" dirty="0">
                          <a:latin typeface="微軟正黑體" pitchFamily="34" charset="-120"/>
                          <a:ea typeface="微軟正黑體" pitchFamily="34" charset="-120"/>
                        </a:rPr>
                        <a:t>TA YA (CHINA) HOLDING LTD. </a:t>
                      </a:r>
                      <a:endParaRPr lang="es-ES" sz="1300" b="0" i="0" u="none" strike="noStrike" dirty="0">
                        <a:solidFill>
                          <a:srgbClr val="000000"/>
                        </a:solidFill>
                        <a:latin typeface="微軟正黑體" pitchFamily="34" charset="-120"/>
                        <a:ea typeface="微軟正黑體" pitchFamily="34" charset="-120"/>
                      </a:endParaRPr>
                    </a:p>
                  </a:txBody>
                  <a:tcPr marL="6340" marR="6340" marT="6340" marB="0" anchor="b">
                    <a:noFill/>
                  </a:tcPr>
                </a:tc>
                <a:tc>
                  <a:txBody>
                    <a:bodyPr/>
                    <a:lstStyle/>
                    <a:p>
                      <a:pPr algn="r" fontAlgn="ctr"/>
                      <a:r>
                        <a:rPr lang="en-US" altLang="zh-TW" sz="1300" b="0" i="0" u="none" strike="noStrike" dirty="0">
                          <a:solidFill>
                            <a:srgbClr val="FF0000"/>
                          </a:solidFill>
                          <a:latin typeface="微軟正黑體" pitchFamily="34" charset="-120"/>
                          <a:ea typeface="微軟正黑體" pitchFamily="34" charset="-120"/>
                        </a:rPr>
                        <a:t>(72,402)</a:t>
                      </a:r>
                    </a:p>
                  </a:txBody>
                  <a:tcPr marL="0" marR="0" marT="0" marB="0" anchor="ctr">
                    <a:solidFill>
                      <a:schemeClr val="accent2">
                        <a:lumMod val="20000"/>
                        <a:lumOff val="80000"/>
                      </a:schemeClr>
                    </a:solidFill>
                  </a:tcPr>
                </a:tc>
                <a:tc>
                  <a:txBody>
                    <a:bodyPr/>
                    <a:lstStyle/>
                    <a:p>
                      <a:pPr algn="r" fontAlgn="ctr"/>
                      <a:r>
                        <a:rPr lang="en-US" altLang="zh-TW" sz="1300" b="0" i="0" u="none" strike="noStrike" dirty="0">
                          <a:solidFill>
                            <a:srgbClr val="FF0000"/>
                          </a:solidFill>
                          <a:latin typeface="微軟正黑體" pitchFamily="34" charset="-120"/>
                          <a:ea typeface="微軟正黑體" pitchFamily="34" charset="-120"/>
                        </a:rPr>
                        <a:t>(47,994)</a:t>
                      </a:r>
                    </a:p>
                  </a:txBody>
                  <a:tcPr marL="0" marR="0" marT="0" marB="0" anchor="ctr">
                    <a:noFill/>
                  </a:tcPr>
                </a:tc>
              </a:tr>
              <a:tr h="322838">
                <a:tc>
                  <a:txBody>
                    <a:bodyPr/>
                    <a:lstStyle/>
                    <a:p>
                      <a:pPr algn="l" rtl="0" fontAlgn="t"/>
                      <a:r>
                        <a:rPr lang="nb-NO" sz="1300" u="none" strike="noStrike" dirty="0">
                          <a:latin typeface="微軟正黑體" pitchFamily="34" charset="-120"/>
                          <a:ea typeface="微軟正黑體" pitchFamily="34" charset="-120"/>
                        </a:rPr>
                        <a:t>TA YA VENTURE HOLDINGS LTD. </a:t>
                      </a:r>
                      <a:endParaRPr lang="nb-NO" sz="1300" b="0" i="0" u="none" strike="noStrike" dirty="0">
                        <a:solidFill>
                          <a:srgbClr val="000000"/>
                        </a:solidFill>
                        <a:latin typeface="微軟正黑體" pitchFamily="34" charset="-120"/>
                        <a:ea typeface="微軟正黑體" pitchFamily="34" charset="-120"/>
                      </a:endParaRPr>
                    </a:p>
                  </a:txBody>
                  <a:tcPr marL="6340" marR="6340" marT="6340" marB="0" anchor="b">
                    <a:noFill/>
                  </a:tcPr>
                </a:tc>
                <a:tc>
                  <a:txBody>
                    <a:bodyPr/>
                    <a:lstStyle/>
                    <a:p>
                      <a:pPr algn="r" fontAlgn="ctr"/>
                      <a:r>
                        <a:rPr lang="en-US" altLang="zh-TW" sz="1300" b="0" i="0" u="none" strike="noStrike" dirty="0">
                          <a:solidFill>
                            <a:srgbClr val="000000"/>
                          </a:solidFill>
                          <a:latin typeface="微軟正黑體" pitchFamily="34" charset="-120"/>
                          <a:ea typeface="微軟正黑體" pitchFamily="34" charset="-120"/>
                        </a:rPr>
                        <a:t>12,953 </a:t>
                      </a:r>
                    </a:p>
                  </a:txBody>
                  <a:tcPr marL="0" marR="0" marT="0" marB="0" anchor="ctr">
                    <a:solidFill>
                      <a:schemeClr val="accent2">
                        <a:lumMod val="20000"/>
                        <a:lumOff val="80000"/>
                      </a:schemeClr>
                    </a:solidFill>
                  </a:tcPr>
                </a:tc>
                <a:tc>
                  <a:txBody>
                    <a:bodyPr/>
                    <a:lstStyle/>
                    <a:p>
                      <a:pPr algn="r" fontAlgn="ctr"/>
                      <a:r>
                        <a:rPr lang="en-US" altLang="zh-TW" sz="1300" b="0" i="0" u="none" strike="noStrike" dirty="0">
                          <a:solidFill>
                            <a:srgbClr val="FF0000"/>
                          </a:solidFill>
                          <a:latin typeface="微軟正黑體" pitchFamily="34" charset="-120"/>
                          <a:ea typeface="微軟正黑體" pitchFamily="34" charset="-120"/>
                        </a:rPr>
                        <a:t>(22,471)</a:t>
                      </a:r>
                    </a:p>
                  </a:txBody>
                  <a:tcPr marL="0" marR="0" marT="0" marB="0" anchor="ctr">
                    <a:noFill/>
                  </a:tcPr>
                </a:tc>
              </a:tr>
              <a:tr h="555149">
                <a:tc>
                  <a:txBody>
                    <a:bodyPr/>
                    <a:lstStyle/>
                    <a:p>
                      <a:pPr algn="l" rtl="0" fontAlgn="t"/>
                      <a:r>
                        <a:rPr lang="en-US" sz="1300" u="none" strike="noStrike" dirty="0">
                          <a:latin typeface="微軟正黑體" pitchFamily="34" charset="-120"/>
                          <a:ea typeface="微軟正黑體" pitchFamily="34" charset="-120"/>
                        </a:rPr>
                        <a:t>TA YA (Vietnam) INVESTMENT HOLDING LTD. </a:t>
                      </a:r>
                      <a:endParaRPr lang="en-US" sz="1300" b="0" i="0" u="none" strike="noStrike" dirty="0">
                        <a:solidFill>
                          <a:srgbClr val="000000"/>
                        </a:solidFill>
                        <a:latin typeface="微軟正黑體" pitchFamily="34" charset="-120"/>
                        <a:ea typeface="微軟正黑體" pitchFamily="34" charset="-120"/>
                      </a:endParaRPr>
                    </a:p>
                  </a:txBody>
                  <a:tcPr marL="6340" marR="6340" marT="6340" marB="0" anchor="b">
                    <a:noFill/>
                  </a:tcPr>
                </a:tc>
                <a:tc>
                  <a:txBody>
                    <a:bodyPr/>
                    <a:lstStyle/>
                    <a:p>
                      <a:pPr algn="r" fontAlgn="ctr"/>
                      <a:r>
                        <a:rPr lang="en-US" altLang="zh-TW" sz="1300" b="0" i="0" u="none" strike="noStrike" dirty="0">
                          <a:solidFill>
                            <a:srgbClr val="000000"/>
                          </a:solidFill>
                          <a:latin typeface="微軟正黑體" pitchFamily="34" charset="-120"/>
                          <a:ea typeface="微軟正黑體" pitchFamily="34" charset="-120"/>
                        </a:rPr>
                        <a:t>14,632 </a:t>
                      </a:r>
                    </a:p>
                  </a:txBody>
                  <a:tcPr marL="0" marR="0" marT="0" marB="0" anchor="ctr">
                    <a:solidFill>
                      <a:schemeClr val="accent2">
                        <a:lumMod val="20000"/>
                        <a:lumOff val="80000"/>
                      </a:schemeClr>
                    </a:solidFill>
                  </a:tcPr>
                </a:tc>
                <a:tc>
                  <a:txBody>
                    <a:bodyPr/>
                    <a:lstStyle/>
                    <a:p>
                      <a:pPr algn="r" fontAlgn="ctr"/>
                      <a:r>
                        <a:rPr lang="en-US" altLang="zh-TW" sz="1300" b="0" i="0" u="none" strike="noStrike" dirty="0">
                          <a:solidFill>
                            <a:srgbClr val="000000"/>
                          </a:solidFill>
                          <a:latin typeface="微軟正黑體" pitchFamily="34" charset="-120"/>
                          <a:ea typeface="微軟正黑體" pitchFamily="34" charset="-120"/>
                        </a:rPr>
                        <a:t>35,797 </a:t>
                      </a:r>
                    </a:p>
                  </a:txBody>
                  <a:tcPr marL="0" marR="0" marT="0" marB="0" anchor="ctr">
                    <a:noFill/>
                  </a:tcPr>
                </a:tc>
              </a:tr>
              <a:tr h="532211">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s-ES" altLang="zh-TW" sz="1300" b="0" dirty="0" smtClean="0">
                          <a:solidFill>
                            <a:schemeClr val="tx1"/>
                          </a:solidFill>
                          <a:latin typeface="微軟正黑體" pitchFamily="34" charset="-120"/>
                          <a:ea typeface="微軟正黑體" pitchFamily="34" charset="-120"/>
                        </a:rPr>
                        <a:t>TA YA </a:t>
                      </a:r>
                      <a:r>
                        <a:rPr lang="en-US" altLang="zh-TW" sz="1300" b="0" dirty="0" smtClean="0">
                          <a:solidFill>
                            <a:schemeClr val="tx1"/>
                          </a:solidFill>
                          <a:latin typeface="微軟正黑體" pitchFamily="34" charset="-120"/>
                          <a:ea typeface="微軟正黑體" pitchFamily="34" charset="-120"/>
                        </a:rPr>
                        <a:t>INNOVATION INVESTMENT </a:t>
                      </a:r>
                      <a:r>
                        <a:rPr lang="es-ES" altLang="zh-TW" sz="1300" b="0" dirty="0" smtClean="0">
                          <a:solidFill>
                            <a:schemeClr val="tx1"/>
                          </a:solidFill>
                          <a:latin typeface="微軟正黑體" pitchFamily="34" charset="-120"/>
                          <a:ea typeface="微軟正黑體" pitchFamily="34" charset="-120"/>
                        </a:rPr>
                        <a:t>CO., LTD.</a:t>
                      </a:r>
                    </a:p>
                  </a:txBody>
                  <a:tcPr marL="6340" marR="6340" marT="6340" marB="0" anchor="b">
                    <a:noFill/>
                  </a:tcPr>
                </a:tc>
                <a:tc>
                  <a:txBody>
                    <a:bodyPr/>
                    <a:lstStyle/>
                    <a:p>
                      <a:pPr algn="r" fontAlgn="ctr"/>
                      <a:r>
                        <a:rPr lang="en-US" altLang="zh-TW" sz="1300" b="0" i="0" u="none" strike="noStrike" dirty="0">
                          <a:solidFill>
                            <a:srgbClr val="000000"/>
                          </a:solidFill>
                          <a:latin typeface="微軟正黑體" pitchFamily="34" charset="-120"/>
                          <a:ea typeface="微軟正黑體" pitchFamily="34" charset="-120"/>
                        </a:rPr>
                        <a:t>36,074 </a:t>
                      </a:r>
                    </a:p>
                  </a:txBody>
                  <a:tcPr marL="0" marR="0" marT="0" marB="0" anchor="ctr">
                    <a:solidFill>
                      <a:schemeClr val="accent2">
                        <a:lumMod val="20000"/>
                        <a:lumOff val="80000"/>
                      </a:schemeClr>
                    </a:solidFill>
                  </a:tcPr>
                </a:tc>
                <a:tc>
                  <a:txBody>
                    <a:bodyPr/>
                    <a:lstStyle/>
                    <a:p>
                      <a:pPr algn="r" fontAlgn="ctr"/>
                      <a:r>
                        <a:rPr lang="en-US" altLang="zh-TW" sz="1300" b="0" i="0" u="none" strike="noStrike" dirty="0">
                          <a:solidFill>
                            <a:srgbClr val="000000"/>
                          </a:solidFill>
                          <a:latin typeface="微軟正黑體" pitchFamily="34" charset="-120"/>
                          <a:ea typeface="微軟正黑體" pitchFamily="34" charset="-120"/>
                        </a:rPr>
                        <a:t>15,382 </a:t>
                      </a:r>
                    </a:p>
                  </a:txBody>
                  <a:tcPr marL="0" marR="0" marT="0" marB="0" anchor="ctr">
                    <a:noFill/>
                  </a:tcPr>
                </a:tc>
              </a:tr>
              <a:tr h="532211">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s-ES" altLang="zh-TW" sz="1300" b="0" dirty="0" smtClean="0">
                          <a:solidFill>
                            <a:schemeClr val="tx1"/>
                          </a:solidFill>
                          <a:latin typeface="微軟正黑體" pitchFamily="34" charset="-120"/>
                          <a:ea typeface="微軟正黑體" pitchFamily="34" charset="-120"/>
                        </a:rPr>
                        <a:t>TA YA ELECTRIC WIRE &amp;CABLE (H.K.)</a:t>
                      </a:r>
                    </a:p>
                  </a:txBody>
                  <a:tcPr marL="6340" marR="6340" marT="6340" marB="0" anchor="b">
                    <a:noFill/>
                  </a:tcPr>
                </a:tc>
                <a:tc>
                  <a:txBody>
                    <a:bodyPr/>
                    <a:lstStyle/>
                    <a:p>
                      <a:pPr algn="r" fontAlgn="ctr"/>
                      <a:r>
                        <a:rPr lang="en-US" altLang="zh-TW" sz="1300" b="0" i="0" u="none" strike="noStrike" dirty="0" smtClean="0">
                          <a:solidFill>
                            <a:srgbClr val="000000"/>
                          </a:solidFill>
                          <a:latin typeface="微軟正黑體" pitchFamily="34" charset="-120"/>
                          <a:ea typeface="微軟正黑體" pitchFamily="34" charset="-120"/>
                        </a:rPr>
                        <a:t>0</a:t>
                      </a:r>
                      <a:endParaRPr lang="en-US" altLang="zh-TW" sz="1300" b="0" i="0" u="none" strike="noStrike" dirty="0">
                        <a:solidFill>
                          <a:srgbClr val="000000"/>
                        </a:solidFill>
                        <a:latin typeface="微軟正黑體" pitchFamily="34" charset="-120"/>
                        <a:ea typeface="微軟正黑體" pitchFamily="34" charset="-120"/>
                      </a:endParaRPr>
                    </a:p>
                  </a:txBody>
                  <a:tcPr marL="0" marR="0" marT="0" marB="0" anchor="ctr">
                    <a:solidFill>
                      <a:schemeClr val="accent2">
                        <a:lumMod val="20000"/>
                        <a:lumOff val="80000"/>
                      </a:schemeClr>
                    </a:solidFill>
                  </a:tcPr>
                </a:tc>
                <a:tc>
                  <a:txBody>
                    <a:bodyPr/>
                    <a:lstStyle/>
                    <a:p>
                      <a:pPr algn="r" fontAlgn="ctr"/>
                      <a:r>
                        <a:rPr lang="en-US" altLang="zh-TW" sz="1300" b="0" i="0" u="none" strike="noStrike" dirty="0" smtClean="0">
                          <a:solidFill>
                            <a:srgbClr val="000000"/>
                          </a:solidFill>
                          <a:latin typeface="微軟正黑體" pitchFamily="34" charset="-120"/>
                          <a:ea typeface="微軟正黑體" pitchFamily="34" charset="-120"/>
                        </a:rPr>
                        <a:t>0 </a:t>
                      </a:r>
                      <a:endParaRPr lang="en-US" altLang="zh-TW" sz="1300" b="0" i="0" u="none" strike="noStrike" dirty="0">
                        <a:solidFill>
                          <a:srgbClr val="000000"/>
                        </a:solidFill>
                        <a:latin typeface="微軟正黑體" pitchFamily="34" charset="-120"/>
                        <a:ea typeface="微軟正黑體" pitchFamily="34" charset="-120"/>
                      </a:endParaRPr>
                    </a:p>
                  </a:txBody>
                  <a:tcPr marL="0" marR="0" marT="0" marB="0" anchor="ctr">
                    <a:noFill/>
                  </a:tcPr>
                </a:tc>
              </a:tr>
              <a:tr h="359209">
                <a:tc>
                  <a:txBody>
                    <a:bodyPr/>
                    <a:lstStyle/>
                    <a:p>
                      <a:pPr algn="l" rtl="0" fontAlgn="t"/>
                      <a:r>
                        <a:rPr lang="en-US" altLang="zh-TW" sz="1300" b="0" i="0" u="none" strike="noStrike" dirty="0" smtClean="0">
                          <a:solidFill>
                            <a:srgbClr val="000000"/>
                          </a:solidFill>
                          <a:latin typeface="微軟正黑體" pitchFamily="34" charset="-120"/>
                          <a:ea typeface="微軟正黑體" pitchFamily="34" charset="-120"/>
                        </a:rPr>
                        <a:t>TA YA VENTURE CAPITAL </a:t>
                      </a:r>
                      <a:r>
                        <a:rPr lang="zh-TW" altLang="en-US" sz="1300" b="0" i="0" u="none" strike="noStrike" dirty="0" smtClean="0">
                          <a:solidFill>
                            <a:srgbClr val="000000"/>
                          </a:solidFill>
                          <a:latin typeface="微軟正黑體" pitchFamily="34" charset="-120"/>
                          <a:ea typeface="微軟正黑體" pitchFamily="34" charset="-120"/>
                        </a:rPr>
                        <a:t> </a:t>
                      </a:r>
                      <a:r>
                        <a:rPr lang="es-ES" altLang="zh-TW" sz="1300" u="none" strike="noStrike" dirty="0" smtClean="0">
                          <a:latin typeface="微軟正黑體" pitchFamily="34" charset="-120"/>
                          <a:ea typeface="微軟正黑體" pitchFamily="34" charset="-120"/>
                        </a:rPr>
                        <a:t>CO., LTD. </a:t>
                      </a:r>
                      <a:endParaRPr lang="en-US" altLang="zh-TW" sz="1300" b="0" i="0" u="none" strike="noStrike" dirty="0">
                        <a:solidFill>
                          <a:srgbClr val="000000"/>
                        </a:solidFill>
                        <a:latin typeface="微軟正黑體" pitchFamily="34" charset="-120"/>
                        <a:ea typeface="微軟正黑體" pitchFamily="34" charset="-120"/>
                      </a:endParaRPr>
                    </a:p>
                  </a:txBody>
                  <a:tcPr marL="9525" marR="9525" marT="9525" marB="0" anchor="b">
                    <a:noFill/>
                  </a:tcPr>
                </a:tc>
                <a:tc>
                  <a:txBody>
                    <a:bodyPr/>
                    <a:lstStyle/>
                    <a:p>
                      <a:pPr algn="r" fontAlgn="ctr"/>
                      <a:r>
                        <a:rPr lang="en-US" altLang="zh-TW" sz="1300" b="0" i="0" u="none" strike="noStrike" dirty="0">
                          <a:solidFill>
                            <a:srgbClr val="000000"/>
                          </a:solidFill>
                          <a:latin typeface="微軟正黑體" pitchFamily="34" charset="-120"/>
                          <a:ea typeface="微軟正黑體" pitchFamily="34" charset="-120"/>
                        </a:rPr>
                        <a:t>123,091 </a:t>
                      </a:r>
                    </a:p>
                  </a:txBody>
                  <a:tcPr marL="0" marR="0" marT="0" marB="0" anchor="ctr">
                    <a:solidFill>
                      <a:schemeClr val="accent2">
                        <a:lumMod val="20000"/>
                        <a:lumOff val="80000"/>
                      </a:schemeClr>
                    </a:solidFill>
                  </a:tcPr>
                </a:tc>
                <a:tc>
                  <a:txBody>
                    <a:bodyPr/>
                    <a:lstStyle/>
                    <a:p>
                      <a:pPr algn="r" fontAlgn="ctr"/>
                      <a:r>
                        <a:rPr lang="en-US" altLang="zh-TW" sz="1300" b="0" i="0" u="none" strike="noStrike" dirty="0">
                          <a:solidFill>
                            <a:srgbClr val="000000"/>
                          </a:solidFill>
                          <a:latin typeface="微軟正黑體" pitchFamily="34" charset="-120"/>
                          <a:ea typeface="微軟正黑體" pitchFamily="34" charset="-120"/>
                        </a:rPr>
                        <a:t>79,892 </a:t>
                      </a:r>
                    </a:p>
                  </a:txBody>
                  <a:tcPr marL="0" marR="0" marT="0" marB="0" anchor="ctr">
                    <a:noFill/>
                  </a:tcPr>
                </a:tc>
              </a:tr>
              <a:tr h="359209">
                <a:tc>
                  <a:txBody>
                    <a:bodyPr/>
                    <a:lstStyle/>
                    <a:p>
                      <a:pPr algn="l" rtl="0" fontAlgn="t"/>
                      <a:r>
                        <a:rPr lang="en-US" sz="1300" b="0" i="0" u="none" strike="noStrike" dirty="0" smtClean="0">
                          <a:solidFill>
                            <a:srgbClr val="000000"/>
                          </a:solidFill>
                          <a:latin typeface="微軟正黑體" pitchFamily="34" charset="-120"/>
                          <a:ea typeface="微軟正黑體" pitchFamily="34" charset="-120"/>
                        </a:rPr>
                        <a:t>TA HENG ELECTRIC WIRE &amp; CABLE CO., LTD.</a:t>
                      </a:r>
                      <a:endParaRPr lang="en-US" sz="1300" b="0" i="0" u="none" strike="noStrike" dirty="0">
                        <a:solidFill>
                          <a:srgbClr val="000000"/>
                        </a:solidFill>
                        <a:latin typeface="微軟正黑體" pitchFamily="34" charset="-120"/>
                        <a:ea typeface="微軟正黑體" pitchFamily="34" charset="-120"/>
                      </a:endParaRPr>
                    </a:p>
                  </a:txBody>
                  <a:tcPr marL="9525" marR="9525" marT="9525" marB="0">
                    <a:noFill/>
                  </a:tcPr>
                </a:tc>
                <a:tc>
                  <a:txBody>
                    <a:bodyPr/>
                    <a:lstStyle/>
                    <a:p>
                      <a:pPr algn="r" fontAlgn="ctr"/>
                      <a:r>
                        <a:rPr lang="en-US" altLang="zh-TW" sz="1300" b="0" i="0" u="none" strike="noStrike" dirty="0">
                          <a:solidFill>
                            <a:srgbClr val="000000"/>
                          </a:solidFill>
                          <a:latin typeface="微軟正黑體" pitchFamily="34" charset="-120"/>
                          <a:ea typeface="微軟正黑體" pitchFamily="34" charset="-120"/>
                        </a:rPr>
                        <a:t>19,191 </a:t>
                      </a:r>
                    </a:p>
                  </a:txBody>
                  <a:tcPr marL="0" marR="0" marT="0" marB="0" anchor="ctr">
                    <a:solidFill>
                      <a:schemeClr val="accent2">
                        <a:lumMod val="20000"/>
                        <a:lumOff val="80000"/>
                      </a:schemeClr>
                    </a:solidFill>
                  </a:tcPr>
                </a:tc>
                <a:tc>
                  <a:txBody>
                    <a:bodyPr/>
                    <a:lstStyle/>
                    <a:p>
                      <a:pPr algn="r" fontAlgn="ctr"/>
                      <a:r>
                        <a:rPr lang="en-US" altLang="zh-TW" sz="1300" b="0" i="0" u="none" strike="noStrike" dirty="0">
                          <a:solidFill>
                            <a:srgbClr val="000000"/>
                          </a:solidFill>
                          <a:latin typeface="微軟正黑體" pitchFamily="34" charset="-120"/>
                          <a:ea typeface="微軟正黑體" pitchFamily="34" charset="-120"/>
                        </a:rPr>
                        <a:t>17,312 </a:t>
                      </a:r>
                    </a:p>
                  </a:txBody>
                  <a:tcPr marL="0" marR="0" marT="0" marB="0" anchor="ctr">
                    <a:noFill/>
                  </a:tcPr>
                </a:tc>
              </a:tr>
              <a:tr h="359209">
                <a:tc>
                  <a:txBody>
                    <a:bodyPr/>
                    <a:lstStyle/>
                    <a:p>
                      <a:pPr algn="l" rtl="0" fontAlgn="t"/>
                      <a:r>
                        <a:rPr lang="en-US" sz="1300" b="0" i="0" u="none" strike="noStrike" dirty="0" smtClean="0">
                          <a:solidFill>
                            <a:srgbClr val="000000"/>
                          </a:solidFill>
                          <a:latin typeface="微軟正黑體" pitchFamily="34" charset="-120"/>
                          <a:ea typeface="微軟正黑體" pitchFamily="34" charset="-120"/>
                        </a:rPr>
                        <a:t>TA HO ENGINEERING, CO., LTD.</a:t>
                      </a:r>
                      <a:endParaRPr lang="en-US" sz="1300" b="0" i="0" u="none" strike="noStrike" dirty="0">
                        <a:solidFill>
                          <a:srgbClr val="000000"/>
                        </a:solidFill>
                        <a:latin typeface="微軟正黑體" pitchFamily="34" charset="-120"/>
                        <a:ea typeface="微軟正黑體" pitchFamily="34" charset="-120"/>
                      </a:endParaRPr>
                    </a:p>
                  </a:txBody>
                  <a:tcPr marL="9525" marR="9525" marT="9525" marB="0">
                    <a:noFill/>
                  </a:tcPr>
                </a:tc>
                <a:tc>
                  <a:txBody>
                    <a:bodyPr/>
                    <a:lstStyle/>
                    <a:p>
                      <a:pPr algn="r" fontAlgn="ctr"/>
                      <a:r>
                        <a:rPr lang="en-US" altLang="zh-TW" sz="1300" b="0" i="0" u="none" strike="noStrike" dirty="0" smtClean="0">
                          <a:solidFill>
                            <a:srgbClr val="FF0000"/>
                          </a:solidFill>
                          <a:latin typeface="微軟正黑體" pitchFamily="34" charset="-120"/>
                          <a:ea typeface="微軟正黑體" pitchFamily="34" charset="-120"/>
                        </a:rPr>
                        <a:t>(455)</a:t>
                      </a:r>
                      <a:endParaRPr lang="en-US" altLang="zh-TW" sz="1300" b="0" i="0" u="none" strike="noStrike" dirty="0">
                        <a:solidFill>
                          <a:srgbClr val="FF0000"/>
                        </a:solidFill>
                        <a:latin typeface="微軟正黑體" pitchFamily="34" charset="-120"/>
                        <a:ea typeface="微軟正黑體" pitchFamily="34" charset="-120"/>
                      </a:endParaRPr>
                    </a:p>
                  </a:txBody>
                  <a:tcPr marL="0" marR="0" marT="0" marB="0" anchor="ctr">
                    <a:solidFill>
                      <a:schemeClr val="accent2">
                        <a:lumMod val="20000"/>
                        <a:lumOff val="80000"/>
                      </a:schemeClr>
                    </a:solidFill>
                  </a:tcPr>
                </a:tc>
                <a:tc>
                  <a:txBody>
                    <a:bodyPr/>
                    <a:lstStyle/>
                    <a:p>
                      <a:pPr algn="r" fontAlgn="ctr"/>
                      <a:r>
                        <a:rPr lang="en-US" altLang="zh-TW" sz="1300" b="0" i="0" u="none" strike="noStrike" dirty="0" smtClean="0">
                          <a:solidFill>
                            <a:srgbClr val="000000"/>
                          </a:solidFill>
                          <a:latin typeface="微軟正黑體" pitchFamily="34" charset="-120"/>
                          <a:ea typeface="微軟正黑體" pitchFamily="34" charset="-120"/>
                        </a:rPr>
                        <a:t>4,987</a:t>
                      </a:r>
                      <a:endParaRPr lang="en-US" altLang="zh-TW" sz="1300" b="0" i="0" u="none" strike="noStrike" dirty="0">
                        <a:solidFill>
                          <a:srgbClr val="000000"/>
                        </a:solidFill>
                        <a:latin typeface="微軟正黑體" pitchFamily="34" charset="-120"/>
                        <a:ea typeface="微軟正黑體" pitchFamily="34" charset="-120"/>
                      </a:endParaRPr>
                    </a:p>
                  </a:txBody>
                  <a:tcPr marL="0" marR="0" marT="0" marB="0" anchor="ctr">
                    <a:noFill/>
                  </a:tcPr>
                </a:tc>
              </a:tr>
              <a:tr h="281638">
                <a:tc>
                  <a:txBody>
                    <a:bodyPr/>
                    <a:lstStyle/>
                    <a:p>
                      <a:pPr algn="l" rtl="0" fontAlgn="t"/>
                      <a:r>
                        <a:rPr lang="en-US" sz="1300" b="0" i="0" u="none" strike="noStrike" dirty="0" smtClean="0">
                          <a:solidFill>
                            <a:srgbClr val="000000"/>
                          </a:solidFill>
                          <a:latin typeface="微軟正黑體" pitchFamily="34" charset="-120"/>
                          <a:ea typeface="微軟正黑體" pitchFamily="34" charset="-120"/>
                        </a:rPr>
                        <a:t>TA YI PLASTIC </a:t>
                      </a:r>
                      <a:r>
                        <a:rPr lang="zh-TW" altLang="en-US" sz="1300" b="0" i="0" u="none" strike="noStrike" dirty="0" smtClean="0">
                          <a:solidFill>
                            <a:srgbClr val="000000"/>
                          </a:solidFill>
                          <a:latin typeface="微軟正黑體" pitchFamily="34" charset="-120"/>
                          <a:ea typeface="微軟正黑體" pitchFamily="34" charset="-120"/>
                        </a:rPr>
                        <a:t> </a:t>
                      </a:r>
                      <a:r>
                        <a:rPr lang="es-ES" altLang="zh-TW" sz="1300" u="none" strike="noStrike" dirty="0" smtClean="0">
                          <a:latin typeface="微軟正黑體" pitchFamily="34" charset="-120"/>
                          <a:ea typeface="微軟正黑體" pitchFamily="34" charset="-120"/>
                        </a:rPr>
                        <a:t>CO., LTD. </a:t>
                      </a:r>
                      <a:endParaRPr lang="en-US" sz="1300" b="0" i="0" u="none" strike="noStrike" dirty="0">
                        <a:solidFill>
                          <a:srgbClr val="000000"/>
                        </a:solidFill>
                        <a:latin typeface="微軟正黑體" pitchFamily="34" charset="-120"/>
                        <a:ea typeface="微軟正黑體" pitchFamily="34" charset="-120"/>
                      </a:endParaRPr>
                    </a:p>
                  </a:txBody>
                  <a:tcPr marL="9525" marR="9525" marT="9525" marB="0">
                    <a:noFill/>
                  </a:tcPr>
                </a:tc>
                <a:tc>
                  <a:txBody>
                    <a:bodyPr/>
                    <a:lstStyle/>
                    <a:p>
                      <a:pPr algn="r" fontAlgn="ctr"/>
                      <a:r>
                        <a:rPr lang="en-US" altLang="zh-TW" sz="1300" b="0" i="0" u="none" strike="noStrike" dirty="0">
                          <a:solidFill>
                            <a:srgbClr val="000000"/>
                          </a:solidFill>
                          <a:latin typeface="微軟正黑體" pitchFamily="34" charset="-120"/>
                          <a:ea typeface="微軟正黑體" pitchFamily="34" charset="-120"/>
                        </a:rPr>
                        <a:t>1,499 </a:t>
                      </a:r>
                    </a:p>
                  </a:txBody>
                  <a:tcPr marL="0" marR="0" marT="0" marB="0" anchor="ctr">
                    <a:solidFill>
                      <a:schemeClr val="accent2">
                        <a:lumMod val="20000"/>
                        <a:lumOff val="80000"/>
                      </a:schemeClr>
                    </a:solidFill>
                  </a:tcPr>
                </a:tc>
                <a:tc>
                  <a:txBody>
                    <a:bodyPr/>
                    <a:lstStyle/>
                    <a:p>
                      <a:pPr algn="r" fontAlgn="ctr"/>
                      <a:r>
                        <a:rPr lang="en-US" altLang="zh-TW" sz="1300" b="0" i="0" u="none" strike="noStrike" dirty="0">
                          <a:solidFill>
                            <a:srgbClr val="000000"/>
                          </a:solidFill>
                          <a:latin typeface="微軟正黑體" pitchFamily="34" charset="-120"/>
                          <a:ea typeface="微軟正黑體" pitchFamily="34" charset="-120"/>
                        </a:rPr>
                        <a:t>2,645 </a:t>
                      </a:r>
                    </a:p>
                  </a:txBody>
                  <a:tcPr marL="0" marR="0" marT="0" marB="0" anchor="ctr">
                    <a:noFill/>
                  </a:tcPr>
                </a:tc>
              </a:tr>
              <a:tr h="281638">
                <a:tc>
                  <a:txBody>
                    <a:bodyPr/>
                    <a:lstStyle/>
                    <a:p>
                      <a:pPr algn="l" rtl="0" fontAlgn="t"/>
                      <a:r>
                        <a:rPr lang="en-US" sz="1300" b="0" i="0" u="none" strike="noStrike" dirty="0" smtClean="0">
                          <a:solidFill>
                            <a:srgbClr val="000000"/>
                          </a:solidFill>
                          <a:latin typeface="微軟正黑體" pitchFamily="34" charset="-120"/>
                          <a:ea typeface="微軟正黑體" pitchFamily="34" charset="-120"/>
                        </a:rPr>
                        <a:t>CUPRIME MATERIAL</a:t>
                      </a:r>
                      <a:r>
                        <a:rPr lang="zh-TW" altLang="en-US" sz="1300" b="0" i="0" u="none" strike="noStrike" dirty="0" smtClean="0">
                          <a:solidFill>
                            <a:srgbClr val="000000"/>
                          </a:solidFill>
                          <a:latin typeface="微軟正黑體" pitchFamily="34" charset="-120"/>
                          <a:ea typeface="微軟正黑體" pitchFamily="34" charset="-120"/>
                        </a:rPr>
                        <a:t> </a:t>
                      </a:r>
                      <a:r>
                        <a:rPr lang="es-ES" altLang="zh-TW" sz="1300" u="none" strike="noStrike" dirty="0" smtClean="0">
                          <a:latin typeface="微軟正黑體" pitchFamily="34" charset="-120"/>
                          <a:ea typeface="微軟正黑體" pitchFamily="34" charset="-120"/>
                        </a:rPr>
                        <a:t>CO., LTD. </a:t>
                      </a:r>
                      <a:endParaRPr lang="en-US" sz="1300" b="0" i="0" u="none" strike="noStrike" dirty="0">
                        <a:solidFill>
                          <a:srgbClr val="000000"/>
                        </a:solidFill>
                        <a:latin typeface="微軟正黑體" pitchFamily="34" charset="-120"/>
                        <a:ea typeface="微軟正黑體" pitchFamily="34" charset="-120"/>
                      </a:endParaRPr>
                    </a:p>
                  </a:txBody>
                  <a:tcPr marL="9525" marR="9525" marT="9525" marB="0">
                    <a:noFill/>
                  </a:tcPr>
                </a:tc>
                <a:tc>
                  <a:txBody>
                    <a:bodyPr/>
                    <a:lstStyle/>
                    <a:p>
                      <a:pPr algn="r" fontAlgn="ctr"/>
                      <a:r>
                        <a:rPr lang="en-US" altLang="zh-TW" sz="1300" b="0" i="0" u="none" strike="noStrike" dirty="0">
                          <a:solidFill>
                            <a:srgbClr val="FF0000"/>
                          </a:solidFill>
                          <a:latin typeface="微軟正黑體" pitchFamily="34" charset="-120"/>
                          <a:ea typeface="微軟正黑體" pitchFamily="34" charset="-120"/>
                        </a:rPr>
                        <a:t>(34,935)</a:t>
                      </a:r>
                    </a:p>
                  </a:txBody>
                  <a:tcPr marL="0" marR="0" marT="0" marB="0" anchor="ctr">
                    <a:solidFill>
                      <a:schemeClr val="accent2">
                        <a:lumMod val="20000"/>
                        <a:lumOff val="80000"/>
                      </a:schemeClr>
                    </a:solidFill>
                  </a:tcPr>
                </a:tc>
                <a:tc>
                  <a:txBody>
                    <a:bodyPr/>
                    <a:lstStyle/>
                    <a:p>
                      <a:pPr algn="r" fontAlgn="ctr"/>
                      <a:r>
                        <a:rPr lang="en-US" altLang="zh-TW" sz="1300" b="0" i="0" u="none" strike="noStrike" dirty="0">
                          <a:solidFill>
                            <a:srgbClr val="FF0000"/>
                          </a:solidFill>
                          <a:latin typeface="微軟正黑體" pitchFamily="34" charset="-120"/>
                          <a:ea typeface="微軟正黑體" pitchFamily="34" charset="-120"/>
                        </a:rPr>
                        <a:t>(32,227)</a:t>
                      </a:r>
                    </a:p>
                  </a:txBody>
                  <a:tcPr marL="0" marR="0" marT="0" marB="0" anchor="ctr">
                    <a:noFill/>
                  </a:tcPr>
                </a:tc>
              </a:tr>
              <a:tr h="281638">
                <a:tc>
                  <a:txBody>
                    <a:bodyPr/>
                    <a:lstStyle/>
                    <a:p>
                      <a:pPr algn="l" rtl="0" fontAlgn="t"/>
                      <a:r>
                        <a:rPr lang="en-US" sz="1300" b="0" i="0" u="none" strike="noStrike" dirty="0" smtClean="0">
                          <a:solidFill>
                            <a:srgbClr val="000000"/>
                          </a:solidFill>
                          <a:latin typeface="微軟正黑體" pitchFamily="34" charset="-120"/>
                          <a:ea typeface="微軟正黑體" pitchFamily="34" charset="-120"/>
                        </a:rPr>
                        <a:t>UNITED ELECTRIC INDUSTRY CO., LTD.</a:t>
                      </a:r>
                      <a:endParaRPr lang="en-US" sz="1300" b="0" i="0" u="none" strike="noStrike" dirty="0">
                        <a:solidFill>
                          <a:srgbClr val="000000"/>
                        </a:solidFill>
                        <a:latin typeface="微軟正黑體" pitchFamily="34" charset="-120"/>
                        <a:ea typeface="微軟正黑體" pitchFamily="34" charset="-120"/>
                      </a:endParaRPr>
                    </a:p>
                  </a:txBody>
                  <a:tcPr marL="9525" marR="9525" marT="9525" marB="0">
                    <a:noFill/>
                  </a:tcPr>
                </a:tc>
                <a:tc>
                  <a:txBody>
                    <a:bodyPr/>
                    <a:lstStyle/>
                    <a:p>
                      <a:pPr algn="r" rtl="0" fontAlgn="t"/>
                      <a:r>
                        <a:rPr lang="en-US" altLang="zh-TW" sz="1300" b="0" i="0" u="none" strike="noStrike" dirty="0">
                          <a:solidFill>
                            <a:srgbClr val="000000"/>
                          </a:solidFill>
                          <a:latin typeface="微軟正黑體" pitchFamily="34" charset="-120"/>
                          <a:ea typeface="微軟正黑體" pitchFamily="34" charset="-120"/>
                        </a:rPr>
                        <a:t>107,917 </a:t>
                      </a:r>
                    </a:p>
                  </a:txBody>
                  <a:tcPr marL="0" marR="0" marT="0" marB="0">
                    <a:solidFill>
                      <a:schemeClr val="accent2">
                        <a:lumMod val="20000"/>
                        <a:lumOff val="80000"/>
                      </a:schemeClr>
                    </a:solidFill>
                  </a:tcPr>
                </a:tc>
                <a:tc>
                  <a:txBody>
                    <a:bodyPr/>
                    <a:lstStyle/>
                    <a:p>
                      <a:pPr algn="r" rtl="0" fontAlgn="t"/>
                      <a:r>
                        <a:rPr lang="en-US" altLang="zh-TW" sz="1300" b="0" i="0" u="none" strike="noStrike" dirty="0">
                          <a:solidFill>
                            <a:srgbClr val="000000"/>
                          </a:solidFill>
                          <a:latin typeface="微軟正黑體" pitchFamily="34" charset="-120"/>
                          <a:ea typeface="微軟正黑體" pitchFamily="34" charset="-120"/>
                        </a:rPr>
                        <a:t>20,395 </a:t>
                      </a:r>
                    </a:p>
                  </a:txBody>
                  <a:tcPr marL="0" marR="0" marT="0" marB="0">
                    <a:noFill/>
                  </a:tcPr>
                </a:tc>
              </a:tr>
              <a:tr h="281638">
                <a:tc>
                  <a:txBody>
                    <a:bodyPr/>
                    <a:lstStyle/>
                    <a:p>
                      <a:pPr algn="r" rtl="0" fontAlgn="t"/>
                      <a:r>
                        <a:rPr lang="en-US" altLang="zh-TW" sz="1300" b="1" i="0" u="none" strike="noStrike" dirty="0" smtClean="0">
                          <a:solidFill>
                            <a:srgbClr val="000000"/>
                          </a:solidFill>
                          <a:latin typeface="微軟正黑體" pitchFamily="34" charset="-120"/>
                          <a:ea typeface="微軟正黑體" pitchFamily="34" charset="-120"/>
                        </a:rPr>
                        <a:t>Subtotal</a:t>
                      </a:r>
                      <a:endParaRPr lang="zh-TW" altLang="en-US" sz="1300" b="1" i="0" u="none" strike="noStrike" dirty="0">
                        <a:solidFill>
                          <a:srgbClr val="000000"/>
                        </a:solidFill>
                        <a:latin typeface="微軟正黑體" pitchFamily="34" charset="-120"/>
                        <a:ea typeface="微軟正黑體" pitchFamily="34" charset="-120"/>
                      </a:endParaRPr>
                    </a:p>
                  </a:txBody>
                  <a:tcPr marL="6340" marR="6340" marT="6340" marB="0" anchor="b">
                    <a:noFill/>
                  </a:tcPr>
                </a:tc>
                <a:tc>
                  <a:txBody>
                    <a:bodyPr/>
                    <a:lstStyle/>
                    <a:p>
                      <a:pPr algn="r" fontAlgn="ctr"/>
                      <a:r>
                        <a:rPr lang="en-US" altLang="zh-TW" sz="1300" b="1" i="0" u="none" strike="noStrike" dirty="0">
                          <a:solidFill>
                            <a:srgbClr val="000000"/>
                          </a:solidFill>
                          <a:latin typeface="微軟正黑體" pitchFamily="34" charset="-120"/>
                          <a:ea typeface="微軟正黑體" pitchFamily="34" charset="-120"/>
                        </a:rPr>
                        <a:t>207,565 </a:t>
                      </a:r>
                    </a:p>
                  </a:txBody>
                  <a:tcPr marL="0" marR="0" marT="0" marB="0" anchor="ctr">
                    <a:solidFill>
                      <a:schemeClr val="accent2">
                        <a:lumMod val="20000"/>
                        <a:lumOff val="80000"/>
                      </a:schemeClr>
                    </a:solidFill>
                  </a:tcPr>
                </a:tc>
                <a:tc>
                  <a:txBody>
                    <a:bodyPr/>
                    <a:lstStyle/>
                    <a:p>
                      <a:pPr algn="r" fontAlgn="ctr"/>
                      <a:r>
                        <a:rPr lang="en-US" altLang="zh-TW" sz="1300" b="1" i="0" u="none" strike="noStrike" dirty="0">
                          <a:solidFill>
                            <a:srgbClr val="000000"/>
                          </a:solidFill>
                          <a:latin typeface="微軟正黑體" pitchFamily="34" charset="-120"/>
                          <a:ea typeface="微軟正黑體" pitchFamily="34" charset="-120"/>
                        </a:rPr>
                        <a:t>73,718 </a:t>
                      </a:r>
                    </a:p>
                  </a:txBody>
                  <a:tcPr marL="0" marR="0" marT="0" marB="0" anchor="ctr">
                    <a:noFill/>
                  </a:tcPr>
                </a:tc>
              </a:tr>
            </a:tbl>
          </a:graphicData>
        </a:graphic>
      </p:graphicFrame>
      <p:sp>
        <p:nvSpPr>
          <p:cNvPr id="28" name="投影片編號版面配置區 27"/>
          <p:cNvSpPr>
            <a:spLocks noGrp="1"/>
          </p:cNvSpPr>
          <p:nvPr>
            <p:ph type="sldNum" sz="quarter" idx="16"/>
          </p:nvPr>
        </p:nvSpPr>
        <p:spPr/>
        <p:txBody>
          <a:bodyPr/>
          <a:lstStyle/>
          <a:p>
            <a:pPr>
              <a:defRPr/>
            </a:pPr>
            <a:fld id="{620B626C-7E9B-45DD-B951-EB10FCB05BC4}" type="slidenum">
              <a:rPr lang="zh-TW" altLang="en-US" smtClean="0"/>
              <a:pPr>
                <a:defRPr/>
              </a:pPr>
              <a:t>31</a:t>
            </a:fld>
            <a:endParaRPr lang="zh-TW" altLang="en-US"/>
          </a:p>
        </p:txBody>
      </p:sp>
      <p:sp>
        <p:nvSpPr>
          <p:cNvPr id="38" name="文字版面配置區 3"/>
          <p:cNvSpPr txBox="1">
            <a:spLocks/>
          </p:cNvSpPr>
          <p:nvPr/>
        </p:nvSpPr>
        <p:spPr bwMode="auto">
          <a:xfrm>
            <a:off x="971600" y="1340768"/>
            <a:ext cx="7775575" cy="7921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altLang="zh-TW" sz="16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 Subsidiaries</a:t>
            </a:r>
            <a:r>
              <a:rPr kumimoji="0" lang="zh-TW" altLang="en-US" sz="16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 </a:t>
            </a:r>
            <a:r>
              <a:rPr kumimoji="0" lang="en-US" altLang="zh-TW" sz="16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 Net Income:</a:t>
            </a:r>
            <a:r>
              <a:rPr kumimoji="0" lang="zh-TW" altLang="en-US" sz="16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 </a:t>
            </a:r>
            <a:r>
              <a:rPr kumimoji="0" lang="en-US" altLang="zh-TW" sz="16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2019Q2~2020Q2</a:t>
            </a:r>
            <a:endParaRPr kumimoji="0" lang="zh-TW" altLang="en-US" sz="16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sp>
        <p:nvSpPr>
          <p:cNvPr id="40" name="文字方塊 1"/>
          <p:cNvSpPr txBox="1">
            <a:spLocks noChangeArrowheads="1"/>
          </p:cNvSpPr>
          <p:nvPr/>
        </p:nvSpPr>
        <p:spPr bwMode="auto">
          <a:xfrm>
            <a:off x="4211960" y="1484784"/>
            <a:ext cx="4032250" cy="263525"/>
          </a:xfrm>
          <a:prstGeom prst="rect">
            <a:avLst/>
          </a:prstGeom>
          <a:noFill/>
          <a:ln w="9525">
            <a:noFill/>
            <a:miter lim="800000"/>
            <a:headEnd/>
            <a:tailEnd/>
          </a:ln>
        </p:spPr>
        <p:txBody>
          <a:bodyPr/>
          <a:lstStyle/>
          <a:p>
            <a:pPr algn="r" eaLnBrk="1" hangingPunct="1"/>
            <a:r>
              <a:rPr lang="en-US" altLang="zh-TW" sz="1400" dirty="0">
                <a:latin typeface="微軟正黑體" pitchFamily="34" charset="-120"/>
                <a:ea typeface="微軟正黑體" pitchFamily="34" charset="-120"/>
              </a:rPr>
              <a:t>Unit: Thousand of </a:t>
            </a:r>
            <a:r>
              <a:rPr lang="en-US" altLang="zh-TW" sz="1400" dirty="0" smtClean="0">
                <a:latin typeface="微軟正黑體" pitchFamily="34" charset="-120"/>
                <a:ea typeface="微軟正黑體" pitchFamily="34" charset="-120"/>
              </a:rPr>
              <a:t>NTD</a:t>
            </a:r>
            <a:endParaRPr lang="zh-TW" altLang="en-US" sz="1400" dirty="0">
              <a:latin typeface="微軟正黑體" pitchFamily="34" charset="-120"/>
              <a:ea typeface="微軟正黑體" pitchFamily="34" charset="-120"/>
            </a:endParaRPr>
          </a:p>
        </p:txBody>
      </p:sp>
      <p:grpSp>
        <p:nvGrpSpPr>
          <p:cNvPr id="15" name="群組 14"/>
          <p:cNvGrpSpPr/>
          <p:nvPr/>
        </p:nvGrpSpPr>
        <p:grpSpPr>
          <a:xfrm>
            <a:off x="539552" y="260648"/>
            <a:ext cx="4752528" cy="792088"/>
            <a:chOff x="1403648" y="476671"/>
            <a:chExt cx="4706864" cy="792088"/>
          </a:xfrm>
        </p:grpSpPr>
        <p:grpSp>
          <p:nvGrpSpPr>
            <p:cNvPr id="16" name="群組 42"/>
            <p:cNvGrpSpPr/>
            <p:nvPr/>
          </p:nvGrpSpPr>
          <p:grpSpPr>
            <a:xfrm>
              <a:off x="1403648" y="476671"/>
              <a:ext cx="4706864" cy="792088"/>
              <a:chOff x="670818" y="1201082"/>
              <a:chExt cx="3432184" cy="836758"/>
            </a:xfrm>
          </p:grpSpPr>
          <p:sp>
            <p:nvSpPr>
              <p:cNvPr id="18" name="圓角化同側角落矩形 17"/>
              <p:cNvSpPr/>
              <p:nvPr/>
            </p:nvSpPr>
            <p:spPr>
              <a:xfrm rot="5400000">
                <a:off x="2006567" y="-134661"/>
                <a:ext cx="760685" cy="3432184"/>
              </a:xfrm>
              <a:prstGeom prst="round2SameRect">
                <a:avLst/>
              </a:prstGeom>
              <a:ln>
                <a:no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圓角化同側角落矩形 4"/>
              <p:cNvSpPr/>
              <p:nvPr/>
            </p:nvSpPr>
            <p:spPr>
              <a:xfrm>
                <a:off x="670819" y="1201082"/>
                <a:ext cx="3227277" cy="83675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r" defTabSz="1244600">
                  <a:lnSpc>
                    <a:spcPct val="90000"/>
                  </a:lnSpc>
                  <a:spcAft>
                    <a:spcPct val="15000"/>
                  </a:spcAft>
                </a:pPr>
                <a:r>
                  <a:rPr lang="zh-TW" altLang="en-US" sz="2800" b="1" kern="1200" dirty="0" smtClean="0">
                    <a:latin typeface="微軟正黑體" pitchFamily="34" charset="-120"/>
                    <a:ea typeface="微軟正黑體" pitchFamily="34" charset="-120"/>
                  </a:rPr>
                  <a:t> </a:t>
                </a:r>
                <a:r>
                  <a:rPr lang="en-US" altLang="zh-TW" sz="2800" dirty="0" smtClean="0"/>
                  <a:t>Financial </a:t>
                </a:r>
                <a:r>
                  <a:rPr lang="en-US" altLang="zh-TW" sz="2800" dirty="0" smtClean="0">
                    <a:cs typeface="Times New Roman" pitchFamily="18" charset="0"/>
                  </a:rPr>
                  <a:t>Highlights</a:t>
                </a:r>
                <a:endParaRPr lang="zh-TW" altLang="en-US" sz="2800" b="1" kern="1200" dirty="0">
                  <a:latin typeface="微軟正黑體" pitchFamily="34" charset="-120"/>
                  <a:ea typeface="微軟正黑體" pitchFamily="34" charset="-120"/>
                </a:endParaRPr>
              </a:p>
            </p:txBody>
          </p:sp>
        </p:grpSp>
        <p:pic>
          <p:nvPicPr>
            <p:cNvPr id="17" name="圖片 16" descr="logo網頁用.png"/>
            <p:cNvPicPr>
              <a:picLocks noChangeAspect="1"/>
            </p:cNvPicPr>
            <p:nvPr/>
          </p:nvPicPr>
          <p:blipFill>
            <a:blip r:embed="rId2" cstate="print"/>
            <a:srcRect l="8610" t="18591" r="47111" b="17670"/>
            <a:stretch>
              <a:fillRect/>
            </a:stretch>
          </p:blipFill>
          <p:spPr>
            <a:xfrm>
              <a:off x="1831545" y="548680"/>
              <a:ext cx="1003263" cy="648072"/>
            </a:xfrm>
            <a:prstGeom prst="rect">
              <a:avLst/>
            </a:prstGeom>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格 9"/>
          <p:cNvGraphicFramePr>
            <a:graphicFrameLocks noGrp="1"/>
          </p:cNvGraphicFramePr>
          <p:nvPr/>
        </p:nvGraphicFramePr>
        <p:xfrm>
          <a:off x="467544" y="1844824"/>
          <a:ext cx="8208912" cy="4418305"/>
        </p:xfrm>
        <a:graphic>
          <a:graphicData uri="http://schemas.openxmlformats.org/drawingml/2006/table">
            <a:tbl>
              <a:tblPr firstRow="1" lastRow="1" bandRow="1">
                <a:tableStyleId>{85BE263C-DBD7-4A20-BB59-AAB30ACAA65A}</a:tableStyleId>
              </a:tblPr>
              <a:tblGrid>
                <a:gridCol w="3658319"/>
                <a:gridCol w="2409137"/>
                <a:gridCol w="2141456"/>
              </a:tblGrid>
              <a:tr h="460253">
                <a:tc>
                  <a:txBody>
                    <a:bodyPr/>
                    <a:lstStyle/>
                    <a:p>
                      <a:pPr algn="l" rtl="0" fontAlgn="t"/>
                      <a:r>
                        <a:rPr kumimoji="0" lang="en-US" altLang="zh-TW" sz="1300" b="1" i="0" u="none" strike="noStrike" kern="1200" cap="none" spc="0" normalizeH="0" baseline="0" noProof="0" dirty="0" smtClean="0">
                          <a:ln>
                            <a:noFill/>
                          </a:ln>
                          <a:solidFill>
                            <a:schemeClr val="bg1"/>
                          </a:solidFill>
                          <a:effectLst/>
                          <a:uLnTx/>
                          <a:uFillTx/>
                          <a:latin typeface="微軟正黑體" pitchFamily="34" charset="-120"/>
                          <a:ea typeface="微軟正黑體" pitchFamily="34" charset="-120"/>
                          <a:cs typeface="+mn-cs"/>
                        </a:rPr>
                        <a:t>Subsidiaries</a:t>
                      </a:r>
                      <a:endParaRPr lang="zh-TW" altLang="en-US" sz="1300" b="1" i="0" u="none" strike="noStrike" dirty="0">
                        <a:solidFill>
                          <a:schemeClr val="bg1"/>
                        </a:solidFill>
                        <a:latin typeface="微軟正黑體" pitchFamily="34" charset="-120"/>
                        <a:ea typeface="微軟正黑體" pitchFamily="34" charset="-120"/>
                      </a:endParaRPr>
                    </a:p>
                  </a:txBody>
                  <a:tcPr marL="6340" marR="6340" marT="6340" marB="0" anchor="b"/>
                </a:tc>
                <a:tc>
                  <a:txBody>
                    <a:bodyPr/>
                    <a:lstStyle/>
                    <a:p>
                      <a:pPr algn="ctr" rtl="0" fontAlgn="t"/>
                      <a:r>
                        <a:rPr lang="en-US" sz="1300" u="none" strike="noStrike" dirty="0" smtClean="0">
                          <a:latin typeface="微軟正黑體" pitchFamily="34" charset="-120"/>
                          <a:ea typeface="微軟正黑體" pitchFamily="34" charset="-120"/>
                        </a:rPr>
                        <a:t>2020 Q2 Ne</a:t>
                      </a:r>
                      <a:r>
                        <a:rPr lang="en-US" sz="1300" u="none" strike="noStrike" baseline="0" dirty="0" smtClean="0">
                          <a:latin typeface="微軟正黑體" pitchFamily="34" charset="-120"/>
                          <a:ea typeface="微軟正黑體" pitchFamily="34" charset="-120"/>
                        </a:rPr>
                        <a:t>t Income</a:t>
                      </a:r>
                      <a:endParaRPr lang="en-US" altLang="zh-TW" sz="1300" b="1" i="0" u="none" strike="noStrike" dirty="0">
                        <a:solidFill>
                          <a:srgbClr val="FFFFFF"/>
                        </a:solidFill>
                        <a:latin typeface="微軟正黑體" pitchFamily="34" charset="-120"/>
                        <a:ea typeface="微軟正黑體" pitchFamily="34" charset="-120"/>
                      </a:endParaRPr>
                    </a:p>
                  </a:txBody>
                  <a:tcPr marL="6340" marR="6340" marT="6340" marB="0" anchor="b"/>
                </a:tc>
                <a:tc>
                  <a:txBody>
                    <a:bodyPr/>
                    <a:lstStyle/>
                    <a:p>
                      <a:pPr algn="ctr" rtl="0" fontAlgn="t"/>
                      <a:r>
                        <a:rPr lang="en-US" sz="1300" u="none" strike="noStrike" dirty="0" smtClean="0">
                          <a:latin typeface="微軟正黑體" pitchFamily="34" charset="-120"/>
                          <a:ea typeface="微軟正黑體" pitchFamily="34" charset="-120"/>
                        </a:rPr>
                        <a:t>2019 Q2 </a:t>
                      </a:r>
                      <a:r>
                        <a:rPr lang="en-US" altLang="zh-TW" sz="1300" u="none" strike="noStrike" dirty="0" smtClean="0">
                          <a:latin typeface="微軟正黑體" pitchFamily="34" charset="-120"/>
                          <a:ea typeface="微軟正黑體" pitchFamily="34" charset="-120"/>
                        </a:rPr>
                        <a:t>Ne</a:t>
                      </a:r>
                      <a:r>
                        <a:rPr lang="en-US" altLang="zh-TW" sz="1300" u="none" strike="noStrike" baseline="0" dirty="0" smtClean="0">
                          <a:latin typeface="微軟正黑體" pitchFamily="34" charset="-120"/>
                          <a:ea typeface="微軟正黑體" pitchFamily="34" charset="-120"/>
                        </a:rPr>
                        <a:t>t Income</a:t>
                      </a:r>
                      <a:r>
                        <a:rPr lang="en-US" altLang="zh-TW" sz="1300" u="none" strike="noStrike" dirty="0" smtClean="0">
                          <a:latin typeface="微軟正黑體" pitchFamily="34" charset="-120"/>
                          <a:ea typeface="微軟正黑體" pitchFamily="34" charset="-120"/>
                        </a:rPr>
                        <a:t> </a:t>
                      </a:r>
                      <a:endParaRPr lang="en-US" altLang="zh-TW" sz="1300" b="1" i="0" u="none" strike="noStrike" dirty="0">
                        <a:solidFill>
                          <a:srgbClr val="FFFFFF"/>
                        </a:solidFill>
                        <a:latin typeface="微軟正黑體" pitchFamily="34" charset="-120"/>
                        <a:ea typeface="微軟正黑體" pitchFamily="34" charset="-120"/>
                      </a:endParaRPr>
                    </a:p>
                  </a:txBody>
                  <a:tcPr marL="6340" marR="6340" marT="6340" marB="0" anchor="b"/>
                </a:tc>
              </a:tr>
              <a:tr h="445164">
                <a:tc>
                  <a:txBody>
                    <a:bodyPr/>
                    <a:lstStyle/>
                    <a:p>
                      <a:pPr algn="l" rtl="0" fontAlgn="t"/>
                      <a:r>
                        <a:rPr lang="en-US" altLang="zh-TW" sz="1300" b="1" i="0" u="none" strike="noStrike" dirty="0" smtClean="0">
                          <a:solidFill>
                            <a:srgbClr val="000000"/>
                          </a:solidFill>
                          <a:latin typeface="微軟正黑體" pitchFamily="34" charset="-120"/>
                          <a:ea typeface="微軟正黑體" pitchFamily="34" charset="-120"/>
                        </a:rPr>
                        <a:t>Continued from the previous page</a:t>
                      </a:r>
                      <a:endParaRPr lang="en-US" altLang="zh-TW" sz="1300" b="1" i="0" u="none" strike="noStrike" dirty="0">
                        <a:solidFill>
                          <a:srgbClr val="000000"/>
                        </a:solidFill>
                        <a:latin typeface="微軟正黑體" pitchFamily="34" charset="-120"/>
                        <a:ea typeface="微軟正黑體" pitchFamily="34" charset="-120"/>
                      </a:endParaRPr>
                    </a:p>
                  </a:txBody>
                  <a:tcPr marL="6340" marR="6340" marT="6340" marB="0" anchor="b">
                    <a:noFill/>
                  </a:tcPr>
                </a:tc>
                <a:tc>
                  <a:txBody>
                    <a:bodyPr/>
                    <a:lstStyle/>
                    <a:p>
                      <a:pPr algn="r" rtl="0" fontAlgn="t"/>
                      <a:r>
                        <a:rPr lang="en-US" altLang="zh-TW" sz="1300" b="1" i="0" u="none" strike="noStrike" dirty="0">
                          <a:solidFill>
                            <a:srgbClr val="000000"/>
                          </a:solidFill>
                          <a:latin typeface="微軟正黑體" pitchFamily="34" charset="-120"/>
                          <a:ea typeface="微軟正黑體" pitchFamily="34" charset="-120"/>
                        </a:rPr>
                        <a:t>207,565 </a:t>
                      </a:r>
                    </a:p>
                  </a:txBody>
                  <a:tcPr marL="0" marR="0" marT="0" marB="0">
                    <a:solidFill>
                      <a:schemeClr val="accent2">
                        <a:lumMod val="20000"/>
                        <a:lumOff val="80000"/>
                      </a:schemeClr>
                    </a:solidFill>
                  </a:tcPr>
                </a:tc>
                <a:tc>
                  <a:txBody>
                    <a:bodyPr/>
                    <a:lstStyle/>
                    <a:p>
                      <a:pPr algn="r" rtl="0" fontAlgn="t"/>
                      <a:r>
                        <a:rPr lang="en-US" altLang="zh-TW" sz="1300" b="1" i="0" u="none" strike="noStrike" dirty="0">
                          <a:solidFill>
                            <a:srgbClr val="000000"/>
                          </a:solidFill>
                          <a:latin typeface="微軟正黑體" pitchFamily="34" charset="-120"/>
                          <a:ea typeface="微軟正黑體" pitchFamily="34" charset="-120"/>
                        </a:rPr>
                        <a:t>73,718 </a:t>
                      </a:r>
                    </a:p>
                  </a:txBody>
                  <a:tcPr marL="0" marR="0" marT="0" marB="0">
                    <a:noFill/>
                  </a:tcPr>
                </a:tc>
              </a:tr>
              <a:tr h="371674">
                <a:tc>
                  <a:txBody>
                    <a:bodyPr/>
                    <a:lstStyle/>
                    <a:p>
                      <a:pPr algn="l" rtl="0" fontAlgn="t"/>
                      <a:r>
                        <a:rPr lang="en-US" sz="1300" b="0" i="0" u="none" strike="noStrike" dirty="0" smtClean="0">
                          <a:solidFill>
                            <a:srgbClr val="000000"/>
                          </a:solidFill>
                          <a:latin typeface="微軟正黑體" pitchFamily="34" charset="-120"/>
                          <a:ea typeface="微軟正黑體" pitchFamily="34" charset="-120"/>
                        </a:rPr>
                        <a:t>Union Storage Energy System Ltd.</a:t>
                      </a:r>
                      <a:endParaRPr lang="en-US" sz="1300" b="0" i="0" u="none" strike="noStrike" dirty="0">
                        <a:solidFill>
                          <a:srgbClr val="000000"/>
                        </a:solidFill>
                        <a:latin typeface="微軟正黑體" pitchFamily="34" charset="-120"/>
                        <a:ea typeface="微軟正黑體" pitchFamily="34" charset="-120"/>
                      </a:endParaRPr>
                    </a:p>
                  </a:txBody>
                  <a:tcPr marL="9525" marR="9525" marT="9525" marB="0" anchor="ctr">
                    <a:noFill/>
                  </a:tcPr>
                </a:tc>
                <a:tc>
                  <a:txBody>
                    <a:bodyPr/>
                    <a:lstStyle/>
                    <a:p>
                      <a:pPr algn="r" rtl="0" fontAlgn="t"/>
                      <a:r>
                        <a:rPr lang="en-US" altLang="zh-TW" sz="1300" b="0" i="0" u="none" strike="noStrike" dirty="0">
                          <a:solidFill>
                            <a:srgbClr val="000000"/>
                          </a:solidFill>
                          <a:latin typeface="微軟正黑體" pitchFamily="34" charset="-120"/>
                          <a:ea typeface="微軟正黑體" pitchFamily="34" charset="-120"/>
                        </a:rPr>
                        <a:t>0 </a:t>
                      </a:r>
                    </a:p>
                  </a:txBody>
                  <a:tcPr marL="0" marR="0" marT="0" marB="0">
                    <a:solidFill>
                      <a:schemeClr val="accent2">
                        <a:lumMod val="20000"/>
                        <a:lumOff val="80000"/>
                      </a:schemeClr>
                    </a:solidFill>
                  </a:tcPr>
                </a:tc>
                <a:tc>
                  <a:txBody>
                    <a:bodyPr/>
                    <a:lstStyle/>
                    <a:p>
                      <a:pPr algn="r" rtl="0" fontAlgn="t"/>
                      <a:r>
                        <a:rPr lang="en-US" altLang="zh-TW" sz="1300" b="0" i="0" u="none" strike="noStrike" dirty="0">
                          <a:solidFill>
                            <a:srgbClr val="FF0000"/>
                          </a:solidFill>
                          <a:latin typeface="微軟正黑體" pitchFamily="34" charset="-120"/>
                          <a:ea typeface="微軟正黑體" pitchFamily="34" charset="-120"/>
                        </a:rPr>
                        <a:t>(7,118)</a:t>
                      </a:r>
                    </a:p>
                  </a:txBody>
                  <a:tcPr marL="0" marR="0" marT="0" marB="0">
                    <a:noFill/>
                  </a:tcPr>
                </a:tc>
              </a:tr>
              <a:tr h="557667">
                <a:tc>
                  <a:txBody>
                    <a:bodyPr/>
                    <a:lstStyle/>
                    <a:p>
                      <a:pPr algn="l" rtl="0" fontAlgn="t"/>
                      <a:r>
                        <a:rPr lang="en-US" sz="1300" b="0" i="0" u="none" strike="noStrike" dirty="0" smtClean="0">
                          <a:solidFill>
                            <a:srgbClr val="000000"/>
                          </a:solidFill>
                          <a:latin typeface="微軟正黑體" pitchFamily="34" charset="-120"/>
                          <a:ea typeface="微軟正黑體" pitchFamily="34" charset="-120"/>
                        </a:rPr>
                        <a:t>PLASTIC TECHNOLOGY INVESTMENT HOLDING</a:t>
                      </a:r>
                      <a:endParaRPr lang="en-US" sz="1300" b="0" i="0" u="none" strike="noStrike" dirty="0">
                        <a:solidFill>
                          <a:srgbClr val="000000"/>
                        </a:solidFill>
                        <a:latin typeface="微軟正黑體" pitchFamily="34" charset="-120"/>
                        <a:ea typeface="微軟正黑體" pitchFamily="34" charset="-120"/>
                      </a:endParaRPr>
                    </a:p>
                  </a:txBody>
                  <a:tcPr marL="9525" marR="9525" marT="9525" marB="0" anchor="ctr">
                    <a:noFill/>
                  </a:tcPr>
                </a:tc>
                <a:tc>
                  <a:txBody>
                    <a:bodyPr/>
                    <a:lstStyle/>
                    <a:p>
                      <a:pPr algn="r" rtl="0" fontAlgn="t"/>
                      <a:r>
                        <a:rPr lang="en-US" altLang="zh-TW" sz="1300" b="0" i="0" u="none" strike="noStrike" dirty="0">
                          <a:solidFill>
                            <a:srgbClr val="000000"/>
                          </a:solidFill>
                          <a:latin typeface="微軟正黑體" pitchFamily="34" charset="-120"/>
                          <a:ea typeface="微軟正黑體" pitchFamily="34" charset="-120"/>
                        </a:rPr>
                        <a:t>6,811 </a:t>
                      </a:r>
                    </a:p>
                  </a:txBody>
                  <a:tcPr marL="0" marR="0" marT="0" marB="0">
                    <a:solidFill>
                      <a:schemeClr val="accent2">
                        <a:lumMod val="20000"/>
                        <a:lumOff val="80000"/>
                      </a:schemeClr>
                    </a:solidFill>
                  </a:tcPr>
                </a:tc>
                <a:tc>
                  <a:txBody>
                    <a:bodyPr/>
                    <a:lstStyle/>
                    <a:p>
                      <a:pPr algn="r" rtl="0" fontAlgn="t"/>
                      <a:r>
                        <a:rPr lang="en-US" altLang="zh-TW" sz="1300" b="0" i="0" u="none" strike="noStrike" dirty="0">
                          <a:solidFill>
                            <a:srgbClr val="000000"/>
                          </a:solidFill>
                          <a:latin typeface="微軟正黑體" pitchFamily="34" charset="-120"/>
                          <a:ea typeface="微軟正黑體" pitchFamily="34" charset="-120"/>
                        </a:rPr>
                        <a:t>9,642 </a:t>
                      </a:r>
                    </a:p>
                  </a:txBody>
                  <a:tcPr marL="0" marR="0" marT="0" marB="0">
                    <a:noFill/>
                  </a:tcPr>
                </a:tc>
              </a:tr>
              <a:tr h="397490">
                <a:tc>
                  <a:txBody>
                    <a:bodyPr/>
                    <a:lstStyle/>
                    <a:p>
                      <a:pPr algn="l" rtl="0" fontAlgn="t"/>
                      <a:r>
                        <a:rPr lang="en-US" sz="1300" b="0" i="0" u="none" strike="noStrike" dirty="0" smtClean="0">
                          <a:solidFill>
                            <a:srgbClr val="000000"/>
                          </a:solidFill>
                          <a:latin typeface="微軟正黑體" pitchFamily="34" charset="-120"/>
                          <a:ea typeface="微軟正黑體" pitchFamily="34" charset="-120"/>
                        </a:rPr>
                        <a:t>TA YA Green Energy Technology co., LTD.</a:t>
                      </a:r>
                      <a:endParaRPr lang="en-US" sz="1300" b="0" i="0" u="none" strike="noStrike" dirty="0">
                        <a:solidFill>
                          <a:srgbClr val="000000"/>
                        </a:solidFill>
                        <a:latin typeface="微軟正黑體" pitchFamily="34" charset="-120"/>
                        <a:ea typeface="微軟正黑體" pitchFamily="34" charset="-120"/>
                      </a:endParaRPr>
                    </a:p>
                  </a:txBody>
                  <a:tcPr marL="9525" marR="9525" marT="9525" marB="0" anchor="ctr">
                    <a:noFill/>
                  </a:tcPr>
                </a:tc>
                <a:tc>
                  <a:txBody>
                    <a:bodyPr/>
                    <a:lstStyle/>
                    <a:p>
                      <a:pPr algn="r" rtl="0" fontAlgn="t"/>
                      <a:r>
                        <a:rPr lang="en-US" altLang="zh-TW" sz="1300" b="0" i="0" u="none" strike="noStrike" dirty="0">
                          <a:solidFill>
                            <a:srgbClr val="000000"/>
                          </a:solidFill>
                          <a:latin typeface="微軟正黑體" pitchFamily="34" charset="-120"/>
                          <a:ea typeface="微軟正黑體" pitchFamily="34" charset="-120"/>
                        </a:rPr>
                        <a:t>21,592 </a:t>
                      </a:r>
                    </a:p>
                  </a:txBody>
                  <a:tcPr marL="0" marR="0" marT="0" marB="0">
                    <a:solidFill>
                      <a:schemeClr val="accent2">
                        <a:lumMod val="20000"/>
                        <a:lumOff val="80000"/>
                      </a:schemeClr>
                    </a:solidFill>
                  </a:tcPr>
                </a:tc>
                <a:tc>
                  <a:txBody>
                    <a:bodyPr/>
                    <a:lstStyle/>
                    <a:p>
                      <a:pPr algn="r" rtl="0" fontAlgn="t"/>
                      <a:r>
                        <a:rPr lang="en-US" altLang="zh-TW" sz="1300" b="0" i="0" u="none" strike="noStrike" dirty="0">
                          <a:solidFill>
                            <a:srgbClr val="000000"/>
                          </a:solidFill>
                          <a:latin typeface="微軟正黑體" pitchFamily="34" charset="-120"/>
                          <a:ea typeface="微軟正黑體" pitchFamily="34" charset="-120"/>
                        </a:rPr>
                        <a:t>11,030 </a:t>
                      </a:r>
                    </a:p>
                  </a:txBody>
                  <a:tcPr marL="0" marR="0" marT="0" marB="0">
                    <a:noFill/>
                  </a:tcPr>
                </a:tc>
              </a:tr>
              <a:tr h="510201">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altLang="zh-TW" sz="1300" u="none" strike="noStrike" dirty="0" smtClean="0">
                          <a:latin typeface="微軟正黑體" pitchFamily="34" charset="-120"/>
                          <a:ea typeface="微軟正黑體" pitchFamily="34" charset="-120"/>
                        </a:rPr>
                        <a:t>AMIT system service LTD.</a:t>
                      </a:r>
                      <a:endParaRPr lang="en-US" altLang="zh-TW" sz="1300" b="0" i="0" u="none" strike="noStrike" dirty="0" smtClean="0">
                        <a:solidFill>
                          <a:srgbClr val="000000"/>
                        </a:solidFill>
                        <a:latin typeface="微軟正黑體" pitchFamily="34" charset="-120"/>
                        <a:ea typeface="微軟正黑體" pitchFamily="34" charset="-120"/>
                      </a:endParaRPr>
                    </a:p>
                    <a:p>
                      <a:pPr algn="l" rtl="0" fontAlgn="t"/>
                      <a:endParaRPr lang="en-US" sz="1300" b="0" i="0" u="none" strike="noStrike" dirty="0">
                        <a:solidFill>
                          <a:srgbClr val="000000"/>
                        </a:solidFill>
                        <a:latin typeface="微軟正黑體" pitchFamily="34" charset="-120"/>
                        <a:ea typeface="微軟正黑體" pitchFamily="34" charset="-120"/>
                      </a:endParaRPr>
                    </a:p>
                  </a:txBody>
                  <a:tcPr marL="9525" marR="9525" marT="9525" marB="0" anchor="ctr">
                    <a:noFill/>
                  </a:tcPr>
                </a:tc>
                <a:tc>
                  <a:txBody>
                    <a:bodyPr/>
                    <a:lstStyle/>
                    <a:p>
                      <a:pPr algn="r" rtl="0" fontAlgn="t"/>
                      <a:r>
                        <a:rPr lang="en-US" altLang="zh-TW" sz="1300" b="0" i="0" u="none" strike="noStrike" dirty="0">
                          <a:solidFill>
                            <a:srgbClr val="FF0000"/>
                          </a:solidFill>
                          <a:latin typeface="微軟正黑體" pitchFamily="34" charset="-120"/>
                          <a:ea typeface="微軟正黑體" pitchFamily="34" charset="-120"/>
                        </a:rPr>
                        <a:t>(3,856)</a:t>
                      </a:r>
                    </a:p>
                  </a:txBody>
                  <a:tcPr marL="0" marR="0" marT="0" marB="0">
                    <a:solidFill>
                      <a:schemeClr val="accent2">
                        <a:lumMod val="20000"/>
                        <a:lumOff val="80000"/>
                      </a:schemeClr>
                    </a:solidFill>
                  </a:tcPr>
                </a:tc>
                <a:tc>
                  <a:txBody>
                    <a:bodyPr/>
                    <a:lstStyle/>
                    <a:p>
                      <a:pPr algn="r" rtl="0" fontAlgn="t"/>
                      <a:r>
                        <a:rPr lang="en-US" altLang="zh-TW" sz="1300" b="0" i="0" u="none" strike="noStrike" dirty="0">
                          <a:solidFill>
                            <a:srgbClr val="FF0000"/>
                          </a:solidFill>
                          <a:latin typeface="微軟正黑體" pitchFamily="34" charset="-120"/>
                          <a:ea typeface="微軟正黑體" pitchFamily="34" charset="-120"/>
                        </a:rPr>
                        <a:t>(3,414)</a:t>
                      </a:r>
                    </a:p>
                  </a:txBody>
                  <a:tcPr marL="0" marR="0" marT="0" marB="0">
                    <a:noFill/>
                  </a:tcPr>
                </a:tc>
              </a:tr>
              <a:tr h="371674">
                <a:tc>
                  <a:txBody>
                    <a:bodyPr/>
                    <a:lstStyle/>
                    <a:p>
                      <a:pPr algn="l" rtl="0" fontAlgn="t"/>
                      <a:r>
                        <a:rPr lang="en-US" sz="1300" b="0" i="0" u="none" strike="noStrike" dirty="0" smtClean="0">
                          <a:solidFill>
                            <a:srgbClr val="000000"/>
                          </a:solidFill>
                          <a:latin typeface="微軟正黑體" pitchFamily="34" charset="-120"/>
                          <a:ea typeface="微軟正黑體" pitchFamily="34" charset="-120"/>
                        </a:rPr>
                        <a:t>Ad Engineering Corporation</a:t>
                      </a:r>
                      <a:endParaRPr lang="en-US" sz="1300" b="0" i="0" u="none" strike="noStrike" dirty="0">
                        <a:solidFill>
                          <a:srgbClr val="000000"/>
                        </a:solidFill>
                        <a:latin typeface="微軟正黑體" pitchFamily="34" charset="-120"/>
                        <a:ea typeface="微軟正黑體" pitchFamily="34" charset="-120"/>
                      </a:endParaRPr>
                    </a:p>
                  </a:txBody>
                  <a:tcPr marL="9525" marR="9525" marT="9525" marB="0" anchor="ctr">
                    <a:noFill/>
                  </a:tcPr>
                </a:tc>
                <a:tc>
                  <a:txBody>
                    <a:bodyPr/>
                    <a:lstStyle/>
                    <a:p>
                      <a:pPr algn="r" rtl="0" fontAlgn="t"/>
                      <a:r>
                        <a:rPr lang="en-US" altLang="zh-TW" sz="1300" b="0" i="0" u="none" strike="noStrike" dirty="0">
                          <a:solidFill>
                            <a:srgbClr val="000000"/>
                          </a:solidFill>
                          <a:latin typeface="微軟正黑體" pitchFamily="34" charset="-120"/>
                          <a:ea typeface="微軟正黑體" pitchFamily="34" charset="-120"/>
                        </a:rPr>
                        <a:t>32,727 </a:t>
                      </a:r>
                    </a:p>
                  </a:txBody>
                  <a:tcPr marL="0" marR="0" marT="0" marB="0">
                    <a:solidFill>
                      <a:schemeClr val="accent2">
                        <a:lumMod val="20000"/>
                        <a:lumOff val="80000"/>
                      </a:schemeClr>
                    </a:solidFill>
                  </a:tcPr>
                </a:tc>
                <a:tc>
                  <a:txBody>
                    <a:bodyPr/>
                    <a:lstStyle/>
                    <a:p>
                      <a:pPr algn="r" rtl="0" fontAlgn="t"/>
                      <a:r>
                        <a:rPr lang="en-US" altLang="zh-TW" sz="1300" b="0" i="0" u="none" strike="noStrike" dirty="0">
                          <a:solidFill>
                            <a:srgbClr val="000000"/>
                          </a:solidFill>
                          <a:latin typeface="微軟正黑體" pitchFamily="34" charset="-120"/>
                          <a:ea typeface="微軟正黑體" pitchFamily="34" charset="-120"/>
                        </a:rPr>
                        <a:t>10,148 </a:t>
                      </a:r>
                    </a:p>
                  </a:txBody>
                  <a:tcPr marL="0" marR="0" marT="0" marB="0">
                    <a:noFill/>
                  </a:tcPr>
                </a:tc>
              </a:tr>
              <a:tr h="557667">
                <a:tc>
                  <a:txBody>
                    <a:bodyPr/>
                    <a:lstStyle/>
                    <a:p>
                      <a:pPr algn="l" rtl="0" fontAlgn="t"/>
                      <a:r>
                        <a:rPr lang="en-US" sz="1300" b="0" i="0" u="none" strike="noStrike" dirty="0" err="1" smtClean="0">
                          <a:solidFill>
                            <a:srgbClr val="000000"/>
                          </a:solidFill>
                          <a:latin typeface="微軟正黑體" pitchFamily="34" charset="-120"/>
                          <a:ea typeface="微軟正黑體" pitchFamily="34" charset="-120"/>
                        </a:rPr>
                        <a:t>Hengs</a:t>
                      </a:r>
                      <a:r>
                        <a:rPr lang="en-US" sz="1300" b="0" i="0" u="none" strike="noStrike" dirty="0" smtClean="0">
                          <a:solidFill>
                            <a:srgbClr val="000000"/>
                          </a:solidFill>
                          <a:latin typeface="微軟正黑體" pitchFamily="34" charset="-120"/>
                          <a:ea typeface="微軟正黑體" pitchFamily="34" charset="-120"/>
                        </a:rPr>
                        <a:t> Technology Co., Ltd.</a:t>
                      </a:r>
                      <a:endParaRPr lang="en-US" sz="1300" b="0" i="0" u="none" strike="noStrike" dirty="0">
                        <a:solidFill>
                          <a:srgbClr val="000000"/>
                        </a:solidFill>
                        <a:latin typeface="微軟正黑體" pitchFamily="34" charset="-120"/>
                        <a:ea typeface="微軟正黑體" pitchFamily="34" charset="-120"/>
                      </a:endParaRPr>
                    </a:p>
                  </a:txBody>
                  <a:tcPr marL="9525" marR="9525" marT="9525" marB="0" anchor="ctr">
                    <a:noFill/>
                  </a:tcPr>
                </a:tc>
                <a:tc>
                  <a:txBody>
                    <a:bodyPr/>
                    <a:lstStyle/>
                    <a:p>
                      <a:pPr algn="r" rtl="0" fontAlgn="t"/>
                      <a:r>
                        <a:rPr lang="en-US" altLang="zh-TW" sz="1300" b="0" i="0" u="none" strike="noStrike" dirty="0">
                          <a:solidFill>
                            <a:srgbClr val="FF0000"/>
                          </a:solidFill>
                          <a:latin typeface="微軟正黑體" pitchFamily="34" charset="-120"/>
                          <a:ea typeface="微軟正黑體" pitchFamily="34" charset="-120"/>
                        </a:rPr>
                        <a:t>(118,541)</a:t>
                      </a:r>
                    </a:p>
                  </a:txBody>
                  <a:tcPr marL="0" marR="0" marT="0" marB="0">
                    <a:solidFill>
                      <a:schemeClr val="accent2">
                        <a:lumMod val="20000"/>
                        <a:lumOff val="80000"/>
                      </a:schemeClr>
                    </a:solidFill>
                  </a:tcPr>
                </a:tc>
                <a:tc>
                  <a:txBody>
                    <a:bodyPr/>
                    <a:lstStyle/>
                    <a:p>
                      <a:pPr algn="r" rtl="0" fontAlgn="t"/>
                      <a:r>
                        <a:rPr lang="en-US" altLang="zh-TW" sz="1300" b="0" i="0" u="none" strike="noStrike" dirty="0">
                          <a:solidFill>
                            <a:srgbClr val="000000"/>
                          </a:solidFill>
                          <a:latin typeface="微軟正黑體" pitchFamily="34" charset="-120"/>
                          <a:ea typeface="微軟正黑體" pitchFamily="34" charset="-120"/>
                        </a:rPr>
                        <a:t>44,706 </a:t>
                      </a:r>
                    </a:p>
                  </a:txBody>
                  <a:tcPr marL="0" marR="0" marT="0" marB="0">
                    <a:noFill/>
                  </a:tcPr>
                </a:tc>
              </a:tr>
              <a:tr h="371674">
                <a:tc>
                  <a:txBody>
                    <a:bodyPr/>
                    <a:lstStyle/>
                    <a:p>
                      <a:r>
                        <a:rPr lang="en-US" altLang="zh-TW" sz="1300" dirty="0" smtClean="0">
                          <a:latin typeface="微軟正黑體" pitchFamily="34" charset="-120"/>
                          <a:ea typeface="微軟正黑體" pitchFamily="34" charset="-120"/>
                        </a:rPr>
                        <a:t>Jung </a:t>
                      </a:r>
                      <a:r>
                        <a:rPr lang="en-US" altLang="zh-TW" sz="1300" dirty="0" err="1" smtClean="0">
                          <a:latin typeface="微軟正黑體" pitchFamily="34" charset="-120"/>
                          <a:ea typeface="微軟正黑體" pitchFamily="34" charset="-120"/>
                        </a:rPr>
                        <a:t>Shing</a:t>
                      </a:r>
                      <a:r>
                        <a:rPr lang="en-US" altLang="zh-TW" sz="1300" dirty="0" smtClean="0">
                          <a:latin typeface="微軟正黑體" pitchFamily="34" charset="-120"/>
                          <a:ea typeface="微軟正黑體" pitchFamily="34" charset="-120"/>
                        </a:rPr>
                        <a:t> Wire Co., Ltd.</a:t>
                      </a:r>
                      <a:endParaRPr lang="zh-TW" altLang="en-US" sz="1300" dirty="0">
                        <a:latin typeface="微軟正黑體" pitchFamily="34" charset="-120"/>
                        <a:ea typeface="微軟正黑體" pitchFamily="34" charset="-120"/>
                      </a:endParaRPr>
                    </a:p>
                  </a:txBody>
                  <a:tcPr marL="9525" marR="9525" marT="9525" marB="0" anchor="ctr">
                    <a:noFill/>
                  </a:tcPr>
                </a:tc>
                <a:tc>
                  <a:txBody>
                    <a:bodyPr/>
                    <a:lstStyle/>
                    <a:p>
                      <a:pPr algn="r" rtl="0" fontAlgn="t"/>
                      <a:r>
                        <a:rPr lang="en-US" altLang="zh-TW" sz="1300" b="0" i="0" u="none" strike="noStrike" dirty="0">
                          <a:solidFill>
                            <a:srgbClr val="000000"/>
                          </a:solidFill>
                          <a:latin typeface="微軟正黑體" pitchFamily="34" charset="-120"/>
                          <a:ea typeface="微軟正黑體" pitchFamily="34" charset="-120"/>
                        </a:rPr>
                        <a:t>54,650 </a:t>
                      </a:r>
                    </a:p>
                  </a:txBody>
                  <a:tcPr marL="0" marR="0" marT="0" marB="0">
                    <a:solidFill>
                      <a:schemeClr val="accent2">
                        <a:lumMod val="20000"/>
                        <a:lumOff val="80000"/>
                      </a:schemeClr>
                    </a:solidFill>
                  </a:tcPr>
                </a:tc>
                <a:tc>
                  <a:txBody>
                    <a:bodyPr/>
                    <a:lstStyle/>
                    <a:p>
                      <a:pPr algn="r" rtl="0" fontAlgn="t"/>
                      <a:r>
                        <a:rPr lang="en-US" altLang="zh-TW" sz="1300" b="0" i="0" u="none" strike="noStrike" dirty="0">
                          <a:solidFill>
                            <a:srgbClr val="000000"/>
                          </a:solidFill>
                          <a:latin typeface="微軟正黑體" pitchFamily="34" charset="-120"/>
                          <a:ea typeface="微軟正黑體" pitchFamily="34" charset="-120"/>
                        </a:rPr>
                        <a:t>40,668 </a:t>
                      </a:r>
                    </a:p>
                  </a:txBody>
                  <a:tcPr marL="0" marR="0" marT="0" marB="0">
                    <a:noFill/>
                  </a:tcPr>
                </a:tc>
              </a:tr>
              <a:tr h="374841">
                <a:tc>
                  <a:txBody>
                    <a:bodyPr/>
                    <a:lstStyle/>
                    <a:p>
                      <a:pPr algn="l" rtl="0" fontAlgn="t"/>
                      <a:r>
                        <a:rPr lang="en-US" altLang="zh-TW" sz="1300" b="1" i="0" u="none" strike="noStrike" dirty="0" smtClean="0">
                          <a:solidFill>
                            <a:srgbClr val="000000"/>
                          </a:solidFill>
                          <a:latin typeface="微軟正黑體" pitchFamily="34" charset="-120"/>
                          <a:ea typeface="微軟正黑體" pitchFamily="34" charset="-120"/>
                        </a:rPr>
                        <a:t>Subsidiaries Net Income</a:t>
                      </a:r>
                      <a:endParaRPr lang="en-US" altLang="zh-TW" sz="1300" b="1" i="0" u="none" strike="noStrike" dirty="0">
                        <a:solidFill>
                          <a:srgbClr val="000000"/>
                        </a:solidFill>
                        <a:latin typeface="微軟正黑體" pitchFamily="34" charset="-120"/>
                        <a:ea typeface="微軟正黑體" pitchFamily="34" charset="-120"/>
                      </a:endParaRPr>
                    </a:p>
                  </a:txBody>
                  <a:tcPr marL="9525" marR="9525" marT="9525" marB="0" anchor="b">
                    <a:noFill/>
                  </a:tcPr>
                </a:tc>
                <a:tc>
                  <a:txBody>
                    <a:bodyPr/>
                    <a:lstStyle/>
                    <a:p>
                      <a:pPr algn="r" rtl="0" fontAlgn="t"/>
                      <a:r>
                        <a:rPr lang="en-US" altLang="zh-TW" sz="1300" b="1" i="0" u="none" strike="noStrike" dirty="0">
                          <a:solidFill>
                            <a:srgbClr val="000000"/>
                          </a:solidFill>
                          <a:latin typeface="微軟正黑體" pitchFamily="34" charset="-120"/>
                          <a:ea typeface="微軟正黑體" pitchFamily="34" charset="-120"/>
                        </a:rPr>
                        <a:t>146,298 </a:t>
                      </a:r>
                    </a:p>
                  </a:txBody>
                  <a:tcPr marL="0" marR="0" marT="0" marB="0">
                    <a:solidFill>
                      <a:schemeClr val="accent2">
                        <a:lumMod val="20000"/>
                        <a:lumOff val="80000"/>
                      </a:schemeClr>
                    </a:solidFill>
                  </a:tcPr>
                </a:tc>
                <a:tc>
                  <a:txBody>
                    <a:bodyPr/>
                    <a:lstStyle/>
                    <a:p>
                      <a:pPr algn="r" rtl="0" fontAlgn="t"/>
                      <a:r>
                        <a:rPr lang="en-US" altLang="zh-TW" sz="1300" b="1" i="0" u="none" strike="noStrike" dirty="0">
                          <a:solidFill>
                            <a:srgbClr val="000000"/>
                          </a:solidFill>
                          <a:latin typeface="微軟正黑體" pitchFamily="34" charset="-120"/>
                          <a:ea typeface="微軟正黑體" pitchFamily="34" charset="-120"/>
                        </a:rPr>
                        <a:t>179,380 </a:t>
                      </a:r>
                    </a:p>
                  </a:txBody>
                  <a:tcPr marL="0" marR="0" marT="0" marB="0">
                    <a:noFill/>
                  </a:tcPr>
                </a:tc>
              </a:tr>
            </a:tbl>
          </a:graphicData>
        </a:graphic>
      </p:graphicFrame>
      <p:sp>
        <p:nvSpPr>
          <p:cNvPr id="28" name="投影片編號版面配置區 27"/>
          <p:cNvSpPr>
            <a:spLocks noGrp="1"/>
          </p:cNvSpPr>
          <p:nvPr>
            <p:ph type="sldNum" sz="quarter" idx="16"/>
          </p:nvPr>
        </p:nvSpPr>
        <p:spPr/>
        <p:txBody>
          <a:bodyPr/>
          <a:lstStyle/>
          <a:p>
            <a:pPr>
              <a:defRPr/>
            </a:pPr>
            <a:fld id="{620B626C-7E9B-45DD-B951-EB10FCB05BC4}" type="slidenum">
              <a:rPr lang="zh-TW" altLang="en-US" smtClean="0"/>
              <a:pPr>
                <a:defRPr/>
              </a:pPr>
              <a:t>32</a:t>
            </a:fld>
            <a:endParaRPr lang="zh-TW" altLang="en-US"/>
          </a:p>
        </p:txBody>
      </p:sp>
      <p:sp>
        <p:nvSpPr>
          <p:cNvPr id="30" name="文字方塊 1"/>
          <p:cNvSpPr txBox="1">
            <a:spLocks noChangeArrowheads="1"/>
          </p:cNvSpPr>
          <p:nvPr/>
        </p:nvSpPr>
        <p:spPr bwMode="auto">
          <a:xfrm>
            <a:off x="4284166" y="1484784"/>
            <a:ext cx="4032250" cy="263525"/>
          </a:xfrm>
          <a:prstGeom prst="rect">
            <a:avLst/>
          </a:prstGeom>
          <a:noFill/>
          <a:ln w="9525">
            <a:noFill/>
            <a:miter lim="800000"/>
            <a:headEnd/>
            <a:tailEnd/>
          </a:ln>
        </p:spPr>
        <p:txBody>
          <a:bodyPr/>
          <a:lstStyle/>
          <a:p>
            <a:pPr algn="r" eaLnBrk="1" hangingPunct="1"/>
            <a:r>
              <a:rPr lang="en-US" altLang="zh-TW" sz="1400" dirty="0">
                <a:latin typeface="微軟正黑體" pitchFamily="34" charset="-120"/>
                <a:ea typeface="微軟正黑體" pitchFamily="34" charset="-120"/>
              </a:rPr>
              <a:t>Unit: Thousand of </a:t>
            </a:r>
            <a:r>
              <a:rPr lang="en-US" altLang="zh-TW" sz="1400" dirty="0" smtClean="0">
                <a:latin typeface="微軟正黑體" pitchFamily="34" charset="-120"/>
                <a:ea typeface="微軟正黑體" pitchFamily="34" charset="-120"/>
              </a:rPr>
              <a:t>NTD</a:t>
            </a:r>
            <a:endParaRPr lang="zh-TW" altLang="en-US" sz="1400" dirty="0">
              <a:latin typeface="微軟正黑體" pitchFamily="34" charset="-120"/>
              <a:ea typeface="微軟正黑體" pitchFamily="34" charset="-120"/>
            </a:endParaRPr>
          </a:p>
        </p:txBody>
      </p:sp>
      <p:sp>
        <p:nvSpPr>
          <p:cNvPr id="32" name="文字版面配置區 3"/>
          <p:cNvSpPr txBox="1">
            <a:spLocks noGrp="1"/>
          </p:cNvSpPr>
          <p:nvPr>
            <p:ph type="body" sz="quarter" idx="13"/>
          </p:nvPr>
        </p:nvSpPr>
        <p:spPr bwMode="auto">
          <a:xfrm>
            <a:off x="899592" y="1196752"/>
            <a:ext cx="532859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eaLnBrk="1" hangingPunct="1">
              <a:buFont typeface="Arial" pitchFamily="34" charset="0"/>
              <a:buChar char="•"/>
              <a:defRPr/>
            </a:pPr>
            <a:r>
              <a:rPr kumimoji="0" lang="en-US" altLang="zh-TW" sz="16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 Subsidiaries</a:t>
            </a:r>
            <a:r>
              <a:rPr kumimoji="0" lang="zh-TW" altLang="en-US" sz="16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 </a:t>
            </a:r>
            <a:r>
              <a:rPr kumimoji="0" lang="en-US" altLang="zh-TW" sz="16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 Net Income:</a:t>
            </a:r>
            <a:r>
              <a:rPr kumimoji="0" lang="zh-TW" altLang="en-US" sz="1600" b="0"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n-cs"/>
              </a:rPr>
              <a:t> </a:t>
            </a:r>
            <a:r>
              <a:rPr lang="en-US" altLang="zh-TW" dirty="0" smtClean="0"/>
              <a:t>2019Q2~2020Q2</a:t>
            </a:r>
            <a:endParaRPr lang="zh-TW" altLang="en-US" dirty="0" smtClean="0"/>
          </a:p>
        </p:txBody>
      </p:sp>
      <p:grpSp>
        <p:nvGrpSpPr>
          <p:cNvPr id="15" name="群組 14"/>
          <p:cNvGrpSpPr/>
          <p:nvPr/>
        </p:nvGrpSpPr>
        <p:grpSpPr>
          <a:xfrm>
            <a:off x="539552" y="260648"/>
            <a:ext cx="4752528" cy="792088"/>
            <a:chOff x="1403648" y="476671"/>
            <a:chExt cx="4706864" cy="792088"/>
          </a:xfrm>
        </p:grpSpPr>
        <p:grpSp>
          <p:nvGrpSpPr>
            <p:cNvPr id="16" name="群組 42"/>
            <p:cNvGrpSpPr/>
            <p:nvPr/>
          </p:nvGrpSpPr>
          <p:grpSpPr>
            <a:xfrm>
              <a:off x="1403648" y="476671"/>
              <a:ext cx="4706864" cy="792088"/>
              <a:chOff x="670818" y="1201082"/>
              <a:chExt cx="3432184" cy="836758"/>
            </a:xfrm>
          </p:grpSpPr>
          <p:sp>
            <p:nvSpPr>
              <p:cNvPr id="18" name="圓角化同側角落矩形 17"/>
              <p:cNvSpPr/>
              <p:nvPr/>
            </p:nvSpPr>
            <p:spPr>
              <a:xfrm rot="5400000">
                <a:off x="2006567" y="-134661"/>
                <a:ext cx="760685" cy="3432184"/>
              </a:xfrm>
              <a:prstGeom prst="round2SameRect">
                <a:avLst/>
              </a:prstGeom>
              <a:ln>
                <a:no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圓角化同側角落矩形 4"/>
              <p:cNvSpPr/>
              <p:nvPr/>
            </p:nvSpPr>
            <p:spPr>
              <a:xfrm>
                <a:off x="670819" y="1201082"/>
                <a:ext cx="3227277" cy="836758"/>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r" defTabSz="1244600">
                  <a:lnSpc>
                    <a:spcPct val="90000"/>
                  </a:lnSpc>
                  <a:spcAft>
                    <a:spcPct val="15000"/>
                  </a:spcAft>
                </a:pPr>
                <a:r>
                  <a:rPr lang="zh-TW" altLang="en-US" sz="2800" b="1" kern="1200" dirty="0" smtClean="0">
                    <a:latin typeface="微軟正黑體" pitchFamily="34" charset="-120"/>
                    <a:ea typeface="微軟正黑體" pitchFamily="34" charset="-120"/>
                  </a:rPr>
                  <a:t> </a:t>
                </a:r>
                <a:r>
                  <a:rPr lang="en-US" altLang="zh-TW" sz="2800" dirty="0" smtClean="0"/>
                  <a:t>Financial </a:t>
                </a:r>
                <a:r>
                  <a:rPr lang="en-US" altLang="zh-TW" sz="2800" dirty="0" smtClean="0">
                    <a:cs typeface="Times New Roman" pitchFamily="18" charset="0"/>
                  </a:rPr>
                  <a:t>Highlights</a:t>
                </a:r>
                <a:endParaRPr lang="zh-TW" altLang="en-US" sz="2800" b="1" kern="1200" dirty="0">
                  <a:latin typeface="微軟正黑體" pitchFamily="34" charset="-120"/>
                  <a:ea typeface="微軟正黑體" pitchFamily="34" charset="-120"/>
                </a:endParaRPr>
              </a:p>
            </p:txBody>
          </p:sp>
        </p:grpSp>
        <p:pic>
          <p:nvPicPr>
            <p:cNvPr id="17" name="圖片 16" descr="logo網頁用.png"/>
            <p:cNvPicPr>
              <a:picLocks noChangeAspect="1"/>
            </p:cNvPicPr>
            <p:nvPr/>
          </p:nvPicPr>
          <p:blipFill>
            <a:blip r:embed="rId2" cstate="print"/>
            <a:srcRect l="8610" t="18591" r="47111" b="17670"/>
            <a:stretch>
              <a:fillRect/>
            </a:stretch>
          </p:blipFill>
          <p:spPr>
            <a:xfrm>
              <a:off x="1831545" y="548680"/>
              <a:ext cx="1003263" cy="648072"/>
            </a:xfrm>
            <a:prstGeom prst="rect">
              <a:avLst/>
            </a:prstGeom>
          </p:spPr>
        </p:pic>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投影片編號版面配置區 25"/>
          <p:cNvSpPr>
            <a:spLocks noGrp="1"/>
          </p:cNvSpPr>
          <p:nvPr>
            <p:ph type="sldNum" sz="quarter" idx="16"/>
          </p:nvPr>
        </p:nvSpPr>
        <p:spPr/>
        <p:txBody>
          <a:bodyPr/>
          <a:lstStyle/>
          <a:p>
            <a:pPr>
              <a:defRPr/>
            </a:pPr>
            <a:fld id="{620B626C-7E9B-45DD-B951-EB10FCB05BC4}" type="slidenum">
              <a:rPr lang="zh-TW" altLang="en-US" smtClean="0"/>
              <a:pPr>
                <a:defRPr/>
              </a:pPr>
              <a:t>33</a:t>
            </a:fld>
            <a:endParaRPr lang="zh-TW" altLang="en-US"/>
          </a:p>
        </p:txBody>
      </p:sp>
      <p:sp>
        <p:nvSpPr>
          <p:cNvPr id="44" name="文字版面配置區 3"/>
          <p:cNvSpPr txBox="1">
            <a:spLocks/>
          </p:cNvSpPr>
          <p:nvPr/>
        </p:nvSpPr>
        <p:spPr bwMode="auto">
          <a:xfrm>
            <a:off x="899592" y="1196752"/>
            <a:ext cx="7416824" cy="367240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normAutofit fontScale="47500" lnSpcReduction="20000"/>
          </a:bodyPr>
          <a:lstStyle/>
          <a:p>
            <a:pPr marL="914400" lvl="1" indent="-457200" fontAlgn="auto">
              <a:lnSpc>
                <a:spcPct val="200000"/>
              </a:lnSpc>
              <a:spcBef>
                <a:spcPct val="20000"/>
              </a:spcBef>
              <a:spcAft>
                <a:spcPts val="0"/>
              </a:spcAft>
              <a:buFont typeface="Arial" charset="0"/>
              <a:buChar char="•"/>
              <a:defRPr/>
            </a:pPr>
            <a:r>
              <a:rPr kumimoji="0" lang="en-US" altLang="zh-TW" sz="4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Times New Roman" pitchFamily="18" charset="0"/>
              </a:rPr>
              <a:t>Spokesman </a:t>
            </a:r>
            <a:r>
              <a:rPr kumimoji="0" lang="en-US" altLang="zh-TW" sz="4000" dirty="0" smtClean="0">
                <a:latin typeface="微軟正黑體" pitchFamily="34" charset="-120"/>
                <a:ea typeface="微軟正黑體" pitchFamily="34" charset="-120"/>
                <a:cs typeface="Times New Roman" pitchFamily="18" charset="0"/>
              </a:rPr>
              <a:t>:</a:t>
            </a:r>
            <a:r>
              <a:rPr kumimoji="0" lang="zh-TW" altLang="en-US" sz="4000" dirty="0" smtClean="0">
                <a:latin typeface="微軟正黑體" pitchFamily="34" charset="-120"/>
                <a:ea typeface="微軟正黑體" pitchFamily="34" charset="-120"/>
                <a:cs typeface="Times New Roman" pitchFamily="18" charset="0"/>
              </a:rPr>
              <a:t> </a:t>
            </a:r>
            <a:r>
              <a:rPr kumimoji="0" lang="en-US" altLang="zh-TW" sz="4000" dirty="0" smtClean="0">
                <a:latin typeface="微軟正黑體" pitchFamily="34" charset="-120"/>
                <a:ea typeface="微軟正黑體" pitchFamily="34" charset="-120"/>
                <a:cs typeface="Times New Roman" pitchFamily="18" charset="0"/>
              </a:rPr>
              <a:t>CHEN,CHUNG-KUANG</a:t>
            </a:r>
            <a:endParaRPr kumimoji="0" lang="zh-TW" altLang="en-US" sz="4000" dirty="0" smtClean="0">
              <a:latin typeface="微軟正黑體" pitchFamily="34" charset="-120"/>
              <a:ea typeface="微軟正黑體" pitchFamily="34" charset="-120"/>
              <a:cs typeface="Times New Roman" pitchFamily="18" charset="0"/>
            </a:endParaRPr>
          </a:p>
          <a:p>
            <a:pPr marL="914400" marR="0" lvl="1" indent="-457200" algn="l" defTabSz="914400" rtl="0" eaLnBrk="1" fontAlgn="auto" latinLnBrk="0" hangingPunct="1">
              <a:lnSpc>
                <a:spcPct val="200000"/>
              </a:lnSpc>
              <a:spcBef>
                <a:spcPct val="20000"/>
              </a:spcBef>
              <a:spcAft>
                <a:spcPts val="0"/>
              </a:spcAft>
              <a:buClrTx/>
              <a:buSzTx/>
              <a:buFont typeface="Arial" charset="0"/>
              <a:buChar char="•"/>
              <a:tabLst/>
              <a:defRPr/>
            </a:pPr>
            <a:r>
              <a:rPr kumimoji="0" lang="en-US" altLang="zh-TW" sz="4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Times New Roman" pitchFamily="18" charset="0"/>
              </a:rPr>
              <a:t>Add : </a:t>
            </a:r>
            <a:r>
              <a:rPr kumimoji="0" lang="en-US" altLang="zh-TW" sz="400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Times New Roman" pitchFamily="18" charset="0"/>
              </a:rPr>
              <a:t>No.249, Sec. 2, Chung Shan Rd., </a:t>
            </a:r>
            <a:r>
              <a:rPr kumimoji="0" lang="en-US" altLang="zh-TW" sz="4000" i="0" u="none" strike="noStrike" kern="1200" cap="none" spc="0" normalizeH="0" baseline="0" noProof="0" dirty="0" err="1" smtClean="0">
                <a:ln>
                  <a:noFill/>
                </a:ln>
                <a:solidFill>
                  <a:schemeClr val="tx1"/>
                </a:solidFill>
                <a:effectLst/>
                <a:uLnTx/>
                <a:uFillTx/>
                <a:latin typeface="微軟正黑體" pitchFamily="34" charset="-120"/>
                <a:ea typeface="微軟正黑體" pitchFamily="34" charset="-120"/>
                <a:cs typeface="Times New Roman" pitchFamily="18" charset="0"/>
              </a:rPr>
              <a:t>KuanMiao</a:t>
            </a:r>
            <a:r>
              <a:rPr kumimoji="0" lang="en-US" altLang="zh-TW" sz="400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Times New Roman" pitchFamily="18" charset="0"/>
              </a:rPr>
              <a:t> Dist, Tainan CITY 71847, Taiwan (R.O.C.)</a:t>
            </a:r>
          </a:p>
          <a:p>
            <a:pPr marL="914400" marR="0" lvl="1" indent="-457200" algn="l" defTabSz="914400" rtl="0" eaLnBrk="1" fontAlgn="auto" latinLnBrk="0" hangingPunct="1">
              <a:lnSpc>
                <a:spcPct val="200000"/>
              </a:lnSpc>
              <a:spcBef>
                <a:spcPct val="20000"/>
              </a:spcBef>
              <a:spcAft>
                <a:spcPts val="0"/>
              </a:spcAft>
              <a:buClrTx/>
              <a:buSzTx/>
              <a:buFont typeface="Arial" charset="0"/>
              <a:buChar char="•"/>
              <a:tabLst/>
              <a:defRPr/>
            </a:pPr>
            <a:r>
              <a:rPr kumimoji="0" lang="en-US" altLang="zh-TW" sz="4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Times New Roman" pitchFamily="18" charset="0"/>
              </a:rPr>
              <a:t>E-mail :  </a:t>
            </a:r>
            <a:r>
              <a:rPr kumimoji="0" lang="en-US" altLang="zh-TW" sz="400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Times New Roman" pitchFamily="18" charset="0"/>
              </a:rPr>
              <a:t>ck_chen@mail.taya.com.tw</a:t>
            </a:r>
            <a:endParaRPr kumimoji="0" lang="zh-TW" altLang="en-US" sz="400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Times New Roman" pitchFamily="18" charset="0"/>
            </a:endParaRPr>
          </a:p>
          <a:p>
            <a:pPr marL="914400" marR="0" lvl="1" indent="-457200" algn="l" defTabSz="914400" rtl="0" eaLnBrk="1" fontAlgn="auto" latinLnBrk="0" hangingPunct="1">
              <a:lnSpc>
                <a:spcPct val="200000"/>
              </a:lnSpc>
              <a:spcBef>
                <a:spcPct val="20000"/>
              </a:spcBef>
              <a:spcAft>
                <a:spcPts val="0"/>
              </a:spcAft>
              <a:buClrTx/>
              <a:buSzTx/>
              <a:buFont typeface="Arial" charset="0"/>
              <a:buChar char="•"/>
              <a:tabLst/>
              <a:defRPr/>
            </a:pPr>
            <a:r>
              <a:rPr kumimoji="0" lang="en-US" altLang="zh-TW" sz="4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Times New Roman" pitchFamily="18" charset="0"/>
              </a:rPr>
              <a:t>TEL :  </a:t>
            </a:r>
            <a:r>
              <a:rPr kumimoji="0" lang="en-US" altLang="zh-TW" sz="400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Times New Roman" pitchFamily="18" charset="0"/>
              </a:rPr>
              <a:t>+886-6-5953131#250</a:t>
            </a:r>
          </a:p>
          <a:p>
            <a:pPr marL="914400" marR="0" lvl="1" indent="-457200" algn="l" defTabSz="914400" rtl="0" eaLnBrk="1" fontAlgn="auto" latinLnBrk="0" hangingPunct="1">
              <a:lnSpc>
                <a:spcPct val="200000"/>
              </a:lnSpc>
              <a:spcBef>
                <a:spcPct val="20000"/>
              </a:spcBef>
              <a:spcAft>
                <a:spcPts val="0"/>
              </a:spcAft>
              <a:buClrTx/>
              <a:buSzTx/>
              <a:buFont typeface="Arial" charset="0"/>
              <a:buChar char="•"/>
              <a:tabLst/>
              <a:defRPr/>
            </a:pPr>
            <a:r>
              <a:rPr kumimoji="0" lang="en-US" altLang="zh-TW" sz="4000" b="1"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Times New Roman" pitchFamily="18" charset="0"/>
              </a:rPr>
              <a:t>FAX :  </a:t>
            </a:r>
            <a:r>
              <a:rPr kumimoji="0" lang="en-US" altLang="zh-TW" sz="400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Times New Roman" pitchFamily="18" charset="0"/>
              </a:rPr>
              <a:t>+886-6-5958190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zh-TW" altLang="en-US" sz="1600" b="0"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p:txBody>
      </p:sp>
      <p:sp>
        <p:nvSpPr>
          <p:cNvPr id="13" name="矩形 12"/>
          <p:cNvSpPr/>
          <p:nvPr/>
        </p:nvSpPr>
        <p:spPr>
          <a:xfrm>
            <a:off x="899592" y="404664"/>
            <a:ext cx="3456384" cy="523220"/>
          </a:xfrm>
          <a:prstGeom prst="rect">
            <a:avLst/>
          </a:prstGeom>
        </p:spPr>
        <p:txBody>
          <a:bodyPr wrap="square">
            <a:spAutoFit/>
          </a:bodyPr>
          <a:lstStyle/>
          <a:p>
            <a:r>
              <a:rPr lang="en-US" altLang="zh-TW" sz="2800" dirty="0" smtClean="0">
                <a:latin typeface="微軟正黑體" pitchFamily="34" charset="-120"/>
                <a:ea typeface="微軟正黑體" pitchFamily="34" charset="-120"/>
                <a:cs typeface="Times New Roman" pitchFamily="18" charset="0"/>
              </a:rPr>
              <a:t>Ⅲ. IR Contact</a:t>
            </a:r>
            <a:endParaRPr lang="zh-TW" altLang="en-US" sz="2800" dirty="0">
              <a:latin typeface="微軟正黑體" pitchFamily="34" charset="-120"/>
              <a:ea typeface="微軟正黑體" pitchFamily="34" charset="-120"/>
            </a:endParaRPr>
          </a:p>
        </p:txBody>
      </p:sp>
      <p:pic>
        <p:nvPicPr>
          <p:cNvPr id="17" name="圖片 16" descr="大亞電纜Logo + 65週年Pattern_基本款_白底.jpg"/>
          <p:cNvPicPr>
            <a:picLocks noChangeAspect="1"/>
          </p:cNvPicPr>
          <p:nvPr/>
        </p:nvPicPr>
        <p:blipFill>
          <a:blip r:embed="rId3" cstate="print">
            <a:clrChange>
              <a:clrFrom>
                <a:srgbClr val="FFFFFF"/>
              </a:clrFrom>
              <a:clrTo>
                <a:srgbClr val="FFFFFF">
                  <a:alpha val="0"/>
                </a:srgbClr>
              </a:clrTo>
            </a:clrChange>
          </a:blip>
          <a:stretch>
            <a:fillRect/>
          </a:stretch>
        </p:blipFill>
        <p:spPr>
          <a:xfrm>
            <a:off x="0" y="3933056"/>
            <a:ext cx="9144000" cy="391759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755576" y="1932240"/>
            <a:ext cx="3816424" cy="488648"/>
          </a:xfrm>
        </p:spPr>
        <p:txBody>
          <a:bodyPr>
            <a:normAutofit fontScale="90000"/>
          </a:bodyPr>
          <a:lstStyle/>
          <a:p>
            <a:r>
              <a:rPr lang="en-US" altLang="zh-TW" b="1" dirty="0" smtClean="0"/>
              <a:t>Ⅰ.</a:t>
            </a:r>
            <a:r>
              <a:rPr lang="zh-TW" altLang="en-US" b="1" dirty="0" smtClean="0"/>
              <a:t> </a:t>
            </a:r>
            <a:r>
              <a:rPr lang="en-US" altLang="zh-TW" dirty="0" smtClean="0">
                <a:cs typeface="Times New Roman" pitchFamily="18" charset="0"/>
              </a:rPr>
              <a:t>TA YA Group Overview</a:t>
            </a:r>
            <a:endParaRPr lang="zh-TW" alt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第二頁"/>
          <p:cNvGrpSpPr/>
          <p:nvPr/>
        </p:nvGrpSpPr>
        <p:grpSpPr>
          <a:xfrm>
            <a:off x="0" y="-27384"/>
            <a:ext cx="9321142" cy="6913508"/>
            <a:chOff x="-235065" y="-69077"/>
            <a:chExt cx="9199555" cy="5761257"/>
          </a:xfrm>
        </p:grpSpPr>
        <p:sp>
          <p:nvSpPr>
            <p:cNvPr id="50" name="矩形 49"/>
            <p:cNvSpPr/>
            <p:nvPr/>
          </p:nvSpPr>
          <p:spPr>
            <a:xfrm>
              <a:off x="-235065" y="-22820"/>
              <a:ext cx="9170063" cy="5715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9" name="大亞空拍" descr="全景0531ok.jpg"/>
            <p:cNvPicPr>
              <a:picLocks noChangeAspect="1"/>
            </p:cNvPicPr>
            <p:nvPr/>
          </p:nvPicPr>
          <p:blipFill rotWithShape="1">
            <a:blip r:embed="rId2" cstate="print">
              <a:extLst>
                <a:ext uri="{28A0092B-C50C-407E-A947-70E740481C1C}">
                  <a14:useLocalDpi xmlns:a14="http://schemas.microsoft.com/office/drawing/2010/main" xmlns="" val="0"/>
                </a:ext>
              </a:extLst>
            </a:blip>
            <a:srcRect t="43177" b="21758"/>
            <a:stretch/>
          </p:blipFill>
          <p:spPr bwMode="auto">
            <a:xfrm>
              <a:off x="-235065" y="-69077"/>
              <a:ext cx="9199555" cy="192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43" name="矩形 42"/>
          <p:cNvSpPr/>
          <p:nvPr/>
        </p:nvSpPr>
        <p:spPr>
          <a:xfrm>
            <a:off x="0" y="6723384"/>
            <a:ext cx="9144000" cy="162000"/>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TW" altLang="en-US"/>
          </a:p>
        </p:txBody>
      </p:sp>
      <p:grpSp>
        <p:nvGrpSpPr>
          <p:cNvPr id="30" name="群組 29"/>
          <p:cNvGrpSpPr/>
          <p:nvPr/>
        </p:nvGrpSpPr>
        <p:grpSpPr>
          <a:xfrm>
            <a:off x="8244408" y="188640"/>
            <a:ext cx="720081" cy="504056"/>
            <a:chOff x="4355976" y="3147038"/>
            <a:chExt cx="2304258" cy="1993675"/>
          </a:xfrm>
        </p:grpSpPr>
        <p:sp>
          <p:nvSpPr>
            <p:cNvPr id="31" name="＞形箭號 4"/>
            <p:cNvSpPr/>
            <p:nvPr/>
          </p:nvSpPr>
          <p:spPr>
            <a:xfrm>
              <a:off x="4355976" y="3402104"/>
              <a:ext cx="453956"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sp>
          <p:nvSpPr>
            <p:cNvPr id="32" name="圓角化同側角落矩形 31"/>
            <p:cNvSpPr/>
            <p:nvPr/>
          </p:nvSpPr>
          <p:spPr>
            <a:xfrm rot="5400000">
              <a:off x="5596598" y="3175176"/>
              <a:ext cx="428582" cy="1698690"/>
            </a:xfrm>
            <a:prstGeom prst="round2SameRect">
              <a:avLst/>
            </a:prstGeom>
            <a:noFill/>
          </p:spPr>
          <p:style>
            <a:lnRef idx="1">
              <a:schemeClr val="accent2"/>
            </a:lnRef>
            <a:fillRef idx="3">
              <a:schemeClr val="accent2"/>
            </a:fillRef>
            <a:effectRef idx="2">
              <a:schemeClr val="accent2"/>
            </a:effectRef>
            <a:fontRef idx="minor">
              <a:schemeClr val="lt1"/>
            </a:fontRef>
          </p:style>
        </p:sp>
        <p:grpSp>
          <p:nvGrpSpPr>
            <p:cNvPr id="33" name="群組 13"/>
            <p:cNvGrpSpPr/>
            <p:nvPr/>
          </p:nvGrpSpPr>
          <p:grpSpPr>
            <a:xfrm>
              <a:off x="4355976" y="3147038"/>
              <a:ext cx="461551" cy="926569"/>
              <a:chOff x="1" y="-71582"/>
              <a:chExt cx="461551" cy="926569"/>
            </a:xfrm>
          </p:grpSpPr>
          <p:sp>
            <p:nvSpPr>
              <p:cNvPr id="48" name="＞形箭號 47"/>
              <p:cNvSpPr/>
              <p:nvPr/>
            </p:nvSpPr>
            <p:spPr>
              <a:xfrm rot="5400000">
                <a:off x="-98902" y="27322"/>
                <a:ext cx="659358" cy="461550"/>
              </a:xfrm>
              <a:prstGeom prst="chevron">
                <a:avLst/>
              </a:prstGeom>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54" name="＞形箭號 4"/>
              <p:cNvSpPr/>
              <p:nvPr/>
            </p:nvSpPr>
            <p:spPr>
              <a:xfrm>
                <a:off x="1" y="657179"/>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34" name="圓角化同側角落矩形 33"/>
            <p:cNvSpPr/>
            <p:nvPr/>
          </p:nvSpPr>
          <p:spPr>
            <a:xfrm rot="5400000">
              <a:off x="5596598" y="2511985"/>
              <a:ext cx="428582" cy="1698690"/>
            </a:xfrm>
            <a:prstGeom prst="round2SameRect">
              <a:avLst/>
            </a:prstGeom>
            <a:solidFill>
              <a:schemeClr val="bg2">
                <a:lumMod val="90000"/>
                <a:alpha val="90000"/>
              </a:schemeClr>
            </a:solidFill>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圓角化同側角落矩形 4"/>
            <p:cNvSpPr/>
            <p:nvPr/>
          </p:nvSpPr>
          <p:spPr>
            <a:xfrm>
              <a:off x="4932041" y="4170001"/>
              <a:ext cx="1707772" cy="3867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zh-TW" altLang="en-US" sz="2800" b="1" kern="1200" dirty="0">
                <a:latin typeface="微軟正黑體" pitchFamily="34" charset="-120"/>
                <a:ea typeface="微軟正黑體" pitchFamily="34" charset="-120"/>
              </a:endParaRPr>
            </a:p>
          </p:txBody>
        </p:sp>
        <p:grpSp>
          <p:nvGrpSpPr>
            <p:cNvPr id="39" name="群組 22"/>
            <p:cNvGrpSpPr/>
            <p:nvPr/>
          </p:nvGrpSpPr>
          <p:grpSpPr>
            <a:xfrm>
              <a:off x="4355976" y="4379855"/>
              <a:ext cx="461550" cy="760858"/>
              <a:chOff x="1" y="1082962"/>
              <a:chExt cx="461550" cy="760858"/>
            </a:xfrm>
          </p:grpSpPr>
          <p:sp>
            <p:nvSpPr>
              <p:cNvPr id="46" name="＞形箭號 45"/>
              <p:cNvSpPr/>
              <p:nvPr/>
            </p:nvSpPr>
            <p:spPr>
              <a:xfrm rot="5400000">
                <a:off x="-98903" y="1283366"/>
                <a:ext cx="659358" cy="461550"/>
              </a:xfrm>
              <a:prstGeom prst="chevron">
                <a:avLst/>
              </a:prstGeom>
            </p:spPr>
            <p:style>
              <a:lnRef idx="2">
                <a:schemeClr val="accent2">
                  <a:hueOff val="4681519"/>
                  <a:satOff val="-5839"/>
                  <a:lumOff val="1373"/>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47" name="＞形箭號 4"/>
              <p:cNvSpPr/>
              <p:nvPr/>
            </p:nvSpPr>
            <p:spPr>
              <a:xfrm>
                <a:off x="1" y="1082962"/>
                <a:ext cx="461550" cy="197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zh-TW" altLang="en-US" sz="2800" b="1" kern="1200" dirty="0">
                  <a:latin typeface="微軟正黑體" pitchFamily="34" charset="-120"/>
                  <a:ea typeface="微軟正黑體" pitchFamily="34" charset="-120"/>
                </a:endParaRPr>
              </a:p>
            </p:txBody>
          </p:sp>
        </p:grpSp>
        <p:sp>
          <p:nvSpPr>
            <p:cNvPr id="40" name="＞形箭號 39"/>
            <p:cNvSpPr/>
            <p:nvPr/>
          </p:nvSpPr>
          <p:spPr>
            <a:xfrm rot="5400000">
              <a:off x="4257074" y="3863032"/>
              <a:ext cx="659358" cy="461550"/>
            </a:xfrm>
            <a:prstGeom prst="chevron">
              <a:avLst/>
            </a:prstGeom>
            <a:solidFill>
              <a:srgbClr val="C00000"/>
            </a:solidFill>
            <a:ln>
              <a:solidFill>
                <a:srgbClr val="C00000"/>
              </a:solidFill>
            </a:ln>
          </p:spPr>
          <p:style>
            <a:lnRef idx="2">
              <a:schemeClr val="accent2">
                <a:hueOff val="2340759"/>
                <a:satOff val="-2919"/>
                <a:lumOff val="686"/>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44" name="圓角化同側角落矩形 43"/>
            <p:cNvSpPr/>
            <p:nvPr/>
          </p:nvSpPr>
          <p:spPr>
            <a:xfrm rot="5400000">
              <a:off x="5596595" y="3855558"/>
              <a:ext cx="428582" cy="1698688"/>
            </a:xfrm>
            <a:prstGeom prst="round2SameRect">
              <a:avLst/>
            </a:prstGeom>
            <a:ln w="12700">
              <a:solidFill>
                <a:schemeClr val="accent3">
                  <a:lumMod val="75000"/>
                </a:schemeClr>
              </a:solidFill>
            </a:ln>
          </p:spPr>
          <p:style>
            <a:lnRef idx="2">
              <a:schemeClr val="accent2">
                <a:hueOff val="2340759"/>
                <a:satOff val="-2919"/>
                <a:lumOff val="68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23" name="投影片編號版面配置區 22"/>
          <p:cNvSpPr>
            <a:spLocks noGrp="1"/>
          </p:cNvSpPr>
          <p:nvPr>
            <p:ph type="sldNum" sz="quarter" idx="12"/>
          </p:nvPr>
        </p:nvSpPr>
        <p:spPr/>
        <p:txBody>
          <a:bodyPr/>
          <a:lstStyle/>
          <a:p>
            <a:fld id="{55DFEE25-ABFD-4B11-8BE4-62F5068DCDA3}" type="slidenum">
              <a:rPr lang="zh-TW" altLang="en-US" smtClean="0"/>
              <a:pPr/>
              <a:t>5</a:t>
            </a:fld>
            <a:endParaRPr lang="zh-TW" altLang="en-US"/>
          </a:p>
        </p:txBody>
      </p:sp>
      <p:sp>
        <p:nvSpPr>
          <p:cNvPr id="24" name="第二頁內文"/>
          <p:cNvSpPr txBox="1">
            <a:spLocks/>
          </p:cNvSpPr>
          <p:nvPr/>
        </p:nvSpPr>
        <p:spPr>
          <a:xfrm>
            <a:off x="2051720" y="3212976"/>
            <a:ext cx="5976664" cy="3384376"/>
          </a:xfrm>
          <a:prstGeom prst="rect">
            <a:avLst/>
          </a:prstGeom>
        </p:spPr>
        <p:txBody>
          <a:bodyPr>
            <a:noAutofit/>
          </a:bodyPr>
          <a:lstStyle/>
          <a:p>
            <a:pPr marR="0" lvl="0" algn="just" defTabSz="914400" rtl="0" eaLnBrk="1" fontAlgn="auto" latinLnBrk="0" hangingPunct="1">
              <a:lnSpc>
                <a:spcPts val="1500"/>
              </a:lnSpc>
              <a:spcAft>
                <a:spcPts val="0"/>
              </a:spcAft>
              <a:buClrTx/>
              <a:buSzTx/>
              <a:tabLst/>
              <a:defRPr/>
            </a:pPr>
            <a:r>
              <a:rPr lang="en-US" altLang="ja-JP" sz="1600" b="1" dirty="0" smtClean="0">
                <a:solidFill>
                  <a:schemeClr val="tx1">
                    <a:lumMod val="85000"/>
                    <a:lumOff val="15000"/>
                  </a:schemeClr>
                </a:solidFill>
                <a:latin typeface="微軟正黑體" pitchFamily="34" charset="-120"/>
                <a:ea typeface="微軟正黑體" pitchFamily="34" charset="-120"/>
              </a:rPr>
              <a:t>Found</a:t>
            </a:r>
            <a:r>
              <a:rPr kumimoji="0" lang="ja-JP" altLang="en-US"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a:t>
            </a:r>
            <a:r>
              <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1955</a:t>
            </a:r>
          </a:p>
          <a:p>
            <a:pPr marR="0" lvl="0" algn="just" defTabSz="914400" rtl="0" eaLnBrk="1" fontAlgn="auto" latinLnBrk="0" hangingPunct="1">
              <a:lnSpc>
                <a:spcPts val="1500"/>
              </a:lnSpc>
              <a:spcAft>
                <a:spcPts val="0"/>
              </a:spcAft>
              <a:buClrTx/>
              <a:buSzTx/>
              <a:tabLst/>
              <a:defRPr/>
            </a:pPr>
            <a:endPar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endParaRPr>
          </a:p>
          <a:p>
            <a:pPr marR="0" lvl="0" algn="just" defTabSz="914400" rtl="0" eaLnBrk="1" fontAlgn="auto" latinLnBrk="0" hangingPunct="1">
              <a:lnSpc>
                <a:spcPts val="1500"/>
              </a:lnSpc>
              <a:spcAft>
                <a:spcPts val="0"/>
              </a:spcAft>
              <a:buClrTx/>
              <a:buSzTx/>
              <a:tabLst/>
              <a:defRPr/>
            </a:pPr>
            <a:r>
              <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Capital</a:t>
            </a:r>
            <a:r>
              <a:rPr kumimoji="0" lang="zh-TW" altLang="en-US"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a:t>
            </a:r>
            <a:r>
              <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NTD 5.951 billion</a:t>
            </a:r>
          </a:p>
          <a:p>
            <a:pPr marL="342900" marR="0" lvl="0" indent="-342900" algn="just" defTabSz="914400" rtl="0" eaLnBrk="1" fontAlgn="auto" latinLnBrk="0" hangingPunct="1">
              <a:lnSpc>
                <a:spcPts val="1500"/>
              </a:lnSpc>
              <a:spcAft>
                <a:spcPts val="0"/>
              </a:spcAft>
              <a:buClrTx/>
              <a:buSzTx/>
              <a:buFontTx/>
              <a:buChar char="•"/>
              <a:tabLst/>
              <a:defRPr/>
            </a:pPr>
            <a:endPar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cs typeface="Arial" pitchFamily="34" charset="0"/>
            </a:endParaRPr>
          </a:p>
          <a:p>
            <a:pPr algn="just" fontAlgn="auto">
              <a:lnSpc>
                <a:spcPts val="1500"/>
              </a:lnSpc>
              <a:spcAft>
                <a:spcPts val="0"/>
              </a:spcAft>
              <a:defRPr/>
            </a:pPr>
            <a:r>
              <a:rPr lang="en-US" altLang="ja-JP" sz="1600" b="1" noProof="0" dirty="0" smtClean="0">
                <a:solidFill>
                  <a:schemeClr val="tx1">
                    <a:lumMod val="85000"/>
                    <a:lumOff val="15000"/>
                  </a:schemeClr>
                </a:solidFill>
                <a:latin typeface="微軟正黑體" pitchFamily="34" charset="-120"/>
                <a:ea typeface="微軟正黑體" pitchFamily="34" charset="-120"/>
                <a:cs typeface="Arial" pitchFamily="34" charset="0"/>
              </a:rPr>
              <a:t>Revenue</a:t>
            </a:r>
            <a:r>
              <a:rPr kumimoji="0" lang="ja-JP" altLang="en-US"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cs typeface="Arial" pitchFamily="34" charset="0"/>
              </a:rPr>
              <a:t>：</a:t>
            </a:r>
            <a:r>
              <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NTD 18.15  billion</a:t>
            </a:r>
            <a:r>
              <a:rPr kumimoji="0" lang="zh-TW" altLang="en-US"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 </a:t>
            </a:r>
            <a:r>
              <a:rPr kumimoji="0" lang="en-US" altLang="zh-TW" sz="1600" b="1" dirty="0" smtClean="0">
                <a:solidFill>
                  <a:schemeClr val="tx1">
                    <a:lumMod val="85000"/>
                    <a:lumOff val="15000"/>
                  </a:schemeClr>
                </a:solidFill>
                <a:latin typeface="微軟正黑體" pitchFamily="34" charset="-120"/>
                <a:ea typeface="微軟正黑體" pitchFamily="34" charset="-120"/>
              </a:rPr>
              <a:t>  </a:t>
            </a:r>
            <a:r>
              <a:rPr kumimoji="0" lang="en-US" altLang="zh-TW" sz="1600"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( 2019</a:t>
            </a:r>
            <a:r>
              <a:rPr kumimoji="0" lang="zh-TW" altLang="en-US" sz="1600"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 </a:t>
            </a:r>
            <a:r>
              <a:rPr lang="en-US" altLang="zh-TW" sz="1600" dirty="0" smtClean="0">
                <a:latin typeface="微軟正黑體" pitchFamily="34" charset="-120"/>
                <a:ea typeface="微軟正黑體" pitchFamily="34" charset="-120"/>
              </a:rPr>
              <a:t>Consolidated</a:t>
            </a:r>
            <a:r>
              <a:rPr lang="zh-TW" altLang="en-US" sz="1600" dirty="0" smtClean="0">
                <a:latin typeface="微軟正黑體" pitchFamily="34" charset="-120"/>
                <a:ea typeface="微軟正黑體" pitchFamily="34" charset="-120"/>
              </a:rPr>
              <a:t> </a:t>
            </a:r>
            <a:r>
              <a:rPr lang="en-US" altLang="zh-TW" sz="1600" dirty="0" smtClean="0">
                <a:latin typeface="微軟正黑體" pitchFamily="34" charset="-120"/>
                <a:ea typeface="微軟正黑體" pitchFamily="34" charset="-120"/>
              </a:rPr>
              <a:t>Results</a:t>
            </a:r>
            <a:r>
              <a:rPr kumimoji="0" lang="en-US" altLang="zh-TW" sz="1600"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a:t>
            </a:r>
          </a:p>
          <a:p>
            <a:pPr marL="342900" marR="0" lvl="0" indent="-342900" algn="just" defTabSz="914400" rtl="0" eaLnBrk="1" fontAlgn="auto" latinLnBrk="0" hangingPunct="1">
              <a:lnSpc>
                <a:spcPts val="1500"/>
              </a:lnSpc>
              <a:spcAft>
                <a:spcPts val="0"/>
              </a:spcAft>
              <a:buClrTx/>
              <a:buSzTx/>
              <a:buFontTx/>
              <a:buChar char="•"/>
              <a:tabLst/>
              <a:defRPr/>
            </a:pPr>
            <a:endPar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endParaRPr>
          </a:p>
          <a:p>
            <a:pPr marR="0" lvl="0" algn="just" defTabSz="914400" rtl="0" eaLnBrk="1" fontAlgn="auto" latinLnBrk="0" hangingPunct="1">
              <a:lnSpc>
                <a:spcPts val="1500"/>
              </a:lnSpc>
              <a:spcAft>
                <a:spcPts val="0"/>
              </a:spcAft>
              <a:buClrTx/>
              <a:buSzTx/>
              <a:tabLst/>
              <a:defRPr/>
            </a:pPr>
            <a:r>
              <a:rPr lang="en-US" altLang="ja-JP" sz="1600" b="1" noProof="0" dirty="0" smtClean="0">
                <a:solidFill>
                  <a:schemeClr val="tx1">
                    <a:lumMod val="85000"/>
                    <a:lumOff val="15000"/>
                  </a:schemeClr>
                </a:solidFill>
                <a:latin typeface="微軟正黑體" pitchFamily="34" charset="-120"/>
                <a:ea typeface="微軟正黑體" pitchFamily="34" charset="-120"/>
                <a:sym typeface="Wingdings" pitchFamily="2" charset="2"/>
              </a:rPr>
              <a:t>Area</a:t>
            </a:r>
            <a:r>
              <a:rPr kumimoji="0" lang="ja-JP" altLang="en-US"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sym typeface="Wingdings" pitchFamily="2" charset="2"/>
              </a:rPr>
              <a:t>：</a:t>
            </a:r>
            <a:r>
              <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138,038 </a:t>
            </a:r>
            <a:r>
              <a:rPr kumimoji="0" lang="en-US" altLang="ja-JP"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a:t>
            </a:r>
            <a:r>
              <a:rPr kumimoji="0" lang="zh-TW" altLang="en-US"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 </a:t>
            </a:r>
            <a:endPar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sym typeface="Wingdings" pitchFamily="2" charset="2"/>
            </a:endParaRPr>
          </a:p>
          <a:p>
            <a:pPr marR="0" lvl="0" algn="just" defTabSz="914400" rtl="0" eaLnBrk="1" fontAlgn="auto" latinLnBrk="0" hangingPunct="1">
              <a:lnSpc>
                <a:spcPts val="1500"/>
              </a:lnSpc>
              <a:spcAft>
                <a:spcPts val="0"/>
              </a:spcAft>
              <a:buClrTx/>
              <a:buSzTx/>
              <a:tabLst/>
              <a:defRPr/>
            </a:pPr>
            <a:endPar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endParaRPr>
          </a:p>
          <a:p>
            <a:pPr marR="0" lvl="0" algn="just" defTabSz="914400" rtl="0" eaLnBrk="1" fontAlgn="auto" latinLnBrk="0" hangingPunct="1">
              <a:lnSpc>
                <a:spcPts val="1500"/>
              </a:lnSpc>
              <a:spcAft>
                <a:spcPts val="0"/>
              </a:spcAft>
              <a:buClrTx/>
              <a:buSzTx/>
              <a:tabLst/>
              <a:defRPr/>
            </a:pPr>
            <a:r>
              <a:rPr lang="en-US" altLang="zh-TW" sz="1600" b="1" dirty="0" smtClean="0">
                <a:solidFill>
                  <a:schemeClr val="tx1">
                    <a:lumMod val="85000"/>
                    <a:lumOff val="15000"/>
                  </a:schemeClr>
                </a:solidFill>
                <a:latin typeface="微軟正黑體" pitchFamily="34" charset="-120"/>
                <a:ea typeface="微軟正黑體" pitchFamily="34" charset="-120"/>
              </a:rPr>
              <a:t>Employee</a:t>
            </a:r>
            <a:r>
              <a:rPr kumimoji="0" lang="zh-TW" altLang="en-US"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 : </a:t>
            </a:r>
            <a:r>
              <a:rPr lang="en-US" altLang="zh-TW" sz="1600" b="1" dirty="0" smtClean="0">
                <a:solidFill>
                  <a:schemeClr val="tx1">
                    <a:lumMod val="85000"/>
                    <a:lumOff val="15000"/>
                  </a:schemeClr>
                </a:solidFill>
                <a:latin typeface="微軟正黑體" pitchFamily="34" charset="-120"/>
                <a:ea typeface="微軟正黑體" pitchFamily="34" charset="-120"/>
              </a:rPr>
              <a:t>625</a:t>
            </a:r>
          </a:p>
          <a:p>
            <a:pPr marR="0" lvl="0" algn="just" defTabSz="914400" rtl="0" eaLnBrk="1" fontAlgn="auto" latinLnBrk="0" hangingPunct="1">
              <a:lnSpc>
                <a:spcPts val="1500"/>
              </a:lnSpc>
              <a:spcAft>
                <a:spcPts val="0"/>
              </a:spcAft>
              <a:buClrTx/>
              <a:buSzTx/>
              <a:tabLst/>
              <a:defRPr/>
            </a:pPr>
            <a:endParaRPr kumimoji="0" lang="en-US" altLang="zh-TW" sz="1600" b="1" i="0" u="none" strike="noStrike" kern="1200" cap="none" spc="0" normalizeH="0" baseline="0" noProof="0" dirty="0">
              <a:ln>
                <a:noFill/>
              </a:ln>
              <a:solidFill>
                <a:schemeClr val="tx1">
                  <a:lumMod val="85000"/>
                  <a:lumOff val="15000"/>
                </a:schemeClr>
              </a:solidFill>
              <a:effectLst/>
              <a:uLnTx/>
              <a:uFillTx/>
              <a:latin typeface="微軟正黑體" pitchFamily="34" charset="-120"/>
              <a:ea typeface="微軟正黑體" pitchFamily="34" charset="-120"/>
            </a:endParaRPr>
          </a:p>
          <a:p>
            <a:pPr marR="0" lvl="0" algn="just" defTabSz="914400" rtl="0" eaLnBrk="1" fontAlgn="auto" latinLnBrk="0" hangingPunct="1">
              <a:lnSpc>
                <a:spcPts val="1500"/>
              </a:lnSpc>
              <a:spcAft>
                <a:spcPts val="0"/>
              </a:spcAft>
              <a:buClrTx/>
              <a:buSzTx/>
              <a:tabLst/>
              <a:defRPr/>
            </a:pPr>
            <a:r>
              <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Product</a:t>
            </a:r>
            <a:r>
              <a:rPr kumimoji="0" lang="zh-TW" altLang="en-US"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 : </a:t>
            </a:r>
            <a:r>
              <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Power Cable </a:t>
            </a:r>
            <a:r>
              <a:rPr kumimoji="0" lang="zh-TW"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a:t>
            </a:r>
            <a:r>
              <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 Magnet</a:t>
            </a:r>
            <a:r>
              <a:rPr kumimoji="0" lang="en-US" altLang="zh-TW" sz="1600" b="1" i="0" u="none" strike="noStrike" kern="1200" cap="none" spc="0" normalizeH="0" noProof="0" dirty="0" smtClean="0">
                <a:ln>
                  <a:noFill/>
                </a:ln>
                <a:solidFill>
                  <a:schemeClr val="tx1">
                    <a:lumMod val="85000"/>
                    <a:lumOff val="15000"/>
                  </a:schemeClr>
                </a:solidFill>
                <a:effectLst/>
                <a:uLnTx/>
                <a:uFillTx/>
                <a:latin typeface="微軟正黑體" pitchFamily="34" charset="-120"/>
                <a:ea typeface="微軟正黑體" pitchFamily="34" charset="-120"/>
              </a:rPr>
              <a:t> Wire </a:t>
            </a:r>
            <a:r>
              <a:rPr kumimoji="0" lang="zh-TW"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a:t>
            </a:r>
            <a:r>
              <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 Telecom Cable</a:t>
            </a:r>
            <a:r>
              <a:rPr lang="en-US" altLang="zh-TW" sz="1600" b="1" dirty="0" smtClean="0">
                <a:solidFill>
                  <a:schemeClr val="tx1">
                    <a:lumMod val="85000"/>
                    <a:lumOff val="15000"/>
                  </a:schemeClr>
                </a:solidFill>
                <a:latin typeface="微軟正黑體" pitchFamily="34" charset="-120"/>
                <a:ea typeface="微軟正黑體" pitchFamily="34" charset="-120"/>
              </a:rPr>
              <a:t> / </a:t>
            </a:r>
            <a:br>
              <a:rPr lang="en-US" altLang="zh-TW" sz="1600" b="1" dirty="0" smtClean="0">
                <a:solidFill>
                  <a:schemeClr val="tx1">
                    <a:lumMod val="85000"/>
                    <a:lumOff val="15000"/>
                  </a:schemeClr>
                </a:solidFill>
                <a:latin typeface="微軟正黑體" pitchFamily="34" charset="-120"/>
                <a:ea typeface="微軟正黑體" pitchFamily="34" charset="-120"/>
              </a:rPr>
            </a:br>
            <a:r>
              <a:rPr lang="en-US" altLang="zh-TW" sz="1600" b="1" dirty="0" smtClean="0">
                <a:solidFill>
                  <a:schemeClr val="tx1">
                    <a:lumMod val="85000"/>
                    <a:lumOff val="15000"/>
                  </a:schemeClr>
                </a:solidFill>
                <a:latin typeface="微軟正黑體" pitchFamily="34" charset="-120"/>
                <a:ea typeface="微軟正黑體" pitchFamily="34" charset="-120"/>
              </a:rPr>
              <a:t>                   </a:t>
            </a:r>
            <a:endParaRPr lang="en-US" altLang="zh-TW" sz="1600" b="1" dirty="0">
              <a:solidFill>
                <a:schemeClr val="tx1">
                  <a:lumMod val="85000"/>
                  <a:lumOff val="15000"/>
                </a:schemeClr>
              </a:solidFill>
              <a:latin typeface="微軟正黑體" pitchFamily="34" charset="-120"/>
              <a:ea typeface="微軟正黑體" pitchFamily="34" charset="-120"/>
            </a:endParaRPr>
          </a:p>
          <a:p>
            <a:pPr lvl="0" algn="just" fontAlgn="auto">
              <a:lnSpc>
                <a:spcPts val="1500"/>
              </a:lnSpc>
              <a:spcAft>
                <a:spcPts val="0"/>
              </a:spcAft>
              <a:defRPr/>
            </a:pPr>
            <a:r>
              <a:rPr kumimoji="0" lang="en-US" altLang="zh-TW" sz="1600" b="1" i="0" u="none" strike="noStrike" kern="1200" cap="none" spc="0" normalizeH="0" noProof="0" dirty="0" smtClean="0">
                <a:ln>
                  <a:noFill/>
                </a:ln>
                <a:solidFill>
                  <a:schemeClr val="tx1">
                    <a:lumMod val="85000"/>
                    <a:lumOff val="15000"/>
                  </a:schemeClr>
                </a:solidFill>
                <a:effectLst/>
                <a:uLnTx/>
                <a:uFillTx/>
                <a:latin typeface="微軟正黑體" pitchFamily="34" charset="-120"/>
                <a:ea typeface="微軟正黑體" pitchFamily="34" charset="-120"/>
              </a:rPr>
              <a:t>                    </a:t>
            </a:r>
            <a:r>
              <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Optical Fiber Cable</a:t>
            </a:r>
            <a:r>
              <a:rPr kumimoji="0" lang="zh-TW" altLang="en-US"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 </a:t>
            </a:r>
            <a:r>
              <a:rPr kumimoji="0" lang="en-US" altLang="zh-TW" sz="1600" b="1" i="0" u="none" strike="noStrike" kern="1200" cap="none" spc="0" normalizeH="0" baseline="0" noProof="0" dirty="0" smtClean="0">
                <a:ln>
                  <a:noFill/>
                </a:ln>
                <a:solidFill>
                  <a:schemeClr val="tx1">
                    <a:lumMod val="85000"/>
                    <a:lumOff val="15000"/>
                  </a:schemeClr>
                </a:solidFill>
                <a:effectLst/>
                <a:uLnTx/>
                <a:uFillTx/>
                <a:latin typeface="微軟正黑體" pitchFamily="34" charset="-120"/>
                <a:ea typeface="微軟正黑體" pitchFamily="34" charset="-120"/>
              </a:rPr>
              <a:t>/</a:t>
            </a:r>
            <a:r>
              <a:rPr lang="zh-TW" altLang="en-US" sz="1600" b="1" dirty="0" smtClean="0">
                <a:solidFill>
                  <a:schemeClr val="tx1">
                    <a:lumMod val="85000"/>
                    <a:lumOff val="15000"/>
                  </a:schemeClr>
                </a:solidFill>
                <a:latin typeface="微軟正黑體" pitchFamily="34" charset="-120"/>
                <a:ea typeface="微軟正黑體" pitchFamily="34" charset="-120"/>
              </a:rPr>
              <a:t> </a:t>
            </a:r>
            <a:r>
              <a:rPr lang="en-US" altLang="zh-TW" sz="1600" b="1" dirty="0" smtClean="0">
                <a:solidFill>
                  <a:schemeClr val="tx1">
                    <a:lumMod val="85000"/>
                    <a:lumOff val="15000"/>
                  </a:schemeClr>
                </a:solidFill>
                <a:latin typeface="微軟正黑體" pitchFamily="34" charset="-120"/>
                <a:ea typeface="微軟正黑體" pitchFamily="34" charset="-120"/>
              </a:rPr>
              <a:t>Bonding Wire </a:t>
            </a:r>
            <a:r>
              <a:rPr kumimoji="0" lang="en-US" altLang="zh-TW" sz="1600" b="1" dirty="0" smtClean="0">
                <a:solidFill>
                  <a:schemeClr val="tx1">
                    <a:lumMod val="85000"/>
                    <a:lumOff val="15000"/>
                  </a:schemeClr>
                </a:solidFill>
                <a:latin typeface="微軟正黑體" pitchFamily="34" charset="-120"/>
                <a:ea typeface="微軟正黑體" pitchFamily="34" charset="-120"/>
              </a:rPr>
              <a:t>/  </a:t>
            </a:r>
          </a:p>
          <a:p>
            <a:pPr lvl="0" algn="just" fontAlgn="auto">
              <a:lnSpc>
                <a:spcPts val="1500"/>
              </a:lnSpc>
              <a:spcAft>
                <a:spcPts val="0"/>
              </a:spcAft>
              <a:defRPr/>
            </a:pPr>
            <a:endParaRPr kumimoji="0" lang="en-US" altLang="zh-TW" sz="1600" b="1" dirty="0" smtClean="0">
              <a:solidFill>
                <a:schemeClr val="tx1">
                  <a:lumMod val="85000"/>
                  <a:lumOff val="15000"/>
                </a:schemeClr>
              </a:solidFill>
              <a:latin typeface="微軟正黑體" pitchFamily="34" charset="-120"/>
              <a:ea typeface="微軟正黑體" pitchFamily="34" charset="-120"/>
            </a:endParaRPr>
          </a:p>
          <a:p>
            <a:pPr lvl="0" algn="just" fontAlgn="auto">
              <a:lnSpc>
                <a:spcPts val="1500"/>
              </a:lnSpc>
              <a:spcAft>
                <a:spcPts val="0"/>
              </a:spcAft>
              <a:defRPr/>
            </a:pPr>
            <a:r>
              <a:rPr kumimoji="0" lang="en-US" altLang="zh-TW" sz="1600" b="1" dirty="0" smtClean="0">
                <a:solidFill>
                  <a:schemeClr val="tx1">
                    <a:lumMod val="85000"/>
                    <a:lumOff val="15000"/>
                  </a:schemeClr>
                </a:solidFill>
                <a:latin typeface="微軟正黑體" pitchFamily="34" charset="-120"/>
                <a:ea typeface="微軟正黑體" pitchFamily="34" charset="-120"/>
              </a:rPr>
              <a:t>                    Residential Properties and Office Buildings</a:t>
            </a:r>
            <a:endParaRPr kumimoji="0" lang="en-US" altLang="zh-TW" sz="1600" b="1" dirty="0">
              <a:solidFill>
                <a:schemeClr val="tx1">
                  <a:lumMod val="85000"/>
                  <a:lumOff val="15000"/>
                </a:schemeClr>
              </a:solidFill>
              <a:latin typeface="微軟正黑體" pitchFamily="34" charset="-120"/>
              <a:ea typeface="微軟正黑體" pitchFamily="34" charset="-120"/>
            </a:endParaRPr>
          </a:p>
        </p:txBody>
      </p:sp>
      <p:sp>
        <p:nvSpPr>
          <p:cNvPr id="25" name="總公司"/>
          <p:cNvSpPr txBox="1">
            <a:spLocks/>
          </p:cNvSpPr>
          <p:nvPr/>
        </p:nvSpPr>
        <p:spPr>
          <a:xfrm>
            <a:off x="1542758" y="2260476"/>
            <a:ext cx="4037354" cy="952500"/>
          </a:xfrm>
          <a:prstGeom prst="rect">
            <a:avLst/>
          </a:prstGeom>
        </p:spPr>
        <p:txBody>
          <a:bodyPr vert="horz" lIns="69805" tIns="34903" rIns="69805" bIns="34903" rtlCol="0" anchor="ctr">
            <a:normAutofit fontScale="92500"/>
          </a:bodyPr>
          <a:lstStyle/>
          <a:p>
            <a:pPr marL="0" marR="0" lvl="0" indent="0" algn="l" defTabSz="698060" rtl="0" eaLnBrk="1" fontAlgn="auto" latinLnBrk="0" hangingPunct="1">
              <a:lnSpc>
                <a:spcPct val="100000"/>
              </a:lnSpc>
              <a:spcBef>
                <a:spcPct val="0"/>
              </a:spcBef>
              <a:spcAft>
                <a:spcPts val="0"/>
              </a:spcAft>
              <a:buClrTx/>
              <a:buSzTx/>
              <a:buFontTx/>
              <a:buNone/>
              <a:tabLst/>
              <a:defRPr/>
            </a:pPr>
            <a:r>
              <a:rPr kumimoji="0" lang="en-US" altLang="zh-TW" sz="3600" b="1" i="0" u="none" strike="noStrike" kern="1200" cap="none" spc="0" normalizeH="0" baseline="0" noProof="0" dirty="0" smtClean="0">
                <a:ln>
                  <a:noFill/>
                </a:ln>
                <a:effectLst/>
                <a:uLnTx/>
                <a:uFillTx/>
                <a:latin typeface="微軟正黑體" pitchFamily="34" charset="-120"/>
                <a:ea typeface="微軟正黑體" pitchFamily="34" charset="-120"/>
                <a:cs typeface="+mj-cs"/>
              </a:rPr>
              <a:t>TA </a:t>
            </a:r>
            <a:r>
              <a:rPr kumimoji="0" lang="en-US" altLang="zh-TW" sz="3600" b="1" i="0" u="none" strike="noStrike" kern="1200" cap="none" spc="0" normalizeH="0" noProof="0" dirty="0" smtClean="0">
                <a:ln>
                  <a:noFill/>
                </a:ln>
                <a:effectLst/>
                <a:uLnTx/>
                <a:uFillTx/>
                <a:latin typeface="微軟正黑體" pitchFamily="34" charset="-120"/>
                <a:ea typeface="微軟正黑體" pitchFamily="34" charset="-120"/>
                <a:cs typeface="+mj-cs"/>
              </a:rPr>
              <a:t>YA Headquarter</a:t>
            </a:r>
            <a:endParaRPr kumimoji="0" lang="zh-TW" altLang="en-US" sz="3600" b="1" i="0" u="none" strike="noStrike" kern="1200" cap="none" spc="0" normalizeH="0" baseline="0" noProof="0" dirty="0">
              <a:ln>
                <a:noFill/>
              </a:ln>
              <a:effectLst/>
              <a:uLnTx/>
              <a:uFillTx/>
              <a:latin typeface="微軟正黑體" pitchFamily="34" charset="-120"/>
              <a:ea typeface="微軟正黑體" pitchFamily="34" charset="-120"/>
              <a:cs typeface="+mj-cs"/>
            </a:endParaRPr>
          </a:p>
        </p:txBody>
      </p:sp>
      <p:sp>
        <p:nvSpPr>
          <p:cNvPr id="26" name="標題矩形"/>
          <p:cNvSpPr/>
          <p:nvPr/>
        </p:nvSpPr>
        <p:spPr>
          <a:xfrm>
            <a:off x="0" y="2564904"/>
            <a:ext cx="1363246" cy="72008"/>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sp>
        <p:nvSpPr>
          <p:cNvPr id="27" name="標題矩形"/>
          <p:cNvSpPr/>
          <p:nvPr/>
        </p:nvSpPr>
        <p:spPr>
          <a:xfrm rot="10800000" flipV="1">
            <a:off x="5508104" y="2708921"/>
            <a:ext cx="3816424" cy="72007"/>
          </a:xfrm>
          <a:prstGeom prst="rect">
            <a:avLst/>
          </a:prstGeom>
          <a:gradFill flip="none" rotWithShape="1">
            <a:gsLst>
              <a:gs pos="20000">
                <a:srgbClr val="CC0000"/>
              </a:gs>
              <a:gs pos="40000">
                <a:srgbClr val="FF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itchFamily="34" charset="-120"/>
              <a:ea typeface="微軟正黑體" pitchFamily="34"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28"/>
          <p:cNvGrpSpPr/>
          <p:nvPr/>
        </p:nvGrpSpPr>
        <p:grpSpPr>
          <a:xfrm>
            <a:off x="4932040" y="4581128"/>
            <a:ext cx="3816424" cy="1656184"/>
            <a:chOff x="6300192" y="4279982"/>
            <a:chExt cx="2469443" cy="1872208"/>
          </a:xfrm>
        </p:grpSpPr>
        <p:sp>
          <p:nvSpPr>
            <p:cNvPr id="24" name="圓角矩形 23"/>
            <p:cNvSpPr/>
            <p:nvPr/>
          </p:nvSpPr>
          <p:spPr>
            <a:xfrm>
              <a:off x="6932923" y="4279982"/>
              <a:ext cx="1836712" cy="1872208"/>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endParaRPr lang="en-US" altLang="zh-TW"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p:txBody>
        </p:sp>
        <p:sp>
          <p:nvSpPr>
            <p:cNvPr id="28" name="矩形 27"/>
            <p:cNvSpPr/>
            <p:nvPr/>
          </p:nvSpPr>
          <p:spPr>
            <a:xfrm>
              <a:off x="6300192" y="4427858"/>
              <a:ext cx="1728192" cy="442854"/>
            </a:xfrm>
            <a:prstGeom prst="rect">
              <a:avLst/>
            </a:prstGeom>
            <a:ln>
              <a:noFill/>
            </a:ln>
          </p:spPr>
          <p:txBody>
            <a:bodyPr wrap="square">
              <a:spAutoFit/>
            </a:bodyPr>
            <a:lstStyle/>
            <a:p>
              <a:pPr algn="ctr">
                <a:lnSpc>
                  <a:spcPct val="150000"/>
                </a:lnSpc>
              </a:pPr>
              <a:endParaRPr lang="zh-TW" alt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endParaRPr>
            </a:p>
          </p:txBody>
        </p:sp>
      </p:grpSp>
      <p:sp>
        <p:nvSpPr>
          <p:cNvPr id="45" name="矩形 44"/>
          <p:cNvSpPr/>
          <p:nvPr/>
        </p:nvSpPr>
        <p:spPr>
          <a:xfrm>
            <a:off x="179512" y="4869160"/>
            <a:ext cx="2660296" cy="1531445"/>
          </a:xfrm>
          <a:prstGeom prst="rect">
            <a:avLst/>
          </a:prstGeom>
        </p:spPr>
        <p:txBody>
          <a:bodyPr wrap="square">
            <a:spAutoFit/>
          </a:bodyPr>
          <a:lstStyle/>
          <a:p>
            <a:pPr algn="ctr">
              <a:lnSpc>
                <a:spcPct val="150000"/>
              </a:lnSpc>
            </a:pPr>
            <a:r>
              <a:rPr lang="en-US" altLang="zh-TW"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Enlightened Employees, Satisfied Customers,</a:t>
            </a:r>
          </a:p>
          <a:p>
            <a:pPr algn="ctr">
              <a:lnSpc>
                <a:spcPct val="150000"/>
              </a:lnSpc>
            </a:pPr>
            <a:r>
              <a:rPr lang="en-US" altLang="zh-TW"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Positive Shareholders,  Pristine Homeland</a:t>
            </a:r>
            <a:endParaRPr lang="zh-TW" alt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7" name="資料庫圖表 6"/>
          <p:cNvGraphicFramePr/>
          <p:nvPr/>
        </p:nvGraphicFramePr>
        <p:xfrm>
          <a:off x="827584" y="764704"/>
          <a:ext cx="6408712"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3" descr="C:\Users\sungmao\Desktop\logo.pn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491880" y="2780928"/>
            <a:ext cx="1235506" cy="792088"/>
          </a:xfrm>
          <a:prstGeom prst="rect">
            <a:avLst/>
          </a:prstGeom>
          <a:noFill/>
        </p:spPr>
      </p:pic>
      <p:sp>
        <p:nvSpPr>
          <p:cNvPr id="26" name="標題 1"/>
          <p:cNvSpPr txBox="1">
            <a:spLocks/>
          </p:cNvSpPr>
          <p:nvPr/>
        </p:nvSpPr>
        <p:spPr>
          <a:xfrm>
            <a:off x="446856" y="188640"/>
            <a:ext cx="2540968" cy="1296144"/>
          </a:xfrm>
          <a:prstGeom prst="rect">
            <a:avLst/>
          </a:prstGeom>
        </p:spPr>
        <p:txBody>
          <a:bodyPr vert="horz" lIns="91440" tIns="45720" rIns="91440" bIns="45720" rtlCol="0" anchor="ctr">
            <a:normAutofit/>
          </a:bodyPr>
          <a:lstStyle/>
          <a:p>
            <a:pPr>
              <a:lnSpc>
                <a:spcPct val="150000"/>
              </a:lnSpc>
              <a:buFont typeface="Wingdings" pitchFamily="2" charset="2"/>
              <a:buChar char="Ø"/>
              <a:defRPr/>
            </a:pPr>
            <a:r>
              <a:rPr kumimoji="0" lang="zh-TW" altLang="en-US" sz="2400" i="0" u="none" strike="noStrike" kern="1200" cap="none" spc="0" normalizeH="0" baseline="0" noProof="0" dirty="0" smtClean="0">
                <a:ln>
                  <a:noFill/>
                </a:ln>
                <a:solidFill>
                  <a:schemeClr val="tx1"/>
                </a:solidFill>
                <a:effectLst/>
                <a:uLnTx/>
                <a:uFillTx/>
                <a:latin typeface="微軟正黑體" pitchFamily="34" charset="-120"/>
                <a:ea typeface="微軟正黑體" pitchFamily="34" charset="-120"/>
                <a:cs typeface="+mj-cs"/>
              </a:rPr>
              <a:t> </a:t>
            </a:r>
            <a:r>
              <a:rPr lang="en-US" altLang="zh-TW" sz="2400" dirty="0" smtClean="0">
                <a:latin typeface="微軟正黑體" pitchFamily="34" charset="-120"/>
                <a:ea typeface="微軟正黑體" pitchFamily="34" charset="-120"/>
              </a:rPr>
              <a:t>Business</a:t>
            </a:r>
          </a:p>
          <a:p>
            <a:pPr>
              <a:lnSpc>
                <a:spcPct val="150000"/>
              </a:lnSpc>
              <a:defRPr/>
            </a:pPr>
            <a:r>
              <a:rPr lang="en-US" altLang="zh-TW" sz="2400" dirty="0" smtClean="0">
                <a:latin typeface="微軟正黑體" pitchFamily="34" charset="-120"/>
                <a:ea typeface="微軟正黑體" pitchFamily="34" charset="-120"/>
              </a:rPr>
              <a:t>       Philosophy</a:t>
            </a:r>
            <a:endParaRPr lang="zh-TW" altLang="zh-TW" sz="2400" dirty="0" smtClean="0">
              <a:latin typeface="微軟正黑體" pitchFamily="34" charset="-120"/>
              <a:ea typeface="微軟正黑體" pitchFamily="34" charset="-120"/>
            </a:endParaRPr>
          </a:p>
        </p:txBody>
      </p:sp>
      <p:sp>
        <p:nvSpPr>
          <p:cNvPr id="42" name="投影片編號版面配置區 41"/>
          <p:cNvSpPr>
            <a:spLocks noGrp="1"/>
          </p:cNvSpPr>
          <p:nvPr>
            <p:ph type="sldNum" sz="quarter" idx="16"/>
          </p:nvPr>
        </p:nvSpPr>
        <p:spPr/>
        <p:txBody>
          <a:bodyPr/>
          <a:lstStyle/>
          <a:p>
            <a:pPr>
              <a:defRPr/>
            </a:pPr>
            <a:fld id="{620B626C-7E9B-45DD-B951-EB10FCB05BC4}" type="slidenum">
              <a:rPr lang="zh-TW" altLang="en-US" smtClean="0"/>
              <a:pPr>
                <a:defRPr/>
              </a:pPr>
              <a:t>6</a:t>
            </a:fld>
            <a:endParaRPr lang="zh-TW" altLang="en-US" dirty="0"/>
          </a:p>
        </p:txBody>
      </p:sp>
      <p:sp>
        <p:nvSpPr>
          <p:cNvPr id="2457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000" b="1" i="0" u="none" strike="noStrike" cap="none" normalizeH="0" baseline="0" smtClean="0">
                <a:ln>
                  <a:noFill/>
                </a:ln>
                <a:solidFill>
                  <a:srgbClr val="FFFFFF"/>
                </a:solidFill>
                <a:effectLst/>
                <a:latin typeface="Calibri" pitchFamily="34" charset="0"/>
                <a:ea typeface="inherit"/>
                <a:cs typeface="新細明體" pitchFamily="18" charset="-120"/>
              </a:rPr>
              <a:t>Continuous improvements</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24580" name="Rectangle 4"/>
          <p:cNvSpPr>
            <a:spLocks noChangeArrowheads="1"/>
          </p:cNvSpPr>
          <p:nvPr/>
        </p:nvSpPr>
        <p:spPr bwMode="auto">
          <a:xfrm>
            <a:off x="5508104" y="4924325"/>
            <a:ext cx="288032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1" lang="en-US" altLang="zh-TW" sz="14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cs typeface="新細明體" pitchFamily="18" charset="-120"/>
              </a:rPr>
              <a:t>Continuous Improvements,</a:t>
            </a:r>
          </a:p>
          <a:p>
            <a:pPr marL="0" marR="0" lvl="0" indent="0" algn="ctr" defTabSz="914400" rtl="0" eaLnBrk="0" fontAlgn="base" latinLnBrk="0" hangingPunct="0">
              <a:lnSpc>
                <a:spcPct val="150000"/>
              </a:lnSpc>
              <a:spcBef>
                <a:spcPct val="0"/>
              </a:spcBef>
              <a:spcAft>
                <a:spcPct val="0"/>
              </a:spcAft>
              <a:buClrTx/>
              <a:buSzTx/>
              <a:buFontTx/>
              <a:buNone/>
              <a:tabLst/>
            </a:pPr>
            <a:r>
              <a:rPr kumimoji="1" lang="en-US" altLang="zh-TW" sz="14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cs typeface="新細明體" pitchFamily="18" charset="-120"/>
              </a:rPr>
              <a:t>Mutual Benefits,</a:t>
            </a:r>
          </a:p>
          <a:p>
            <a:pPr marL="0" marR="0" lvl="0" indent="0" algn="ctr" defTabSz="914400" rtl="0" eaLnBrk="0" fontAlgn="base" latinLnBrk="0" hangingPunct="0">
              <a:lnSpc>
                <a:spcPct val="150000"/>
              </a:lnSpc>
              <a:spcBef>
                <a:spcPct val="0"/>
              </a:spcBef>
              <a:spcAft>
                <a:spcPct val="0"/>
              </a:spcAft>
              <a:buClrTx/>
              <a:buSzTx/>
              <a:buFontTx/>
              <a:buNone/>
              <a:tabLst/>
            </a:pPr>
            <a:r>
              <a:rPr kumimoji="1" lang="en-US" altLang="zh-TW" sz="14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cs typeface="新細明體" pitchFamily="18" charset="-120"/>
              </a:rPr>
              <a:t>Pragmatism,</a:t>
            </a:r>
          </a:p>
          <a:p>
            <a:pPr marL="0" marR="0" lvl="0" indent="0" algn="ctr" defTabSz="914400" rtl="0" eaLnBrk="0" fontAlgn="base" latinLnBrk="0" hangingPunct="0">
              <a:lnSpc>
                <a:spcPct val="150000"/>
              </a:lnSpc>
              <a:spcBef>
                <a:spcPct val="0"/>
              </a:spcBef>
              <a:spcAft>
                <a:spcPct val="0"/>
              </a:spcAft>
              <a:buClrTx/>
              <a:buSzTx/>
              <a:buFontTx/>
              <a:buNone/>
              <a:tabLst/>
            </a:pPr>
            <a:r>
              <a:rPr kumimoji="1" lang="en-US" altLang="zh-TW" sz="14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cs typeface="新細明體" pitchFamily="18" charset="-120"/>
              </a:rPr>
              <a:t>Innovation &amp; Changes.</a:t>
            </a:r>
          </a:p>
        </p:txBody>
      </p:sp>
      <p:sp>
        <p:nvSpPr>
          <p:cNvPr id="24582" name="Rectangle 6"/>
          <p:cNvSpPr>
            <a:spLocks noChangeArrowheads="1"/>
          </p:cNvSpPr>
          <p:nvPr/>
        </p:nvSpPr>
        <p:spPr bwMode="auto">
          <a:xfrm>
            <a:off x="5544616" y="260648"/>
            <a:ext cx="3707904" cy="1754326"/>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defTabSz="914400" rtl="0" eaLnBrk="1" fontAlgn="base" latinLnBrk="0" hangingPunct="1">
              <a:lnSpc>
                <a:spcPct val="150000"/>
              </a:lnSpc>
              <a:spcBef>
                <a:spcPct val="0"/>
              </a:spcBef>
              <a:spcAft>
                <a:spcPct val="0"/>
              </a:spcAft>
              <a:buClrTx/>
              <a:buSzTx/>
              <a:buFontTx/>
              <a:buNone/>
              <a:tabLst>
                <a:tab pos="457200" algn="l"/>
              </a:tabLst>
            </a:pPr>
            <a:r>
              <a:rPr kumimoji="1" lang="en-US" altLang="zh-TW" sz="1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cs typeface="新細明體" pitchFamily="18" charset="-120"/>
              </a:rPr>
              <a:t>To become</a:t>
            </a:r>
          </a:p>
          <a:p>
            <a:pPr marL="0" marR="0" lvl="0" indent="0" defTabSz="914400" rtl="0" eaLnBrk="0" fontAlgn="base" latinLnBrk="0" hangingPunct="0">
              <a:lnSpc>
                <a:spcPct val="150000"/>
              </a:lnSpc>
              <a:spcBef>
                <a:spcPct val="0"/>
              </a:spcBef>
              <a:spcAft>
                <a:spcPct val="0"/>
              </a:spcAft>
              <a:buClrTx/>
              <a:buSzTx/>
              <a:buFontTx/>
              <a:buChar char="•"/>
              <a:tabLst>
                <a:tab pos="457200" algn="l"/>
              </a:tabLst>
            </a:pPr>
            <a:r>
              <a:rPr kumimoji="1" lang="zh-TW" altLang="en-US" sz="1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cs typeface="新細明體" pitchFamily="18" charset="-120"/>
              </a:rPr>
              <a:t>  </a:t>
            </a:r>
            <a:r>
              <a:rPr kumimoji="1" lang="en-US" altLang="zh-TW" sz="1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cs typeface="新細明體" pitchFamily="18" charset="-120"/>
              </a:rPr>
              <a:t>A leading brand in energy connection</a:t>
            </a:r>
          </a:p>
          <a:p>
            <a:pPr marL="0" marR="0" lvl="0" indent="0" defTabSz="914400" rtl="0" eaLnBrk="0" fontAlgn="base" latinLnBrk="0" hangingPunct="0">
              <a:lnSpc>
                <a:spcPct val="150000"/>
              </a:lnSpc>
              <a:spcBef>
                <a:spcPct val="0"/>
              </a:spcBef>
              <a:spcAft>
                <a:spcPct val="0"/>
              </a:spcAft>
              <a:buClrTx/>
              <a:buSzTx/>
              <a:buFontTx/>
              <a:buChar char="•"/>
              <a:tabLst>
                <a:tab pos="457200" algn="l"/>
              </a:tabLst>
            </a:pPr>
            <a:r>
              <a:rPr kumimoji="1" lang="zh-TW" altLang="en-US" sz="1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cs typeface="新細明體" pitchFamily="18" charset="-120"/>
              </a:rPr>
              <a:t>  </a:t>
            </a:r>
            <a:r>
              <a:rPr kumimoji="1" lang="en-US" altLang="zh-TW" sz="1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cs typeface="新細明體" pitchFamily="18" charset="-120"/>
              </a:rPr>
              <a:t>A creator of harmonious environment </a:t>
            </a:r>
          </a:p>
          <a:p>
            <a:pPr marL="0" marR="0" lvl="0" indent="0" defTabSz="914400" rtl="0" eaLnBrk="0" fontAlgn="base" latinLnBrk="0" hangingPunct="0">
              <a:lnSpc>
                <a:spcPct val="150000"/>
              </a:lnSpc>
              <a:spcBef>
                <a:spcPct val="0"/>
              </a:spcBef>
              <a:spcAft>
                <a:spcPct val="0"/>
              </a:spcAft>
              <a:buClrTx/>
              <a:buSzTx/>
              <a:tabLst>
                <a:tab pos="457200" algn="l"/>
              </a:tabLst>
            </a:pPr>
            <a:r>
              <a:rPr lang="zh-TW" altLang="en-US" sz="1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cs typeface="新細明體" pitchFamily="18" charset="-120"/>
              </a:rPr>
              <a:t>   </a:t>
            </a:r>
            <a:r>
              <a:rPr kumimoji="1" lang="en-US" altLang="zh-TW" sz="1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cs typeface="新細明體" pitchFamily="18" charset="-120"/>
              </a:rPr>
              <a:t>and pristine homeland</a:t>
            </a:r>
          </a:p>
          <a:p>
            <a:pPr marL="0" marR="0" lvl="0" indent="0" defTabSz="914400" rtl="0" eaLnBrk="0" fontAlgn="base" latinLnBrk="0" hangingPunct="0">
              <a:lnSpc>
                <a:spcPct val="150000"/>
              </a:lnSpc>
              <a:spcBef>
                <a:spcPct val="0"/>
              </a:spcBef>
              <a:spcAft>
                <a:spcPct val="0"/>
              </a:spcAft>
              <a:buClrTx/>
              <a:buSzTx/>
              <a:buFontTx/>
              <a:buChar char="•"/>
              <a:tabLst>
                <a:tab pos="457200" algn="l"/>
              </a:tabLst>
            </a:pPr>
            <a:r>
              <a:rPr kumimoji="1" lang="zh-TW" altLang="en-US" sz="1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cs typeface="新細明體" pitchFamily="18" charset="-120"/>
              </a:rPr>
              <a:t>  </a:t>
            </a:r>
            <a:r>
              <a:rPr kumimoji="1" lang="en-US" altLang="zh-TW" sz="12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微軟正黑體" pitchFamily="34" charset="-120"/>
                <a:ea typeface="微軟正黑體" pitchFamily="34" charset="-120"/>
                <a:cs typeface="新細明體" pitchFamily="18" charset="-120"/>
              </a:rPr>
              <a:t>A business trusted by employees, customers, shareholders, and society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標題 1"/>
          <p:cNvSpPr txBox="1">
            <a:spLocks/>
          </p:cNvSpPr>
          <p:nvPr/>
        </p:nvSpPr>
        <p:spPr>
          <a:xfrm>
            <a:off x="446856" y="360016"/>
            <a:ext cx="3693096" cy="620712"/>
          </a:xfrm>
          <a:prstGeom prst="rect">
            <a:avLst/>
          </a:prstGeom>
        </p:spPr>
        <p:txBody>
          <a:bodyPr vert="horz" lIns="91440" tIns="45720" rIns="91440" bIns="45720" rtlCol="0" anchor="ctr">
            <a:normAutofit/>
          </a:bodyPr>
          <a:lstStyle/>
          <a:p>
            <a:pPr>
              <a:buFont typeface="Wingdings" pitchFamily="2" charset="2"/>
              <a:buChar char="Ø"/>
              <a:defRPr/>
            </a:pPr>
            <a:r>
              <a:rPr kumimoji="0" lang="zh-TW" altLang="en-US" sz="3000" b="1" i="0" u="none" strike="noStrike" kern="1200" cap="none" spc="0" normalizeH="0" baseline="0" noProof="0" dirty="0" smtClean="0">
                <a:ln>
                  <a:noFill/>
                </a:ln>
                <a:solidFill>
                  <a:schemeClr val="tx1"/>
                </a:solidFill>
                <a:effectLst/>
                <a:uLnTx/>
                <a:uFillTx/>
                <a:latin typeface="微軟正黑體" panose="020B0604030504040204" pitchFamily="34" charset="-120"/>
                <a:ea typeface="微軟正黑體" panose="020B0604030504040204" pitchFamily="34" charset="-120"/>
                <a:cs typeface="+mj-cs"/>
              </a:rPr>
              <a:t> </a:t>
            </a:r>
            <a:r>
              <a:rPr lang="en-US" altLang="zh-TW" sz="3200" dirty="0" smtClean="0">
                <a:latin typeface="微軟正黑體" panose="020B0604030504040204" pitchFamily="34" charset="-120"/>
                <a:ea typeface="微軟正黑體" panose="020B0604030504040204" pitchFamily="34" charset="-120"/>
              </a:rPr>
              <a:t>Milestones</a:t>
            </a:r>
          </a:p>
        </p:txBody>
      </p:sp>
      <p:grpSp>
        <p:nvGrpSpPr>
          <p:cNvPr id="211" name="群組 210"/>
          <p:cNvGrpSpPr/>
          <p:nvPr/>
        </p:nvGrpSpPr>
        <p:grpSpPr>
          <a:xfrm>
            <a:off x="36464" y="980728"/>
            <a:ext cx="8639992" cy="4104456"/>
            <a:chOff x="389649" y="1340768"/>
            <a:chExt cx="7933599" cy="4104456"/>
          </a:xfrm>
        </p:grpSpPr>
        <p:sp>
          <p:nvSpPr>
            <p:cNvPr id="54" name="圓角矩形 53"/>
            <p:cNvSpPr/>
            <p:nvPr/>
          </p:nvSpPr>
          <p:spPr>
            <a:xfrm>
              <a:off x="4223763" y="4221088"/>
              <a:ext cx="2314226" cy="1224136"/>
            </a:xfrm>
            <a:prstGeom prst="roundRect">
              <a:avLst/>
            </a:prstGeom>
            <a:noFill/>
            <a:ln w="28575">
              <a:solidFill>
                <a:srgbClr val="ED945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141" name="圓角矩形 140"/>
            <p:cNvSpPr/>
            <p:nvPr/>
          </p:nvSpPr>
          <p:spPr>
            <a:xfrm>
              <a:off x="3635896" y="1340768"/>
              <a:ext cx="2448272" cy="1872208"/>
            </a:xfrm>
            <a:prstGeom prst="round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lang="zh-TW" altLang="en-US" sz="1400" b="1" dirty="0"/>
            </a:p>
          </p:txBody>
        </p:sp>
        <p:grpSp>
          <p:nvGrpSpPr>
            <p:cNvPr id="116" name="群組 115"/>
            <p:cNvGrpSpPr/>
            <p:nvPr/>
          </p:nvGrpSpPr>
          <p:grpSpPr>
            <a:xfrm>
              <a:off x="389649" y="2708920"/>
              <a:ext cx="1388535" cy="648072"/>
              <a:chOff x="245633" y="2708920"/>
              <a:chExt cx="1388535" cy="648072"/>
            </a:xfrm>
          </p:grpSpPr>
          <p:sp>
            <p:nvSpPr>
              <p:cNvPr id="175" name="圓角矩形 174"/>
              <p:cNvSpPr/>
              <p:nvPr/>
            </p:nvSpPr>
            <p:spPr>
              <a:xfrm>
                <a:off x="266016" y="2708920"/>
                <a:ext cx="1368152" cy="648072"/>
              </a:xfrm>
              <a:prstGeom prst="roundRect">
                <a:avLst/>
              </a:prstGeom>
              <a:noFill/>
              <a:ln w="19050">
                <a:solidFill>
                  <a:schemeClr val="accent3">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58" name="文字方塊 57"/>
              <p:cNvSpPr txBox="1"/>
              <p:nvPr/>
            </p:nvSpPr>
            <p:spPr>
              <a:xfrm>
                <a:off x="245633" y="2772217"/>
                <a:ext cx="1368152" cy="584775"/>
              </a:xfrm>
              <a:prstGeom prst="rect">
                <a:avLst/>
              </a:prstGeom>
              <a:noFill/>
            </p:spPr>
            <p:txBody>
              <a:bodyPr wrap="square" rtlCol="0">
                <a:spAutoFit/>
              </a:bodyPr>
              <a:lstStyle/>
              <a:p>
                <a:pPr lvl="0" algn="ctr"/>
                <a:r>
                  <a:rPr lang="en-US" altLang="zh-TW" sz="1600" dirty="0" smtClean="0">
                    <a:latin typeface="微軟正黑體" panose="020B0604030504040204" pitchFamily="34" charset="-120"/>
                    <a:ea typeface="微軟正黑體" panose="020B0604030504040204" pitchFamily="34" charset="-120"/>
                  </a:rPr>
                  <a:t>founded at Tainan</a:t>
                </a:r>
                <a:r>
                  <a:rPr lang="zh-TW" altLang="en-US" sz="1600" dirty="0" smtClean="0">
                    <a:latin typeface="微軟正黑體" pitchFamily="34" charset="-120"/>
                    <a:ea typeface="微軟正黑體" pitchFamily="34" charset="-120"/>
                  </a:rPr>
                  <a:t> </a:t>
                </a:r>
                <a:endParaRPr lang="zh-TW" altLang="en-US" sz="1600" dirty="0"/>
              </a:p>
            </p:txBody>
          </p:sp>
        </p:grpSp>
        <p:cxnSp>
          <p:nvCxnSpPr>
            <p:cNvPr id="80" name="直線接點 79"/>
            <p:cNvCxnSpPr/>
            <p:nvPr/>
          </p:nvCxnSpPr>
          <p:spPr>
            <a:xfrm>
              <a:off x="3724913" y="3933056"/>
              <a:ext cx="36004" cy="504056"/>
            </a:xfrm>
            <a:prstGeom prst="line">
              <a:avLst/>
            </a:prstGeom>
            <a:ln w="19050">
              <a:solidFill>
                <a:srgbClr val="9999FF"/>
              </a:solidFill>
            </a:ln>
          </p:spPr>
          <p:style>
            <a:lnRef idx="1">
              <a:schemeClr val="accent1"/>
            </a:lnRef>
            <a:fillRef idx="0">
              <a:schemeClr val="accent1"/>
            </a:fillRef>
            <a:effectRef idx="0">
              <a:schemeClr val="accent1"/>
            </a:effectRef>
            <a:fontRef idx="minor">
              <a:schemeClr val="tx1"/>
            </a:fontRef>
          </p:style>
        </p:cxnSp>
        <p:grpSp>
          <p:nvGrpSpPr>
            <p:cNvPr id="115" name="群組 114"/>
            <p:cNvGrpSpPr/>
            <p:nvPr/>
          </p:nvGrpSpPr>
          <p:grpSpPr>
            <a:xfrm>
              <a:off x="2273187" y="2420888"/>
              <a:ext cx="1224136" cy="792088"/>
              <a:chOff x="2849251" y="1052736"/>
              <a:chExt cx="1224136" cy="792088"/>
            </a:xfrm>
          </p:grpSpPr>
          <p:sp>
            <p:nvSpPr>
              <p:cNvPr id="133" name="圓角矩形 132"/>
              <p:cNvSpPr/>
              <p:nvPr/>
            </p:nvSpPr>
            <p:spPr>
              <a:xfrm>
                <a:off x="2849251" y="1052736"/>
                <a:ext cx="1224136" cy="792088"/>
              </a:xfrm>
              <a:prstGeom prst="roundRect">
                <a:avLst/>
              </a:prstGeom>
              <a:noFill/>
              <a:ln w="19050">
                <a:solidFill>
                  <a:srgbClr val="F616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82" name="文字方塊 81"/>
              <p:cNvSpPr txBox="1"/>
              <p:nvPr/>
            </p:nvSpPr>
            <p:spPr>
              <a:xfrm>
                <a:off x="2875994" y="1126485"/>
                <a:ext cx="1197393" cy="584775"/>
              </a:xfrm>
              <a:prstGeom prst="rect">
                <a:avLst/>
              </a:prstGeom>
              <a:noFill/>
            </p:spPr>
            <p:txBody>
              <a:bodyPr wrap="square" rtlCol="0">
                <a:spAutoFit/>
              </a:bodyPr>
              <a:lstStyle/>
              <a:p>
                <a:pPr lvl="0" algn="ctr"/>
                <a:r>
                  <a:rPr lang="en-US" altLang="zh-TW" sz="1600" dirty="0" smtClean="0">
                    <a:latin typeface="微軟正黑體" pitchFamily="34" charset="-120"/>
                    <a:ea typeface="微軟正黑體" pitchFamily="34" charset="-120"/>
                  </a:rPr>
                  <a:t>listed on the TWSE</a:t>
                </a:r>
                <a:endParaRPr lang="zh-TW" altLang="en-US" sz="1600" dirty="0">
                  <a:latin typeface="微軟正黑體" pitchFamily="34" charset="-120"/>
                  <a:ea typeface="微軟正黑體" pitchFamily="34" charset="-120"/>
                </a:endParaRPr>
              </a:p>
            </p:txBody>
          </p:sp>
        </p:grpSp>
        <p:sp>
          <p:nvSpPr>
            <p:cNvPr id="90" name="圓角矩形 89"/>
            <p:cNvSpPr/>
            <p:nvPr/>
          </p:nvSpPr>
          <p:spPr>
            <a:xfrm>
              <a:off x="521002" y="4365104"/>
              <a:ext cx="1588258" cy="1080120"/>
            </a:xfrm>
            <a:prstGeom prst="roundRect">
              <a:avLst/>
            </a:prstGeom>
            <a:noFill/>
            <a:ln w="28575">
              <a:solidFill>
                <a:srgbClr val="F3C9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sp>
          <p:nvSpPr>
            <p:cNvPr id="91" name="文字方塊 90"/>
            <p:cNvSpPr txBox="1"/>
            <p:nvPr/>
          </p:nvSpPr>
          <p:spPr>
            <a:xfrm>
              <a:off x="653243" y="4470211"/>
              <a:ext cx="1378121" cy="830997"/>
            </a:xfrm>
            <a:prstGeom prst="rect">
              <a:avLst/>
            </a:prstGeom>
            <a:noFill/>
            <a:ln>
              <a:noFill/>
            </a:ln>
          </p:spPr>
          <p:txBody>
            <a:bodyPr wrap="square" rtlCol="0">
              <a:spAutoFit/>
            </a:bodyPr>
            <a:lstStyle/>
            <a:p>
              <a:r>
                <a:rPr lang="en-US" altLang="zh-TW" sz="1600" dirty="0" smtClean="0">
                  <a:latin typeface="微軟正黑體" panose="020B0604030504040204" pitchFamily="34" charset="-120"/>
                  <a:ea typeface="微軟正黑體" panose="020B0604030504040204" pitchFamily="34" charset="-120"/>
                </a:rPr>
                <a:t>relocated headquarter to</a:t>
              </a:r>
              <a:r>
                <a:rPr lang="zh-TW" altLang="en-US" sz="1600" dirty="0" smtClean="0">
                  <a:latin typeface="微軟正黑體" panose="020B0604030504040204" pitchFamily="34" charset="-120"/>
                  <a:ea typeface="微軟正黑體" panose="020B0604030504040204" pitchFamily="34" charset="-120"/>
                </a:rPr>
                <a:t> </a:t>
              </a:r>
              <a:r>
                <a:rPr lang="en-US" altLang="zh-TW" sz="1600" dirty="0" err="1" smtClean="0">
                  <a:latin typeface="微軟正黑體" panose="020B0604030504040204" pitchFamily="34" charset="-120"/>
                  <a:ea typeface="微軟正黑體" panose="020B0604030504040204" pitchFamily="34" charset="-120"/>
                </a:rPr>
                <a:t>Guanmiao</a:t>
              </a:r>
              <a:endParaRPr lang="zh-TW" altLang="en-US" sz="1600" dirty="0">
                <a:latin typeface="微軟正黑體" pitchFamily="34" charset="-120"/>
                <a:ea typeface="微軟正黑體" pitchFamily="34" charset="-120"/>
              </a:endParaRPr>
            </a:p>
          </p:txBody>
        </p:sp>
        <p:sp>
          <p:nvSpPr>
            <p:cNvPr id="95" name="圓角矩形 94"/>
            <p:cNvSpPr/>
            <p:nvPr/>
          </p:nvSpPr>
          <p:spPr>
            <a:xfrm>
              <a:off x="2174020" y="4437112"/>
              <a:ext cx="1944216" cy="1008112"/>
            </a:xfrm>
            <a:prstGeom prst="roundRect">
              <a:avLst/>
            </a:prstGeom>
            <a:noFill/>
            <a:ln w="28575">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cxnSp>
          <p:nvCxnSpPr>
            <p:cNvPr id="130" name="直線接點 129"/>
            <p:cNvCxnSpPr/>
            <p:nvPr/>
          </p:nvCxnSpPr>
          <p:spPr>
            <a:xfrm>
              <a:off x="3034478" y="3212976"/>
              <a:ext cx="0" cy="576064"/>
            </a:xfrm>
            <a:prstGeom prst="line">
              <a:avLst/>
            </a:prstGeom>
            <a:ln w="19050">
              <a:solidFill>
                <a:srgbClr val="F6166B"/>
              </a:solidFill>
            </a:ln>
          </p:spPr>
          <p:style>
            <a:lnRef idx="1">
              <a:schemeClr val="accent1"/>
            </a:lnRef>
            <a:fillRef idx="0">
              <a:schemeClr val="accent1"/>
            </a:fillRef>
            <a:effectRef idx="0">
              <a:schemeClr val="accent1"/>
            </a:effectRef>
            <a:fontRef idx="minor">
              <a:schemeClr val="tx1"/>
            </a:fontRef>
          </p:style>
        </p:cxnSp>
        <p:cxnSp>
          <p:nvCxnSpPr>
            <p:cNvPr id="140" name="直線接點 139"/>
            <p:cNvCxnSpPr/>
            <p:nvPr/>
          </p:nvCxnSpPr>
          <p:spPr>
            <a:xfrm>
              <a:off x="4753617" y="3212976"/>
              <a:ext cx="34407" cy="576064"/>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直線接點 152"/>
            <p:cNvCxnSpPr/>
            <p:nvPr/>
          </p:nvCxnSpPr>
          <p:spPr>
            <a:xfrm>
              <a:off x="7092280" y="3284984"/>
              <a:ext cx="0" cy="46787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7" name="圓角矩形 156"/>
            <p:cNvSpPr/>
            <p:nvPr/>
          </p:nvSpPr>
          <p:spPr>
            <a:xfrm>
              <a:off x="6300192" y="1988840"/>
              <a:ext cx="2023056" cy="1296144"/>
            </a:xfrm>
            <a:prstGeom prst="round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p>
          </p:txBody>
        </p:sp>
        <p:cxnSp>
          <p:nvCxnSpPr>
            <p:cNvPr id="78" name="直線接點 77"/>
            <p:cNvCxnSpPr/>
            <p:nvPr/>
          </p:nvCxnSpPr>
          <p:spPr>
            <a:xfrm>
              <a:off x="1844305" y="3857566"/>
              <a:ext cx="0" cy="507538"/>
            </a:xfrm>
            <a:prstGeom prst="line">
              <a:avLst/>
            </a:prstGeom>
            <a:ln w="19050">
              <a:solidFill>
                <a:srgbClr val="F3C919"/>
              </a:solidFill>
            </a:ln>
          </p:spPr>
          <p:style>
            <a:lnRef idx="1">
              <a:schemeClr val="accent1"/>
            </a:lnRef>
            <a:fillRef idx="0">
              <a:schemeClr val="accent1"/>
            </a:fillRef>
            <a:effectRef idx="0">
              <a:schemeClr val="accent1"/>
            </a:effectRef>
            <a:fontRef idx="minor">
              <a:schemeClr val="tx1"/>
            </a:fontRef>
          </p:style>
        </p:cxnSp>
        <p:sp>
          <p:nvSpPr>
            <p:cNvPr id="160" name="文字方塊 159"/>
            <p:cNvSpPr txBox="1"/>
            <p:nvPr/>
          </p:nvSpPr>
          <p:spPr>
            <a:xfrm>
              <a:off x="5724128" y="3666510"/>
              <a:ext cx="671979" cy="338554"/>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2012</a:t>
              </a:r>
              <a:endParaRPr lang="zh-TW" altLang="en-US" sz="1600" b="1" dirty="0">
                <a:solidFill>
                  <a:schemeClr val="bg1"/>
                </a:solidFill>
                <a:latin typeface="微軟正黑體" pitchFamily="34" charset="-120"/>
                <a:ea typeface="微軟正黑體" pitchFamily="34" charset="-120"/>
              </a:endParaRPr>
            </a:p>
          </p:txBody>
        </p:sp>
        <p:cxnSp>
          <p:nvCxnSpPr>
            <p:cNvPr id="170" name="直線接點 169"/>
            <p:cNvCxnSpPr/>
            <p:nvPr/>
          </p:nvCxnSpPr>
          <p:spPr>
            <a:xfrm>
              <a:off x="1050856" y="3357032"/>
              <a:ext cx="0" cy="36000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29" name="矩形 128"/>
            <p:cNvSpPr/>
            <p:nvPr/>
          </p:nvSpPr>
          <p:spPr>
            <a:xfrm>
              <a:off x="2164966" y="4509120"/>
              <a:ext cx="1992676" cy="830997"/>
            </a:xfrm>
            <a:prstGeom prst="rect">
              <a:avLst/>
            </a:prstGeom>
          </p:spPr>
          <p:txBody>
            <a:bodyPr wrap="square">
              <a:spAutoFit/>
            </a:bodyPr>
            <a:lstStyle/>
            <a:p>
              <a:pPr algn="ctr">
                <a:lnSpc>
                  <a:spcPct val="150000"/>
                </a:lnSpc>
              </a:pPr>
              <a:r>
                <a:rPr lang="en-US" altLang="zh-TW" sz="1600" dirty="0" smtClean="0">
                  <a:latin typeface="微軟正黑體" panose="020B0604030504040204" pitchFamily="34" charset="-120"/>
                  <a:ea typeface="微軟正黑體" panose="020B0604030504040204" pitchFamily="34" charset="-120"/>
                </a:rPr>
                <a:t>161kV power cables passed tests by TPC</a:t>
              </a:r>
              <a:endParaRPr lang="zh-TW" altLang="en-US" sz="1600" dirty="0"/>
            </a:p>
          </p:txBody>
        </p:sp>
        <p:grpSp>
          <p:nvGrpSpPr>
            <p:cNvPr id="185" name="群組 110"/>
            <p:cNvGrpSpPr/>
            <p:nvPr/>
          </p:nvGrpSpPr>
          <p:grpSpPr>
            <a:xfrm>
              <a:off x="539552" y="3693433"/>
              <a:ext cx="7074354" cy="527655"/>
              <a:chOff x="1115616" y="3042570"/>
              <a:chExt cx="6695266" cy="527655"/>
            </a:xfrm>
          </p:grpSpPr>
          <p:sp>
            <p:nvSpPr>
              <p:cNvPr id="187" name="＞形箭號 186"/>
              <p:cNvSpPr/>
              <p:nvPr/>
            </p:nvSpPr>
            <p:spPr>
              <a:xfrm>
                <a:off x="6730882" y="3068960"/>
                <a:ext cx="1080000" cy="288000"/>
              </a:xfrm>
              <a:prstGeom prst="chevron">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chemeClr val="tx1"/>
                  </a:solidFill>
                </a:endParaRPr>
              </a:p>
            </p:txBody>
          </p:sp>
          <p:sp>
            <p:nvSpPr>
              <p:cNvPr id="188" name="＞形箭號 187"/>
              <p:cNvSpPr/>
              <p:nvPr/>
            </p:nvSpPr>
            <p:spPr>
              <a:xfrm>
                <a:off x="5796136" y="3068960"/>
                <a:ext cx="1080000" cy="288000"/>
              </a:xfrm>
              <a:prstGeom prst="chevron">
                <a:avLst/>
              </a:prstGeom>
              <a:solidFill>
                <a:srgbClr val="ED9451"/>
              </a:solidFill>
              <a:ln>
                <a:solidFill>
                  <a:srgbClr val="ED94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chemeClr val="tx1"/>
                  </a:solidFill>
                </a:endParaRPr>
              </a:p>
            </p:txBody>
          </p:sp>
          <p:sp>
            <p:nvSpPr>
              <p:cNvPr id="189" name="＞形箭號 9"/>
              <p:cNvSpPr/>
              <p:nvPr/>
            </p:nvSpPr>
            <p:spPr>
              <a:xfrm>
                <a:off x="2987824" y="3068960"/>
                <a:ext cx="1080000" cy="288000"/>
              </a:xfrm>
              <a:prstGeom prst="chevron">
                <a:avLst/>
              </a:prstGeom>
              <a:solidFill>
                <a:srgbClr val="F6166B"/>
              </a:solidFill>
              <a:ln>
                <a:solidFill>
                  <a:srgbClr val="F616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chemeClr val="tx1"/>
                  </a:solidFill>
                </a:endParaRPr>
              </a:p>
            </p:txBody>
          </p:sp>
          <p:sp>
            <p:nvSpPr>
              <p:cNvPr id="190" name="＞形箭號 7"/>
              <p:cNvSpPr/>
              <p:nvPr/>
            </p:nvSpPr>
            <p:spPr>
              <a:xfrm>
                <a:off x="4863831" y="3068960"/>
                <a:ext cx="1080000" cy="288000"/>
              </a:xfrm>
              <a:prstGeom prst="chevron">
                <a:avLst/>
              </a:prstGeom>
              <a:solidFill>
                <a:schemeClr val="bg2">
                  <a:lumMod val="50000"/>
                </a:schemeClr>
              </a:solidFill>
              <a:ln>
                <a:solidFill>
                  <a:srgbClr val="7D92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chemeClr val="tx1"/>
                  </a:solidFill>
                </a:endParaRPr>
              </a:p>
            </p:txBody>
          </p:sp>
          <p:sp>
            <p:nvSpPr>
              <p:cNvPr id="191" name="＞形箭號 190"/>
              <p:cNvSpPr/>
              <p:nvPr/>
            </p:nvSpPr>
            <p:spPr>
              <a:xfrm>
                <a:off x="3923928" y="3068960"/>
                <a:ext cx="1080000" cy="288000"/>
              </a:xfrm>
              <a:prstGeom prst="chevron">
                <a:avLst/>
              </a:prstGeom>
              <a:solidFill>
                <a:srgbClr val="9999FF"/>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chemeClr val="tx1"/>
                  </a:solidFill>
                </a:endParaRPr>
              </a:p>
            </p:txBody>
          </p:sp>
          <p:sp>
            <p:nvSpPr>
              <p:cNvPr id="192" name="＞形箭號 191"/>
              <p:cNvSpPr/>
              <p:nvPr/>
            </p:nvSpPr>
            <p:spPr>
              <a:xfrm>
                <a:off x="1115616" y="3068960"/>
                <a:ext cx="1080000" cy="288000"/>
              </a:xfrm>
              <a:prstGeom prst="chevron">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dirty="0">
                  <a:solidFill>
                    <a:schemeClr val="tx1"/>
                  </a:solidFill>
                  <a:latin typeface="微軟正黑體" pitchFamily="34" charset="-120"/>
                  <a:ea typeface="微軟正黑體" pitchFamily="34" charset="-120"/>
                </a:endParaRPr>
              </a:p>
            </p:txBody>
          </p:sp>
          <p:sp>
            <p:nvSpPr>
              <p:cNvPr id="193" name="＞形箭號 192"/>
              <p:cNvSpPr/>
              <p:nvPr/>
            </p:nvSpPr>
            <p:spPr>
              <a:xfrm>
                <a:off x="2051720" y="3068960"/>
                <a:ext cx="1080000" cy="288000"/>
              </a:xfrm>
              <a:prstGeom prst="chevron">
                <a:avLst/>
              </a:prstGeom>
              <a:solidFill>
                <a:srgbClr val="F3C919"/>
              </a:solidFill>
              <a:ln>
                <a:solidFill>
                  <a:srgbClr val="F3C9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chemeClr val="tx1"/>
                  </a:solidFill>
                </a:endParaRPr>
              </a:p>
            </p:txBody>
          </p:sp>
          <p:sp>
            <p:nvSpPr>
              <p:cNvPr id="194" name="文字方塊 193"/>
              <p:cNvSpPr txBox="1"/>
              <p:nvPr/>
            </p:nvSpPr>
            <p:spPr>
              <a:xfrm>
                <a:off x="1259632" y="3042570"/>
                <a:ext cx="671979" cy="338554"/>
              </a:xfrm>
              <a:prstGeom prst="rect">
                <a:avLst/>
              </a:prstGeom>
              <a:noFill/>
            </p:spPr>
            <p:txBody>
              <a:bodyPr wrap="none" rtlCol="0" anchor="ctr">
                <a:spAutoFit/>
              </a:bodyPr>
              <a:lstStyle/>
              <a:p>
                <a:r>
                  <a:rPr lang="en-US" altLang="zh-TW" sz="1600" b="1" dirty="0" smtClean="0">
                    <a:solidFill>
                      <a:schemeClr val="bg1"/>
                    </a:solidFill>
                    <a:latin typeface="微軟正黑體" pitchFamily="34" charset="-120"/>
                    <a:ea typeface="微軟正黑體" pitchFamily="34" charset="-120"/>
                  </a:rPr>
                  <a:t>1955</a:t>
                </a:r>
                <a:endParaRPr lang="zh-TW" altLang="en-US" sz="1600" b="1" dirty="0">
                  <a:solidFill>
                    <a:schemeClr val="bg1"/>
                  </a:solidFill>
                  <a:latin typeface="微軟正黑體" pitchFamily="34" charset="-120"/>
                  <a:ea typeface="微軟正黑體" pitchFamily="34" charset="-120"/>
                </a:endParaRPr>
              </a:p>
            </p:txBody>
          </p:sp>
          <p:sp>
            <p:nvSpPr>
              <p:cNvPr id="195" name="文字方塊 194"/>
              <p:cNvSpPr txBox="1"/>
              <p:nvPr/>
            </p:nvSpPr>
            <p:spPr>
              <a:xfrm>
                <a:off x="2267744" y="3042570"/>
                <a:ext cx="671979" cy="338554"/>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1986</a:t>
                </a:r>
                <a:endParaRPr lang="zh-TW" altLang="en-US" sz="1600" b="1" dirty="0">
                  <a:solidFill>
                    <a:schemeClr val="bg1"/>
                  </a:solidFill>
                  <a:latin typeface="微軟正黑體" pitchFamily="34" charset="-120"/>
                  <a:ea typeface="微軟正黑體" pitchFamily="34" charset="-120"/>
                </a:endParaRPr>
              </a:p>
            </p:txBody>
          </p:sp>
          <p:sp>
            <p:nvSpPr>
              <p:cNvPr id="196" name="文字方塊 195"/>
              <p:cNvSpPr txBox="1"/>
              <p:nvPr/>
            </p:nvSpPr>
            <p:spPr>
              <a:xfrm>
                <a:off x="4139952" y="3042570"/>
                <a:ext cx="671979" cy="338554"/>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1995</a:t>
                </a:r>
                <a:endParaRPr lang="zh-TW" altLang="en-US" sz="1600" b="1" dirty="0">
                  <a:solidFill>
                    <a:schemeClr val="bg1"/>
                  </a:solidFill>
                  <a:latin typeface="微軟正黑體" pitchFamily="34" charset="-120"/>
                  <a:ea typeface="微軟正黑體" pitchFamily="34" charset="-120"/>
                </a:endParaRPr>
              </a:p>
            </p:txBody>
          </p:sp>
          <p:sp>
            <p:nvSpPr>
              <p:cNvPr id="197" name="文字方塊 196"/>
              <p:cNvSpPr txBox="1"/>
              <p:nvPr/>
            </p:nvSpPr>
            <p:spPr>
              <a:xfrm>
                <a:off x="5076056" y="3042570"/>
                <a:ext cx="671979" cy="338554"/>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2008</a:t>
                </a:r>
                <a:endParaRPr lang="zh-TW" altLang="en-US" sz="1600" b="1" dirty="0">
                  <a:solidFill>
                    <a:schemeClr val="bg1"/>
                  </a:solidFill>
                  <a:latin typeface="微軟正黑體" pitchFamily="34" charset="-120"/>
                  <a:ea typeface="微軟正黑體" pitchFamily="34" charset="-120"/>
                </a:endParaRPr>
              </a:p>
            </p:txBody>
          </p:sp>
          <p:cxnSp>
            <p:nvCxnSpPr>
              <p:cNvPr id="198" name="直線接點 197"/>
              <p:cNvCxnSpPr/>
              <p:nvPr/>
            </p:nvCxnSpPr>
            <p:spPr>
              <a:xfrm>
                <a:off x="6294967" y="3354201"/>
                <a:ext cx="0" cy="216024"/>
              </a:xfrm>
              <a:prstGeom prst="line">
                <a:avLst/>
              </a:prstGeom>
              <a:ln w="19050">
                <a:solidFill>
                  <a:srgbClr val="ED9451"/>
                </a:solidFill>
              </a:ln>
            </p:spPr>
            <p:style>
              <a:lnRef idx="1">
                <a:schemeClr val="accent1"/>
              </a:lnRef>
              <a:fillRef idx="0">
                <a:schemeClr val="accent1"/>
              </a:fillRef>
              <a:effectRef idx="0">
                <a:schemeClr val="accent1"/>
              </a:effectRef>
              <a:fontRef idx="minor">
                <a:schemeClr val="tx1"/>
              </a:fontRef>
            </p:style>
          </p:cxnSp>
          <p:sp>
            <p:nvSpPr>
              <p:cNvPr id="199" name="文字方塊 198"/>
              <p:cNvSpPr txBox="1"/>
              <p:nvPr/>
            </p:nvSpPr>
            <p:spPr>
              <a:xfrm>
                <a:off x="6924357" y="3042570"/>
                <a:ext cx="671979" cy="338554"/>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2014</a:t>
                </a:r>
                <a:endParaRPr lang="zh-TW" altLang="en-US" sz="1600" b="1" dirty="0">
                  <a:solidFill>
                    <a:schemeClr val="bg1"/>
                  </a:solidFill>
                  <a:latin typeface="微軟正黑體" pitchFamily="34" charset="-120"/>
                  <a:ea typeface="微軟正黑體" pitchFamily="34" charset="-120"/>
                </a:endParaRPr>
              </a:p>
            </p:txBody>
          </p:sp>
          <p:sp>
            <p:nvSpPr>
              <p:cNvPr id="200" name="文字方塊 199"/>
              <p:cNvSpPr txBox="1"/>
              <p:nvPr/>
            </p:nvSpPr>
            <p:spPr>
              <a:xfrm>
                <a:off x="3179941" y="3042570"/>
                <a:ext cx="671979" cy="338554"/>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1988</a:t>
                </a:r>
                <a:endParaRPr lang="zh-TW" altLang="en-US" sz="1600" b="1" dirty="0">
                  <a:solidFill>
                    <a:schemeClr val="bg1"/>
                  </a:solidFill>
                  <a:latin typeface="微軟正黑體" pitchFamily="34" charset="-120"/>
                  <a:ea typeface="微軟正黑體" pitchFamily="34" charset="-120"/>
                </a:endParaRPr>
              </a:p>
            </p:txBody>
          </p:sp>
          <p:sp>
            <p:nvSpPr>
              <p:cNvPr id="201" name="文字方塊 200"/>
              <p:cNvSpPr txBox="1"/>
              <p:nvPr/>
            </p:nvSpPr>
            <p:spPr>
              <a:xfrm>
                <a:off x="6012160" y="3042570"/>
                <a:ext cx="671979" cy="338554"/>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2012</a:t>
                </a:r>
                <a:endParaRPr lang="zh-TW" altLang="en-US" sz="1600" b="1" dirty="0">
                  <a:solidFill>
                    <a:schemeClr val="bg1"/>
                  </a:solidFill>
                  <a:latin typeface="微軟正黑體" pitchFamily="34" charset="-120"/>
                  <a:ea typeface="微軟正黑體" pitchFamily="34" charset="-120"/>
                </a:endParaRPr>
              </a:p>
            </p:txBody>
          </p:sp>
        </p:grpSp>
        <p:sp>
          <p:nvSpPr>
            <p:cNvPr id="204" name="矩形 203"/>
            <p:cNvSpPr/>
            <p:nvPr/>
          </p:nvSpPr>
          <p:spPr>
            <a:xfrm>
              <a:off x="6406636" y="2052402"/>
              <a:ext cx="1785260" cy="1200329"/>
            </a:xfrm>
            <a:prstGeom prst="rect">
              <a:avLst/>
            </a:prstGeom>
          </p:spPr>
          <p:txBody>
            <a:bodyPr wrap="square">
              <a:spAutoFit/>
            </a:bodyPr>
            <a:lstStyle/>
            <a:p>
              <a:pPr>
                <a:lnSpc>
                  <a:spcPct val="150000"/>
                </a:lnSpc>
              </a:pPr>
              <a:r>
                <a:rPr lang="en-US" altLang="zh-TW" sz="1600" dirty="0" smtClean="0">
                  <a:latin typeface="微軟正黑體" panose="020B0604030504040204" pitchFamily="34" charset="-120"/>
                  <a:ea typeface="微軟正黑體" panose="020B0604030504040204" pitchFamily="34" charset="-120"/>
                </a:rPr>
                <a:t>entered into the renewable energy business</a:t>
              </a:r>
              <a:endParaRPr lang="zh-TW" altLang="en-US" sz="1600" dirty="0"/>
            </a:p>
          </p:txBody>
        </p:sp>
      </p:grpSp>
      <p:sp>
        <p:nvSpPr>
          <p:cNvPr id="59" name="投影片編號版面配置區 58"/>
          <p:cNvSpPr>
            <a:spLocks noGrp="1"/>
          </p:cNvSpPr>
          <p:nvPr>
            <p:ph type="sldNum" sz="quarter" idx="12"/>
          </p:nvPr>
        </p:nvSpPr>
        <p:spPr/>
        <p:txBody>
          <a:bodyPr/>
          <a:lstStyle/>
          <a:p>
            <a:fld id="{58C89DEB-3A96-4859-9A12-208015B5559B}" type="slidenum">
              <a:rPr lang="zh-TW" altLang="en-US" smtClean="0"/>
              <a:pPr/>
              <a:t>7</a:t>
            </a:fld>
            <a:endParaRPr lang="zh-TW" altLang="en-US"/>
          </a:p>
        </p:txBody>
      </p:sp>
      <p:sp>
        <p:nvSpPr>
          <p:cNvPr id="60" name="矩形 59"/>
          <p:cNvSpPr/>
          <p:nvPr/>
        </p:nvSpPr>
        <p:spPr>
          <a:xfrm>
            <a:off x="3707904" y="908720"/>
            <a:ext cx="2448272" cy="1899238"/>
          </a:xfrm>
          <a:prstGeom prst="rect">
            <a:avLst/>
          </a:prstGeom>
        </p:spPr>
        <p:txBody>
          <a:bodyPr wrap="square">
            <a:spAutoFit/>
          </a:bodyPr>
          <a:lstStyle/>
          <a:p>
            <a:pPr>
              <a:lnSpc>
                <a:spcPct val="150000"/>
              </a:lnSpc>
            </a:pPr>
            <a:r>
              <a:rPr lang="en-US" altLang="zh-TW" sz="1600" dirty="0" smtClean="0">
                <a:latin typeface="微軟正黑體" panose="020B0604030504040204" pitchFamily="34" charset="-120"/>
                <a:ea typeface="微軟正黑體" panose="020B0604030504040204" pitchFamily="34" charset="-120"/>
              </a:rPr>
              <a:t>345kV power cables passed tests by TPC; environmental-friendly power cables were certified by EPA</a:t>
            </a:r>
            <a:endParaRPr lang="zh-TW" altLang="en-US" sz="1600" dirty="0"/>
          </a:p>
        </p:txBody>
      </p:sp>
      <p:sp>
        <p:nvSpPr>
          <p:cNvPr id="61" name="矩形 60"/>
          <p:cNvSpPr/>
          <p:nvPr/>
        </p:nvSpPr>
        <p:spPr>
          <a:xfrm>
            <a:off x="4211960" y="3861048"/>
            <a:ext cx="2664296" cy="1077218"/>
          </a:xfrm>
          <a:prstGeom prst="rect">
            <a:avLst/>
          </a:prstGeom>
        </p:spPr>
        <p:txBody>
          <a:bodyPr wrap="square">
            <a:spAutoFit/>
          </a:bodyPr>
          <a:lstStyle/>
          <a:p>
            <a:pPr>
              <a:lnSpc>
                <a:spcPct val="200000"/>
              </a:lnSpc>
            </a:pPr>
            <a:r>
              <a:rPr lang="en-US" altLang="zh-TW" sz="1600" dirty="0" smtClean="0">
                <a:latin typeface="微軟正黑體" panose="020B0604030504040204" pitchFamily="34" charset="-120"/>
                <a:ea typeface="微軟正黑體" panose="020B0604030504040204" pitchFamily="34" charset="-120"/>
              </a:rPr>
              <a:t>established Ta </a:t>
            </a:r>
            <a:r>
              <a:rPr lang="en-US" altLang="zh-TW" sz="1600" dirty="0" err="1" smtClean="0">
                <a:latin typeface="微軟正黑體" panose="020B0604030504040204" pitchFamily="34" charset="-120"/>
                <a:ea typeface="微軟正黑體" panose="020B0604030504040204" pitchFamily="34" charset="-120"/>
              </a:rPr>
              <a:t>Ya</a:t>
            </a:r>
            <a:r>
              <a:rPr lang="en-US" altLang="zh-TW" sz="1600" dirty="0" smtClean="0">
                <a:latin typeface="微軟正黑體" panose="020B0604030504040204" pitchFamily="34" charset="-120"/>
                <a:ea typeface="微軟正黑體" panose="020B0604030504040204" pitchFamily="34" charset="-120"/>
              </a:rPr>
              <a:t> Pristine Homeland Foundation</a:t>
            </a:r>
            <a:endParaRPr lang="zh-TW" altLang="en-US" sz="1600" dirty="0"/>
          </a:p>
        </p:txBody>
      </p:sp>
      <p:sp>
        <p:nvSpPr>
          <p:cNvPr id="44" name="＞形箭號 43"/>
          <p:cNvSpPr/>
          <p:nvPr/>
        </p:nvSpPr>
        <p:spPr>
          <a:xfrm>
            <a:off x="7740352" y="3359783"/>
            <a:ext cx="1242756" cy="288000"/>
          </a:xfrm>
          <a:prstGeom prst="chevron">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chemeClr val="tx1"/>
              </a:solidFill>
            </a:endParaRPr>
          </a:p>
        </p:txBody>
      </p:sp>
      <p:sp>
        <p:nvSpPr>
          <p:cNvPr id="46" name="文字方塊 45"/>
          <p:cNvSpPr txBox="1"/>
          <p:nvPr/>
        </p:nvSpPr>
        <p:spPr>
          <a:xfrm>
            <a:off x="7956376" y="3356992"/>
            <a:ext cx="671979" cy="338554"/>
          </a:xfrm>
          <a:prstGeom prst="rect">
            <a:avLst/>
          </a:prstGeom>
          <a:noFill/>
        </p:spPr>
        <p:txBody>
          <a:bodyPr wrap="none" rtlCol="0">
            <a:spAutoFit/>
          </a:bodyPr>
          <a:lstStyle/>
          <a:p>
            <a:r>
              <a:rPr lang="en-US" altLang="zh-TW" sz="1600" b="1" dirty="0" smtClean="0">
                <a:solidFill>
                  <a:schemeClr val="bg1"/>
                </a:solidFill>
                <a:latin typeface="微軟正黑體" pitchFamily="34" charset="-120"/>
                <a:ea typeface="微軟正黑體" pitchFamily="34" charset="-120"/>
              </a:rPr>
              <a:t>2020</a:t>
            </a:r>
            <a:endParaRPr lang="zh-TW" altLang="en-US" sz="1600" b="1" dirty="0">
              <a:solidFill>
                <a:schemeClr val="bg1"/>
              </a:solidFill>
              <a:latin typeface="微軟正黑體" pitchFamily="34" charset="-120"/>
              <a:ea typeface="微軟正黑體" pitchFamily="34" charset="-120"/>
            </a:endParaRPr>
          </a:p>
        </p:txBody>
      </p:sp>
      <p:sp>
        <p:nvSpPr>
          <p:cNvPr id="47" name="圓角矩形 46"/>
          <p:cNvSpPr/>
          <p:nvPr/>
        </p:nvSpPr>
        <p:spPr>
          <a:xfrm>
            <a:off x="6876256" y="3933056"/>
            <a:ext cx="2160240" cy="1152128"/>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zh-TW" sz="1600" dirty="0" smtClean="0">
                <a:solidFill>
                  <a:schemeClr val="tx1"/>
                </a:solidFill>
                <a:latin typeface="微軟正黑體" panose="020B0604030504040204" pitchFamily="34" charset="-120"/>
                <a:ea typeface="微軟正黑體" panose="020B0604030504040204" pitchFamily="34" charset="-120"/>
              </a:rPr>
              <a:t>Ta </a:t>
            </a:r>
            <a:r>
              <a:rPr lang="en-US" altLang="zh-TW" sz="1600" dirty="0" err="1" smtClean="0">
                <a:solidFill>
                  <a:schemeClr val="tx1"/>
                </a:solidFill>
                <a:latin typeface="微軟正黑體" panose="020B0604030504040204" pitchFamily="34" charset="-120"/>
                <a:ea typeface="微軟正黑體" panose="020B0604030504040204" pitchFamily="34" charset="-120"/>
              </a:rPr>
              <a:t>Ya</a:t>
            </a:r>
            <a:r>
              <a:rPr lang="en-US" altLang="zh-TW" sz="1600" dirty="0" smtClean="0">
                <a:solidFill>
                  <a:schemeClr val="tx1"/>
                </a:solidFill>
                <a:latin typeface="微軟正黑體" panose="020B0604030504040204" pitchFamily="34" charset="-120"/>
                <a:ea typeface="微軟正黑體" panose="020B0604030504040204" pitchFamily="34" charset="-120"/>
              </a:rPr>
              <a:t> 65</a:t>
            </a:r>
            <a:r>
              <a:rPr lang="en-US" altLang="zh-TW" sz="1600" baseline="30000" dirty="0" smtClean="0">
                <a:solidFill>
                  <a:schemeClr val="tx1"/>
                </a:solidFill>
                <a:latin typeface="微軟正黑體" panose="020B0604030504040204" pitchFamily="34" charset="-120"/>
                <a:ea typeface="微軟正黑體" panose="020B0604030504040204" pitchFamily="34" charset="-120"/>
              </a:rPr>
              <a:t>th</a:t>
            </a:r>
            <a:r>
              <a:rPr lang="zh-TW" altLang="en-US" sz="1600" dirty="0" smtClean="0">
                <a:solidFill>
                  <a:schemeClr val="tx1"/>
                </a:solidFill>
                <a:latin typeface="微軟正黑體" panose="020B0604030504040204" pitchFamily="34" charset="-120"/>
                <a:ea typeface="微軟正黑體" panose="020B0604030504040204" pitchFamily="34" charset="-120"/>
              </a:rPr>
              <a:t> </a:t>
            </a:r>
            <a:r>
              <a:rPr lang="en-US" altLang="zh-TW" sz="1600" dirty="0" smtClean="0">
                <a:solidFill>
                  <a:schemeClr val="tx1"/>
                </a:solidFill>
                <a:latin typeface="微軟正黑體" panose="020B0604030504040204" pitchFamily="34" charset="-120"/>
                <a:ea typeface="微軟正黑體" panose="020B0604030504040204" pitchFamily="34" charset="-120"/>
              </a:rPr>
              <a:t>anniversary: </a:t>
            </a:r>
          </a:p>
          <a:p>
            <a:pPr algn="ctr"/>
            <a:r>
              <a:rPr lang="en-US" altLang="zh-TW" sz="1600" dirty="0" smtClean="0">
                <a:solidFill>
                  <a:schemeClr val="tx1"/>
                </a:solidFill>
                <a:latin typeface="微軟正黑體" panose="020B0604030504040204" pitchFamily="34" charset="-120"/>
                <a:ea typeface="微軟正黑體" panose="020B0604030504040204" pitchFamily="34" charset="-120"/>
              </a:rPr>
              <a:t>the year of </a:t>
            </a:r>
            <a:r>
              <a:rPr lang="en-US" altLang="zh-TW" sz="1600" dirty="0" smtClean="0"/>
              <a:t>brand communication</a:t>
            </a: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cxnSp>
        <p:nvCxnSpPr>
          <p:cNvPr id="48" name="直線接點 47"/>
          <p:cNvCxnSpPr/>
          <p:nvPr/>
        </p:nvCxnSpPr>
        <p:spPr>
          <a:xfrm>
            <a:off x="8388424" y="3645024"/>
            <a:ext cx="0" cy="288032"/>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3020926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圖片 27" descr="台灣2.png"/>
          <p:cNvPicPr>
            <a:picLocks noChangeAspect="1"/>
          </p:cNvPicPr>
          <p:nvPr/>
        </p:nvPicPr>
        <p:blipFill>
          <a:blip r:embed="rId2" cstate="print"/>
          <a:srcRect t="1471" b="13436"/>
          <a:stretch>
            <a:fillRect/>
          </a:stretch>
        </p:blipFill>
        <p:spPr>
          <a:xfrm>
            <a:off x="1331640" y="1772816"/>
            <a:ext cx="6048672" cy="4608512"/>
          </a:xfrm>
          <a:prstGeom prst="rect">
            <a:avLst/>
          </a:prstGeom>
        </p:spPr>
      </p:pic>
      <p:sp>
        <p:nvSpPr>
          <p:cNvPr id="12290" name="標題 1"/>
          <p:cNvSpPr>
            <a:spLocks noGrp="1"/>
          </p:cNvSpPr>
          <p:nvPr>
            <p:ph type="ctrTitle"/>
          </p:nvPr>
        </p:nvSpPr>
        <p:spPr>
          <a:xfrm>
            <a:off x="1264096" y="260648"/>
            <a:ext cx="7772400" cy="792163"/>
          </a:xfrm>
        </p:spPr>
        <p:txBody>
          <a:bodyPr/>
          <a:lstStyle/>
          <a:p>
            <a:pPr marL="514350" indent="-514350" algn="ctr" eaLnBrk="1" hangingPunct="1"/>
            <a:r>
              <a:rPr lang="en-US" altLang="zh-TW" dirty="0" smtClean="0"/>
              <a:t>TA YA Group Overview</a:t>
            </a:r>
            <a:endParaRPr lang="zh-TW" altLang="en-US" dirty="0" smtClean="0"/>
          </a:p>
        </p:txBody>
      </p:sp>
      <p:sp>
        <p:nvSpPr>
          <p:cNvPr id="4" name="文字版面配置區 3"/>
          <p:cNvSpPr>
            <a:spLocks noGrp="1"/>
          </p:cNvSpPr>
          <p:nvPr>
            <p:ph type="body" sz="quarter" idx="13"/>
          </p:nvPr>
        </p:nvSpPr>
        <p:spPr>
          <a:xfrm>
            <a:off x="900113" y="1124744"/>
            <a:ext cx="3959919" cy="649287"/>
          </a:xfrm>
        </p:spPr>
        <p:txBody>
          <a:bodyPr rtlCol="0">
            <a:normAutofit fontScale="92500" lnSpcReduction="10000"/>
          </a:bodyPr>
          <a:lstStyle/>
          <a:p>
            <a:pPr indent="540000" eaLnBrk="1" fontAlgn="auto" hangingPunct="1">
              <a:lnSpc>
                <a:spcPct val="250000"/>
              </a:lnSpc>
              <a:spcAft>
                <a:spcPts val="0"/>
              </a:spcAft>
              <a:buFont typeface="Wingdings" pitchFamily="2" charset="2"/>
              <a:buChar char="Ø"/>
              <a:defRPr/>
            </a:pPr>
            <a:r>
              <a:rPr lang="en-US" altLang="zh-TW" dirty="0" smtClean="0"/>
              <a:t>OVERVIEW OF GROUP</a:t>
            </a:r>
            <a:endParaRPr lang="zh-TW" altLang="en-US" dirty="0"/>
          </a:p>
        </p:txBody>
      </p:sp>
      <p:sp>
        <p:nvSpPr>
          <p:cNvPr id="7" name="矩形 6"/>
          <p:cNvSpPr/>
          <p:nvPr/>
        </p:nvSpPr>
        <p:spPr bwMode="auto">
          <a:xfrm>
            <a:off x="1619672" y="4725143"/>
            <a:ext cx="2108200" cy="406399"/>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ctr" hangingPunct="1">
              <a:spcBef>
                <a:spcPts val="0"/>
              </a:spcBef>
              <a:spcAft>
                <a:spcPts val="0"/>
              </a:spcAft>
              <a:defRPr/>
            </a:pPr>
            <a:r>
              <a:rPr lang="en-US" altLang="zh-TW" sz="1200" b="1" dirty="0">
                <a:solidFill>
                  <a:schemeClr val="tx1"/>
                </a:solidFill>
                <a:latin typeface="微軟正黑體" pitchFamily="34" charset="-120"/>
              </a:rPr>
              <a:t>Ta </a:t>
            </a:r>
            <a:r>
              <a:rPr lang="en-US" altLang="zh-TW" sz="1200" b="1" dirty="0" err="1">
                <a:solidFill>
                  <a:schemeClr val="tx1"/>
                </a:solidFill>
                <a:latin typeface="微軟正黑體" pitchFamily="34" charset="-120"/>
              </a:rPr>
              <a:t>Ya</a:t>
            </a:r>
            <a:r>
              <a:rPr lang="en-US" altLang="zh-TW" sz="1200" b="1" dirty="0">
                <a:solidFill>
                  <a:schemeClr val="tx1"/>
                </a:solidFill>
                <a:latin typeface="微軟正黑體" pitchFamily="34" charset="-120"/>
              </a:rPr>
              <a:t> (Vietnam) Electric Wire &amp; Cable Co., Ltd. </a:t>
            </a:r>
            <a:endParaRPr lang="zh-TW" altLang="zh-TW" sz="1200" b="1" dirty="0">
              <a:solidFill>
                <a:schemeClr val="tx1"/>
              </a:solidFill>
              <a:latin typeface="微軟正黑體" pitchFamily="34" charset="-120"/>
            </a:endParaRPr>
          </a:p>
        </p:txBody>
      </p:sp>
      <p:sp>
        <p:nvSpPr>
          <p:cNvPr id="9" name="矩形 8"/>
          <p:cNvSpPr/>
          <p:nvPr/>
        </p:nvSpPr>
        <p:spPr bwMode="auto">
          <a:xfrm>
            <a:off x="3203848" y="2420888"/>
            <a:ext cx="1582738" cy="385762"/>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ctr" hangingPunct="1">
              <a:spcBef>
                <a:spcPts val="0"/>
              </a:spcBef>
              <a:spcAft>
                <a:spcPts val="0"/>
              </a:spcAft>
              <a:defRPr/>
            </a:pPr>
            <a:r>
              <a:rPr lang="es-ES" altLang="zh-TW" sz="1200" b="1" dirty="0">
                <a:solidFill>
                  <a:schemeClr val="tx1"/>
                </a:solidFill>
                <a:latin typeface="微軟正黑體" pitchFamily="34" charset="-120"/>
              </a:rPr>
              <a:t>HENG YA Electric (Kunshan) Ltd.</a:t>
            </a:r>
          </a:p>
        </p:txBody>
      </p:sp>
      <p:sp>
        <p:nvSpPr>
          <p:cNvPr id="11" name="矩形 10"/>
          <p:cNvSpPr/>
          <p:nvPr/>
        </p:nvSpPr>
        <p:spPr bwMode="auto">
          <a:xfrm>
            <a:off x="2483768" y="3212976"/>
            <a:ext cx="1968500" cy="266700"/>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ctr" hangingPunct="1">
              <a:spcBef>
                <a:spcPts val="0"/>
              </a:spcBef>
              <a:spcAft>
                <a:spcPts val="0"/>
              </a:spcAft>
              <a:defRPr/>
            </a:pPr>
            <a:r>
              <a:rPr lang="en-US" altLang="zh-TW" sz="1200" b="1" dirty="0">
                <a:solidFill>
                  <a:schemeClr val="tx1"/>
                </a:solidFill>
                <a:latin typeface="微軟正黑體" pitchFamily="34" charset="-120"/>
              </a:rPr>
              <a:t>HENG YA Electric Ltd.</a:t>
            </a:r>
          </a:p>
        </p:txBody>
      </p:sp>
      <p:sp>
        <p:nvSpPr>
          <p:cNvPr id="12" name="矩形 11"/>
          <p:cNvSpPr/>
          <p:nvPr/>
        </p:nvSpPr>
        <p:spPr bwMode="auto">
          <a:xfrm>
            <a:off x="5081242" y="2492896"/>
            <a:ext cx="3095625" cy="288925"/>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eaLnBrk="1" fontAlgn="ctr" hangingPunct="1">
              <a:spcBef>
                <a:spcPts val="0"/>
              </a:spcBef>
              <a:spcAft>
                <a:spcPts val="0"/>
              </a:spcAft>
              <a:defRPr/>
            </a:pPr>
            <a:r>
              <a:rPr lang="es-ES" altLang="zh-TW" sz="1200" b="1" dirty="0">
                <a:solidFill>
                  <a:schemeClr val="tx1"/>
                </a:solidFill>
                <a:latin typeface="微軟正黑體" pitchFamily="34" charset="-120"/>
              </a:rPr>
              <a:t>TA YA Venture Capital Co., Ltd.</a:t>
            </a:r>
          </a:p>
        </p:txBody>
      </p:sp>
      <p:sp>
        <p:nvSpPr>
          <p:cNvPr id="13" name="矩形 12"/>
          <p:cNvSpPr/>
          <p:nvPr/>
        </p:nvSpPr>
        <p:spPr bwMode="auto">
          <a:xfrm>
            <a:off x="5081242" y="2781821"/>
            <a:ext cx="3095625" cy="287337"/>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eaLnBrk="1" fontAlgn="ctr" hangingPunct="1">
              <a:spcBef>
                <a:spcPts val="0"/>
              </a:spcBef>
              <a:spcAft>
                <a:spcPts val="0"/>
              </a:spcAft>
              <a:defRPr/>
            </a:pPr>
            <a:r>
              <a:rPr lang="en-US" altLang="zh-TW" sz="1200" b="1" dirty="0">
                <a:solidFill>
                  <a:schemeClr val="tx1"/>
                </a:solidFill>
                <a:latin typeface="微軟正黑體" pitchFamily="34" charset="-120"/>
              </a:rPr>
              <a:t>UNITED Electric Industry Co., Ltd.</a:t>
            </a:r>
          </a:p>
        </p:txBody>
      </p:sp>
      <p:sp>
        <p:nvSpPr>
          <p:cNvPr id="14" name="矩形 13"/>
          <p:cNvSpPr/>
          <p:nvPr/>
        </p:nvSpPr>
        <p:spPr bwMode="auto">
          <a:xfrm>
            <a:off x="5081242" y="3069158"/>
            <a:ext cx="3095625" cy="252413"/>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eaLnBrk="1" fontAlgn="ctr" hangingPunct="1">
              <a:spcBef>
                <a:spcPts val="0"/>
              </a:spcBef>
              <a:spcAft>
                <a:spcPts val="0"/>
              </a:spcAft>
              <a:defRPr/>
            </a:pPr>
            <a:r>
              <a:rPr lang="en-US" altLang="zh-TW" sz="1200" b="1" dirty="0">
                <a:solidFill>
                  <a:schemeClr val="tx1"/>
                </a:solidFill>
                <a:latin typeface="微軟正黑體" pitchFamily="34" charset="-120"/>
              </a:rPr>
              <a:t>CUPRIME Material Co., Ltd.</a:t>
            </a:r>
          </a:p>
        </p:txBody>
      </p:sp>
      <p:sp>
        <p:nvSpPr>
          <p:cNvPr id="15" name="矩形 14"/>
          <p:cNvSpPr/>
          <p:nvPr/>
        </p:nvSpPr>
        <p:spPr bwMode="auto">
          <a:xfrm>
            <a:off x="4936778" y="4112691"/>
            <a:ext cx="3095625" cy="252413"/>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eaLnBrk="1" fontAlgn="ctr" hangingPunct="1">
              <a:spcBef>
                <a:spcPts val="0"/>
              </a:spcBef>
              <a:spcAft>
                <a:spcPts val="0"/>
              </a:spcAft>
              <a:defRPr/>
            </a:pPr>
            <a:r>
              <a:rPr lang="es-ES" altLang="zh-TW" sz="1200" b="1" dirty="0">
                <a:solidFill>
                  <a:schemeClr val="tx1"/>
                </a:solidFill>
                <a:latin typeface="微軟正黑體" pitchFamily="34" charset="-120"/>
              </a:rPr>
              <a:t>TA YA Electric Wire &amp; Cable Co.,Ltd.</a:t>
            </a:r>
          </a:p>
        </p:txBody>
      </p:sp>
      <p:sp>
        <p:nvSpPr>
          <p:cNvPr id="16" name="矩形 15"/>
          <p:cNvSpPr/>
          <p:nvPr/>
        </p:nvSpPr>
        <p:spPr bwMode="auto">
          <a:xfrm>
            <a:off x="4936778" y="4330303"/>
            <a:ext cx="3095625" cy="250825"/>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eaLnBrk="1" fontAlgn="ctr" hangingPunct="1">
              <a:spcBef>
                <a:spcPts val="0"/>
              </a:spcBef>
              <a:spcAft>
                <a:spcPts val="0"/>
              </a:spcAft>
              <a:defRPr/>
            </a:pPr>
            <a:r>
              <a:rPr lang="en-US" altLang="zh-TW" sz="1200" b="1" dirty="0">
                <a:solidFill>
                  <a:schemeClr val="tx1"/>
                </a:solidFill>
                <a:latin typeface="微軟正黑體" pitchFamily="34" charset="-120"/>
              </a:rPr>
              <a:t>TA HENG Electric Wire &amp; Cable Co., Ltd.</a:t>
            </a:r>
          </a:p>
        </p:txBody>
      </p:sp>
      <p:sp>
        <p:nvSpPr>
          <p:cNvPr id="17" name="矩形 16"/>
          <p:cNvSpPr/>
          <p:nvPr/>
        </p:nvSpPr>
        <p:spPr bwMode="auto">
          <a:xfrm>
            <a:off x="4936778" y="4762351"/>
            <a:ext cx="3095625" cy="250825"/>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eaLnBrk="1" fontAlgn="ctr" hangingPunct="1">
              <a:spcBef>
                <a:spcPts val="0"/>
              </a:spcBef>
              <a:spcAft>
                <a:spcPts val="0"/>
              </a:spcAft>
              <a:defRPr/>
            </a:pPr>
            <a:r>
              <a:rPr lang="en-US" altLang="zh-TW" sz="1200" b="1" dirty="0">
                <a:solidFill>
                  <a:schemeClr val="tx1"/>
                </a:solidFill>
                <a:latin typeface="微軟正黑體" pitchFamily="34" charset="-120"/>
              </a:rPr>
              <a:t>AD Engineering Co., Ltd.</a:t>
            </a:r>
          </a:p>
        </p:txBody>
      </p:sp>
      <p:sp>
        <p:nvSpPr>
          <p:cNvPr id="18" name="矩形 17"/>
          <p:cNvSpPr/>
          <p:nvPr/>
        </p:nvSpPr>
        <p:spPr bwMode="auto">
          <a:xfrm>
            <a:off x="4936778" y="5229672"/>
            <a:ext cx="3095625" cy="287560"/>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eaLnBrk="1" fontAlgn="ctr" hangingPunct="1">
              <a:spcBef>
                <a:spcPts val="0"/>
              </a:spcBef>
              <a:spcAft>
                <a:spcPts val="0"/>
              </a:spcAft>
              <a:defRPr/>
            </a:pPr>
            <a:r>
              <a:rPr lang="en-US" altLang="zh-TW" sz="1200" b="1" dirty="0">
                <a:solidFill>
                  <a:schemeClr val="tx1"/>
                </a:solidFill>
                <a:latin typeface="微軟正黑體" pitchFamily="34" charset="-120"/>
              </a:rPr>
              <a:t>TA YA Green Energy Technology </a:t>
            </a:r>
            <a:r>
              <a:rPr lang="en-US" altLang="zh-TW" sz="1100" b="1" dirty="0">
                <a:solidFill>
                  <a:schemeClr val="tx1"/>
                </a:solidFill>
                <a:latin typeface="微軟正黑體" pitchFamily="34" charset="-120"/>
              </a:rPr>
              <a:t>Co., Ltd.</a:t>
            </a:r>
            <a:endParaRPr lang="en-US" altLang="zh-TW" sz="1200" b="1" dirty="0">
              <a:solidFill>
                <a:schemeClr val="tx1"/>
              </a:solidFill>
              <a:latin typeface="微軟正黑體" pitchFamily="34" charset="-120"/>
            </a:endParaRPr>
          </a:p>
        </p:txBody>
      </p:sp>
      <p:sp>
        <p:nvSpPr>
          <p:cNvPr id="19" name="矩形 18"/>
          <p:cNvSpPr/>
          <p:nvPr/>
        </p:nvSpPr>
        <p:spPr bwMode="auto">
          <a:xfrm>
            <a:off x="4936778" y="4546327"/>
            <a:ext cx="3095625" cy="250825"/>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eaLnBrk="1" fontAlgn="ctr" hangingPunct="1">
              <a:spcBef>
                <a:spcPts val="0"/>
              </a:spcBef>
              <a:spcAft>
                <a:spcPts val="0"/>
              </a:spcAft>
              <a:defRPr/>
            </a:pPr>
            <a:r>
              <a:rPr lang="en-US" altLang="zh-TW" sz="1200" b="1" dirty="0">
                <a:solidFill>
                  <a:schemeClr val="tx1"/>
                </a:solidFill>
                <a:latin typeface="微軟正黑體" pitchFamily="34" charset="-120"/>
              </a:rPr>
              <a:t>TA HO Engineering Co., Ltd.</a:t>
            </a:r>
          </a:p>
        </p:txBody>
      </p:sp>
      <p:sp>
        <p:nvSpPr>
          <p:cNvPr id="20" name="矩形 19"/>
          <p:cNvSpPr/>
          <p:nvPr/>
        </p:nvSpPr>
        <p:spPr bwMode="auto">
          <a:xfrm>
            <a:off x="4932040" y="5733256"/>
            <a:ext cx="3095625" cy="288032"/>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eaLnBrk="1" fontAlgn="ctr" hangingPunct="1">
              <a:spcBef>
                <a:spcPts val="0"/>
              </a:spcBef>
              <a:spcAft>
                <a:spcPts val="0"/>
              </a:spcAft>
              <a:defRPr/>
            </a:pPr>
            <a:r>
              <a:rPr lang="en-US" altLang="zh-TW" sz="1200" b="1" dirty="0">
                <a:solidFill>
                  <a:schemeClr val="tx1"/>
                </a:solidFill>
                <a:latin typeface="微軟正黑體" pitchFamily="34" charset="-120"/>
              </a:rPr>
              <a:t>Touch Solar Power Co., Ltd.</a:t>
            </a:r>
          </a:p>
        </p:txBody>
      </p:sp>
      <p:sp>
        <p:nvSpPr>
          <p:cNvPr id="21" name="矩形 20"/>
          <p:cNvSpPr/>
          <p:nvPr/>
        </p:nvSpPr>
        <p:spPr bwMode="auto">
          <a:xfrm>
            <a:off x="4932040" y="5477668"/>
            <a:ext cx="3095625" cy="255588"/>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eaLnBrk="1" fontAlgn="ctr" hangingPunct="1">
              <a:spcBef>
                <a:spcPts val="0"/>
              </a:spcBef>
              <a:spcAft>
                <a:spcPts val="0"/>
              </a:spcAft>
              <a:defRPr/>
            </a:pPr>
            <a:r>
              <a:rPr lang="en-US" altLang="zh-TW" sz="1200" b="1" dirty="0" err="1">
                <a:solidFill>
                  <a:schemeClr val="tx1"/>
                </a:solidFill>
                <a:latin typeface="微軟正黑體" pitchFamily="34" charset="-120"/>
              </a:rPr>
              <a:t>Bosi</a:t>
            </a:r>
            <a:r>
              <a:rPr lang="en-US" altLang="zh-TW" sz="1200" b="1" dirty="0">
                <a:solidFill>
                  <a:schemeClr val="tx1"/>
                </a:solidFill>
                <a:latin typeface="微軟正黑體" pitchFamily="34" charset="-120"/>
              </a:rPr>
              <a:t> Solar Energy Co., Ltd.</a:t>
            </a:r>
          </a:p>
        </p:txBody>
      </p:sp>
      <p:sp>
        <p:nvSpPr>
          <p:cNvPr id="23" name="矩形 22"/>
          <p:cNvSpPr/>
          <p:nvPr/>
        </p:nvSpPr>
        <p:spPr bwMode="auto">
          <a:xfrm>
            <a:off x="4936778" y="4994250"/>
            <a:ext cx="3095625" cy="234950"/>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eaLnBrk="1" fontAlgn="ctr" hangingPunct="1">
              <a:spcBef>
                <a:spcPts val="0"/>
              </a:spcBef>
              <a:spcAft>
                <a:spcPts val="0"/>
              </a:spcAft>
              <a:defRPr/>
            </a:pPr>
            <a:r>
              <a:rPr lang="en-US" altLang="zh-TW" sz="1200" b="1" dirty="0">
                <a:solidFill>
                  <a:schemeClr val="tx1"/>
                </a:solidFill>
                <a:latin typeface="微軟正黑體" pitchFamily="34" charset="-120"/>
              </a:rPr>
              <a:t>TA YI Plastic Co., Ltd.</a:t>
            </a:r>
          </a:p>
        </p:txBody>
      </p:sp>
      <p:sp>
        <p:nvSpPr>
          <p:cNvPr id="12294" name="投影片編號版面配置區 23"/>
          <p:cNvSpPr>
            <a:spLocks noGrp="1"/>
          </p:cNvSpPr>
          <p:nvPr>
            <p:ph type="sldNum" sz="quarter" idx="16"/>
          </p:nvPr>
        </p:nvSpPr>
        <p:spPr bwMode="auto">
          <a:xfrm>
            <a:off x="6553200" y="6381328"/>
            <a:ext cx="2133600" cy="365125"/>
          </a:xfrm>
          <a:noFill/>
          <a:ln>
            <a:miter lim="800000"/>
            <a:headEnd/>
            <a:tailEnd/>
          </a:ln>
        </p:spPr>
        <p:txBody>
          <a:bodyPr/>
          <a:lstStyle/>
          <a:p>
            <a:fld id="{1685F8BF-387A-41C5-A8AB-230440401D0E}" type="slidenum">
              <a:rPr lang="zh-TW" altLang="en-US" smtClean="0"/>
              <a:pPr/>
              <a:t>8</a:t>
            </a:fld>
            <a:endParaRPr lang="zh-TW" altLang="en-US" smtClean="0"/>
          </a:p>
        </p:txBody>
      </p:sp>
      <p:sp>
        <p:nvSpPr>
          <p:cNvPr id="26" name="矩形 25"/>
          <p:cNvSpPr/>
          <p:nvPr/>
        </p:nvSpPr>
        <p:spPr bwMode="auto">
          <a:xfrm>
            <a:off x="4932759" y="5989662"/>
            <a:ext cx="3095625" cy="247650"/>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eaLnBrk="1" fontAlgn="ctr" hangingPunct="1">
              <a:spcBef>
                <a:spcPts val="0"/>
              </a:spcBef>
              <a:spcAft>
                <a:spcPts val="0"/>
              </a:spcAft>
              <a:defRPr/>
            </a:pPr>
            <a:r>
              <a:rPr lang="en-US" altLang="zh-TW" sz="1200" b="1" dirty="0">
                <a:solidFill>
                  <a:schemeClr val="tx1"/>
                </a:solidFill>
                <a:latin typeface="微軟正黑體" pitchFamily="34" charset="-120"/>
              </a:rPr>
              <a:t>Bravo Solar Power Co., Ltd.</a:t>
            </a:r>
            <a:r>
              <a:rPr lang="zh-TW" altLang="en-US" sz="1200" b="1" dirty="0">
                <a:solidFill>
                  <a:schemeClr val="tx1"/>
                </a:solidFill>
                <a:latin typeface="微軟正黑體" pitchFamily="34" charset="-120"/>
              </a:rPr>
              <a:t> </a:t>
            </a:r>
            <a:endParaRPr lang="en-US" altLang="zh-TW" sz="1200" b="1" dirty="0">
              <a:solidFill>
                <a:schemeClr val="tx1"/>
              </a:solidFill>
              <a:latin typeface="微軟正黑體" pitchFamily="34" charset="-120"/>
            </a:endParaRPr>
          </a:p>
        </p:txBody>
      </p:sp>
      <p:sp>
        <p:nvSpPr>
          <p:cNvPr id="24" name="矩形 23"/>
          <p:cNvSpPr/>
          <p:nvPr/>
        </p:nvSpPr>
        <p:spPr bwMode="auto">
          <a:xfrm>
            <a:off x="5079653" y="2204864"/>
            <a:ext cx="3097213" cy="287338"/>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eaLnBrk="1" fontAlgn="ctr" hangingPunct="1">
              <a:spcBef>
                <a:spcPts val="0"/>
              </a:spcBef>
              <a:spcAft>
                <a:spcPts val="0"/>
              </a:spcAft>
              <a:defRPr/>
            </a:pPr>
            <a:r>
              <a:rPr lang="es-ES" altLang="zh-TW" sz="1200" b="1" dirty="0">
                <a:solidFill>
                  <a:schemeClr val="tx1"/>
                </a:solidFill>
                <a:latin typeface="微軟正黑體" pitchFamily="34" charset="-120"/>
              </a:rPr>
              <a:t>TA YA </a:t>
            </a:r>
            <a:r>
              <a:rPr lang="en-US" altLang="zh-TW" sz="1200" b="1" dirty="0">
                <a:solidFill>
                  <a:schemeClr val="tx1"/>
                </a:solidFill>
                <a:latin typeface="微軟正黑體" pitchFamily="34" charset="-120"/>
              </a:rPr>
              <a:t>Innovation Investment </a:t>
            </a:r>
            <a:r>
              <a:rPr lang="es-ES" altLang="zh-TW" sz="1200" b="1" dirty="0">
                <a:solidFill>
                  <a:schemeClr val="tx1"/>
                </a:solidFill>
                <a:latin typeface="微軟正黑體" pitchFamily="34" charset="-120"/>
              </a:rPr>
              <a:t>Co., Ltd.</a:t>
            </a:r>
          </a:p>
        </p:txBody>
      </p:sp>
      <p:sp>
        <p:nvSpPr>
          <p:cNvPr id="25" name="矩形 24"/>
          <p:cNvSpPr/>
          <p:nvPr/>
        </p:nvSpPr>
        <p:spPr bwMode="auto">
          <a:xfrm>
            <a:off x="5079653" y="1629495"/>
            <a:ext cx="3097213" cy="287337"/>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lang="en-US" altLang="zh-TW" sz="1200" b="1" dirty="0">
                <a:solidFill>
                  <a:schemeClr val="tx1"/>
                </a:solidFill>
                <a:latin typeface="微軟正黑體" pitchFamily="34" charset="-120"/>
                <a:ea typeface="微軟正黑體" pitchFamily="34" charset="-120"/>
              </a:rPr>
              <a:t>Union Storage Energy System </a:t>
            </a:r>
            <a:r>
              <a:rPr lang="es-ES" altLang="zh-TW" sz="1200" b="1" dirty="0">
                <a:solidFill>
                  <a:schemeClr val="tx1"/>
                </a:solidFill>
                <a:latin typeface="微軟正黑體" pitchFamily="34" charset="-120"/>
                <a:ea typeface="微軟正黑體" pitchFamily="34" charset="-120"/>
              </a:rPr>
              <a:t>Co., Ltd</a:t>
            </a:r>
            <a:r>
              <a:rPr lang="en-US" altLang="zh-TW" sz="1600" dirty="0">
                <a:solidFill>
                  <a:schemeClr val="tx1"/>
                </a:solidFill>
              </a:rPr>
              <a:t>.</a:t>
            </a:r>
            <a:endParaRPr lang="en-US" altLang="zh-TW" sz="1400" b="1" dirty="0">
              <a:solidFill>
                <a:schemeClr val="tx1"/>
              </a:solidFill>
              <a:latin typeface="微軟正黑體" pitchFamily="34" charset="-120"/>
              <a:ea typeface="微軟正黑體" pitchFamily="34" charset="-120"/>
            </a:endParaRPr>
          </a:p>
        </p:txBody>
      </p:sp>
      <p:sp>
        <p:nvSpPr>
          <p:cNvPr id="27" name="矩形 26"/>
          <p:cNvSpPr/>
          <p:nvPr/>
        </p:nvSpPr>
        <p:spPr bwMode="auto">
          <a:xfrm>
            <a:off x="5079653" y="1916832"/>
            <a:ext cx="3097213" cy="287337"/>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fontAlgn="ctr">
              <a:spcBef>
                <a:spcPts val="0"/>
              </a:spcBef>
              <a:spcAft>
                <a:spcPts val="0"/>
              </a:spcAft>
              <a:defRPr/>
            </a:pPr>
            <a:r>
              <a:rPr lang="en-US" altLang="zh-TW" sz="1200" b="1" dirty="0" err="1">
                <a:solidFill>
                  <a:schemeClr val="tx1"/>
                </a:solidFill>
                <a:latin typeface="微軟正黑體" pitchFamily="34" charset="-120"/>
              </a:rPr>
              <a:t>Amit</a:t>
            </a:r>
            <a:r>
              <a:rPr lang="en-US" altLang="zh-TW" sz="1200" b="1" dirty="0">
                <a:solidFill>
                  <a:schemeClr val="tx1"/>
                </a:solidFill>
                <a:latin typeface="微軟正黑體" pitchFamily="34" charset="-120"/>
              </a:rPr>
              <a:t> System Service</a:t>
            </a:r>
            <a:r>
              <a:rPr lang="es-ES" altLang="zh-TW" sz="1200" b="1" dirty="0">
                <a:solidFill>
                  <a:schemeClr val="tx1"/>
                </a:solidFill>
                <a:latin typeface="微軟正黑體" pitchFamily="34" charset="-120"/>
              </a:rPr>
              <a:t> Co., Ltd</a:t>
            </a:r>
            <a:r>
              <a:rPr lang="en-US" altLang="zh-TW" sz="1200" b="1" dirty="0">
                <a:solidFill>
                  <a:schemeClr val="tx1"/>
                </a:solidFill>
                <a:latin typeface="微軟正黑體" pitchFamily="34" charset="-120"/>
              </a:rPr>
              <a:t>.  </a:t>
            </a:r>
          </a:p>
        </p:txBody>
      </p:sp>
      <p:pic>
        <p:nvPicPr>
          <p:cNvPr id="41"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755576" y="260648"/>
            <a:ext cx="2267278" cy="8640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9" name="矩形 28"/>
          <p:cNvSpPr/>
          <p:nvPr/>
        </p:nvSpPr>
        <p:spPr bwMode="auto">
          <a:xfrm>
            <a:off x="4932759" y="6205686"/>
            <a:ext cx="3095625" cy="247650"/>
          </a:xfrm>
          <a:prstGeom prst="rect">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anchor="ctr"/>
          <a:lstStyle/>
          <a:p>
            <a:pPr eaLnBrk="1" fontAlgn="ctr" hangingPunct="1">
              <a:spcBef>
                <a:spcPts val="0"/>
              </a:spcBef>
              <a:spcAft>
                <a:spcPts val="0"/>
              </a:spcAft>
              <a:defRPr/>
            </a:pPr>
            <a:r>
              <a:rPr lang="en-US" altLang="zh-TW" sz="1200" b="1" dirty="0" smtClean="0">
                <a:solidFill>
                  <a:schemeClr val="tx1"/>
                </a:solidFill>
                <a:latin typeface="微軟正黑體" pitchFamily="34" charset="-120"/>
              </a:rPr>
              <a:t>Sin </a:t>
            </a:r>
            <a:r>
              <a:rPr lang="en-US" altLang="zh-TW" sz="1200" b="1" dirty="0" err="1" smtClean="0">
                <a:solidFill>
                  <a:schemeClr val="tx1"/>
                </a:solidFill>
                <a:latin typeface="微軟正黑體" pitchFamily="34" charset="-120"/>
              </a:rPr>
              <a:t>Jhong</a:t>
            </a:r>
            <a:r>
              <a:rPr lang="en-US" altLang="zh-TW" sz="1200" b="1" dirty="0" smtClean="0">
                <a:solidFill>
                  <a:schemeClr val="tx1"/>
                </a:solidFill>
                <a:latin typeface="微軟正黑體" pitchFamily="34" charset="-120"/>
              </a:rPr>
              <a:t> Solar Power Co., Ltd.</a:t>
            </a:r>
            <a:r>
              <a:rPr lang="zh-TW" altLang="en-US" sz="1200" b="1" dirty="0" smtClean="0">
                <a:solidFill>
                  <a:schemeClr val="tx1"/>
                </a:solidFill>
                <a:latin typeface="微軟正黑體" pitchFamily="34" charset="-120"/>
              </a:rPr>
              <a:t> </a:t>
            </a:r>
            <a:endParaRPr lang="en-US" altLang="zh-TW" sz="1200" b="1" dirty="0">
              <a:solidFill>
                <a:schemeClr val="tx1"/>
              </a:solidFill>
              <a:latin typeface="微軟正黑體" pitchFamily="34"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201200" y="1422424"/>
            <a:ext cx="184731" cy="369333"/>
          </a:xfrm>
          <a:prstGeom prst="rect">
            <a:avLst/>
          </a:prstGeom>
        </p:spPr>
        <p:txBody>
          <a:bodyPr wrap="none">
            <a:spAutoFit/>
          </a:bodyPr>
          <a:lstStyle/>
          <a:p>
            <a:endParaRPr lang="zh-TW" altLang="en-US" dirty="0">
              <a:solidFill>
                <a:srgbClr val="0000FF"/>
              </a:solidFill>
              <a:latin typeface="微軟正黑體" panose="020B0604030504040204" pitchFamily="34" charset="-120"/>
              <a:ea typeface="微軟正黑體" panose="020B0604030504040204" pitchFamily="34" charset="-120"/>
            </a:endParaRPr>
          </a:p>
        </p:txBody>
      </p:sp>
      <p:grpSp>
        <p:nvGrpSpPr>
          <p:cNvPr id="2" name="群組 24"/>
          <p:cNvGrpSpPr/>
          <p:nvPr/>
        </p:nvGrpSpPr>
        <p:grpSpPr>
          <a:xfrm>
            <a:off x="616995" y="1196753"/>
            <a:ext cx="8347493" cy="1872207"/>
            <a:chOff x="118238" y="1343322"/>
            <a:chExt cx="8918258" cy="1661345"/>
          </a:xfrm>
        </p:grpSpPr>
        <p:sp>
          <p:nvSpPr>
            <p:cNvPr id="26" name="矩形 25"/>
            <p:cNvSpPr/>
            <p:nvPr/>
          </p:nvSpPr>
          <p:spPr>
            <a:xfrm>
              <a:off x="118238" y="1343322"/>
              <a:ext cx="3410011" cy="327735"/>
            </a:xfrm>
            <a:prstGeom prst="rect">
              <a:avLst/>
            </a:prstGeom>
          </p:spPr>
          <p:txBody>
            <a:bodyPr wrap="none">
              <a:spAutoFit/>
            </a:bodyPr>
            <a:lstStyle/>
            <a:p>
              <a:pPr algn="ctr">
                <a:buFont typeface="Arial" pitchFamily="34" charset="0"/>
                <a:buChar char="•"/>
              </a:pPr>
              <a:r>
                <a:rPr lang="en-US" altLang="zh-TW" b="1" dirty="0" smtClean="0">
                  <a:latin typeface="微軟正黑體" pitchFamily="34" charset="-120"/>
                  <a:ea typeface="微軟正黑體" pitchFamily="34" charset="-120"/>
                  <a:cs typeface="Times New Roman" panose="02020603050405020304" pitchFamily="18" charset="0"/>
                </a:rPr>
                <a:t>   Energy &amp; Telecom Cable</a:t>
              </a:r>
              <a:endParaRPr kumimoji="0" lang="zh-TW" altLang="en-US" b="1" dirty="0">
                <a:latin typeface="微軟正黑體" pitchFamily="34" charset="-120"/>
                <a:ea typeface="微軟正黑體" pitchFamily="34" charset="-120"/>
                <a:cs typeface="Times New Roman" panose="02020603050405020304" pitchFamily="18" charset="0"/>
              </a:endParaRPr>
            </a:p>
          </p:txBody>
        </p:sp>
        <p:pic>
          <p:nvPicPr>
            <p:cNvPr id="27"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79512" y="1708523"/>
              <a:ext cx="3051167"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8"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3029375" y="1708523"/>
              <a:ext cx="3054793"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Picture 4"/>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6001827" y="1708523"/>
              <a:ext cx="3034669"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nvGrpSpPr>
          <p:cNvPr id="3" name="群組 29"/>
          <p:cNvGrpSpPr/>
          <p:nvPr/>
        </p:nvGrpSpPr>
        <p:grpSpPr>
          <a:xfrm>
            <a:off x="621892" y="3918481"/>
            <a:ext cx="5822316" cy="1814775"/>
            <a:chOff x="179511" y="3140968"/>
            <a:chExt cx="5822316" cy="1537736"/>
          </a:xfrm>
        </p:grpSpPr>
        <p:sp>
          <p:nvSpPr>
            <p:cNvPr id="31" name="矩形 30"/>
            <p:cNvSpPr/>
            <p:nvPr/>
          </p:nvSpPr>
          <p:spPr>
            <a:xfrm>
              <a:off x="203835" y="3140968"/>
              <a:ext cx="2034468" cy="312951"/>
            </a:xfrm>
            <a:prstGeom prst="rect">
              <a:avLst/>
            </a:prstGeom>
          </p:spPr>
          <p:txBody>
            <a:bodyPr wrap="none">
              <a:spAutoFit/>
            </a:bodyPr>
            <a:lstStyle/>
            <a:p>
              <a:pPr marL="285750" indent="-285750">
                <a:buFont typeface="Arial" pitchFamily="34" charset="0"/>
                <a:buChar char="•"/>
              </a:pPr>
              <a:r>
                <a:rPr lang="en-US" altLang="zh-TW" b="1" dirty="0" smtClean="0">
                  <a:latin typeface="微軟正黑體" pitchFamily="34" charset="-120"/>
                  <a:ea typeface="微軟正黑體" pitchFamily="34" charset="-120"/>
                </a:rPr>
                <a:t>Magnet Wires</a:t>
              </a:r>
              <a:endParaRPr lang="zh-TW" altLang="en-US"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pic>
          <p:nvPicPr>
            <p:cNvPr id="32" name="Picture 5"/>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179511" y="3439994"/>
              <a:ext cx="2849863" cy="12387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3" name="Picture 6"/>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3029374" y="3439994"/>
              <a:ext cx="2972453" cy="12270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39" name="矩形 38"/>
          <p:cNvSpPr/>
          <p:nvPr/>
        </p:nvSpPr>
        <p:spPr>
          <a:xfrm>
            <a:off x="611560" y="188640"/>
            <a:ext cx="4536504" cy="523220"/>
          </a:xfrm>
          <a:prstGeom prst="rect">
            <a:avLst/>
          </a:prstGeom>
        </p:spPr>
        <p:txBody>
          <a:bodyPr wrap="square">
            <a:spAutoFit/>
          </a:bodyPr>
          <a:lstStyle/>
          <a:p>
            <a:pPr eaLnBrk="1" hangingPunct="1">
              <a:buFont typeface="Wingdings" pitchFamily="2" charset="2"/>
              <a:buChar char="Ø"/>
            </a:pPr>
            <a:r>
              <a:rPr lang="zh-TW" altLang="en-US" sz="2800" b="1"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800" dirty="0" smtClean="0"/>
              <a:t>Business Group Overview</a:t>
            </a:r>
            <a:endParaRPr lang="en-US" altLang="zh-TW" sz="28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026" name="Picture 2"/>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6228184" y="5517232"/>
            <a:ext cx="2195270" cy="8640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5" name="投影片編號版面配置區 44"/>
          <p:cNvSpPr>
            <a:spLocks noGrp="1"/>
          </p:cNvSpPr>
          <p:nvPr>
            <p:ph type="sldNum" sz="quarter" idx="12"/>
          </p:nvPr>
        </p:nvSpPr>
        <p:spPr/>
        <p:txBody>
          <a:bodyPr/>
          <a:lstStyle/>
          <a:p>
            <a:fld id="{58C89DEB-3A96-4859-9A12-208015B5559B}" type="slidenum">
              <a:rPr lang="zh-TW" altLang="en-US" smtClean="0"/>
              <a:pPr/>
              <a:t>9</a:t>
            </a:fld>
            <a:endParaRPr lang="zh-TW" altLang="en-US"/>
          </a:p>
        </p:txBody>
      </p:sp>
    </p:spTree>
    <p:extLst>
      <p:ext uri="{BB962C8B-B14F-4D97-AF65-F5344CB8AC3E}">
        <p14:creationId xmlns:p14="http://schemas.microsoft.com/office/powerpoint/2010/main" xmlns="" val="60611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3872</TotalTime>
  <Words>2088</Words>
  <Application>Microsoft Office PowerPoint</Application>
  <PresentationFormat>如螢幕大小 (4:3)</PresentationFormat>
  <Paragraphs>977</Paragraphs>
  <Slides>34</Slides>
  <Notes>2</Notes>
  <HiddenSlides>0</HiddenSlides>
  <MMClips>0</MMClips>
  <ScaleCrop>false</ScaleCrop>
  <HeadingPairs>
    <vt:vector size="4" baseType="variant">
      <vt:variant>
        <vt:lpstr>佈景主題</vt:lpstr>
      </vt:variant>
      <vt:variant>
        <vt:i4>1</vt:i4>
      </vt:variant>
      <vt:variant>
        <vt:lpstr>投影片標題</vt:lpstr>
      </vt:variant>
      <vt:variant>
        <vt:i4>34</vt:i4>
      </vt:variant>
    </vt:vector>
  </HeadingPairs>
  <TitlesOfParts>
    <vt:vector size="35" baseType="lpstr">
      <vt:lpstr>Office 佈景主題</vt:lpstr>
      <vt:lpstr>2020 Q2 Investor Conference</vt:lpstr>
      <vt:lpstr>DISCLAIMER</vt:lpstr>
      <vt:lpstr>AGENDA</vt:lpstr>
      <vt:lpstr>Ⅰ. TA YA Group Overview</vt:lpstr>
      <vt:lpstr>投影片 5</vt:lpstr>
      <vt:lpstr>投影片 6</vt:lpstr>
      <vt:lpstr>投影片 7</vt:lpstr>
      <vt:lpstr>TA YA Group Overview</vt:lpstr>
      <vt:lpstr>投影片 9</vt:lpstr>
      <vt:lpstr>投影片 10</vt:lpstr>
      <vt:lpstr>投影片 11</vt:lpstr>
      <vt:lpstr>投影片 12</vt:lpstr>
      <vt:lpstr>投影片 13</vt:lpstr>
      <vt:lpstr>投影片 14</vt:lpstr>
      <vt:lpstr>投影片 15</vt:lpstr>
      <vt:lpstr>投影片 16</vt:lpstr>
      <vt:lpstr>投影片 17</vt:lpstr>
      <vt:lpstr>投影片 18</vt:lpstr>
      <vt:lpstr>Ⅱ. Financial Highlights</vt:lpstr>
      <vt:lpstr>投影片 20</vt:lpstr>
      <vt:lpstr>投影片 21</vt:lpstr>
      <vt:lpstr>投影片 22</vt:lpstr>
      <vt:lpstr>投影片 23</vt:lpstr>
      <vt:lpstr>投影片 24</vt:lpstr>
      <vt:lpstr>投影片 25</vt:lpstr>
      <vt:lpstr>投影片 26</vt:lpstr>
      <vt:lpstr>投影片 27</vt:lpstr>
      <vt:lpstr>投影片 28</vt:lpstr>
      <vt:lpstr>投影片 29</vt:lpstr>
      <vt:lpstr>投影片 30</vt:lpstr>
      <vt:lpstr>投影片 31</vt:lpstr>
      <vt:lpstr>投影片 32</vt:lpstr>
      <vt:lpstr>投影片 33</vt:lpstr>
      <vt:lpstr>投影片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EasonCL Chien</dc:creator>
  <cp:lastModifiedBy>謝少培</cp:lastModifiedBy>
  <cp:revision>618</cp:revision>
  <dcterms:created xsi:type="dcterms:W3CDTF">2015-09-11T13:57:23Z</dcterms:created>
  <dcterms:modified xsi:type="dcterms:W3CDTF">2020-09-03T06:15:45Z</dcterms:modified>
</cp:coreProperties>
</file>