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6" r:id="rId2"/>
    <p:sldMasterId id="2147483698" r:id="rId3"/>
    <p:sldMasterId id="2147483710" r:id="rId4"/>
    <p:sldMasterId id="2147483718" r:id="rId5"/>
    <p:sldMasterId id="2147483726" r:id="rId6"/>
  </p:sldMasterIdLst>
  <p:notesMasterIdLst>
    <p:notesMasterId r:id="rId42"/>
  </p:notesMasterIdLst>
  <p:handoutMasterIdLst>
    <p:handoutMasterId r:id="rId43"/>
  </p:handoutMasterIdLst>
  <p:sldIdLst>
    <p:sldId id="256" r:id="rId7"/>
    <p:sldId id="337" r:id="rId8"/>
    <p:sldId id="320" r:id="rId9"/>
    <p:sldId id="338" r:id="rId10"/>
    <p:sldId id="280" r:id="rId11"/>
    <p:sldId id="308" r:id="rId12"/>
    <p:sldId id="286" r:id="rId13"/>
    <p:sldId id="310" r:id="rId14"/>
    <p:sldId id="291" r:id="rId15"/>
    <p:sldId id="315" r:id="rId16"/>
    <p:sldId id="296" r:id="rId17"/>
    <p:sldId id="313" r:id="rId18"/>
    <p:sldId id="297" r:id="rId19"/>
    <p:sldId id="316" r:id="rId20"/>
    <p:sldId id="343" r:id="rId21"/>
    <p:sldId id="307" r:id="rId22"/>
    <p:sldId id="298" r:id="rId23"/>
    <p:sldId id="339" r:id="rId24"/>
    <p:sldId id="323" r:id="rId25"/>
    <p:sldId id="342"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274" r:id="rId40"/>
    <p:sldId id="264" r:id="rId41"/>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6600"/>
    <a:srgbClr val="993300"/>
    <a:srgbClr val="DBD9BF"/>
    <a:srgbClr val="D7D6C3"/>
    <a:srgbClr val="CBC9D3"/>
    <a:srgbClr val="FFEBE1"/>
    <a:srgbClr val="F4E1E0"/>
    <a:srgbClr val="FFFFFF"/>
    <a:srgbClr val="33CCCC"/>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6" autoAdjust="0"/>
    <p:restoredTop sz="94660" autoAdjust="0"/>
  </p:normalViewPr>
  <p:slideViewPr>
    <p:cSldViewPr>
      <p:cViewPr>
        <p:scale>
          <a:sx n="100" d="100"/>
          <a:sy n="100" d="100"/>
        </p:scale>
        <p:origin x="-504" y="4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982"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Users\iling\Desktop\2020Q2&#27861;&#35498;\2020Q2&#27861;&#35498;&#26371;&#24213;&#3129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d6\alina\&#27861;&#35498;&#26371;\2019Q3&#27861;&#35498;&#26371;\&#37559;&#21806;&#37327;-&#20729;&#32113;&#35336;2019Q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style val="9"/>
  <c:chart>
    <c:autoTitleDeleted val="1"/>
    <c:plotArea>
      <c:layout>
        <c:manualLayout>
          <c:layoutTarget val="inner"/>
          <c:xMode val="edge"/>
          <c:yMode val="edge"/>
          <c:x val="0.1398358204441692"/>
          <c:y val="0.10277032938450263"/>
          <c:w val="0.78478549309870438"/>
          <c:h val="0.78831240689508408"/>
        </c:manualLayout>
      </c:layout>
      <c:barChart>
        <c:barDir val="col"/>
        <c:grouping val="clustered"/>
        <c:ser>
          <c:idx val="0"/>
          <c:order val="0"/>
          <c:tx>
            <c:strRef>
              <c:f>年度營運!$C$3</c:f>
              <c:strCache>
                <c:ptCount val="1"/>
                <c:pt idx="0">
                  <c:v>營業額(仟元)</c:v>
                </c:pt>
              </c:strCache>
            </c:strRef>
          </c:tx>
          <c:spPr>
            <a:gradFill flip="none" rotWithShape="1">
              <a:gsLst>
                <a:gs pos="49000">
                  <a:srgbClr val="825600">
                    <a:alpha val="62000"/>
                  </a:srgbClr>
                </a:gs>
                <a:gs pos="25000">
                  <a:srgbClr val="F79646">
                    <a:lumMod val="50000"/>
                    <a:alpha val="98000"/>
                  </a:srgbClr>
                </a:gs>
                <a:gs pos="33000">
                  <a:srgbClr val="C0504D">
                    <a:lumMod val="50000"/>
                    <a:alpha val="96000"/>
                  </a:srgbClr>
                </a:gs>
                <a:gs pos="45000">
                  <a:srgbClr val="996600"/>
                </a:gs>
                <a:gs pos="58000">
                  <a:srgbClr val="825600"/>
                </a:gs>
                <a:gs pos="72000">
                  <a:srgbClr val="F79646">
                    <a:lumMod val="50000"/>
                    <a:alpha val="95000"/>
                  </a:srgbClr>
                </a:gs>
                <a:gs pos="87000">
                  <a:srgbClr val="825600"/>
                </a:gs>
                <a:gs pos="100000">
                  <a:srgbClr val="FFA800"/>
                </a:gs>
              </a:gsLst>
              <a:lin ang="18600000" scaled="0"/>
              <a:tileRect/>
            </a:gradFill>
            <a:ln w="12700">
              <a:gradFill>
                <a:gsLst>
                  <a:gs pos="0">
                    <a:schemeClr val="bg2">
                      <a:lumMod val="50000"/>
                    </a:schemeClr>
                  </a:gs>
                  <a:gs pos="50000">
                    <a:srgbClr val="4F81BD">
                      <a:tint val="44500"/>
                      <a:satMod val="160000"/>
                    </a:srgbClr>
                  </a:gs>
                  <a:gs pos="100000">
                    <a:srgbClr val="4F81BD">
                      <a:tint val="23500"/>
                      <a:satMod val="160000"/>
                    </a:srgbClr>
                  </a:gs>
                </a:gsLst>
                <a:lin ang="5400000" scaled="0"/>
              </a:gradFill>
            </a:ln>
            <a:effectLst>
              <a:innerShdw blurRad="63500" dist="50800">
                <a:prstClr val="black">
                  <a:alpha val="50000"/>
                </a:prstClr>
              </a:innerShdw>
            </a:effectLst>
            <a:scene3d>
              <a:camera prst="orthographicFront"/>
              <a:lightRig rig="balanced" dir="t">
                <a:rot lat="0" lon="0" rev="8700000"/>
              </a:lightRig>
            </a:scene3d>
            <a:sp3d>
              <a:bevelT w="190500" h="38100"/>
            </a:sp3d>
          </c:spPr>
          <c:dPt>
            <c:idx val="2"/>
            <c:invertIfNegative val="1"/>
          </c:dPt>
          <c:cat>
            <c:strRef>
              <c:f>年度營運!$B$4:$B$9</c:f>
              <c:strCache>
                <c:ptCount val="6"/>
                <c:pt idx="0">
                  <c:v>104年</c:v>
                </c:pt>
                <c:pt idx="1">
                  <c:v>105年</c:v>
                </c:pt>
                <c:pt idx="2">
                  <c:v>106年</c:v>
                </c:pt>
                <c:pt idx="3">
                  <c:v>107年</c:v>
                </c:pt>
                <c:pt idx="4">
                  <c:v>108年</c:v>
                </c:pt>
                <c:pt idx="5">
                  <c:v>109Q2</c:v>
                </c:pt>
              </c:strCache>
            </c:strRef>
          </c:cat>
          <c:val>
            <c:numRef>
              <c:f>年度營運!$C$4:$C$9</c:f>
              <c:numCache>
                <c:formatCode>#,##0;[Red]\-#,##0</c:formatCode>
                <c:ptCount val="6"/>
                <c:pt idx="0">
                  <c:v>15189555</c:v>
                </c:pt>
                <c:pt idx="1">
                  <c:v>14268029</c:v>
                </c:pt>
                <c:pt idx="2">
                  <c:v>16743012</c:v>
                </c:pt>
                <c:pt idx="3">
                  <c:v>18577212</c:v>
                </c:pt>
                <c:pt idx="4">
                  <c:v>18153101</c:v>
                </c:pt>
                <c:pt idx="5">
                  <c:v>8173709</c:v>
                </c:pt>
              </c:numCache>
            </c:numRef>
          </c:val>
        </c:ser>
        <c:ser>
          <c:idx val="3"/>
          <c:order val="1"/>
          <c:tx>
            <c:strRef>
              <c:f>年度營運!$E$3</c:f>
              <c:strCache>
                <c:ptCount val="1"/>
                <c:pt idx="0">
                  <c:v>歸屬母公司稅後淨利(仟元)</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年度營運!$B$4:$B$9</c:f>
              <c:strCache>
                <c:ptCount val="6"/>
                <c:pt idx="0">
                  <c:v>104年</c:v>
                </c:pt>
                <c:pt idx="1">
                  <c:v>105年</c:v>
                </c:pt>
                <c:pt idx="2">
                  <c:v>106年</c:v>
                </c:pt>
                <c:pt idx="3">
                  <c:v>107年</c:v>
                </c:pt>
                <c:pt idx="4">
                  <c:v>108年</c:v>
                </c:pt>
                <c:pt idx="5">
                  <c:v>109Q2</c:v>
                </c:pt>
              </c:strCache>
            </c:strRef>
          </c:cat>
          <c:val>
            <c:numRef>
              <c:f>年度營運!$E$4:$E$9</c:f>
              <c:numCache>
                <c:formatCode>#,##0;[Red]\-#,##0</c:formatCode>
                <c:ptCount val="6"/>
                <c:pt idx="0">
                  <c:v>-542270</c:v>
                </c:pt>
                <c:pt idx="1">
                  <c:v>28136</c:v>
                </c:pt>
                <c:pt idx="2">
                  <c:v>467463</c:v>
                </c:pt>
                <c:pt idx="3">
                  <c:v>471252</c:v>
                </c:pt>
                <c:pt idx="4">
                  <c:v>505047</c:v>
                </c:pt>
                <c:pt idx="5">
                  <c:v>457902</c:v>
                </c:pt>
              </c:numCache>
            </c:numRef>
          </c:val>
        </c:ser>
        <c:gapWidth val="75"/>
        <c:axId val="141195904"/>
        <c:axId val="141205888"/>
      </c:barChart>
      <c:lineChart>
        <c:grouping val="standard"/>
        <c:ser>
          <c:idx val="4"/>
          <c:order val="2"/>
          <c:tx>
            <c:strRef>
              <c:f>年度營運!$G$3</c:f>
              <c:strCache>
                <c:ptCount val="1"/>
                <c:pt idx="0">
                  <c:v>毛利率(%)</c:v>
                </c:pt>
              </c:strCache>
            </c:strRef>
          </c:tx>
          <c:spPr>
            <a:ln>
              <a:solidFill>
                <a:srgbClr val="C0504D">
                  <a:lumMod val="75000"/>
                  <a:alpha val="91000"/>
                </a:srgbClr>
              </a:solidFill>
            </a:ln>
          </c:spPr>
          <c:dPt>
            <c:idx val="1"/>
            <c:spPr>
              <a:ln>
                <a:solidFill>
                  <a:schemeClr val="accent5">
                    <a:lumMod val="75000"/>
                    <a:alpha val="91000"/>
                  </a:schemeClr>
                </a:solidFill>
              </a:ln>
            </c:spPr>
          </c:dPt>
          <c:dPt>
            <c:idx val="2"/>
            <c:spPr>
              <a:ln>
                <a:solidFill>
                  <a:schemeClr val="accent5">
                    <a:lumMod val="75000"/>
                    <a:alpha val="91000"/>
                  </a:schemeClr>
                </a:solidFill>
              </a:ln>
            </c:spPr>
          </c:dPt>
          <c:dPt>
            <c:idx val="3"/>
            <c:spPr>
              <a:ln>
                <a:solidFill>
                  <a:schemeClr val="accent5">
                    <a:lumMod val="75000"/>
                    <a:alpha val="91000"/>
                  </a:schemeClr>
                </a:solidFill>
              </a:ln>
            </c:spPr>
          </c:dPt>
          <c:dPt>
            <c:idx val="4"/>
            <c:spPr>
              <a:ln>
                <a:solidFill>
                  <a:schemeClr val="accent5">
                    <a:lumMod val="75000"/>
                    <a:alpha val="91000"/>
                  </a:schemeClr>
                </a:solidFill>
              </a:ln>
            </c:spPr>
          </c:dPt>
          <c:dPt>
            <c:idx val="5"/>
            <c:spPr>
              <a:ln>
                <a:solidFill>
                  <a:schemeClr val="accent5">
                    <a:lumMod val="75000"/>
                    <a:alpha val="91000"/>
                  </a:schemeClr>
                </a:solidFill>
              </a:ln>
            </c:spPr>
          </c:dPt>
          <c:dLbls>
            <c:showVal val="1"/>
          </c:dLbls>
          <c:cat>
            <c:strRef>
              <c:f>年度營運!$B$4:$B$9</c:f>
              <c:strCache>
                <c:ptCount val="6"/>
                <c:pt idx="0">
                  <c:v>104年</c:v>
                </c:pt>
                <c:pt idx="1">
                  <c:v>105年</c:v>
                </c:pt>
                <c:pt idx="2">
                  <c:v>106年</c:v>
                </c:pt>
                <c:pt idx="3">
                  <c:v>107年</c:v>
                </c:pt>
                <c:pt idx="4">
                  <c:v>108年</c:v>
                </c:pt>
                <c:pt idx="5">
                  <c:v>109Q2</c:v>
                </c:pt>
              </c:strCache>
            </c:strRef>
          </c:cat>
          <c:val>
            <c:numRef>
              <c:f>年度營運!$G$4:$G$9</c:f>
              <c:numCache>
                <c:formatCode>0.00%</c:formatCode>
                <c:ptCount val="6"/>
                <c:pt idx="0">
                  <c:v>3.1221191140885958E-2</c:v>
                </c:pt>
                <c:pt idx="1">
                  <c:v>7.2112202743630532E-2</c:v>
                </c:pt>
                <c:pt idx="2">
                  <c:v>9.2643486130213643E-2</c:v>
                </c:pt>
                <c:pt idx="3">
                  <c:v>6.8949366568029649E-2</c:v>
                </c:pt>
                <c:pt idx="4">
                  <c:v>7.1919943595311897E-2</c:v>
                </c:pt>
                <c:pt idx="5">
                  <c:v>6.5232809242413731E-2</c:v>
                </c:pt>
              </c:numCache>
            </c:numRef>
          </c:val>
        </c:ser>
        <c:marker val="1"/>
        <c:axId val="141217792"/>
        <c:axId val="141207808"/>
      </c:lineChart>
      <c:catAx>
        <c:axId val="141195904"/>
        <c:scaling>
          <c:orientation val="minMax"/>
        </c:scaling>
        <c:axPos val="b"/>
        <c:majorTickMark val="none"/>
        <c:tickLblPos val="nextTo"/>
        <c:crossAx val="141205888"/>
        <c:crosses val="autoZero"/>
        <c:auto val="1"/>
        <c:lblAlgn val="ctr"/>
        <c:lblOffset val="100"/>
      </c:catAx>
      <c:valAx>
        <c:axId val="141205888"/>
        <c:scaling>
          <c:orientation val="minMax"/>
        </c:scaling>
        <c:axPos val="l"/>
        <c:majorGridlines/>
        <c:numFmt formatCode="#,##0.00_);\(#,##0.00\)" sourceLinked="0"/>
        <c:majorTickMark val="none"/>
        <c:tickLblPos val="nextTo"/>
        <c:crossAx val="141195904"/>
        <c:crosses val="autoZero"/>
        <c:crossBetween val="between"/>
        <c:dispUnits>
          <c:builtInUnit val="thousands"/>
          <c:dispUnitsLbl>
            <c:layout>
              <c:manualLayout>
                <c:xMode val="edge"/>
                <c:yMode val="edge"/>
                <c:x val="1.6949152542372881E-2"/>
                <c:y val="0.85362814496672768"/>
              </c:manualLayout>
            </c:layout>
            <c:tx>
              <c:rich>
                <a:bodyPr rot="0" vert="eaVert"/>
                <a:lstStyle/>
                <a:p>
                  <a:pPr>
                    <a:defRPr>
                      <a:latin typeface="微軟正黑體" pitchFamily="34" charset="-120"/>
                      <a:ea typeface="微軟正黑體" pitchFamily="34" charset="-120"/>
                    </a:defRPr>
                  </a:pPr>
                  <a:r>
                    <a:rPr lang="zh-TW" altLang="en-US">
                      <a:latin typeface="微軟正黑體" pitchFamily="34" charset="-120"/>
                      <a:ea typeface="微軟正黑體" pitchFamily="34" charset="-120"/>
                    </a:rPr>
                    <a:t>百萬</a:t>
                  </a:r>
                  <a:r>
                    <a:rPr lang="zh-TW">
                      <a:latin typeface="微軟正黑體" pitchFamily="34" charset="-120"/>
                      <a:ea typeface="微軟正黑體" pitchFamily="34" charset="-120"/>
                    </a:rPr>
                    <a:t>元</a:t>
                  </a:r>
                </a:p>
              </c:rich>
            </c:tx>
          </c:dispUnitsLbl>
        </c:dispUnits>
      </c:valAx>
      <c:valAx>
        <c:axId val="141207808"/>
        <c:scaling>
          <c:orientation val="minMax"/>
        </c:scaling>
        <c:axPos val="r"/>
        <c:numFmt formatCode="0.00%" sourceLinked="1"/>
        <c:tickLblPos val="nextTo"/>
        <c:crossAx val="141217792"/>
        <c:crosses val="max"/>
        <c:crossBetween val="between"/>
      </c:valAx>
      <c:catAx>
        <c:axId val="141217792"/>
        <c:scaling>
          <c:orientation val="minMax"/>
        </c:scaling>
        <c:delete val="1"/>
        <c:axPos val="b"/>
        <c:tickLblPos val="none"/>
        <c:crossAx val="141207808"/>
        <c:crosses val="autoZero"/>
        <c:auto val="1"/>
        <c:lblAlgn val="ctr"/>
        <c:lblOffset val="100"/>
      </c:catAx>
      <c:spPr>
        <a:ln>
          <a:noFill/>
        </a:ln>
      </c:spPr>
    </c:plotArea>
    <c:legend>
      <c:legendPos val="b"/>
      <c:layout/>
      <c:txPr>
        <a:bodyPr/>
        <a:lstStyle/>
        <a:p>
          <a:pPr>
            <a:defRPr>
              <a:latin typeface="微軟正黑體" pitchFamily="34" charset="-120"/>
              <a:ea typeface="微軟正黑體" pitchFamily="34" charset="-120"/>
            </a:defRPr>
          </a:pPr>
          <a:endParaRPr lang="zh-TW"/>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26"/>
  <c:chart>
    <c:autoTitleDeleted val="1"/>
    <c:plotArea>
      <c:layout/>
      <c:barChart>
        <c:barDir val="col"/>
        <c:grouping val="stacked"/>
        <c:ser>
          <c:idx val="0"/>
          <c:order val="0"/>
          <c:tx>
            <c:strRef>
              <c:f>銷售數量統計!$A$22</c:f>
              <c:strCache>
                <c:ptCount val="1"/>
                <c:pt idx="0">
                  <c:v>裸銅線</c:v>
                </c:pt>
              </c:strCache>
            </c:strRef>
          </c:tx>
          <c:spPr>
            <a:solidFill>
              <a:schemeClr val="bg2">
                <a:lumMod val="75000"/>
              </a:schemeClr>
            </a:solidFill>
          </c:spPr>
          <c:cat>
            <c:strRef>
              <c:f>銷售數量統計!$D$21:$I$21</c:f>
              <c:strCache>
                <c:ptCount val="6"/>
                <c:pt idx="0">
                  <c:v>104年</c:v>
                </c:pt>
                <c:pt idx="1">
                  <c:v>105年</c:v>
                </c:pt>
                <c:pt idx="2">
                  <c:v>106年</c:v>
                </c:pt>
                <c:pt idx="3">
                  <c:v>107年</c:v>
                </c:pt>
                <c:pt idx="4">
                  <c:v>108年</c:v>
                </c:pt>
                <c:pt idx="5">
                  <c:v>109年Q2</c:v>
                </c:pt>
              </c:strCache>
            </c:strRef>
          </c:cat>
          <c:val>
            <c:numRef>
              <c:f>銷售數量統計!$D$22:$I$22</c:f>
              <c:numCache>
                <c:formatCode>_-* #,##0_-;\-* #,##0_-;_-* "-"??_-;_-@_-</c:formatCode>
                <c:ptCount val="6"/>
                <c:pt idx="0">
                  <c:v>4258</c:v>
                </c:pt>
                <c:pt idx="1">
                  <c:v>5224</c:v>
                </c:pt>
                <c:pt idx="2">
                  <c:v>4753</c:v>
                </c:pt>
                <c:pt idx="3">
                  <c:v>4672</c:v>
                </c:pt>
                <c:pt idx="4">
                  <c:v>4704</c:v>
                </c:pt>
                <c:pt idx="5">
                  <c:v>2554</c:v>
                </c:pt>
              </c:numCache>
            </c:numRef>
          </c:val>
        </c:ser>
        <c:ser>
          <c:idx val="1"/>
          <c:order val="1"/>
          <c:tx>
            <c:strRef>
              <c:f>銷售數量統計!$A$23</c:f>
              <c:strCache>
                <c:ptCount val="1"/>
                <c:pt idx="0">
                  <c:v>電力線纜</c:v>
                </c:pt>
              </c:strCache>
            </c:strRef>
          </c:tx>
          <c:spPr>
            <a:solidFill>
              <a:schemeClr val="bg1">
                <a:lumMod val="65000"/>
              </a:schemeClr>
            </a:solidFill>
          </c:spPr>
          <c:cat>
            <c:strRef>
              <c:f>銷售數量統計!$D$21:$I$21</c:f>
              <c:strCache>
                <c:ptCount val="6"/>
                <c:pt idx="0">
                  <c:v>104年</c:v>
                </c:pt>
                <c:pt idx="1">
                  <c:v>105年</c:v>
                </c:pt>
                <c:pt idx="2">
                  <c:v>106年</c:v>
                </c:pt>
                <c:pt idx="3">
                  <c:v>107年</c:v>
                </c:pt>
                <c:pt idx="4">
                  <c:v>108年</c:v>
                </c:pt>
                <c:pt idx="5">
                  <c:v>109年Q2</c:v>
                </c:pt>
              </c:strCache>
            </c:strRef>
          </c:cat>
          <c:val>
            <c:numRef>
              <c:f>銷售數量統計!$D$23:$I$23</c:f>
              <c:numCache>
                <c:formatCode>_-* #,##0_-;\-* #,##0_-;_-* "-"??_-;_-@_-</c:formatCode>
                <c:ptCount val="6"/>
                <c:pt idx="0">
                  <c:v>19391</c:v>
                </c:pt>
                <c:pt idx="1">
                  <c:v>18464</c:v>
                </c:pt>
                <c:pt idx="2">
                  <c:v>18172</c:v>
                </c:pt>
                <c:pt idx="3">
                  <c:v>21635</c:v>
                </c:pt>
                <c:pt idx="4">
                  <c:v>25254</c:v>
                </c:pt>
                <c:pt idx="5">
                  <c:v>13411</c:v>
                </c:pt>
              </c:numCache>
            </c:numRef>
          </c:val>
        </c:ser>
        <c:ser>
          <c:idx val="2"/>
          <c:order val="2"/>
          <c:tx>
            <c:strRef>
              <c:f>銷售數量統計!$A$24</c:f>
              <c:strCache>
                <c:ptCount val="1"/>
                <c:pt idx="0">
                  <c:v>通信線纜</c:v>
                </c:pt>
              </c:strCache>
            </c:strRef>
          </c:tx>
          <c:spPr>
            <a:solidFill>
              <a:schemeClr val="accent5">
                <a:lumMod val="60000"/>
                <a:lumOff val="40000"/>
              </a:schemeClr>
            </a:solidFill>
          </c:spPr>
          <c:cat>
            <c:strRef>
              <c:f>銷售數量統計!$C$21:$H$21</c:f>
              <c:strCache>
                <c:ptCount val="6"/>
                <c:pt idx="0">
                  <c:v>103年</c:v>
                </c:pt>
                <c:pt idx="1">
                  <c:v>104年</c:v>
                </c:pt>
                <c:pt idx="2">
                  <c:v>105年</c:v>
                </c:pt>
                <c:pt idx="3">
                  <c:v>106年</c:v>
                </c:pt>
                <c:pt idx="4">
                  <c:v>107年</c:v>
                </c:pt>
                <c:pt idx="5">
                  <c:v>108年</c:v>
                </c:pt>
              </c:strCache>
            </c:strRef>
          </c:cat>
          <c:val>
            <c:numRef>
              <c:f>銷售數量統計!$C$24:$H$24</c:f>
              <c:numCache>
                <c:formatCode>_-* #,##0_-;\-* #,##0_-;_-* "-"??_-;_-@_-</c:formatCode>
                <c:ptCount val="6"/>
                <c:pt idx="0">
                  <c:v>2857</c:v>
                </c:pt>
                <c:pt idx="1">
                  <c:v>1698</c:v>
                </c:pt>
                <c:pt idx="2">
                  <c:v>1546</c:v>
                </c:pt>
                <c:pt idx="3">
                  <c:v>1041</c:v>
                </c:pt>
                <c:pt idx="4">
                  <c:v>1377</c:v>
                </c:pt>
                <c:pt idx="5">
                  <c:v>1231</c:v>
                </c:pt>
              </c:numCache>
            </c:numRef>
          </c:val>
        </c:ser>
        <c:ser>
          <c:idx val="3"/>
          <c:order val="3"/>
          <c:tx>
            <c:strRef>
              <c:f>銷售數量統計!$A$25</c:f>
              <c:strCache>
                <c:ptCount val="1"/>
                <c:pt idx="0">
                  <c:v>漆包線</c:v>
                </c:pt>
              </c:strCache>
            </c:strRef>
          </c:tx>
          <c:spPr>
            <a:solidFill>
              <a:schemeClr val="tx2">
                <a:lumMod val="40000"/>
                <a:lumOff val="60000"/>
              </a:schemeClr>
            </a:solidFill>
          </c:spPr>
          <c:cat>
            <c:strRef>
              <c:f>銷售數量統計!$D$21:$I$21</c:f>
              <c:strCache>
                <c:ptCount val="6"/>
                <c:pt idx="0">
                  <c:v>104年</c:v>
                </c:pt>
                <c:pt idx="1">
                  <c:v>105年</c:v>
                </c:pt>
                <c:pt idx="2">
                  <c:v>106年</c:v>
                </c:pt>
                <c:pt idx="3">
                  <c:v>107年</c:v>
                </c:pt>
                <c:pt idx="4">
                  <c:v>108年</c:v>
                </c:pt>
                <c:pt idx="5">
                  <c:v>109年Q2</c:v>
                </c:pt>
              </c:strCache>
            </c:strRef>
          </c:cat>
          <c:val>
            <c:numRef>
              <c:f>銷售數量統計!$D$25:$I$25</c:f>
              <c:numCache>
                <c:formatCode>_-* #,##0_-;\-* #,##0_-;_-* "-"??_-;_-@_-</c:formatCode>
                <c:ptCount val="6"/>
                <c:pt idx="0">
                  <c:v>8818</c:v>
                </c:pt>
                <c:pt idx="1">
                  <c:v>8498</c:v>
                </c:pt>
                <c:pt idx="2">
                  <c:v>9344</c:v>
                </c:pt>
                <c:pt idx="3">
                  <c:v>10214</c:v>
                </c:pt>
                <c:pt idx="4">
                  <c:v>8596</c:v>
                </c:pt>
                <c:pt idx="5">
                  <c:v>4216</c:v>
                </c:pt>
              </c:numCache>
            </c:numRef>
          </c:val>
        </c:ser>
        <c:ser>
          <c:idx val="4"/>
          <c:order val="4"/>
          <c:tx>
            <c:strRef>
              <c:f>銷售數量統計!$A$26</c:f>
              <c:strCache>
                <c:ptCount val="1"/>
                <c:pt idx="0">
                  <c:v>其他</c:v>
                </c:pt>
              </c:strCache>
            </c:strRef>
          </c:tx>
          <c:spPr>
            <a:solidFill>
              <a:schemeClr val="bg1">
                <a:lumMod val="85000"/>
              </a:schemeClr>
            </a:solidFill>
          </c:spPr>
          <c:cat>
            <c:strRef>
              <c:f>銷售數量統計!$D$21:$I$21</c:f>
              <c:strCache>
                <c:ptCount val="6"/>
                <c:pt idx="0">
                  <c:v>104年</c:v>
                </c:pt>
                <c:pt idx="1">
                  <c:v>105年</c:v>
                </c:pt>
                <c:pt idx="2">
                  <c:v>106年</c:v>
                </c:pt>
                <c:pt idx="3">
                  <c:v>107年</c:v>
                </c:pt>
                <c:pt idx="4">
                  <c:v>108年</c:v>
                </c:pt>
                <c:pt idx="5">
                  <c:v>109年Q2</c:v>
                </c:pt>
              </c:strCache>
            </c:strRef>
          </c:cat>
          <c:val>
            <c:numRef>
              <c:f>銷售數量統計!$D$26:$I$26</c:f>
              <c:numCache>
                <c:formatCode>_-* #,##0_-;\-* #,##0_-;_-* "-"??_-;_-@_-</c:formatCode>
                <c:ptCount val="6"/>
                <c:pt idx="0">
                  <c:v>6160</c:v>
                </c:pt>
                <c:pt idx="1">
                  <c:v>5598</c:v>
                </c:pt>
                <c:pt idx="2">
                  <c:v>4227</c:v>
                </c:pt>
                <c:pt idx="3">
                  <c:v>2123</c:v>
                </c:pt>
                <c:pt idx="4">
                  <c:v>2366</c:v>
                </c:pt>
                <c:pt idx="5">
                  <c:v>1117</c:v>
                </c:pt>
              </c:numCache>
            </c:numRef>
          </c:val>
        </c:ser>
        <c:gapWidth val="75"/>
        <c:overlap val="100"/>
        <c:axId val="141543680"/>
        <c:axId val="141549568"/>
      </c:barChart>
      <c:lineChart>
        <c:grouping val="standard"/>
        <c:ser>
          <c:idx val="5"/>
          <c:order val="5"/>
          <c:tx>
            <c:strRef>
              <c:f>銷售數量統計!$A$27</c:f>
              <c:strCache>
                <c:ptCount val="1"/>
                <c:pt idx="0">
                  <c:v>合計</c:v>
                </c:pt>
              </c:strCache>
            </c:strRef>
          </c:tx>
          <c:cat>
            <c:strRef>
              <c:f>銷售數量統計!$D$21:$I$21</c:f>
              <c:strCache>
                <c:ptCount val="6"/>
                <c:pt idx="0">
                  <c:v>104年</c:v>
                </c:pt>
                <c:pt idx="1">
                  <c:v>105年</c:v>
                </c:pt>
                <c:pt idx="2">
                  <c:v>106年</c:v>
                </c:pt>
                <c:pt idx="3">
                  <c:v>107年</c:v>
                </c:pt>
                <c:pt idx="4">
                  <c:v>108年</c:v>
                </c:pt>
                <c:pt idx="5">
                  <c:v>109年Q2</c:v>
                </c:pt>
              </c:strCache>
            </c:strRef>
          </c:cat>
          <c:val>
            <c:numRef>
              <c:f>銷售數量統計!$D$27:$I$27</c:f>
              <c:numCache>
                <c:formatCode>_-* #,##0_-;\-* #,##0_-;_-* "-"??_-;_-@_-</c:formatCode>
                <c:ptCount val="6"/>
                <c:pt idx="0">
                  <c:v>40325</c:v>
                </c:pt>
                <c:pt idx="1">
                  <c:v>39330</c:v>
                </c:pt>
                <c:pt idx="2">
                  <c:v>37537</c:v>
                </c:pt>
                <c:pt idx="3">
                  <c:v>40021</c:v>
                </c:pt>
                <c:pt idx="4">
                  <c:v>42151</c:v>
                </c:pt>
                <c:pt idx="5">
                  <c:v>21796</c:v>
                </c:pt>
              </c:numCache>
            </c:numRef>
          </c:val>
        </c:ser>
        <c:marker val="1"/>
        <c:axId val="141543680"/>
        <c:axId val="141549568"/>
      </c:lineChart>
      <c:catAx>
        <c:axId val="141543680"/>
        <c:scaling>
          <c:orientation val="minMax"/>
        </c:scaling>
        <c:axPos val="b"/>
        <c:majorTickMark val="none"/>
        <c:tickLblPos val="nextTo"/>
        <c:crossAx val="141549568"/>
        <c:crosses val="autoZero"/>
        <c:auto val="1"/>
        <c:lblAlgn val="ctr"/>
        <c:lblOffset val="100"/>
      </c:catAx>
      <c:valAx>
        <c:axId val="141549568"/>
        <c:scaling>
          <c:orientation val="minMax"/>
        </c:scaling>
        <c:axPos val="l"/>
        <c:majorGridlines/>
        <c:numFmt formatCode="_-* #,##0_-;\-* #,##0_-;_-* &quot;-&quot;??_-;_-@_-" sourceLinked="1"/>
        <c:majorTickMark val="none"/>
        <c:tickLblPos val="nextTo"/>
        <c:spPr>
          <a:ln w="9525">
            <a:noFill/>
          </a:ln>
        </c:spPr>
        <c:crossAx val="141543680"/>
        <c:crosses val="autoZero"/>
        <c:crossBetween val="between"/>
      </c:valAx>
    </c:plotArea>
    <c:legend>
      <c:legendPos val="b"/>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B8279-6A85-43E6-97B6-FE60A0BE081E}"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zh-TW" altLang="en-US"/>
        </a:p>
      </dgm:t>
    </dgm:pt>
    <dgm:pt modelId="{9E1A4980-708C-4005-9038-DF794305D5F8}">
      <dgm:prSet phldrT="[文字]"/>
      <dgm:spPr/>
      <dgm:t>
        <a:bodyPr/>
        <a:lstStyle/>
        <a:p>
          <a:pPr algn="ctr"/>
          <a:r>
            <a:rPr lang="zh-TW" altLang="en-US" dirty="0" smtClean="0">
              <a:latin typeface="微軟正黑體" pitchFamily="34" charset="-120"/>
              <a:ea typeface="微軟正黑體" pitchFamily="34" charset="-120"/>
            </a:rPr>
            <a:t>公司簡介</a:t>
          </a:r>
          <a:endParaRPr lang="zh-TW" altLang="en-US" dirty="0">
            <a:latin typeface="微軟正黑體" pitchFamily="34" charset="-120"/>
            <a:ea typeface="微軟正黑體" pitchFamily="34" charset="-120"/>
          </a:endParaRPr>
        </a:p>
      </dgm:t>
    </dgm:pt>
    <dgm:pt modelId="{15CD1519-E119-400D-80E2-ADA19D9F94CA}" type="parTrans" cxnId="{F236C35E-76FC-42AB-920A-DBFABA43E4FA}">
      <dgm:prSet/>
      <dgm:spPr/>
      <dgm:t>
        <a:bodyPr/>
        <a:lstStyle/>
        <a:p>
          <a:endParaRPr lang="zh-TW" altLang="en-US">
            <a:latin typeface="微軟正黑體" pitchFamily="34" charset="-120"/>
            <a:ea typeface="微軟正黑體" pitchFamily="34" charset="-120"/>
          </a:endParaRPr>
        </a:p>
      </dgm:t>
    </dgm:pt>
    <dgm:pt modelId="{8F316FEA-AB03-483A-B3CF-F37A2D5AC429}" type="sibTrans" cxnId="{F236C35E-76FC-42AB-920A-DBFABA43E4FA}">
      <dgm:prSet/>
      <dgm:spPr/>
      <dgm:t>
        <a:bodyPr/>
        <a:lstStyle/>
        <a:p>
          <a:endParaRPr lang="zh-TW" altLang="en-US">
            <a:latin typeface="微軟正黑體" pitchFamily="34" charset="-120"/>
            <a:ea typeface="微軟正黑體" pitchFamily="34" charset="-120"/>
          </a:endParaRPr>
        </a:p>
      </dgm:t>
    </dgm:pt>
    <dgm:pt modelId="{9B94D132-C40E-4A1D-AE2E-0542E680E242}">
      <dgm:prSet phldrT="[文字]"/>
      <dgm:spPr/>
      <dgm:t>
        <a:bodyPr/>
        <a:lstStyle/>
        <a:p>
          <a:pPr algn="ctr"/>
          <a:r>
            <a:rPr lang="zh-TW" altLang="en-US" dirty="0" smtClean="0">
              <a:latin typeface="微軟正黑體" pitchFamily="34" charset="-120"/>
              <a:ea typeface="微軟正黑體" pitchFamily="34" charset="-120"/>
            </a:rPr>
            <a:t>財務表現</a:t>
          </a:r>
          <a:endParaRPr lang="zh-TW" altLang="en-US" dirty="0">
            <a:latin typeface="微軟正黑體" pitchFamily="34" charset="-120"/>
            <a:ea typeface="微軟正黑體" pitchFamily="34" charset="-120"/>
          </a:endParaRPr>
        </a:p>
      </dgm:t>
    </dgm:pt>
    <dgm:pt modelId="{E827E09D-772B-4494-B0B8-13AECE05669C}" type="parTrans" cxnId="{F4CDF13A-09FC-4509-9E17-A98AA9D6D0FB}">
      <dgm:prSet/>
      <dgm:spPr/>
      <dgm:t>
        <a:bodyPr/>
        <a:lstStyle/>
        <a:p>
          <a:endParaRPr lang="zh-TW" altLang="en-US">
            <a:latin typeface="微軟正黑體" pitchFamily="34" charset="-120"/>
            <a:ea typeface="微軟正黑體" pitchFamily="34" charset="-120"/>
          </a:endParaRPr>
        </a:p>
      </dgm:t>
    </dgm:pt>
    <dgm:pt modelId="{900DA905-85B8-4460-8FE3-0E60D427848C}" type="sibTrans" cxnId="{F4CDF13A-09FC-4509-9E17-A98AA9D6D0FB}">
      <dgm:prSet/>
      <dgm:spPr/>
      <dgm:t>
        <a:bodyPr/>
        <a:lstStyle/>
        <a:p>
          <a:endParaRPr lang="zh-TW" altLang="en-US">
            <a:latin typeface="微軟正黑體" pitchFamily="34" charset="-120"/>
            <a:ea typeface="微軟正黑體" pitchFamily="34" charset="-120"/>
          </a:endParaRPr>
        </a:p>
      </dgm:t>
    </dgm:pt>
    <dgm:pt modelId="{5519C222-0F22-4368-A217-F8DE878418AB}">
      <dgm:prSet phldrT="[文字]"/>
      <dgm:spPr/>
      <dgm:t>
        <a:bodyPr/>
        <a:lstStyle/>
        <a:p>
          <a:pPr algn="ctr"/>
          <a:r>
            <a:rPr lang="zh-TW" altLang="en-US" dirty="0" smtClean="0">
              <a:latin typeface="微軟正黑體" pitchFamily="34" charset="-120"/>
              <a:ea typeface="微軟正黑體" pitchFamily="34" charset="-120"/>
            </a:rPr>
            <a:t>聯絡資訊</a:t>
          </a:r>
          <a:endParaRPr lang="zh-TW" altLang="en-US" dirty="0">
            <a:latin typeface="微軟正黑體" pitchFamily="34" charset="-120"/>
            <a:ea typeface="微軟正黑體" pitchFamily="34" charset="-120"/>
          </a:endParaRPr>
        </a:p>
      </dgm:t>
    </dgm:pt>
    <dgm:pt modelId="{548A900F-79CC-4E5C-9094-59F6D821CF1E}" type="parTrans" cxnId="{83DF30EF-D0DC-49BB-B755-6370893A74EB}">
      <dgm:prSet/>
      <dgm:spPr/>
      <dgm:t>
        <a:bodyPr/>
        <a:lstStyle/>
        <a:p>
          <a:endParaRPr lang="zh-TW" altLang="en-US">
            <a:latin typeface="微軟正黑體" pitchFamily="34" charset="-120"/>
            <a:ea typeface="微軟正黑體" pitchFamily="34" charset="-120"/>
          </a:endParaRPr>
        </a:p>
      </dgm:t>
    </dgm:pt>
    <dgm:pt modelId="{B373E769-35D3-466F-8B37-9ED6A0A3330E}" type="sibTrans" cxnId="{83DF30EF-D0DC-49BB-B755-6370893A74EB}">
      <dgm:prSet/>
      <dgm:spPr/>
      <dgm:t>
        <a:bodyPr/>
        <a:lstStyle/>
        <a:p>
          <a:endParaRPr lang="zh-TW" altLang="en-US">
            <a:latin typeface="微軟正黑體" pitchFamily="34" charset="-120"/>
            <a:ea typeface="微軟正黑體" pitchFamily="34" charset="-120"/>
          </a:endParaRPr>
        </a:p>
      </dgm:t>
    </dgm:pt>
    <dgm:pt modelId="{9645D63A-1E8F-4D66-8573-EE24A30E8BBD}" type="pres">
      <dgm:prSet presAssocID="{1F4B8279-6A85-43E6-97B6-FE60A0BE081E}" presName="linear" presStyleCnt="0">
        <dgm:presLayoutVars>
          <dgm:dir/>
          <dgm:animLvl val="lvl"/>
          <dgm:resizeHandles val="exact"/>
        </dgm:presLayoutVars>
      </dgm:prSet>
      <dgm:spPr/>
      <dgm:t>
        <a:bodyPr/>
        <a:lstStyle/>
        <a:p>
          <a:endParaRPr lang="zh-TW" altLang="en-US"/>
        </a:p>
      </dgm:t>
    </dgm:pt>
    <dgm:pt modelId="{C208FA1E-3B9D-4A9C-A064-EAB6AE6744E8}" type="pres">
      <dgm:prSet presAssocID="{9E1A4980-708C-4005-9038-DF794305D5F8}" presName="parentLin" presStyleCnt="0"/>
      <dgm:spPr/>
    </dgm:pt>
    <dgm:pt modelId="{2AC37513-7E9E-4F33-A71E-7CD77F53E3A9}" type="pres">
      <dgm:prSet presAssocID="{9E1A4980-708C-4005-9038-DF794305D5F8}" presName="parentLeftMargin" presStyleLbl="node1" presStyleIdx="0" presStyleCnt="3"/>
      <dgm:spPr/>
      <dgm:t>
        <a:bodyPr/>
        <a:lstStyle/>
        <a:p>
          <a:endParaRPr lang="zh-TW" altLang="en-US"/>
        </a:p>
      </dgm:t>
    </dgm:pt>
    <dgm:pt modelId="{2C248E1E-9375-43B7-9A39-B2DD84DFA376}" type="pres">
      <dgm:prSet presAssocID="{9E1A4980-708C-4005-9038-DF794305D5F8}" presName="parentText" presStyleLbl="node1" presStyleIdx="0" presStyleCnt="3" custScaleX="134901" custScaleY="72483">
        <dgm:presLayoutVars>
          <dgm:chMax val="0"/>
          <dgm:bulletEnabled val="1"/>
        </dgm:presLayoutVars>
      </dgm:prSet>
      <dgm:spPr/>
      <dgm:t>
        <a:bodyPr/>
        <a:lstStyle/>
        <a:p>
          <a:endParaRPr lang="zh-TW" altLang="en-US"/>
        </a:p>
      </dgm:t>
    </dgm:pt>
    <dgm:pt modelId="{AC60D07D-C022-4FA2-9D94-C14E432A11A2}" type="pres">
      <dgm:prSet presAssocID="{9E1A4980-708C-4005-9038-DF794305D5F8}" presName="negativeSpace" presStyleCnt="0"/>
      <dgm:spPr/>
    </dgm:pt>
    <dgm:pt modelId="{B00A17D8-7BA8-4E67-B40B-2DEE54255D3D}" type="pres">
      <dgm:prSet presAssocID="{9E1A4980-708C-4005-9038-DF794305D5F8}" presName="childText" presStyleLbl="conFgAcc1" presStyleIdx="0" presStyleCnt="3" custLinFactNeighborY="-31813">
        <dgm:presLayoutVars>
          <dgm:bulletEnabled val="1"/>
        </dgm:presLayoutVars>
      </dgm:prSet>
      <dgm:spPr>
        <a:gradFill flip="none" rotWithShape="1">
          <a:gsLst>
            <a:gs pos="19000">
              <a:schemeClr val="bg2">
                <a:lumMod val="50000"/>
                <a:alpha val="83000"/>
              </a:schemeClr>
            </a:gs>
            <a:gs pos="100000">
              <a:schemeClr val="bg2">
                <a:lumMod val="75000"/>
              </a:schemeClr>
            </a:gs>
            <a:gs pos="34000">
              <a:srgbClr val="996600">
                <a:alpha val="0"/>
              </a:srgbClr>
            </a:gs>
            <a:gs pos="57000">
              <a:srgbClr val="996600">
                <a:alpha val="62000"/>
              </a:srgbClr>
            </a:gs>
            <a:gs pos="74000">
              <a:srgbClr val="BD922A">
                <a:alpha val="86000"/>
              </a:srgbClr>
            </a:gs>
            <a:gs pos="69000">
              <a:srgbClr val="835E17"/>
            </a:gs>
            <a:gs pos="86000">
              <a:schemeClr val="accent6">
                <a:lumMod val="50000"/>
                <a:alpha val="73000"/>
              </a:schemeClr>
            </a:gs>
            <a:gs pos="100000">
              <a:srgbClr val="FAE3B7"/>
            </a:gs>
          </a:gsLst>
          <a:lin ang="3600000" scaled="0"/>
          <a:tileRect/>
        </a:gradFill>
      </dgm:spPr>
    </dgm:pt>
    <dgm:pt modelId="{513AC28E-BAF8-4FED-9523-A8D4894D1CAE}" type="pres">
      <dgm:prSet presAssocID="{8F316FEA-AB03-483A-B3CF-F37A2D5AC429}" presName="spaceBetweenRectangles" presStyleCnt="0"/>
      <dgm:spPr/>
    </dgm:pt>
    <dgm:pt modelId="{4E5135D4-AF2C-40E4-93AD-1415298634CF}" type="pres">
      <dgm:prSet presAssocID="{9B94D132-C40E-4A1D-AE2E-0542E680E242}" presName="parentLin" presStyleCnt="0"/>
      <dgm:spPr/>
    </dgm:pt>
    <dgm:pt modelId="{2138AFA2-AD1F-4FB4-9D3B-0280306EC8DF}" type="pres">
      <dgm:prSet presAssocID="{9B94D132-C40E-4A1D-AE2E-0542E680E242}" presName="parentLeftMargin" presStyleLbl="node1" presStyleIdx="0" presStyleCnt="3"/>
      <dgm:spPr/>
      <dgm:t>
        <a:bodyPr/>
        <a:lstStyle/>
        <a:p>
          <a:endParaRPr lang="zh-TW" altLang="en-US"/>
        </a:p>
      </dgm:t>
    </dgm:pt>
    <dgm:pt modelId="{F8DD6816-9342-43CE-97FC-10DC9BFFC959}" type="pres">
      <dgm:prSet presAssocID="{9B94D132-C40E-4A1D-AE2E-0542E680E242}" presName="parentText" presStyleLbl="node1" presStyleIdx="1" presStyleCnt="3" custScaleX="142857" custScaleY="75453">
        <dgm:presLayoutVars>
          <dgm:chMax val="0"/>
          <dgm:bulletEnabled val="1"/>
        </dgm:presLayoutVars>
      </dgm:prSet>
      <dgm:spPr/>
      <dgm:t>
        <a:bodyPr/>
        <a:lstStyle/>
        <a:p>
          <a:endParaRPr lang="zh-TW" altLang="en-US"/>
        </a:p>
      </dgm:t>
    </dgm:pt>
    <dgm:pt modelId="{400E1BD5-BC16-410F-A6E4-FB6E591A0DEB}" type="pres">
      <dgm:prSet presAssocID="{9B94D132-C40E-4A1D-AE2E-0542E680E242}" presName="negativeSpace" presStyleCnt="0"/>
      <dgm:spPr/>
    </dgm:pt>
    <dgm:pt modelId="{F679397A-0992-4240-AD14-599E93A11FE4}" type="pres">
      <dgm:prSet presAssocID="{9B94D132-C40E-4A1D-AE2E-0542E680E242}" presName="childText" presStyleLbl="conFgAcc1" presStyleIdx="1" presStyleCnt="3">
        <dgm:presLayoutVars>
          <dgm:bulletEnabled val="1"/>
        </dgm:presLayoutVars>
      </dgm:prSet>
      <dgm:spPr>
        <a:gradFill flip="none" rotWithShape="1">
          <a:gsLst>
            <a:gs pos="19000">
              <a:schemeClr val="bg2">
                <a:lumMod val="50000"/>
                <a:alpha val="83000"/>
              </a:schemeClr>
            </a:gs>
            <a:gs pos="100000">
              <a:schemeClr val="bg2">
                <a:lumMod val="75000"/>
              </a:schemeClr>
            </a:gs>
            <a:gs pos="34000">
              <a:srgbClr val="996600">
                <a:alpha val="0"/>
              </a:srgbClr>
            </a:gs>
            <a:gs pos="57000">
              <a:srgbClr val="996600">
                <a:alpha val="62000"/>
              </a:srgbClr>
            </a:gs>
            <a:gs pos="74000">
              <a:srgbClr val="BD922A">
                <a:alpha val="86000"/>
              </a:srgbClr>
            </a:gs>
            <a:gs pos="69000">
              <a:srgbClr val="835E17"/>
            </a:gs>
            <a:gs pos="86000">
              <a:schemeClr val="accent6">
                <a:lumMod val="50000"/>
                <a:alpha val="73000"/>
              </a:schemeClr>
            </a:gs>
            <a:gs pos="100000">
              <a:srgbClr val="FAE3B7"/>
            </a:gs>
          </a:gsLst>
          <a:lin ang="3600000" scaled="0"/>
          <a:tileRect/>
        </a:gradFill>
      </dgm:spPr>
    </dgm:pt>
    <dgm:pt modelId="{80618257-0BBD-48D8-9C64-E612D2AD348F}" type="pres">
      <dgm:prSet presAssocID="{900DA905-85B8-4460-8FE3-0E60D427848C}" presName="spaceBetweenRectangles" presStyleCnt="0"/>
      <dgm:spPr/>
    </dgm:pt>
    <dgm:pt modelId="{5E803945-FAC3-468F-BC06-E88D70CD00EF}" type="pres">
      <dgm:prSet presAssocID="{5519C222-0F22-4368-A217-F8DE878418AB}" presName="parentLin" presStyleCnt="0"/>
      <dgm:spPr/>
    </dgm:pt>
    <dgm:pt modelId="{50FF9FC4-3361-4EA0-8EDC-D58C8B0E4061}" type="pres">
      <dgm:prSet presAssocID="{5519C222-0F22-4368-A217-F8DE878418AB}" presName="parentLeftMargin" presStyleLbl="node1" presStyleIdx="1" presStyleCnt="3"/>
      <dgm:spPr/>
      <dgm:t>
        <a:bodyPr/>
        <a:lstStyle/>
        <a:p>
          <a:endParaRPr lang="zh-TW" altLang="en-US"/>
        </a:p>
      </dgm:t>
    </dgm:pt>
    <dgm:pt modelId="{30F9A551-E905-41CD-877F-DA3931F4C7EE}" type="pres">
      <dgm:prSet presAssocID="{5519C222-0F22-4368-A217-F8DE878418AB}" presName="parentText" presStyleLbl="node1" presStyleIdx="2" presStyleCnt="3" custScaleX="142857" custScaleY="79178">
        <dgm:presLayoutVars>
          <dgm:chMax val="0"/>
          <dgm:bulletEnabled val="1"/>
        </dgm:presLayoutVars>
      </dgm:prSet>
      <dgm:spPr/>
      <dgm:t>
        <a:bodyPr/>
        <a:lstStyle/>
        <a:p>
          <a:endParaRPr lang="zh-TW" altLang="en-US"/>
        </a:p>
      </dgm:t>
    </dgm:pt>
    <dgm:pt modelId="{1B937463-6528-441C-B679-7868E1FAD68E}" type="pres">
      <dgm:prSet presAssocID="{5519C222-0F22-4368-A217-F8DE878418AB}" presName="negativeSpace" presStyleCnt="0"/>
      <dgm:spPr/>
    </dgm:pt>
    <dgm:pt modelId="{E5AE2451-4016-4221-99AA-67BC8DE24E08}" type="pres">
      <dgm:prSet presAssocID="{5519C222-0F22-4368-A217-F8DE878418AB}" presName="childText" presStyleLbl="conFgAcc1" presStyleIdx="2" presStyleCnt="3">
        <dgm:presLayoutVars>
          <dgm:bulletEnabled val="1"/>
        </dgm:presLayoutVars>
      </dgm:prSet>
      <dgm:spPr>
        <a:gradFill flip="none" rotWithShape="1">
          <a:gsLst>
            <a:gs pos="19000">
              <a:schemeClr val="bg2">
                <a:lumMod val="50000"/>
                <a:alpha val="83000"/>
              </a:schemeClr>
            </a:gs>
            <a:gs pos="100000">
              <a:schemeClr val="bg2">
                <a:lumMod val="75000"/>
              </a:schemeClr>
            </a:gs>
            <a:gs pos="34000">
              <a:srgbClr val="996600">
                <a:alpha val="0"/>
              </a:srgbClr>
            </a:gs>
            <a:gs pos="57000">
              <a:srgbClr val="996600">
                <a:alpha val="62000"/>
              </a:srgbClr>
            </a:gs>
            <a:gs pos="74000">
              <a:srgbClr val="BD922A">
                <a:alpha val="86000"/>
              </a:srgbClr>
            </a:gs>
            <a:gs pos="69000">
              <a:srgbClr val="835E17"/>
            </a:gs>
            <a:gs pos="86000">
              <a:schemeClr val="accent6">
                <a:lumMod val="50000"/>
                <a:alpha val="73000"/>
              </a:schemeClr>
            </a:gs>
            <a:gs pos="100000">
              <a:srgbClr val="FAE3B7"/>
            </a:gs>
          </a:gsLst>
          <a:lin ang="3600000" scaled="0"/>
          <a:tileRect/>
        </a:gradFill>
      </dgm:spPr>
    </dgm:pt>
  </dgm:ptLst>
  <dgm:cxnLst>
    <dgm:cxn modelId="{F236C35E-76FC-42AB-920A-DBFABA43E4FA}" srcId="{1F4B8279-6A85-43E6-97B6-FE60A0BE081E}" destId="{9E1A4980-708C-4005-9038-DF794305D5F8}" srcOrd="0" destOrd="0" parTransId="{15CD1519-E119-400D-80E2-ADA19D9F94CA}" sibTransId="{8F316FEA-AB03-483A-B3CF-F37A2D5AC429}"/>
    <dgm:cxn modelId="{237E042E-5B50-44FB-AB2B-DAFFD792BAC2}" type="presOf" srcId="{9E1A4980-708C-4005-9038-DF794305D5F8}" destId="{2C248E1E-9375-43B7-9A39-B2DD84DFA376}" srcOrd="1" destOrd="0" presId="urn:microsoft.com/office/officeart/2005/8/layout/list1"/>
    <dgm:cxn modelId="{48A01FB7-4FF7-4AE6-9783-182F56EE8620}" type="presOf" srcId="{1F4B8279-6A85-43E6-97B6-FE60A0BE081E}" destId="{9645D63A-1E8F-4D66-8573-EE24A30E8BBD}" srcOrd="0" destOrd="0" presId="urn:microsoft.com/office/officeart/2005/8/layout/list1"/>
    <dgm:cxn modelId="{F4CDF13A-09FC-4509-9E17-A98AA9D6D0FB}" srcId="{1F4B8279-6A85-43E6-97B6-FE60A0BE081E}" destId="{9B94D132-C40E-4A1D-AE2E-0542E680E242}" srcOrd="1" destOrd="0" parTransId="{E827E09D-772B-4494-B0B8-13AECE05669C}" sibTransId="{900DA905-85B8-4460-8FE3-0E60D427848C}"/>
    <dgm:cxn modelId="{46B5F8AB-D72B-472C-939F-1F3743A6BC3C}" type="presOf" srcId="{9B94D132-C40E-4A1D-AE2E-0542E680E242}" destId="{F8DD6816-9342-43CE-97FC-10DC9BFFC959}" srcOrd="1" destOrd="0" presId="urn:microsoft.com/office/officeart/2005/8/layout/list1"/>
    <dgm:cxn modelId="{58207EDB-01BB-4302-B792-49A0304B1BCB}" type="presOf" srcId="{5519C222-0F22-4368-A217-F8DE878418AB}" destId="{30F9A551-E905-41CD-877F-DA3931F4C7EE}" srcOrd="1" destOrd="0" presId="urn:microsoft.com/office/officeart/2005/8/layout/list1"/>
    <dgm:cxn modelId="{4D49EC4E-A173-442D-9313-A49B8ED3D488}" type="presOf" srcId="{9E1A4980-708C-4005-9038-DF794305D5F8}" destId="{2AC37513-7E9E-4F33-A71E-7CD77F53E3A9}" srcOrd="0" destOrd="0" presId="urn:microsoft.com/office/officeart/2005/8/layout/list1"/>
    <dgm:cxn modelId="{83DF30EF-D0DC-49BB-B755-6370893A74EB}" srcId="{1F4B8279-6A85-43E6-97B6-FE60A0BE081E}" destId="{5519C222-0F22-4368-A217-F8DE878418AB}" srcOrd="2" destOrd="0" parTransId="{548A900F-79CC-4E5C-9094-59F6D821CF1E}" sibTransId="{B373E769-35D3-466F-8B37-9ED6A0A3330E}"/>
    <dgm:cxn modelId="{C74D9B15-F04A-414C-9FC0-AE9FB8A8D0C0}" type="presOf" srcId="{5519C222-0F22-4368-A217-F8DE878418AB}" destId="{50FF9FC4-3361-4EA0-8EDC-D58C8B0E4061}" srcOrd="0" destOrd="0" presId="urn:microsoft.com/office/officeart/2005/8/layout/list1"/>
    <dgm:cxn modelId="{08E9067B-B41E-46BE-9D0B-60AFC65C0483}" type="presOf" srcId="{9B94D132-C40E-4A1D-AE2E-0542E680E242}" destId="{2138AFA2-AD1F-4FB4-9D3B-0280306EC8DF}" srcOrd="0" destOrd="0" presId="urn:microsoft.com/office/officeart/2005/8/layout/list1"/>
    <dgm:cxn modelId="{0E7EFACD-94A5-4357-A94A-D8F27EB5B757}" type="presParOf" srcId="{9645D63A-1E8F-4D66-8573-EE24A30E8BBD}" destId="{C208FA1E-3B9D-4A9C-A064-EAB6AE6744E8}" srcOrd="0" destOrd="0" presId="urn:microsoft.com/office/officeart/2005/8/layout/list1"/>
    <dgm:cxn modelId="{5EE379CF-87AF-4A96-B214-EBF8A57ED646}" type="presParOf" srcId="{C208FA1E-3B9D-4A9C-A064-EAB6AE6744E8}" destId="{2AC37513-7E9E-4F33-A71E-7CD77F53E3A9}" srcOrd="0" destOrd="0" presId="urn:microsoft.com/office/officeart/2005/8/layout/list1"/>
    <dgm:cxn modelId="{8C649F99-DE00-44A9-B933-184C09D95C72}" type="presParOf" srcId="{C208FA1E-3B9D-4A9C-A064-EAB6AE6744E8}" destId="{2C248E1E-9375-43B7-9A39-B2DD84DFA376}" srcOrd="1" destOrd="0" presId="urn:microsoft.com/office/officeart/2005/8/layout/list1"/>
    <dgm:cxn modelId="{2DF61FBD-7009-492B-8B64-6D2577E5A795}" type="presParOf" srcId="{9645D63A-1E8F-4D66-8573-EE24A30E8BBD}" destId="{AC60D07D-C022-4FA2-9D94-C14E432A11A2}" srcOrd="1" destOrd="0" presId="urn:microsoft.com/office/officeart/2005/8/layout/list1"/>
    <dgm:cxn modelId="{40435398-197B-4FFC-9CE0-429400826158}" type="presParOf" srcId="{9645D63A-1E8F-4D66-8573-EE24A30E8BBD}" destId="{B00A17D8-7BA8-4E67-B40B-2DEE54255D3D}" srcOrd="2" destOrd="0" presId="urn:microsoft.com/office/officeart/2005/8/layout/list1"/>
    <dgm:cxn modelId="{B4CD8A50-CC18-49D8-9E42-5533E26E7882}" type="presParOf" srcId="{9645D63A-1E8F-4D66-8573-EE24A30E8BBD}" destId="{513AC28E-BAF8-4FED-9523-A8D4894D1CAE}" srcOrd="3" destOrd="0" presId="urn:microsoft.com/office/officeart/2005/8/layout/list1"/>
    <dgm:cxn modelId="{9886A5B2-B1D5-42A9-BBB5-4F5D4CD4BB94}" type="presParOf" srcId="{9645D63A-1E8F-4D66-8573-EE24A30E8BBD}" destId="{4E5135D4-AF2C-40E4-93AD-1415298634CF}" srcOrd="4" destOrd="0" presId="urn:microsoft.com/office/officeart/2005/8/layout/list1"/>
    <dgm:cxn modelId="{6BE7752A-DE32-4197-846E-F5C3ACAF43BA}" type="presParOf" srcId="{4E5135D4-AF2C-40E4-93AD-1415298634CF}" destId="{2138AFA2-AD1F-4FB4-9D3B-0280306EC8DF}" srcOrd="0" destOrd="0" presId="urn:microsoft.com/office/officeart/2005/8/layout/list1"/>
    <dgm:cxn modelId="{F186157A-AA69-4331-AAC8-078E05846F68}" type="presParOf" srcId="{4E5135D4-AF2C-40E4-93AD-1415298634CF}" destId="{F8DD6816-9342-43CE-97FC-10DC9BFFC959}" srcOrd="1" destOrd="0" presId="urn:microsoft.com/office/officeart/2005/8/layout/list1"/>
    <dgm:cxn modelId="{931A0332-06B1-4692-91DB-BD4A6BA01FE0}" type="presParOf" srcId="{9645D63A-1E8F-4D66-8573-EE24A30E8BBD}" destId="{400E1BD5-BC16-410F-A6E4-FB6E591A0DEB}" srcOrd="5" destOrd="0" presId="urn:microsoft.com/office/officeart/2005/8/layout/list1"/>
    <dgm:cxn modelId="{3CC6FD37-662D-4024-B233-3BC3D58F6B41}" type="presParOf" srcId="{9645D63A-1E8F-4D66-8573-EE24A30E8BBD}" destId="{F679397A-0992-4240-AD14-599E93A11FE4}" srcOrd="6" destOrd="0" presId="urn:microsoft.com/office/officeart/2005/8/layout/list1"/>
    <dgm:cxn modelId="{571BE58D-ED06-42B2-A86E-52CE1792F613}" type="presParOf" srcId="{9645D63A-1E8F-4D66-8573-EE24A30E8BBD}" destId="{80618257-0BBD-48D8-9C64-E612D2AD348F}" srcOrd="7" destOrd="0" presId="urn:microsoft.com/office/officeart/2005/8/layout/list1"/>
    <dgm:cxn modelId="{DB168AAD-6363-45F1-9E6A-99A9D719A370}" type="presParOf" srcId="{9645D63A-1E8F-4D66-8573-EE24A30E8BBD}" destId="{5E803945-FAC3-468F-BC06-E88D70CD00EF}" srcOrd="8" destOrd="0" presId="urn:microsoft.com/office/officeart/2005/8/layout/list1"/>
    <dgm:cxn modelId="{374A9B91-573B-4E8F-ABA9-8CD1CD3F88A8}" type="presParOf" srcId="{5E803945-FAC3-468F-BC06-E88D70CD00EF}" destId="{50FF9FC4-3361-4EA0-8EDC-D58C8B0E4061}" srcOrd="0" destOrd="0" presId="urn:microsoft.com/office/officeart/2005/8/layout/list1"/>
    <dgm:cxn modelId="{E4816266-30FE-4628-92CD-583AC5C528A5}" type="presParOf" srcId="{5E803945-FAC3-468F-BC06-E88D70CD00EF}" destId="{30F9A551-E905-41CD-877F-DA3931F4C7EE}" srcOrd="1" destOrd="0" presId="urn:microsoft.com/office/officeart/2005/8/layout/list1"/>
    <dgm:cxn modelId="{14EF8AD4-AFC3-4A93-BB90-F54228BFB10D}" type="presParOf" srcId="{9645D63A-1E8F-4D66-8573-EE24A30E8BBD}" destId="{1B937463-6528-441C-B679-7868E1FAD68E}" srcOrd="9" destOrd="0" presId="urn:microsoft.com/office/officeart/2005/8/layout/list1"/>
    <dgm:cxn modelId="{69200EE5-E2AB-4D27-B660-39BAC2D487D3}" type="presParOf" srcId="{9645D63A-1E8F-4D66-8573-EE24A30E8BBD}" destId="{E5AE2451-4016-4221-99AA-67BC8DE24E08}" srcOrd="10" destOrd="0" presId="urn:microsoft.com/office/officeart/2005/8/layout/list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4A6E8-F72B-4BBE-8FEA-BC42C00A0EF3}" type="doc">
      <dgm:prSet loTypeId="urn:microsoft.com/office/officeart/2005/8/layout/radial6" loCatId="cycle" qsTypeId="urn:microsoft.com/office/officeart/2005/8/quickstyle/simple1" qsCatId="simple" csTypeId="urn:microsoft.com/office/officeart/2005/8/colors/accent2_5" csCatId="accent2" phldr="1"/>
      <dgm:spPr/>
      <dgm:t>
        <a:bodyPr/>
        <a:lstStyle/>
        <a:p>
          <a:endParaRPr lang="zh-TW" altLang="en-US"/>
        </a:p>
      </dgm:t>
    </dgm:pt>
    <dgm:pt modelId="{5E63D0AD-63E5-47E5-922B-F3D60CF53345}">
      <dgm:prSet/>
      <dgm:spPr/>
      <dgm:t>
        <a:bodyPr/>
        <a:lstStyle/>
        <a:p>
          <a:endParaRPr lang="zh-TW" altLang="en-US" dirty="0"/>
        </a:p>
      </dgm:t>
    </dgm:pt>
    <dgm:pt modelId="{B49D0862-5C6C-40D8-982C-38BC6A43BD79}" type="parTrans" cxnId="{44C617F1-2194-4165-80BC-7685B027169A}">
      <dgm:prSet/>
      <dgm:spPr/>
      <dgm:t>
        <a:bodyPr/>
        <a:lstStyle/>
        <a:p>
          <a:endParaRPr lang="zh-TW" altLang="en-US"/>
        </a:p>
      </dgm:t>
    </dgm:pt>
    <dgm:pt modelId="{91AA9D8E-708F-4B3C-9289-9FF3500D09FD}" type="sibTrans" cxnId="{44C617F1-2194-4165-80BC-7685B027169A}">
      <dgm:prSet/>
      <dgm:spPr/>
      <dgm:t>
        <a:bodyPr/>
        <a:lstStyle/>
        <a:p>
          <a:endParaRPr lang="zh-TW" altLang="en-US"/>
        </a:p>
      </dgm:t>
    </dgm:pt>
    <dgm:pt modelId="{845EAE23-0075-45CA-A26C-AAA39A9DCB9B}">
      <dgm:prSet/>
      <dgm:spPr/>
      <dgm:t>
        <a:bodyPr/>
        <a:lstStyle/>
        <a:p>
          <a:endParaRPr lang="zh-TW" altLang="en-US" dirty="0"/>
        </a:p>
      </dgm:t>
    </dgm:pt>
    <dgm:pt modelId="{AB8A2874-13BD-4FDF-93D9-97C696CC5C3B}" type="parTrans" cxnId="{5853D47B-C497-461B-91E5-3BA7DF399E9E}">
      <dgm:prSet/>
      <dgm:spPr/>
      <dgm:t>
        <a:bodyPr/>
        <a:lstStyle/>
        <a:p>
          <a:endParaRPr lang="zh-TW" altLang="en-US"/>
        </a:p>
      </dgm:t>
    </dgm:pt>
    <dgm:pt modelId="{6E7EF705-AE47-48FF-BF42-7319EB359468}" type="sibTrans" cxnId="{5853D47B-C497-461B-91E5-3BA7DF399E9E}">
      <dgm:prSet/>
      <dgm:spPr/>
      <dgm:t>
        <a:bodyPr/>
        <a:lstStyle/>
        <a:p>
          <a:endParaRPr lang="zh-TW" altLang="en-US"/>
        </a:p>
      </dgm:t>
    </dgm:pt>
    <dgm:pt modelId="{88A0DFC0-2731-4627-A2E7-719432D24801}">
      <dgm:prSet/>
      <dgm:spPr/>
      <dgm:t>
        <a:bodyPr/>
        <a:lstStyle/>
        <a:p>
          <a:endParaRPr lang="zh-TW" altLang="en-US" dirty="0"/>
        </a:p>
      </dgm:t>
    </dgm:pt>
    <dgm:pt modelId="{DB39ECE4-4805-4C9A-A541-29475E2E9527}" type="parTrans" cxnId="{AF41B5EF-3B75-47FB-AECF-2D76C82AC611}">
      <dgm:prSet/>
      <dgm:spPr/>
      <dgm:t>
        <a:bodyPr/>
        <a:lstStyle/>
        <a:p>
          <a:endParaRPr lang="zh-TW" altLang="en-US"/>
        </a:p>
      </dgm:t>
    </dgm:pt>
    <dgm:pt modelId="{E5FD063A-4B4C-4B31-B85F-E77EFEE97DA7}" type="sibTrans" cxnId="{AF41B5EF-3B75-47FB-AECF-2D76C82AC611}">
      <dgm:prSet/>
      <dgm:spPr/>
      <dgm:t>
        <a:bodyPr/>
        <a:lstStyle/>
        <a:p>
          <a:endParaRPr lang="zh-TW" altLang="en-US"/>
        </a:p>
      </dgm:t>
    </dgm:pt>
    <dgm:pt modelId="{EC149E56-56FF-43DF-B673-806AE853CD87}">
      <dgm:prSet/>
      <dgm:spPr/>
      <dgm:t>
        <a:bodyPr/>
        <a:lstStyle/>
        <a:p>
          <a:endParaRPr lang="zh-TW" altLang="en-US" dirty="0"/>
        </a:p>
      </dgm:t>
    </dgm:pt>
    <dgm:pt modelId="{6629DE1E-8204-4C22-A88A-827E1C5DFF08}" type="parTrans" cxnId="{297D20BA-2809-4AA4-9D67-9B3906D81F23}">
      <dgm:prSet/>
      <dgm:spPr/>
      <dgm:t>
        <a:bodyPr/>
        <a:lstStyle/>
        <a:p>
          <a:endParaRPr lang="zh-TW" altLang="en-US"/>
        </a:p>
      </dgm:t>
    </dgm:pt>
    <dgm:pt modelId="{F692DA0B-0961-41AB-A851-A082A2CF8D09}" type="sibTrans" cxnId="{297D20BA-2809-4AA4-9D67-9B3906D81F23}">
      <dgm:prSet/>
      <dgm:spPr/>
      <dgm:t>
        <a:bodyPr/>
        <a:lstStyle/>
        <a:p>
          <a:endParaRPr lang="zh-TW" altLang="en-US"/>
        </a:p>
      </dgm:t>
    </dgm:pt>
    <dgm:pt modelId="{5959CB4F-4160-4923-9DCD-A93363A61DC2}">
      <dgm:prSet phldrT="[文字]" custT="1"/>
      <dgm:spPr>
        <a:noFill/>
        <a:ln>
          <a:noFill/>
        </a:ln>
      </dgm:spPr>
      <dgm:t>
        <a:bodyPr/>
        <a:lstStyle/>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r>
            <a:rPr lang="zh-TW" altLang="en-US" sz="1800" b="1" dirty="0" smtClean="0">
              <a:latin typeface="微軟正黑體" pitchFamily="34" charset="-120"/>
              <a:ea typeface="微軟正黑體" pitchFamily="34" charset="-120"/>
            </a:rPr>
            <a:t>大亞集團</a:t>
          </a:r>
          <a:endParaRPr lang="zh-TW" altLang="en-US" sz="1800" b="1" dirty="0">
            <a:solidFill>
              <a:srgbClr val="C00000"/>
            </a:solidFill>
            <a:latin typeface="微軟正黑體" pitchFamily="34" charset="-120"/>
            <a:ea typeface="微軟正黑體" pitchFamily="34" charset="-120"/>
          </a:endParaRPr>
        </a:p>
      </dgm:t>
    </dgm:pt>
    <dgm:pt modelId="{2BF03D5D-9C49-40A5-B120-2B4A94EB4B00}" type="sibTrans" cxnId="{7B8E2758-4AC9-441B-9340-9454A0F870BB}">
      <dgm:prSet/>
      <dgm:spPr/>
      <dgm:t>
        <a:bodyPr/>
        <a:lstStyle/>
        <a:p>
          <a:endParaRPr lang="zh-TW" altLang="en-US" sz="2000" b="1">
            <a:latin typeface="微軟正黑體" pitchFamily="34" charset="-120"/>
            <a:ea typeface="微軟正黑體" pitchFamily="34" charset="-120"/>
          </a:endParaRPr>
        </a:p>
      </dgm:t>
    </dgm:pt>
    <dgm:pt modelId="{8EF52763-5C27-4454-AF63-EB8D1988FC93}" type="parTrans" cxnId="{7B8E2758-4AC9-441B-9340-9454A0F870BB}">
      <dgm:prSet/>
      <dgm:spPr/>
      <dgm:t>
        <a:bodyPr/>
        <a:lstStyle/>
        <a:p>
          <a:endParaRPr lang="zh-TW" altLang="en-US" sz="2000" b="1">
            <a:latin typeface="微軟正黑體" pitchFamily="34" charset="-120"/>
            <a:ea typeface="微軟正黑體" pitchFamily="34" charset="-120"/>
          </a:endParaRPr>
        </a:p>
      </dgm:t>
    </dgm:pt>
    <dgm:pt modelId="{739B65D7-F9F0-4314-8E7B-EE0A05B1DA21}">
      <dgm:prSet phldrT="[文字]"/>
      <dgm:spPr/>
      <dgm:t>
        <a:bodyPr/>
        <a:lstStyle/>
        <a:p>
          <a:r>
            <a:rPr lang="zh-TW" altLang="en-US" b="1" dirty="0" smtClean="0">
              <a:latin typeface="微軟正黑體" pitchFamily="34" charset="-120"/>
              <a:ea typeface="微軟正黑體" pitchFamily="34" charset="-120"/>
            </a:rPr>
            <a:t>願景</a:t>
          </a:r>
          <a:endParaRPr lang="zh-TW" altLang="en-US" b="1" dirty="0">
            <a:latin typeface="微軟正黑體" pitchFamily="34" charset="-120"/>
            <a:ea typeface="微軟正黑體" pitchFamily="34" charset="-120"/>
          </a:endParaRPr>
        </a:p>
      </dgm:t>
    </dgm:pt>
    <dgm:pt modelId="{BDBBC474-A39C-493A-9456-BF999D746FCF}" type="parTrans" cxnId="{8C056321-2ECF-4982-8CC1-1BBD644026DD}">
      <dgm:prSet/>
      <dgm:spPr/>
      <dgm:t>
        <a:bodyPr/>
        <a:lstStyle/>
        <a:p>
          <a:endParaRPr lang="zh-TW" altLang="en-US"/>
        </a:p>
      </dgm:t>
    </dgm:pt>
    <dgm:pt modelId="{8C09C226-5D0B-42EC-A397-4E29E3B7CA0A}" type="sibTrans" cxnId="{8C056321-2ECF-4982-8CC1-1BBD644026DD}">
      <dgm:prSet/>
      <dgm:spPr/>
      <dgm:t>
        <a:bodyPr/>
        <a:lstStyle/>
        <a:p>
          <a:endParaRPr lang="zh-TW" altLang="en-US"/>
        </a:p>
      </dgm:t>
    </dgm:pt>
    <dgm:pt modelId="{81CCDE74-4CE5-4A40-AD13-2CDAF7EC71A6}">
      <dgm:prSet phldrT="[文字]" custT="1"/>
      <dgm:spPr/>
      <dgm:t>
        <a:bodyPr/>
        <a:lstStyle/>
        <a:p>
          <a:r>
            <a:rPr lang="zh-TW" altLang="en-US" sz="1800" b="1" dirty="0" smtClean="0">
              <a:latin typeface="微軟正黑體" pitchFamily="34" charset="-120"/>
              <a:ea typeface="微軟正黑體" pitchFamily="34" charset="-120"/>
            </a:rPr>
            <a:t>經營理念</a:t>
          </a:r>
          <a:endParaRPr lang="zh-TW" altLang="en-US" sz="1800" b="1" dirty="0">
            <a:latin typeface="微軟正黑體" pitchFamily="34" charset="-120"/>
            <a:ea typeface="微軟正黑體" pitchFamily="34" charset="-120"/>
          </a:endParaRPr>
        </a:p>
      </dgm:t>
    </dgm:pt>
    <dgm:pt modelId="{6D53D16C-1AD9-4B07-9BB8-C5C74A62936D}" type="parTrans" cxnId="{773CE055-D372-4614-B738-228A29B12E62}">
      <dgm:prSet/>
      <dgm:spPr/>
      <dgm:t>
        <a:bodyPr/>
        <a:lstStyle/>
        <a:p>
          <a:endParaRPr lang="zh-TW" altLang="en-US"/>
        </a:p>
      </dgm:t>
    </dgm:pt>
    <dgm:pt modelId="{859CEF42-9D5C-4891-BF5B-4ADEEB4E6104}" type="sibTrans" cxnId="{773CE055-D372-4614-B738-228A29B12E62}">
      <dgm:prSet/>
      <dgm:spPr/>
      <dgm:t>
        <a:bodyPr/>
        <a:lstStyle/>
        <a:p>
          <a:endParaRPr lang="zh-TW" altLang="en-US"/>
        </a:p>
      </dgm:t>
    </dgm:pt>
    <dgm:pt modelId="{C5BB04EE-5376-4315-8528-4683E4F85346}">
      <dgm:prSet phldrT="[文字]" custT="1"/>
      <dgm:spPr/>
      <dgm:t>
        <a:bodyPr/>
        <a:lstStyle/>
        <a:p>
          <a:r>
            <a:rPr lang="zh-TW" altLang="en-US" sz="1800" b="1" dirty="0" smtClean="0">
              <a:latin typeface="微軟正黑體" pitchFamily="34" charset="-120"/>
              <a:ea typeface="微軟正黑體" pitchFamily="34" charset="-120"/>
            </a:rPr>
            <a:t>核心價值</a:t>
          </a:r>
          <a:endParaRPr lang="zh-TW" altLang="en-US" sz="1800" b="1" dirty="0">
            <a:latin typeface="微軟正黑體" pitchFamily="34" charset="-120"/>
            <a:ea typeface="微軟正黑體" pitchFamily="34" charset="-120"/>
          </a:endParaRPr>
        </a:p>
      </dgm:t>
    </dgm:pt>
    <dgm:pt modelId="{77B5B1B0-AB92-4BD0-B38B-5B8E0EA89A64}" type="parTrans" cxnId="{77460E66-E807-4C81-BA96-BE7AE2596600}">
      <dgm:prSet/>
      <dgm:spPr/>
      <dgm:t>
        <a:bodyPr/>
        <a:lstStyle/>
        <a:p>
          <a:endParaRPr lang="zh-TW" altLang="en-US"/>
        </a:p>
      </dgm:t>
    </dgm:pt>
    <dgm:pt modelId="{DC84F442-245A-48E7-A619-FF8806DE82B1}" type="sibTrans" cxnId="{77460E66-E807-4C81-BA96-BE7AE2596600}">
      <dgm:prSet/>
      <dgm:spPr/>
      <dgm:t>
        <a:bodyPr/>
        <a:lstStyle/>
        <a:p>
          <a:endParaRPr lang="zh-TW" altLang="en-US"/>
        </a:p>
      </dgm:t>
    </dgm:pt>
    <dgm:pt modelId="{FF083F8E-B68A-4A55-8EF4-6FA55666B39E}" type="pres">
      <dgm:prSet presAssocID="{8434A6E8-F72B-4BBE-8FEA-BC42C00A0EF3}" presName="Name0" presStyleCnt="0">
        <dgm:presLayoutVars>
          <dgm:chMax val="1"/>
          <dgm:dir/>
          <dgm:animLvl val="ctr"/>
          <dgm:resizeHandles val="exact"/>
        </dgm:presLayoutVars>
      </dgm:prSet>
      <dgm:spPr/>
      <dgm:t>
        <a:bodyPr/>
        <a:lstStyle/>
        <a:p>
          <a:endParaRPr lang="zh-TW" altLang="en-US"/>
        </a:p>
      </dgm:t>
    </dgm:pt>
    <dgm:pt modelId="{D39460E0-4679-47B1-A1DA-87D36614E0B3}" type="pres">
      <dgm:prSet presAssocID="{5959CB4F-4160-4923-9DCD-A93363A61DC2}" presName="centerShape" presStyleLbl="node0" presStyleIdx="0" presStyleCnt="1" custScaleX="144396" custScaleY="93546" custLinFactNeighborX="2016"/>
      <dgm:spPr/>
      <dgm:t>
        <a:bodyPr/>
        <a:lstStyle/>
        <a:p>
          <a:endParaRPr lang="zh-TW" altLang="en-US"/>
        </a:p>
      </dgm:t>
    </dgm:pt>
    <dgm:pt modelId="{B907C654-5FD1-4505-A33A-53B075D4600F}" type="pres">
      <dgm:prSet presAssocID="{739B65D7-F9F0-4314-8E7B-EE0A05B1DA21}" presName="node" presStyleLbl="node1" presStyleIdx="0" presStyleCnt="3">
        <dgm:presLayoutVars>
          <dgm:bulletEnabled val="1"/>
        </dgm:presLayoutVars>
      </dgm:prSet>
      <dgm:spPr/>
      <dgm:t>
        <a:bodyPr/>
        <a:lstStyle/>
        <a:p>
          <a:endParaRPr lang="zh-TW" altLang="en-US"/>
        </a:p>
      </dgm:t>
    </dgm:pt>
    <dgm:pt modelId="{BB527125-4B63-4DCE-A55F-B35A6D2AF246}" type="pres">
      <dgm:prSet presAssocID="{739B65D7-F9F0-4314-8E7B-EE0A05B1DA21}" presName="dummy" presStyleCnt="0"/>
      <dgm:spPr/>
    </dgm:pt>
    <dgm:pt modelId="{D272C6E5-0C3E-425E-BAF0-1F7D0D2CF773}" type="pres">
      <dgm:prSet presAssocID="{8C09C226-5D0B-42EC-A397-4E29E3B7CA0A}" presName="sibTrans" presStyleLbl="sibTrans2D1" presStyleIdx="0" presStyleCnt="3"/>
      <dgm:spPr/>
      <dgm:t>
        <a:bodyPr/>
        <a:lstStyle/>
        <a:p>
          <a:endParaRPr lang="zh-TW" altLang="en-US"/>
        </a:p>
      </dgm:t>
    </dgm:pt>
    <dgm:pt modelId="{434653EA-9A4F-4992-AEC6-573C640109F2}" type="pres">
      <dgm:prSet presAssocID="{81CCDE74-4CE5-4A40-AD13-2CDAF7EC71A6}" presName="node" presStyleLbl="node1" presStyleIdx="1" presStyleCnt="3" custScaleX="119719" custScaleY="110390" custRadScaleRad="108181">
        <dgm:presLayoutVars>
          <dgm:bulletEnabled val="1"/>
        </dgm:presLayoutVars>
      </dgm:prSet>
      <dgm:spPr/>
      <dgm:t>
        <a:bodyPr/>
        <a:lstStyle/>
        <a:p>
          <a:endParaRPr lang="zh-TW" altLang="en-US"/>
        </a:p>
      </dgm:t>
    </dgm:pt>
    <dgm:pt modelId="{C7BAA085-E217-4873-BF0A-7D72011FF352}" type="pres">
      <dgm:prSet presAssocID="{81CCDE74-4CE5-4A40-AD13-2CDAF7EC71A6}" presName="dummy" presStyleCnt="0"/>
      <dgm:spPr/>
    </dgm:pt>
    <dgm:pt modelId="{C3F66117-571F-40B0-B3F3-9D9701B7A8C6}" type="pres">
      <dgm:prSet presAssocID="{859CEF42-9D5C-4891-BF5B-4ADEEB4E6104}" presName="sibTrans" presStyleLbl="sibTrans2D1" presStyleIdx="1" presStyleCnt="3" custLinFactNeighborY="-858"/>
      <dgm:spPr/>
      <dgm:t>
        <a:bodyPr/>
        <a:lstStyle/>
        <a:p>
          <a:endParaRPr lang="zh-TW" altLang="en-US"/>
        </a:p>
      </dgm:t>
    </dgm:pt>
    <dgm:pt modelId="{4FEC7B84-13D9-4BF2-97F1-643677C9D8DF}" type="pres">
      <dgm:prSet presAssocID="{C5BB04EE-5376-4315-8528-4683E4F85346}" presName="node" presStyleLbl="node1" presStyleIdx="2" presStyleCnt="3" custScaleX="119587" custScaleY="109410">
        <dgm:presLayoutVars>
          <dgm:bulletEnabled val="1"/>
        </dgm:presLayoutVars>
      </dgm:prSet>
      <dgm:spPr/>
      <dgm:t>
        <a:bodyPr/>
        <a:lstStyle/>
        <a:p>
          <a:endParaRPr lang="zh-TW" altLang="en-US"/>
        </a:p>
      </dgm:t>
    </dgm:pt>
    <dgm:pt modelId="{F245375E-947C-43C4-8C90-35A93F14CA4D}" type="pres">
      <dgm:prSet presAssocID="{C5BB04EE-5376-4315-8528-4683E4F85346}" presName="dummy" presStyleCnt="0"/>
      <dgm:spPr/>
    </dgm:pt>
    <dgm:pt modelId="{91937573-9124-4A37-9E14-692AE5CBAA04}" type="pres">
      <dgm:prSet presAssocID="{DC84F442-245A-48E7-A619-FF8806DE82B1}" presName="sibTrans" presStyleLbl="sibTrans2D1" presStyleIdx="2" presStyleCnt="3"/>
      <dgm:spPr/>
      <dgm:t>
        <a:bodyPr/>
        <a:lstStyle/>
        <a:p>
          <a:endParaRPr lang="zh-TW" altLang="en-US"/>
        </a:p>
      </dgm:t>
    </dgm:pt>
  </dgm:ptLst>
  <dgm:cxnLst>
    <dgm:cxn modelId="{7B8E2758-4AC9-441B-9340-9454A0F870BB}" srcId="{8434A6E8-F72B-4BBE-8FEA-BC42C00A0EF3}" destId="{5959CB4F-4160-4923-9DCD-A93363A61DC2}" srcOrd="0" destOrd="0" parTransId="{8EF52763-5C27-4454-AF63-EB8D1988FC93}" sibTransId="{2BF03D5D-9C49-40A5-B120-2B4A94EB4B00}"/>
    <dgm:cxn modelId="{513DA06C-F19F-4AFD-BFD8-088EF2C84B6A}" type="presOf" srcId="{DC84F442-245A-48E7-A619-FF8806DE82B1}" destId="{91937573-9124-4A37-9E14-692AE5CBAA04}" srcOrd="0" destOrd="0" presId="urn:microsoft.com/office/officeart/2005/8/layout/radial6"/>
    <dgm:cxn modelId="{77460E66-E807-4C81-BA96-BE7AE2596600}" srcId="{5959CB4F-4160-4923-9DCD-A93363A61DC2}" destId="{C5BB04EE-5376-4315-8528-4683E4F85346}" srcOrd="2" destOrd="0" parTransId="{77B5B1B0-AB92-4BD0-B38B-5B8E0EA89A64}" sibTransId="{DC84F442-245A-48E7-A619-FF8806DE82B1}"/>
    <dgm:cxn modelId="{60D5DC14-4000-40AA-8D61-102550010188}" type="presOf" srcId="{859CEF42-9D5C-4891-BF5B-4ADEEB4E6104}" destId="{C3F66117-571F-40B0-B3F3-9D9701B7A8C6}" srcOrd="0" destOrd="0" presId="urn:microsoft.com/office/officeart/2005/8/layout/radial6"/>
    <dgm:cxn modelId="{297D20BA-2809-4AA4-9D67-9B3906D81F23}" srcId="{8434A6E8-F72B-4BBE-8FEA-BC42C00A0EF3}" destId="{EC149E56-56FF-43DF-B673-806AE853CD87}" srcOrd="4" destOrd="0" parTransId="{6629DE1E-8204-4C22-A88A-827E1C5DFF08}" sibTransId="{F692DA0B-0961-41AB-A851-A082A2CF8D09}"/>
    <dgm:cxn modelId="{877DDBB0-03C9-46D6-A5FC-833B8D0A3329}" type="presOf" srcId="{8434A6E8-F72B-4BBE-8FEA-BC42C00A0EF3}" destId="{FF083F8E-B68A-4A55-8EF4-6FA55666B39E}" srcOrd="0" destOrd="0" presId="urn:microsoft.com/office/officeart/2005/8/layout/radial6"/>
    <dgm:cxn modelId="{773CE055-D372-4614-B738-228A29B12E62}" srcId="{5959CB4F-4160-4923-9DCD-A93363A61DC2}" destId="{81CCDE74-4CE5-4A40-AD13-2CDAF7EC71A6}" srcOrd="1" destOrd="0" parTransId="{6D53D16C-1AD9-4B07-9BB8-C5C74A62936D}" sibTransId="{859CEF42-9D5C-4891-BF5B-4ADEEB4E6104}"/>
    <dgm:cxn modelId="{5853D47B-C497-461B-91E5-3BA7DF399E9E}" srcId="{8434A6E8-F72B-4BBE-8FEA-BC42C00A0EF3}" destId="{845EAE23-0075-45CA-A26C-AAA39A9DCB9B}" srcOrd="2" destOrd="0" parTransId="{AB8A2874-13BD-4FDF-93D9-97C696CC5C3B}" sibTransId="{6E7EF705-AE47-48FF-BF42-7319EB359468}"/>
    <dgm:cxn modelId="{0EE6CE22-719A-4047-8186-1AD6039F86FA}" type="presOf" srcId="{739B65D7-F9F0-4314-8E7B-EE0A05B1DA21}" destId="{B907C654-5FD1-4505-A33A-53B075D4600F}" srcOrd="0" destOrd="0" presId="urn:microsoft.com/office/officeart/2005/8/layout/radial6"/>
    <dgm:cxn modelId="{66DB9D60-6554-400D-AC79-2323FC97FE7F}" type="presOf" srcId="{8C09C226-5D0B-42EC-A397-4E29E3B7CA0A}" destId="{D272C6E5-0C3E-425E-BAF0-1F7D0D2CF773}" srcOrd="0" destOrd="0" presId="urn:microsoft.com/office/officeart/2005/8/layout/radial6"/>
    <dgm:cxn modelId="{8C056321-2ECF-4982-8CC1-1BBD644026DD}" srcId="{5959CB4F-4160-4923-9DCD-A93363A61DC2}" destId="{739B65D7-F9F0-4314-8E7B-EE0A05B1DA21}" srcOrd="0" destOrd="0" parTransId="{BDBBC474-A39C-493A-9456-BF999D746FCF}" sibTransId="{8C09C226-5D0B-42EC-A397-4E29E3B7CA0A}"/>
    <dgm:cxn modelId="{AF41B5EF-3B75-47FB-AECF-2D76C82AC611}" srcId="{8434A6E8-F72B-4BBE-8FEA-BC42C00A0EF3}" destId="{88A0DFC0-2731-4627-A2E7-719432D24801}" srcOrd="3" destOrd="0" parTransId="{DB39ECE4-4805-4C9A-A541-29475E2E9527}" sibTransId="{E5FD063A-4B4C-4B31-B85F-E77EFEE97DA7}"/>
    <dgm:cxn modelId="{BAFB5845-2BDF-47EB-9DE4-0F48DD10D8F8}" type="presOf" srcId="{81CCDE74-4CE5-4A40-AD13-2CDAF7EC71A6}" destId="{434653EA-9A4F-4992-AEC6-573C640109F2}" srcOrd="0" destOrd="0" presId="urn:microsoft.com/office/officeart/2005/8/layout/radial6"/>
    <dgm:cxn modelId="{5E080FA7-E96B-4BD6-BC74-0CA3A8A94167}" type="presOf" srcId="{5959CB4F-4160-4923-9DCD-A93363A61DC2}" destId="{D39460E0-4679-47B1-A1DA-87D36614E0B3}" srcOrd="0" destOrd="0" presId="urn:microsoft.com/office/officeart/2005/8/layout/radial6"/>
    <dgm:cxn modelId="{3726F0AF-0819-4795-86C2-79C9EF6C3808}" type="presOf" srcId="{C5BB04EE-5376-4315-8528-4683E4F85346}" destId="{4FEC7B84-13D9-4BF2-97F1-643677C9D8DF}" srcOrd="0" destOrd="0" presId="urn:microsoft.com/office/officeart/2005/8/layout/radial6"/>
    <dgm:cxn modelId="{44C617F1-2194-4165-80BC-7685B027169A}" srcId="{8434A6E8-F72B-4BBE-8FEA-BC42C00A0EF3}" destId="{5E63D0AD-63E5-47E5-922B-F3D60CF53345}" srcOrd="1" destOrd="0" parTransId="{B49D0862-5C6C-40D8-982C-38BC6A43BD79}" sibTransId="{91AA9D8E-708F-4B3C-9289-9FF3500D09FD}"/>
    <dgm:cxn modelId="{77F52167-45EF-4DFA-9CBE-CAFBACADB53A}" type="presParOf" srcId="{FF083F8E-B68A-4A55-8EF4-6FA55666B39E}" destId="{D39460E0-4679-47B1-A1DA-87D36614E0B3}" srcOrd="0" destOrd="0" presId="urn:microsoft.com/office/officeart/2005/8/layout/radial6"/>
    <dgm:cxn modelId="{EC6A4B93-2804-409E-94C5-A9565CFA26C7}" type="presParOf" srcId="{FF083F8E-B68A-4A55-8EF4-6FA55666B39E}" destId="{B907C654-5FD1-4505-A33A-53B075D4600F}" srcOrd="1" destOrd="0" presId="urn:microsoft.com/office/officeart/2005/8/layout/radial6"/>
    <dgm:cxn modelId="{F9E79B82-3408-4C66-AAFA-E35B8F884C89}" type="presParOf" srcId="{FF083F8E-B68A-4A55-8EF4-6FA55666B39E}" destId="{BB527125-4B63-4DCE-A55F-B35A6D2AF246}" srcOrd="2" destOrd="0" presId="urn:microsoft.com/office/officeart/2005/8/layout/radial6"/>
    <dgm:cxn modelId="{FA910B10-FC9E-47F6-A00D-15BAB35AB861}" type="presParOf" srcId="{FF083F8E-B68A-4A55-8EF4-6FA55666B39E}" destId="{D272C6E5-0C3E-425E-BAF0-1F7D0D2CF773}" srcOrd="3" destOrd="0" presId="urn:microsoft.com/office/officeart/2005/8/layout/radial6"/>
    <dgm:cxn modelId="{C258BBF8-E853-4C2A-91F2-40CAFE1D8E96}" type="presParOf" srcId="{FF083F8E-B68A-4A55-8EF4-6FA55666B39E}" destId="{434653EA-9A4F-4992-AEC6-573C640109F2}" srcOrd="4" destOrd="0" presId="urn:microsoft.com/office/officeart/2005/8/layout/radial6"/>
    <dgm:cxn modelId="{B1E847F7-D2E6-4679-A056-4B3E065F367E}" type="presParOf" srcId="{FF083F8E-B68A-4A55-8EF4-6FA55666B39E}" destId="{C7BAA085-E217-4873-BF0A-7D72011FF352}" srcOrd="5" destOrd="0" presId="urn:microsoft.com/office/officeart/2005/8/layout/radial6"/>
    <dgm:cxn modelId="{477E0ACD-B0C1-4183-8B9B-1D7F7DEA8A5B}" type="presParOf" srcId="{FF083F8E-B68A-4A55-8EF4-6FA55666B39E}" destId="{C3F66117-571F-40B0-B3F3-9D9701B7A8C6}" srcOrd="6" destOrd="0" presId="urn:microsoft.com/office/officeart/2005/8/layout/radial6"/>
    <dgm:cxn modelId="{D7E09788-7D55-4CA1-8690-D9DE8FD6ECCA}" type="presParOf" srcId="{FF083F8E-B68A-4A55-8EF4-6FA55666B39E}" destId="{4FEC7B84-13D9-4BF2-97F1-643677C9D8DF}" srcOrd="7" destOrd="0" presId="urn:microsoft.com/office/officeart/2005/8/layout/radial6"/>
    <dgm:cxn modelId="{53CD20BC-A9D5-4F4F-8313-AD1096FF9380}" type="presParOf" srcId="{FF083F8E-B68A-4A55-8EF4-6FA55666B39E}" destId="{F245375E-947C-43C4-8C90-35A93F14CA4D}" srcOrd="8" destOrd="0" presId="urn:microsoft.com/office/officeart/2005/8/layout/radial6"/>
    <dgm:cxn modelId="{B70E03EF-80BC-4908-9AE1-AFC57429B901}" type="presParOf" srcId="{FF083F8E-B68A-4A55-8EF4-6FA55666B39E}" destId="{91937573-9124-4A37-9E14-692AE5CBAA04}"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0A17D8-7BA8-4E67-B40B-2DEE54255D3D}">
      <dsp:nvSpPr>
        <dsp:cNvPr id="0" name=""/>
        <dsp:cNvSpPr/>
      </dsp:nvSpPr>
      <dsp:spPr>
        <a:xfrm>
          <a:off x="0" y="182869"/>
          <a:ext cx="3024336" cy="806400"/>
        </a:xfrm>
        <a:prstGeom prst="rect">
          <a:avLst/>
        </a:prstGeom>
        <a:gradFill flip="none" rotWithShape="1">
          <a:gsLst>
            <a:gs pos="19000">
              <a:schemeClr val="bg2">
                <a:lumMod val="50000"/>
                <a:alpha val="83000"/>
              </a:schemeClr>
            </a:gs>
            <a:gs pos="100000">
              <a:schemeClr val="bg2">
                <a:lumMod val="75000"/>
              </a:schemeClr>
            </a:gs>
            <a:gs pos="34000">
              <a:srgbClr val="996600">
                <a:alpha val="0"/>
              </a:srgbClr>
            </a:gs>
            <a:gs pos="57000">
              <a:srgbClr val="996600">
                <a:alpha val="62000"/>
              </a:srgbClr>
            </a:gs>
            <a:gs pos="74000">
              <a:srgbClr val="BD922A">
                <a:alpha val="86000"/>
              </a:srgbClr>
            </a:gs>
            <a:gs pos="69000">
              <a:srgbClr val="835E17"/>
            </a:gs>
            <a:gs pos="86000">
              <a:schemeClr val="accent6">
                <a:lumMod val="50000"/>
                <a:alpha val="73000"/>
              </a:schemeClr>
            </a:gs>
            <a:gs pos="100000">
              <a:srgbClr val="FAE3B7"/>
            </a:gs>
          </a:gsLst>
          <a:lin ang="3600000" scaled="0"/>
          <a:tileRect/>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C248E1E-9375-43B7-9A39-B2DD84DFA376}">
      <dsp:nvSpPr>
        <dsp:cNvPr id="0" name=""/>
        <dsp:cNvSpPr/>
      </dsp:nvSpPr>
      <dsp:spPr>
        <a:xfrm>
          <a:off x="151216" y="25459"/>
          <a:ext cx="2855901" cy="68470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9" tIns="0" rIns="80019" bIns="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公司簡介</a:t>
          </a:r>
          <a:endParaRPr lang="zh-TW" altLang="en-US" sz="3200" kern="1200" dirty="0">
            <a:latin typeface="微軟正黑體" pitchFamily="34" charset="-120"/>
            <a:ea typeface="微軟正黑體" pitchFamily="34" charset="-120"/>
          </a:endParaRPr>
        </a:p>
      </dsp:txBody>
      <dsp:txXfrm>
        <a:off x="151216" y="25459"/>
        <a:ext cx="2855901" cy="684703"/>
      </dsp:txXfrm>
    </dsp:sp>
    <dsp:sp modelId="{F679397A-0992-4240-AD14-599E93A11FE4}">
      <dsp:nvSpPr>
        <dsp:cNvPr id="0" name=""/>
        <dsp:cNvSpPr/>
      </dsp:nvSpPr>
      <dsp:spPr>
        <a:xfrm>
          <a:off x="0" y="1457481"/>
          <a:ext cx="3024336" cy="806400"/>
        </a:xfrm>
        <a:prstGeom prst="rect">
          <a:avLst/>
        </a:prstGeom>
        <a:gradFill flip="none" rotWithShape="1">
          <a:gsLst>
            <a:gs pos="19000">
              <a:schemeClr val="bg2">
                <a:lumMod val="50000"/>
                <a:alpha val="83000"/>
              </a:schemeClr>
            </a:gs>
            <a:gs pos="100000">
              <a:schemeClr val="bg2">
                <a:lumMod val="75000"/>
              </a:schemeClr>
            </a:gs>
            <a:gs pos="34000">
              <a:srgbClr val="996600">
                <a:alpha val="0"/>
              </a:srgbClr>
            </a:gs>
            <a:gs pos="57000">
              <a:srgbClr val="996600">
                <a:alpha val="62000"/>
              </a:srgbClr>
            </a:gs>
            <a:gs pos="74000">
              <a:srgbClr val="BD922A">
                <a:alpha val="86000"/>
              </a:srgbClr>
            </a:gs>
            <a:gs pos="69000">
              <a:srgbClr val="835E17"/>
            </a:gs>
            <a:gs pos="86000">
              <a:schemeClr val="accent6">
                <a:lumMod val="50000"/>
                <a:alpha val="73000"/>
              </a:schemeClr>
            </a:gs>
            <a:gs pos="100000">
              <a:srgbClr val="FAE3B7"/>
            </a:gs>
          </a:gsLst>
          <a:lin ang="3600000" scaled="0"/>
          <a:tileRect/>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8DD6816-9342-43CE-97FC-10DC9BFFC959}">
      <dsp:nvSpPr>
        <dsp:cNvPr id="0" name=""/>
        <dsp:cNvSpPr/>
      </dsp:nvSpPr>
      <dsp:spPr>
        <a:xfrm>
          <a:off x="143980" y="1217042"/>
          <a:ext cx="2879613" cy="71275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9" tIns="0" rIns="80019" bIns="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財務表現</a:t>
          </a:r>
          <a:endParaRPr lang="zh-TW" altLang="en-US" sz="3200" kern="1200" dirty="0">
            <a:latin typeface="微軟正黑體" pitchFamily="34" charset="-120"/>
            <a:ea typeface="微軟正黑體" pitchFamily="34" charset="-120"/>
          </a:endParaRPr>
        </a:p>
      </dsp:txBody>
      <dsp:txXfrm>
        <a:off x="143980" y="1217042"/>
        <a:ext cx="2879613" cy="712759"/>
      </dsp:txXfrm>
    </dsp:sp>
    <dsp:sp modelId="{E5AE2451-4016-4221-99AA-67BC8DE24E08}">
      <dsp:nvSpPr>
        <dsp:cNvPr id="0" name=""/>
        <dsp:cNvSpPr/>
      </dsp:nvSpPr>
      <dsp:spPr>
        <a:xfrm>
          <a:off x="0" y="2712308"/>
          <a:ext cx="3024336" cy="806400"/>
        </a:xfrm>
        <a:prstGeom prst="rect">
          <a:avLst/>
        </a:prstGeom>
        <a:gradFill flip="none" rotWithShape="1">
          <a:gsLst>
            <a:gs pos="19000">
              <a:schemeClr val="bg2">
                <a:lumMod val="50000"/>
                <a:alpha val="83000"/>
              </a:schemeClr>
            </a:gs>
            <a:gs pos="100000">
              <a:schemeClr val="bg2">
                <a:lumMod val="75000"/>
              </a:schemeClr>
            </a:gs>
            <a:gs pos="34000">
              <a:srgbClr val="996600">
                <a:alpha val="0"/>
              </a:srgbClr>
            </a:gs>
            <a:gs pos="57000">
              <a:srgbClr val="996600">
                <a:alpha val="62000"/>
              </a:srgbClr>
            </a:gs>
            <a:gs pos="74000">
              <a:srgbClr val="BD922A">
                <a:alpha val="86000"/>
              </a:srgbClr>
            </a:gs>
            <a:gs pos="69000">
              <a:srgbClr val="835E17"/>
            </a:gs>
            <a:gs pos="86000">
              <a:schemeClr val="accent6">
                <a:lumMod val="50000"/>
                <a:alpha val="73000"/>
              </a:schemeClr>
            </a:gs>
            <a:gs pos="100000">
              <a:srgbClr val="FAE3B7"/>
            </a:gs>
          </a:gsLst>
          <a:lin ang="3600000" scaled="0"/>
          <a:tileRect/>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F9A551-E905-41CD-877F-DA3931F4C7EE}">
      <dsp:nvSpPr>
        <dsp:cNvPr id="0" name=""/>
        <dsp:cNvSpPr/>
      </dsp:nvSpPr>
      <dsp:spPr>
        <a:xfrm>
          <a:off x="143980" y="2436681"/>
          <a:ext cx="2879613" cy="747947"/>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9" tIns="0" rIns="80019" bIns="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微軟正黑體" pitchFamily="34" charset="-120"/>
              <a:ea typeface="微軟正黑體" pitchFamily="34" charset="-120"/>
            </a:rPr>
            <a:t>聯絡資訊</a:t>
          </a:r>
          <a:endParaRPr lang="zh-TW" altLang="en-US" sz="3200" kern="1200" dirty="0">
            <a:latin typeface="微軟正黑體" pitchFamily="34" charset="-120"/>
            <a:ea typeface="微軟正黑體" pitchFamily="34" charset="-120"/>
          </a:endParaRPr>
        </a:p>
      </dsp:txBody>
      <dsp:txXfrm>
        <a:off x="143980" y="2436681"/>
        <a:ext cx="2879613" cy="7479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937573-9124-4A37-9E14-692AE5CBAA04}">
      <dsp:nvSpPr>
        <dsp:cNvPr id="0" name=""/>
        <dsp:cNvSpPr/>
      </dsp:nvSpPr>
      <dsp:spPr>
        <a:xfrm>
          <a:off x="1247079" y="585958"/>
          <a:ext cx="3913720" cy="3913720"/>
        </a:xfrm>
        <a:prstGeom prst="blockArc">
          <a:avLst>
            <a:gd name="adj1" fmla="val 9000000"/>
            <a:gd name="adj2" fmla="val 16200000"/>
            <a:gd name="adj3" fmla="val 4642"/>
          </a:avLst>
        </a:prstGeom>
        <a:solidFill>
          <a:schemeClr val="accent2">
            <a:shade val="90000"/>
            <a:hueOff val="-41001"/>
            <a:satOff val="-6944"/>
            <a:lumOff val="321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F66117-571F-40B0-B3F3-9D9701B7A8C6}">
      <dsp:nvSpPr>
        <dsp:cNvPr id="0" name=""/>
        <dsp:cNvSpPr/>
      </dsp:nvSpPr>
      <dsp:spPr>
        <a:xfrm>
          <a:off x="1333539" y="720899"/>
          <a:ext cx="3913720" cy="3913720"/>
        </a:xfrm>
        <a:prstGeom prst="blockArc">
          <a:avLst>
            <a:gd name="adj1" fmla="val 1615180"/>
            <a:gd name="adj2" fmla="val 9340788"/>
            <a:gd name="adj3" fmla="val 4642"/>
          </a:avLst>
        </a:prstGeom>
        <a:solidFill>
          <a:schemeClr val="accent2">
            <a:shade val="90000"/>
            <a:hueOff val="-20501"/>
            <a:satOff val="-3472"/>
            <a:lumOff val="160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72C6E5-0C3E-425E-BAF0-1F7D0D2CF773}">
      <dsp:nvSpPr>
        <dsp:cNvPr id="0" name=""/>
        <dsp:cNvSpPr/>
      </dsp:nvSpPr>
      <dsp:spPr>
        <a:xfrm>
          <a:off x="1436252" y="576573"/>
          <a:ext cx="3913720" cy="3913720"/>
        </a:xfrm>
        <a:prstGeom prst="blockArc">
          <a:avLst>
            <a:gd name="adj1" fmla="val 15859212"/>
            <a:gd name="adj2" fmla="val 1984820"/>
            <a:gd name="adj3" fmla="val 4642"/>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9460E0-4679-47B1-A1DA-87D36614E0B3}">
      <dsp:nvSpPr>
        <dsp:cNvPr id="0" name=""/>
        <dsp:cNvSpPr/>
      </dsp:nvSpPr>
      <dsp:spPr>
        <a:xfrm>
          <a:off x="1979675" y="1699758"/>
          <a:ext cx="2602666" cy="168612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altLang="zh-TW" sz="1800" b="1" kern="1200" dirty="0" smtClean="0">
            <a:latin typeface="微軟正黑體" pitchFamily="34" charset="-120"/>
            <a:ea typeface="微軟正黑體" pitchFamily="34" charset="-120"/>
          </a:endParaRPr>
        </a:p>
        <a:p>
          <a:pPr lvl="0" algn="ctr" defTabSz="800100">
            <a:lnSpc>
              <a:spcPct val="90000"/>
            </a:lnSpc>
            <a:spcBef>
              <a:spcPct val="0"/>
            </a:spcBef>
            <a:spcAft>
              <a:spcPct val="35000"/>
            </a:spcAft>
          </a:pPr>
          <a:endParaRPr lang="en-US" altLang="zh-TW" sz="1800" b="1" kern="1200" dirty="0" smtClean="0">
            <a:latin typeface="微軟正黑體" pitchFamily="34" charset="-120"/>
            <a:ea typeface="微軟正黑體" pitchFamily="34" charset="-120"/>
          </a:endParaRPr>
        </a:p>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大亞集團</a:t>
          </a:r>
          <a:endParaRPr lang="zh-TW" altLang="en-US" sz="1800" b="1" kern="1200" dirty="0">
            <a:solidFill>
              <a:srgbClr val="C00000"/>
            </a:solidFill>
            <a:latin typeface="微軟正黑體" pitchFamily="34" charset="-120"/>
            <a:ea typeface="微軟正黑體" pitchFamily="34" charset="-120"/>
          </a:endParaRPr>
        </a:p>
      </dsp:txBody>
      <dsp:txXfrm>
        <a:off x="1979675" y="1699758"/>
        <a:ext cx="2602666" cy="1686120"/>
      </dsp:txXfrm>
    </dsp:sp>
    <dsp:sp modelId="{B907C654-5FD1-4505-A33A-53B075D4600F}">
      <dsp:nvSpPr>
        <dsp:cNvPr id="0" name=""/>
        <dsp:cNvSpPr/>
      </dsp:nvSpPr>
      <dsp:spPr>
        <a:xfrm>
          <a:off x="2573082" y="522"/>
          <a:ext cx="1261715" cy="1261715"/>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微軟正黑體" pitchFamily="34" charset="-120"/>
              <a:ea typeface="微軟正黑體" pitchFamily="34" charset="-120"/>
            </a:rPr>
            <a:t>願景</a:t>
          </a:r>
          <a:endParaRPr lang="zh-TW" altLang="en-US" sz="3100" b="1" kern="1200" dirty="0">
            <a:latin typeface="微軟正黑體" pitchFamily="34" charset="-120"/>
            <a:ea typeface="微軟正黑體" pitchFamily="34" charset="-120"/>
          </a:endParaRPr>
        </a:p>
      </dsp:txBody>
      <dsp:txXfrm>
        <a:off x="2573082" y="522"/>
        <a:ext cx="1261715" cy="1261715"/>
      </dsp:txXfrm>
    </dsp:sp>
    <dsp:sp modelId="{434653EA-9A4F-4992-AEC6-573C640109F2}">
      <dsp:nvSpPr>
        <dsp:cNvPr id="0" name=""/>
        <dsp:cNvSpPr/>
      </dsp:nvSpPr>
      <dsp:spPr>
        <a:xfrm>
          <a:off x="4239461" y="2880321"/>
          <a:ext cx="1510512" cy="1392807"/>
        </a:xfrm>
        <a:prstGeom prst="ellipse">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經營理念</a:t>
          </a:r>
          <a:endParaRPr lang="zh-TW" altLang="en-US" sz="1800" b="1" kern="1200" dirty="0">
            <a:latin typeface="微軟正黑體" pitchFamily="34" charset="-120"/>
            <a:ea typeface="微軟正黑體" pitchFamily="34" charset="-120"/>
          </a:endParaRPr>
        </a:p>
      </dsp:txBody>
      <dsp:txXfrm>
        <a:off x="4239461" y="2880321"/>
        <a:ext cx="1510512" cy="1392807"/>
      </dsp:txXfrm>
    </dsp:sp>
    <dsp:sp modelId="{4FEC7B84-13D9-4BF2-97F1-643677C9D8DF}">
      <dsp:nvSpPr>
        <dsp:cNvPr id="0" name=""/>
        <dsp:cNvSpPr/>
      </dsp:nvSpPr>
      <dsp:spPr>
        <a:xfrm>
          <a:off x="794161" y="2808316"/>
          <a:ext cx="1508847" cy="1380442"/>
        </a:xfrm>
        <a:prstGeom prst="ellipse">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核心價值</a:t>
          </a:r>
          <a:endParaRPr lang="zh-TW" altLang="en-US" sz="1800" b="1" kern="1200" dirty="0">
            <a:latin typeface="微軟正黑體" pitchFamily="34" charset="-120"/>
            <a:ea typeface="微軟正黑體" pitchFamily="34" charset="-120"/>
          </a:endParaRPr>
        </a:p>
      </dsp:txBody>
      <dsp:txXfrm>
        <a:off x="794161" y="2808316"/>
        <a:ext cx="1508847" cy="13804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版面配置區 5"/>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403AAE-F9CE-4A59-ABAF-CA039851ADC3}" type="datetimeFigureOut">
              <a:rPr lang="zh-TW" altLang="en-US" smtClean="0"/>
              <a:pPr/>
              <a:t>2020/9/3</a:t>
            </a:fld>
            <a:endParaRPr lang="zh-TW" altLang="en-US"/>
          </a:p>
        </p:txBody>
      </p:sp>
      <p:sp>
        <p:nvSpPr>
          <p:cNvPr id="7" name="頁首版面配置區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8" name="頁尾版面配置區 7"/>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9" name="投影片編號版面配置區 8"/>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07876C-552F-4041-A16C-F4192A3BD9A6}" type="slidenum">
              <a:rPr lang="zh-TW" altLang="en-US" smtClean="0"/>
              <a:pPr/>
              <a:t>‹#›</a:t>
            </a:fld>
            <a:endParaRPr lang="zh-TW" altLang="en-US"/>
          </a:p>
        </p:txBody>
      </p:sp>
    </p:spTree>
    <p:extLst>
      <p:ext uri="{BB962C8B-B14F-4D97-AF65-F5344CB8AC3E}">
        <p14:creationId xmlns="" xmlns:p14="http://schemas.microsoft.com/office/powerpoint/2010/main" val="222512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20DAD1C-FFC9-479E-9156-38B2A50AC52C}" type="datetimeFigureOut">
              <a:rPr lang="zh-TW" altLang="en-US"/>
              <a:pPr>
                <a:defRPr/>
              </a:pPr>
              <a:t>2020/9/3</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8235659E-B7DC-4E80-9C47-71EF97D887BB}" type="slidenum">
              <a:rPr lang="zh-TW" altLang="en-US"/>
              <a:pPr>
                <a:defRPr/>
              </a:pPr>
              <a:t>‹#›</a:t>
            </a:fld>
            <a:endParaRPr lang="zh-TW" altLang="en-US"/>
          </a:p>
        </p:txBody>
      </p:sp>
    </p:spTree>
    <p:extLst>
      <p:ext uri="{BB962C8B-B14F-4D97-AF65-F5344CB8AC3E}">
        <p14:creationId xmlns="" xmlns:p14="http://schemas.microsoft.com/office/powerpoint/2010/main" val="383585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83663E4-90C6-4A5E-B996-E0CEF6BE6F72}" type="slidenum">
              <a:rPr lang="zh-TW" altLang="en-US" smtClean="0"/>
              <a:pPr/>
              <a:t>7</a:t>
            </a:fld>
            <a:endParaRPr lang="zh-TW" altLang="en-US"/>
          </a:p>
        </p:txBody>
      </p:sp>
    </p:spTree>
    <p:extLst>
      <p:ext uri="{BB962C8B-B14F-4D97-AF65-F5344CB8AC3E}">
        <p14:creationId xmlns:p14="http://schemas.microsoft.com/office/powerpoint/2010/main" xmlns="" val="392022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3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妳們就跟我們說全公司的人數</a:t>
            </a:r>
            <a:r>
              <a:rPr lang="en-US" altLang="zh-TW" smtClean="0"/>
              <a:t>...</a:t>
            </a:r>
            <a:r>
              <a:rPr lang="zh-TW" altLang="en-US" smtClean="0"/>
              <a:t>要全含  </a:t>
            </a:r>
            <a:r>
              <a:rPr lang="en-US" altLang="zh-TW" smtClean="0"/>
              <a:t>(</a:t>
            </a:r>
            <a:r>
              <a:rPr lang="zh-TW" altLang="en-US" smtClean="0"/>
              <a:t>人事單位</a:t>
            </a:r>
            <a:r>
              <a:rPr lang="en-US" altLang="zh-TW" smtClean="0"/>
              <a:t>)</a:t>
            </a:r>
            <a:endParaRPr lang="zh-TW" altLang="en-US" smtClean="0"/>
          </a:p>
        </p:txBody>
      </p:sp>
      <p:sp>
        <p:nvSpPr>
          <p:cNvPr id="16387" name="投影片編號版面配置區 3"/>
          <p:cNvSpPr>
            <a:spLocks noGrp="1"/>
          </p:cNvSpPr>
          <p:nvPr>
            <p:ph type="sldNum" sz="quarter" idx="5"/>
          </p:nvPr>
        </p:nvSpPr>
        <p:spPr bwMode="auto">
          <a:noFill/>
          <a:ln>
            <a:miter lim="800000"/>
            <a:headEnd/>
            <a:tailEnd/>
          </a:ln>
        </p:spPr>
        <p:txBody>
          <a:bodyPr/>
          <a:lstStyle/>
          <a:p>
            <a:fld id="{74190952-8B11-4C36-97A1-94D19B8307BB}" type="slidenum">
              <a:rPr lang="zh-TW" altLang="en-US" smtClean="0">
                <a:ea typeface="新細明體" charset="-120"/>
              </a:rPr>
              <a:pPr/>
              <a:t>8</a:t>
            </a:fld>
            <a:endParaRPr lang="en-US" altLang="zh-TW" smtClean="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34</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smtClean="0"/>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p>
        </p:txBody>
      </p:sp>
      <p:sp>
        <p:nvSpPr>
          <p:cNvPr id="7" name="頁尾版面配置區 4"/>
          <p:cNvSpPr>
            <a:spLocks noGrp="1"/>
          </p:cNvSpPr>
          <p:nvPr>
            <p:ph type="ftr" sz="quarter" idx="15"/>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solidFill>
                <a:prstClr val="black"/>
              </a:solidFill>
            </a:endParaRPr>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smtClean="0"/>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2594950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2594950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solidFill>
                <a:prstClr val="black"/>
              </a:solidFill>
            </a:endParaRPr>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smtClean="0"/>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2594950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2594950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solidFill>
                <a:prstClr val="black"/>
              </a:solidFill>
            </a:endParaRPr>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smtClean="0"/>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259495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 xmlns:p14="http://schemas.microsoft.com/office/powerpoint/2010/main" val="259495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xmlns="" val="25949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xmlns="" val="25949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A21745-5339-4FB8-A72A-D89471B8FF50}" type="datetimeFigureOut">
              <a:rPr lang="zh-TW" altLang="en-US">
                <a:solidFill>
                  <a:prstClr val="black">
                    <a:tint val="75000"/>
                  </a:prstClr>
                </a:solidFill>
              </a:rPr>
              <a:pPr/>
              <a:t>2020/9/3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F4AEAE0-2E64-4B8C-AC74-9A1745E8B7B1}" type="slidenum">
              <a:rPr lang="zh-TW" altLang="en-US">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60" r:id="rId6"/>
    <p:sldLayoutId id="2147483661"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4A21745-5339-4FB8-A72A-D89471B8FF50}" type="datetimeFigureOut">
              <a:rPr kumimoji="0" lang="zh-TW" altLang="en-US" smtClean="0">
                <a:solidFill>
                  <a:prstClr val="black">
                    <a:tint val="75000"/>
                  </a:prstClr>
                </a:solidFill>
                <a:latin typeface="Calibri"/>
                <a:ea typeface="新細明體"/>
              </a:rPr>
              <a:pPr fontAlgn="auto">
                <a:spcBef>
                  <a:spcPts val="0"/>
                </a:spcBef>
                <a:spcAft>
                  <a:spcPts val="0"/>
                </a:spcAft>
              </a:pPr>
              <a:t>2020/9/3</a:t>
            </a:fld>
            <a:endParaRPr kumimoji="0" lang="zh-TW" altLang="en-US" smtClean="0">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smtClean="0">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F4AEAE0-2E64-4B8C-AC74-9A1745E8B7B1}"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smtClean="0">
              <a:solidFill>
                <a:prstClr val="black">
                  <a:tint val="75000"/>
                </a:prstClr>
              </a:solidFill>
              <a:latin typeface="Calibri"/>
              <a:ea typeface="新細明體"/>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4A21745-5339-4FB8-A72A-D89471B8FF50}" type="datetimeFigureOut">
              <a:rPr kumimoji="0" lang="zh-TW" altLang="en-US" smtClean="0">
                <a:solidFill>
                  <a:prstClr val="black">
                    <a:tint val="75000"/>
                  </a:prstClr>
                </a:solidFill>
                <a:latin typeface="Calibri"/>
                <a:ea typeface="新細明體"/>
              </a:rPr>
              <a:pPr fontAlgn="auto">
                <a:spcBef>
                  <a:spcPts val="0"/>
                </a:spcBef>
                <a:spcAft>
                  <a:spcPts val="0"/>
                </a:spcAft>
              </a:pPr>
              <a:t>2020/9/3</a:t>
            </a:fld>
            <a:endParaRPr kumimoji="0" lang="zh-TW" altLang="en-US" smtClean="0">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smtClean="0">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F4AEAE0-2E64-4B8C-AC74-9A1745E8B7B1}"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smtClean="0">
              <a:solidFill>
                <a:prstClr val="black">
                  <a:tint val="75000"/>
                </a:prstClr>
              </a:solidFill>
              <a:latin typeface="Calibri"/>
              <a:ea typeface="新細明體"/>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yenn@mail.taya.com.t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42988" y="2635250"/>
            <a:ext cx="7772400" cy="433388"/>
          </a:xfrm>
        </p:spPr>
        <p:txBody>
          <a:bodyPr rtlCol="0">
            <a:normAutofit fontScale="90000"/>
          </a:bodyPr>
          <a:lstStyle/>
          <a:p>
            <a:pPr eaLnBrk="1" fontAlgn="auto" hangingPunct="1">
              <a:spcAft>
                <a:spcPts val="0"/>
              </a:spcAft>
              <a:defRPr/>
            </a:pPr>
            <a:r>
              <a:rPr lang="en-US" altLang="zh-TW" dirty="0" smtClean="0"/>
              <a:t>2020</a:t>
            </a:r>
            <a:r>
              <a:rPr lang="zh-TW" altLang="en-US" dirty="0" smtClean="0"/>
              <a:t>年法人說明會</a:t>
            </a:r>
            <a:endParaRPr lang="zh-TW" altLang="en-US" dirty="0"/>
          </a:p>
        </p:txBody>
      </p:sp>
      <p:sp>
        <p:nvSpPr>
          <p:cNvPr id="5" name="副標題 4"/>
          <p:cNvSpPr>
            <a:spLocks noGrp="1"/>
          </p:cNvSpPr>
          <p:nvPr>
            <p:ph type="subTitle" idx="1"/>
          </p:nvPr>
        </p:nvSpPr>
        <p:spPr>
          <a:xfrm>
            <a:off x="1042988" y="3140075"/>
            <a:ext cx="7777162" cy="360363"/>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zh-TW" altLang="en-US" dirty="0" smtClean="0"/>
              <a:t>大亞集團簡介及</a:t>
            </a:r>
            <a:r>
              <a:rPr lang="en-US" altLang="zh-TW" dirty="0" smtClean="0"/>
              <a:t>2020</a:t>
            </a:r>
            <a:r>
              <a:rPr lang="zh-TW" altLang="en-US" dirty="0" smtClean="0"/>
              <a:t>年第二季營運概況</a:t>
            </a:r>
            <a:endParaRPr lang="en-US" altLang="zh-TW" dirty="0" smtClean="0"/>
          </a:p>
          <a:p>
            <a:pPr eaLnBrk="1" fontAlgn="auto" hangingPunct="1">
              <a:spcAft>
                <a:spcPts val="0"/>
              </a:spcAft>
              <a:buFont typeface="Arial" panose="020B0604020202020204" pitchFamily="34" charset="0"/>
              <a:buNone/>
              <a:defRPr/>
            </a:pPr>
            <a:endParaRPr lang="zh-TW" altLang="en-US" dirty="0"/>
          </a:p>
        </p:txBody>
      </p:sp>
      <p:sp>
        <p:nvSpPr>
          <p:cNvPr id="8195" name="內容版面配置區 5"/>
          <p:cNvSpPr>
            <a:spLocks noGrp="1"/>
          </p:cNvSpPr>
          <p:nvPr>
            <p:ph sz="quarter" idx="11"/>
          </p:nvPr>
        </p:nvSpPr>
        <p:spPr>
          <a:xfrm>
            <a:off x="1042988" y="3644900"/>
            <a:ext cx="7704137" cy="431800"/>
          </a:xfrm>
        </p:spPr>
        <p:txBody>
          <a:bodyPr/>
          <a:lstStyle/>
          <a:p>
            <a:pPr eaLnBrk="1" hangingPunct="1"/>
            <a:r>
              <a:rPr lang="zh-TW" altLang="en-US" dirty="0" smtClean="0"/>
              <a:t>總</a:t>
            </a:r>
            <a:r>
              <a:rPr lang="zh-TW" altLang="en-US" dirty="0" smtClean="0"/>
              <a:t>管理處副總經理暨公司發言人  陳重光</a:t>
            </a:r>
            <a:endParaRPr lang="zh-TW" altLang="en-US" dirty="0" smtClean="0"/>
          </a:p>
        </p:txBody>
      </p:sp>
      <p:sp>
        <p:nvSpPr>
          <p:cNvPr id="8196" name="文字版面配置區 6"/>
          <p:cNvSpPr>
            <a:spLocks noGrp="1"/>
          </p:cNvSpPr>
          <p:nvPr>
            <p:ph type="body" sz="quarter" idx="12"/>
          </p:nvPr>
        </p:nvSpPr>
        <p:spPr>
          <a:xfrm>
            <a:off x="4227513" y="811213"/>
            <a:ext cx="4895850" cy="601662"/>
          </a:xfrm>
        </p:spPr>
        <p:txBody>
          <a:bodyPr/>
          <a:lstStyle/>
          <a:p>
            <a:pPr eaLnBrk="1" hangingPunct="1"/>
            <a:r>
              <a:rPr lang="zh-TW" altLang="en-US" dirty="0" smtClean="0"/>
              <a:t>大亞電線電纜股份有限公司</a:t>
            </a:r>
            <a:endParaRPr lang="en-US" altLang="zh-TW" dirty="0" smtClean="0"/>
          </a:p>
          <a:p>
            <a:pPr eaLnBrk="1" hangingPunct="1"/>
            <a:r>
              <a:rPr lang="zh-TW" altLang="en-US" dirty="0" smtClean="0"/>
              <a:t>股 票 代 號 ： </a:t>
            </a:r>
            <a:r>
              <a:rPr lang="en-US" altLang="zh-TW" dirty="0" smtClean="0"/>
              <a:t>1</a:t>
            </a:r>
            <a:r>
              <a:rPr lang="zh-TW" altLang="en-US" dirty="0" smtClean="0"/>
              <a:t> </a:t>
            </a:r>
            <a:r>
              <a:rPr lang="en-US" altLang="zh-TW" dirty="0" smtClean="0"/>
              <a:t>6</a:t>
            </a:r>
            <a:r>
              <a:rPr lang="zh-TW" altLang="en-US" dirty="0" smtClean="0"/>
              <a:t> </a:t>
            </a:r>
            <a:r>
              <a:rPr lang="en-US" altLang="zh-TW" dirty="0" smtClean="0"/>
              <a:t>0</a:t>
            </a:r>
            <a:r>
              <a:rPr lang="zh-TW" altLang="en-US" dirty="0" smtClean="0"/>
              <a:t> </a:t>
            </a:r>
            <a:r>
              <a:rPr lang="en-US" altLang="zh-TW" dirty="0" smtClean="0"/>
              <a:t>9</a:t>
            </a:r>
            <a:endParaRPr lang="zh-TW" altLang="en-US" dirty="0" smtClean="0"/>
          </a:p>
        </p:txBody>
      </p:sp>
      <p:sp>
        <p:nvSpPr>
          <p:cNvPr id="8" name="矩形 7"/>
          <p:cNvSpPr/>
          <p:nvPr/>
        </p:nvSpPr>
        <p:spPr>
          <a:xfrm>
            <a:off x="1042988" y="4005263"/>
            <a:ext cx="3313112" cy="3603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TW" sz="1200" dirty="0" smtClean="0">
                <a:solidFill>
                  <a:schemeClr val="tx1">
                    <a:lumMod val="50000"/>
                    <a:lumOff val="50000"/>
                  </a:schemeClr>
                </a:solidFill>
                <a:latin typeface="微軟正黑體" pitchFamily="34" charset="-120"/>
                <a:ea typeface="微軟正黑體" pitchFamily="34" charset="-120"/>
              </a:rPr>
              <a:t>2020/09/11</a:t>
            </a:r>
            <a:endParaRPr kumimoji="0" lang="zh-TW" altLang="en-US" sz="1200" dirty="0">
              <a:solidFill>
                <a:schemeClr val="tx1">
                  <a:lumMod val="50000"/>
                  <a:lumOff val="50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1200" y="1422424"/>
            <a:ext cx="184731" cy="369333"/>
          </a:xfrm>
          <a:prstGeom prst="rect">
            <a:avLst/>
          </a:prstGeom>
        </p:spPr>
        <p:txBody>
          <a:bodyPr wrap="none">
            <a:spAutoFit/>
          </a:bodyPr>
          <a:lstStyle/>
          <a:p>
            <a:endParaRPr lang="zh-TW" altLang="en-US" dirty="0">
              <a:solidFill>
                <a:srgbClr val="0000FF"/>
              </a:solidFill>
              <a:latin typeface="微軟正黑體" panose="020B0604030504040204" pitchFamily="34" charset="-120"/>
              <a:ea typeface="微軟正黑體" panose="020B0604030504040204" pitchFamily="34" charset="-120"/>
            </a:endParaRPr>
          </a:p>
        </p:txBody>
      </p:sp>
      <p:grpSp>
        <p:nvGrpSpPr>
          <p:cNvPr id="4" name="群組 33"/>
          <p:cNvGrpSpPr/>
          <p:nvPr/>
        </p:nvGrpSpPr>
        <p:grpSpPr>
          <a:xfrm>
            <a:off x="467544" y="1412776"/>
            <a:ext cx="4814203" cy="1812248"/>
            <a:chOff x="179512" y="4803729"/>
            <a:chExt cx="4400384" cy="1594573"/>
          </a:xfrm>
        </p:grpSpPr>
        <p:sp>
          <p:nvSpPr>
            <p:cNvPr id="35" name="矩形 34"/>
            <p:cNvSpPr/>
            <p:nvPr/>
          </p:nvSpPr>
          <p:spPr>
            <a:xfrm>
              <a:off x="179512" y="4803729"/>
              <a:ext cx="1529930" cy="324974"/>
            </a:xfrm>
            <a:prstGeom prst="rect">
              <a:avLst/>
            </a:prstGeom>
          </p:spPr>
          <p:txBody>
            <a:bodyPr wrap="none">
              <a:spAutoFit/>
            </a:bodyPr>
            <a:lstStyle/>
            <a:p>
              <a:pPr marL="285750" indent="-285750">
                <a:buFont typeface="Arial" pitchFamily="34" charset="0"/>
                <a:buChar char="•"/>
              </a:pPr>
              <a:r>
                <a:rPr lang="zh-TW" altLang="en-US"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 封裝焊線</a:t>
              </a:r>
              <a:endPar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36" name="Picture 7"/>
            <p:cNvPicPr>
              <a:picLocks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894251" y="5289645"/>
              <a:ext cx="1645276" cy="11086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Picture 8"/>
            <p:cNvPicPr>
              <a:picLocks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934620" y="5289645"/>
              <a:ext cx="1645276" cy="11086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9" name="矩形 38"/>
          <p:cNvSpPr/>
          <p:nvPr/>
        </p:nvSpPr>
        <p:spPr>
          <a:xfrm>
            <a:off x="683568" y="404664"/>
            <a:ext cx="3204864" cy="523220"/>
          </a:xfrm>
          <a:prstGeom prst="rect">
            <a:avLst/>
          </a:prstGeom>
        </p:spPr>
        <p:txBody>
          <a:bodyPr wrap="square">
            <a:spAutoFit/>
          </a:bodyPr>
          <a:lstStyle/>
          <a:p>
            <a:pPr indent="539750">
              <a:spcBef>
                <a:spcPct val="20000"/>
              </a:spcBef>
              <a:buFont typeface="Wingdings" pitchFamily="2" charset="2"/>
              <a:buChar char="Ø"/>
            </a:pPr>
            <a:r>
              <a:rPr lang="zh-TW" altLang="en-US" sz="28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  事業群簡介</a:t>
            </a:r>
            <a:endParaRPr lang="en-US" altLang="zh-TW" sz="28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p:txBody>
      </p:sp>
      <p:sp>
        <p:nvSpPr>
          <p:cNvPr id="45" name="投影片編號版面配置區 44"/>
          <p:cNvSpPr>
            <a:spLocks noGrp="1"/>
          </p:cNvSpPr>
          <p:nvPr>
            <p:ph type="sldNum" sz="quarter" idx="12"/>
          </p:nvPr>
        </p:nvSpPr>
        <p:spPr/>
        <p:txBody>
          <a:bodyPr/>
          <a:lstStyle/>
          <a:p>
            <a:fld id="{58C89DEB-3A96-4859-9A12-208015B5559B}" type="slidenum">
              <a:rPr lang="zh-TW" altLang="en-US" smtClean="0"/>
              <a:pPr/>
              <a:t>10</a:t>
            </a:fld>
            <a:endParaRPr lang="zh-TW" altLang="en-US"/>
          </a:p>
        </p:txBody>
      </p:sp>
      <p:sp>
        <p:nvSpPr>
          <p:cNvPr id="44" name="矩形 43"/>
          <p:cNvSpPr/>
          <p:nvPr/>
        </p:nvSpPr>
        <p:spPr>
          <a:xfrm>
            <a:off x="539552" y="3789040"/>
            <a:ext cx="1627369" cy="369332"/>
          </a:xfrm>
          <a:prstGeom prst="rect">
            <a:avLst/>
          </a:prstGeom>
        </p:spPr>
        <p:txBody>
          <a:bodyPr wrap="none">
            <a:spAutoFit/>
          </a:bodyPr>
          <a:lstStyle/>
          <a:p>
            <a:pPr marL="285750" indent="-285750">
              <a:buFont typeface="Arial" pitchFamily="34" charset="0"/>
              <a:buChar char="•"/>
            </a:pPr>
            <a:r>
              <a:rPr lang="zh-TW" altLang="en-US"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營建事業群</a:t>
            </a:r>
            <a:endParaRPr lang="zh-TW" altLang="en-US" b="1" u="sng"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8" name="Picture 2" descr="https://www.taya.com.tw/proimages/in-product/04/pro-D-01-02.jpg"/>
          <p:cNvPicPr>
            <a:picLocks noChangeAspect="1" noChangeArrowheads="1"/>
          </p:cNvPicPr>
          <p:nvPr/>
        </p:nvPicPr>
        <p:blipFill>
          <a:blip r:embed="rId4" cstate="print"/>
          <a:srcRect/>
          <a:stretch>
            <a:fillRect/>
          </a:stretch>
        </p:blipFill>
        <p:spPr bwMode="auto">
          <a:xfrm>
            <a:off x="1259632" y="4365104"/>
            <a:ext cx="3024336" cy="1872208"/>
          </a:xfrm>
          <a:prstGeom prst="rect">
            <a:avLst/>
          </a:prstGeom>
          <a:noFill/>
        </p:spPr>
      </p:pic>
    </p:spTree>
    <p:extLst>
      <p:ext uri="{BB962C8B-B14F-4D97-AF65-F5344CB8AC3E}">
        <p14:creationId xmlns:p14="http://schemas.microsoft.com/office/powerpoint/2010/main" xmlns="" val="60611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p:cNvPicPr>
            <a:picLocks noChangeAspect="1" noChangeArrowheads="1"/>
          </p:cNvPicPr>
          <p:nvPr/>
        </p:nvPicPr>
        <p:blipFill>
          <a:blip r:embed="rId2" cstate="screen"/>
          <a:srcRect/>
          <a:stretch>
            <a:fillRect/>
          </a:stretch>
        </p:blipFill>
        <p:spPr bwMode="auto">
          <a:xfrm>
            <a:off x="0" y="3429000"/>
            <a:ext cx="4860032" cy="2779740"/>
          </a:xfrm>
          <a:prstGeom prst="rect">
            <a:avLst/>
          </a:prstGeom>
          <a:ln>
            <a:noFill/>
          </a:ln>
          <a:effectLst>
            <a:softEdge rad="112500"/>
          </a:effectLst>
        </p:spPr>
      </p:pic>
      <p:sp>
        <p:nvSpPr>
          <p:cNvPr id="57" name="Rectangle 3"/>
          <p:cNvSpPr/>
          <p:nvPr/>
        </p:nvSpPr>
        <p:spPr>
          <a:xfrm>
            <a:off x="1475656" y="0"/>
            <a:ext cx="576064" cy="6858000"/>
          </a:xfrm>
          <a:prstGeom prst="rect">
            <a:avLst/>
          </a:prstGeom>
          <a:gradFill flip="none" rotWithShape="1">
            <a:gsLst>
              <a:gs pos="42000">
                <a:srgbClr val="993300">
                  <a:alpha val="73000"/>
                </a:srgbClr>
              </a:gs>
              <a:gs pos="32000">
                <a:schemeClr val="accent2">
                  <a:lumMod val="20000"/>
                  <a:lumOff val="80000"/>
                  <a:alpha val="53000"/>
                </a:schemeClr>
              </a:gs>
              <a:gs pos="42000">
                <a:schemeClr val="accent2">
                  <a:lumMod val="40000"/>
                  <a:lumOff val="60000"/>
                  <a:alpha val="83000"/>
                </a:schemeClr>
              </a:gs>
              <a:gs pos="73000">
                <a:srgbClr val="C00000">
                  <a:alpha val="92000"/>
                </a:srgbClr>
              </a:gs>
              <a:gs pos="100000">
                <a:srgbClr val="993300">
                  <a:alpha val="39000"/>
                </a:srgb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endParaRPr>
          </a:p>
        </p:txBody>
      </p:sp>
      <p:sp>
        <p:nvSpPr>
          <p:cNvPr id="21" name="矩形1"/>
          <p:cNvSpPr/>
          <p:nvPr/>
        </p:nvSpPr>
        <p:spPr>
          <a:xfrm>
            <a:off x="0" y="6525344"/>
            <a:ext cx="6300192" cy="295200"/>
          </a:xfrm>
          <a:prstGeom prst="rect">
            <a:avLst/>
          </a:prstGeom>
          <a:gradFill flip="none" rotWithShape="1">
            <a:gsLst>
              <a:gs pos="20000">
                <a:srgbClr val="CC0000"/>
              </a:gs>
              <a:gs pos="20000">
                <a:srgbClr val="CC0000"/>
              </a:gs>
              <a:gs pos="77000">
                <a:schemeClr val="accent2">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object 14"/>
          <p:cNvSpPr/>
          <p:nvPr/>
        </p:nvSpPr>
        <p:spPr>
          <a:xfrm>
            <a:off x="2771800" y="3573016"/>
            <a:ext cx="6372200" cy="2520280"/>
          </a:xfrm>
          <a:prstGeom prst="rect">
            <a:avLst/>
          </a:prstGeom>
          <a:blipFill>
            <a:blip r:embed="rId3" cstate="print"/>
            <a:stretch>
              <a:fillRect/>
            </a:stretch>
          </a:blipFill>
        </p:spPr>
        <p:txBody>
          <a:bodyPr wrap="square" lIns="0" tIns="0" rIns="0" bIns="0" rtlCol="0"/>
          <a:lstStyle/>
          <a:p>
            <a:endParaRPr/>
          </a:p>
        </p:txBody>
      </p:sp>
      <p:sp>
        <p:nvSpPr>
          <p:cNvPr id="5" name="漆包線事業群"/>
          <p:cNvSpPr txBox="1"/>
          <p:nvPr/>
        </p:nvSpPr>
        <p:spPr>
          <a:xfrm>
            <a:off x="539552" y="1969676"/>
            <a:ext cx="2808312" cy="523220"/>
          </a:xfrm>
          <a:prstGeom prst="rect">
            <a:avLst/>
          </a:prstGeom>
          <a:solidFill>
            <a:schemeClr val="bg1"/>
          </a:solidFill>
        </p:spPr>
        <p:txBody>
          <a:bodyPr wrap="square" rtlCol="0">
            <a:spAutoFit/>
          </a:bodyPr>
          <a:lstStyle/>
          <a:p>
            <a:pPr algn="ctr"/>
            <a:r>
              <a:rPr lang="zh-TW" altLang="en-US" sz="28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電力通信事業群</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3923928" y="764704"/>
            <a:ext cx="4824536" cy="3022366"/>
          </a:xfrm>
          <a:prstGeom prst="rect">
            <a:avLst/>
          </a:prstGeom>
        </p:spPr>
        <p:txBody>
          <a:bodyPr wrap="square">
            <a:spAutoFit/>
          </a:bodyPr>
          <a:lstStyle/>
          <a:p>
            <a:pPr lvl="1" eaLnBrk="1" hangingPunct="1">
              <a:lnSpc>
                <a:spcPct val="170000"/>
              </a:lnSpc>
              <a:buFont typeface="Arial" pitchFamily="34" charset="0"/>
              <a:buChar char="•"/>
            </a:pPr>
            <a:r>
              <a:rPr lang="zh-TW" altLang="en-US" sz="1600" dirty="0" smtClean="0">
                <a:latin typeface="微軟正黑體" pitchFamily="34" charset="-120"/>
                <a:ea typeface="微軟正黑體" pitchFamily="34" charset="-120"/>
              </a:rPr>
              <a:t>  從最低電壓</a:t>
            </a:r>
            <a:r>
              <a:rPr lang="en-US" altLang="zh-TW" sz="1600" dirty="0" smtClean="0">
                <a:latin typeface="微軟正黑體" pitchFamily="34" charset="-120"/>
                <a:ea typeface="微軟正黑體" pitchFamily="34" charset="-120"/>
              </a:rPr>
              <a:t>600V</a:t>
            </a:r>
            <a:r>
              <a:rPr lang="zh-TW" altLang="en-US" sz="1600" dirty="0" smtClean="0">
                <a:latin typeface="微軟正黑體" pitchFamily="34" charset="-120"/>
                <a:ea typeface="微軟正黑體" pitchFamily="34" charset="-120"/>
              </a:rPr>
              <a:t>至最高電壓</a:t>
            </a:r>
            <a:r>
              <a:rPr lang="en-US" altLang="zh-TW" sz="1600" dirty="0" smtClean="0">
                <a:latin typeface="微軟正黑體" pitchFamily="34" charset="-120"/>
                <a:ea typeface="微軟正黑體" pitchFamily="34" charset="-120"/>
              </a:rPr>
              <a:t>345kV</a:t>
            </a:r>
            <a:r>
              <a:rPr lang="zh-TW" altLang="en-US" sz="1600" dirty="0" smtClean="0">
                <a:latin typeface="微軟正黑體" pitchFamily="34" charset="-120"/>
                <a:ea typeface="微軟正黑體" pitchFamily="34" charset="-120"/>
              </a:rPr>
              <a:t>一應俱全，且為全台灣第一家</a:t>
            </a:r>
            <a:r>
              <a:rPr lang="en-US" altLang="zh-TW" sz="1600" dirty="0" smtClean="0">
                <a:latin typeface="微軟正黑體" pitchFamily="34" charset="-120"/>
                <a:ea typeface="微軟正黑體" pitchFamily="34" charset="-120"/>
              </a:rPr>
              <a:t>345kV</a:t>
            </a:r>
            <a:r>
              <a:rPr lang="zh-TW" altLang="en-US" sz="1600" dirty="0" smtClean="0">
                <a:latin typeface="微軟正黑體" pitchFamily="34" charset="-120"/>
                <a:ea typeface="微軟正黑體" pitchFamily="34" charset="-120"/>
              </a:rPr>
              <a:t>開發成功且第一家得標台電工程生產之電線電纜公司。</a:t>
            </a:r>
            <a:endParaRPr lang="en-US" altLang="zh-TW" sz="1600" dirty="0" smtClean="0">
              <a:latin typeface="微軟正黑體" pitchFamily="34" charset="-120"/>
              <a:ea typeface="微軟正黑體" pitchFamily="34" charset="-120"/>
            </a:endParaRPr>
          </a:p>
          <a:p>
            <a:pPr lvl="1" eaLnBrk="1" hangingPunct="1">
              <a:lnSpc>
                <a:spcPct val="170000"/>
              </a:lnSpc>
              <a:buFont typeface="Arial" pitchFamily="34" charset="0"/>
              <a:buChar char="•"/>
            </a:pPr>
            <a:r>
              <a:rPr lang="zh-TW" altLang="en-US" sz="1600" dirty="0" smtClean="0">
                <a:latin typeface="微軟正黑體" pitchFamily="34" charset="-120"/>
                <a:ea typeface="微軟正黑體" pitchFamily="34" charset="-120"/>
              </a:rPr>
              <a:t>  將對環境與人的關懷，融入產品設計之中，發展出一系列低煙無鹵素電纜、耐熱耐燃耐火電纜、低煙無毒光纜與太陽能用線等產品。</a:t>
            </a:r>
            <a:endParaRPr lang="en-US" altLang="zh-TW" sz="1600" dirty="0" smtClean="0">
              <a:latin typeface="微軟正黑體" pitchFamily="34" charset="-120"/>
              <a:ea typeface="微軟正黑體" pitchFamily="34" charset="-120"/>
            </a:endParaRPr>
          </a:p>
          <a:p>
            <a:pPr lvl="1" eaLnBrk="1" hangingPunct="1">
              <a:lnSpc>
                <a:spcPct val="170000"/>
              </a:lnSpc>
              <a:buFont typeface="Arial" pitchFamily="34" charset="0"/>
              <a:buChar char="•"/>
            </a:pPr>
            <a:endParaRPr lang="en-US" altLang="zh-TW" sz="1600" dirty="0" smtClean="0">
              <a:latin typeface="微軟正黑體" pitchFamily="34" charset="-120"/>
              <a:ea typeface="微軟正黑體" pitchFamily="34" charset="-120"/>
            </a:endParaRPr>
          </a:p>
        </p:txBody>
      </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11</a:t>
            </a:fld>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par>
                                <p:cTn id="14" presetID="1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animBg="1"/>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漆包線工廠"/>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8938" b="23027"/>
          <a:stretch/>
        </p:blipFill>
        <p:spPr bwMode="auto">
          <a:xfrm>
            <a:off x="0" y="3429000"/>
            <a:ext cx="9144000" cy="2505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p:cNvSpPr/>
          <p:nvPr/>
        </p:nvSpPr>
        <p:spPr>
          <a:xfrm>
            <a:off x="3635896" y="1052736"/>
            <a:ext cx="4572000" cy="1766637"/>
          </a:xfrm>
          <a:prstGeom prst="rect">
            <a:avLst/>
          </a:prstGeom>
        </p:spPr>
        <p:txBody>
          <a:bodyPr>
            <a:spAutoFit/>
          </a:bodyPr>
          <a:lstStyle/>
          <a:p>
            <a:pPr lvl="1" eaLnBrk="1" hangingPunct="1">
              <a:lnSpc>
                <a:spcPct val="170000"/>
              </a:lnSpc>
              <a:buFont typeface="Arial" pitchFamily="34" charset="0"/>
              <a:buChar char="•"/>
            </a:pPr>
            <a:r>
              <a:rPr lang="zh-TW" altLang="en-US" sz="1600" dirty="0" smtClean="0">
                <a:latin typeface="微軟正黑體" pitchFamily="34" charset="-120"/>
                <a:ea typeface="微軟正黑體" pitchFamily="34" charset="-120"/>
              </a:rPr>
              <a:t>  於台灣、中國與越南皆設有漆包線生產基地。漆包線行銷海內外已超過四十年。根基於長期專業的生產經驗，逐步發展出具備不同特性的漆包線、扁平線與三層絕緣線產品。</a:t>
            </a:r>
            <a:endParaRPr lang="en-US" altLang="zh-TW" sz="1600" dirty="0" smtClean="0">
              <a:latin typeface="微軟正黑體" pitchFamily="34" charset="-120"/>
              <a:ea typeface="微軟正黑體" pitchFamily="34" charset="-120"/>
            </a:endParaRPr>
          </a:p>
        </p:txBody>
      </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12</a:t>
            </a:fld>
            <a:endParaRPr lang="zh-TW" altLang="en-US"/>
          </a:p>
        </p:txBody>
      </p:sp>
      <p:sp>
        <p:nvSpPr>
          <p:cNvPr id="26" name="Rectangle 3"/>
          <p:cNvSpPr/>
          <p:nvPr/>
        </p:nvSpPr>
        <p:spPr>
          <a:xfrm>
            <a:off x="1475656" y="0"/>
            <a:ext cx="504056" cy="6858000"/>
          </a:xfrm>
          <a:prstGeom prst="rect">
            <a:avLst/>
          </a:prstGeom>
          <a:gradFill flip="none" rotWithShape="1">
            <a:gsLst>
              <a:gs pos="42000">
                <a:srgbClr val="993300">
                  <a:alpha val="73000"/>
                </a:srgbClr>
              </a:gs>
              <a:gs pos="32000">
                <a:schemeClr val="accent2">
                  <a:lumMod val="20000"/>
                  <a:lumOff val="80000"/>
                  <a:alpha val="53000"/>
                </a:schemeClr>
              </a:gs>
              <a:gs pos="42000">
                <a:schemeClr val="accent2">
                  <a:lumMod val="40000"/>
                  <a:lumOff val="60000"/>
                  <a:alpha val="83000"/>
                </a:schemeClr>
              </a:gs>
              <a:gs pos="73000">
                <a:srgbClr val="C00000">
                  <a:alpha val="92000"/>
                </a:srgbClr>
              </a:gs>
              <a:gs pos="100000">
                <a:srgbClr val="993300">
                  <a:alpha val="39000"/>
                </a:srgb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endParaRPr>
          </a:p>
        </p:txBody>
      </p:sp>
      <p:sp>
        <p:nvSpPr>
          <p:cNvPr id="11" name="矩形1"/>
          <p:cNvSpPr/>
          <p:nvPr/>
        </p:nvSpPr>
        <p:spPr>
          <a:xfrm>
            <a:off x="0" y="6525344"/>
            <a:ext cx="6300192" cy="295200"/>
          </a:xfrm>
          <a:prstGeom prst="rect">
            <a:avLst/>
          </a:prstGeom>
          <a:gradFill flip="none" rotWithShape="1">
            <a:gsLst>
              <a:gs pos="20000">
                <a:srgbClr val="CC0000"/>
              </a:gs>
              <a:gs pos="20000">
                <a:srgbClr val="CC0000"/>
              </a:gs>
              <a:gs pos="77000">
                <a:schemeClr val="accent2">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漆包線事業群"/>
          <p:cNvSpPr txBox="1"/>
          <p:nvPr/>
        </p:nvSpPr>
        <p:spPr>
          <a:xfrm>
            <a:off x="611560" y="1969676"/>
            <a:ext cx="2376264" cy="523220"/>
          </a:xfrm>
          <a:prstGeom prst="rect">
            <a:avLst/>
          </a:prstGeom>
          <a:solidFill>
            <a:schemeClr val="bg1"/>
          </a:solidFill>
        </p:spPr>
        <p:txBody>
          <a:bodyPr wrap="square" rtlCol="0">
            <a:spAutoFit/>
          </a:bodyPr>
          <a:lstStyle/>
          <a:p>
            <a:pPr algn="ctr"/>
            <a:r>
              <a:rPr lang="zh-TW" altLang="en-US" sz="28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漆包線事業群</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4067944" y="1052736"/>
            <a:ext cx="4752528" cy="1348061"/>
          </a:xfrm>
          <a:prstGeom prst="rect">
            <a:avLst/>
          </a:prstGeom>
        </p:spPr>
        <p:txBody>
          <a:bodyPr wrap="square">
            <a:spAutoFit/>
          </a:bodyPr>
          <a:lstStyle/>
          <a:p>
            <a:pPr lvl="1" eaLnBrk="1" hangingPunct="1">
              <a:lnSpc>
                <a:spcPct val="170000"/>
              </a:lnSpc>
              <a:buFont typeface="Arial" pitchFamily="34" charset="0"/>
              <a:buChar char="•"/>
            </a:pPr>
            <a:r>
              <a:rPr lang="zh-TW" altLang="en-US" sz="1600" dirty="0" smtClean="0">
                <a:latin typeface="微軟正黑體" pitchFamily="34" charset="-120"/>
                <a:ea typeface="微軟正黑體" pitchFamily="34" charset="-120"/>
              </a:rPr>
              <a:t>  主要產品封裝銅銲線、金鈀銅線及鍍鈀銅銲線，產品適用於各類</a:t>
            </a:r>
            <a:r>
              <a:rPr lang="en-US" altLang="zh-TW" sz="1600" dirty="0" smtClean="0">
                <a:latin typeface="微軟正黑體" pitchFamily="34" charset="-120"/>
                <a:ea typeface="微軟正黑體" pitchFamily="34" charset="-120"/>
              </a:rPr>
              <a:t>IC</a:t>
            </a:r>
            <a:r>
              <a:rPr lang="zh-TW" altLang="en-US" sz="1600" dirty="0" smtClean="0">
                <a:latin typeface="微軟正黑體" pitchFamily="34" charset="-120"/>
                <a:ea typeface="微軟正黑體" pitchFamily="34" charset="-120"/>
              </a:rPr>
              <a:t>封裝產業，是台灣唯一一家通過國際大廠驗證之國產銅焊線供應商。</a:t>
            </a:r>
          </a:p>
        </p:txBody>
      </p:sp>
      <p:pic>
        <p:nvPicPr>
          <p:cNvPr id="28" name="Picture 4" descr="proimages/in-product/index_cate-03.jpg"/>
          <p:cNvPicPr>
            <a:picLocks noChangeAspect="1" noChangeArrowheads="1"/>
          </p:cNvPicPr>
          <p:nvPr/>
        </p:nvPicPr>
        <p:blipFill>
          <a:blip r:embed="rId2" cstate="print"/>
          <a:srcRect/>
          <a:stretch>
            <a:fillRect/>
          </a:stretch>
        </p:blipFill>
        <p:spPr bwMode="auto">
          <a:xfrm>
            <a:off x="3131840" y="2996952"/>
            <a:ext cx="5134327" cy="3096344"/>
          </a:xfrm>
          <a:prstGeom prst="rect">
            <a:avLst/>
          </a:prstGeom>
          <a:ln>
            <a:noFill/>
          </a:ln>
          <a:effectLst>
            <a:softEdge rad="317500"/>
          </a:effectLst>
        </p:spPr>
      </p:pic>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13</a:t>
            </a:fld>
            <a:endParaRPr lang="zh-TW" altLang="en-US"/>
          </a:p>
        </p:txBody>
      </p:sp>
      <p:sp>
        <p:nvSpPr>
          <p:cNvPr id="32" name="Rectangle 3"/>
          <p:cNvSpPr/>
          <p:nvPr/>
        </p:nvSpPr>
        <p:spPr>
          <a:xfrm>
            <a:off x="1475656" y="0"/>
            <a:ext cx="576064" cy="6597352"/>
          </a:xfrm>
          <a:prstGeom prst="rect">
            <a:avLst/>
          </a:prstGeom>
          <a:gradFill flip="none" rotWithShape="1">
            <a:gsLst>
              <a:gs pos="42000">
                <a:srgbClr val="993300">
                  <a:alpha val="73000"/>
                </a:srgbClr>
              </a:gs>
              <a:gs pos="32000">
                <a:schemeClr val="accent2">
                  <a:lumMod val="20000"/>
                  <a:lumOff val="80000"/>
                  <a:alpha val="53000"/>
                </a:schemeClr>
              </a:gs>
              <a:gs pos="42000">
                <a:schemeClr val="accent2">
                  <a:lumMod val="40000"/>
                  <a:lumOff val="60000"/>
                  <a:alpha val="83000"/>
                </a:schemeClr>
              </a:gs>
              <a:gs pos="73000">
                <a:srgbClr val="C00000">
                  <a:alpha val="92000"/>
                </a:srgbClr>
              </a:gs>
              <a:gs pos="100000">
                <a:srgbClr val="993300">
                  <a:alpha val="39000"/>
                </a:srgb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endParaRPr>
          </a:p>
        </p:txBody>
      </p:sp>
      <p:sp>
        <p:nvSpPr>
          <p:cNvPr id="5" name="漆包線事業群"/>
          <p:cNvSpPr txBox="1"/>
          <p:nvPr/>
        </p:nvSpPr>
        <p:spPr>
          <a:xfrm>
            <a:off x="539552" y="1916832"/>
            <a:ext cx="2736304" cy="523220"/>
          </a:xfrm>
          <a:prstGeom prst="rect">
            <a:avLst/>
          </a:prstGeom>
          <a:solidFill>
            <a:schemeClr val="bg1"/>
          </a:solidFill>
        </p:spPr>
        <p:txBody>
          <a:bodyPr wrap="square" rtlCol="0">
            <a:spAutoFit/>
          </a:bodyPr>
          <a:lstStyle/>
          <a:p>
            <a:pPr algn="ctr"/>
            <a:r>
              <a:rPr lang="zh-TW" altLang="en-US" sz="28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封裝焊線事業群</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矩形1"/>
          <p:cNvSpPr/>
          <p:nvPr/>
        </p:nvSpPr>
        <p:spPr>
          <a:xfrm>
            <a:off x="0" y="6525344"/>
            <a:ext cx="6300192" cy="295200"/>
          </a:xfrm>
          <a:prstGeom prst="rect">
            <a:avLst/>
          </a:prstGeom>
          <a:gradFill flip="none" rotWithShape="1">
            <a:gsLst>
              <a:gs pos="20000">
                <a:srgbClr val="CC0000"/>
              </a:gs>
              <a:gs pos="20000">
                <a:srgbClr val="CC0000"/>
              </a:gs>
              <a:gs pos="77000">
                <a:schemeClr val="accent2">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14</a:t>
            </a:fld>
            <a:endParaRPr lang="zh-TW" altLang="en-US"/>
          </a:p>
        </p:txBody>
      </p:sp>
      <p:sp>
        <p:nvSpPr>
          <p:cNvPr id="24" name="電通內文"/>
          <p:cNvSpPr txBox="1">
            <a:spLocks/>
          </p:cNvSpPr>
          <p:nvPr/>
        </p:nvSpPr>
        <p:spPr>
          <a:xfrm>
            <a:off x="4283968" y="1124744"/>
            <a:ext cx="4464496" cy="1440160"/>
          </a:xfrm>
          <a:prstGeom prst="rect">
            <a:avLst/>
          </a:prstGeom>
        </p:spPr>
        <p:txBody>
          <a:bodyPr/>
          <a:lstStyle/>
          <a:p>
            <a:pPr marL="342900" indent="-342900" fontAlgn="auto">
              <a:lnSpc>
                <a:spcPct val="150000"/>
              </a:lnSpc>
              <a:spcAft>
                <a:spcPts val="0"/>
              </a:spcAft>
              <a:buBlip>
                <a:blip r:embed="rId2"/>
              </a:buBlip>
              <a:defRPr/>
            </a:pPr>
            <a:r>
              <a:rPr kumimoji="0" lang="zh-TW" altLang="en-US" sz="1600" b="1" dirty="0" smtClean="0">
                <a:latin typeface="Arial" pitchFamily="34" charset="0"/>
                <a:ea typeface="微軟正黑體" pitchFamily="34" charset="-120"/>
                <a:cs typeface="Arial" pitchFamily="34" charset="0"/>
              </a:rPr>
              <a:t>大亞築綠</a:t>
            </a:r>
          </a:p>
          <a:p>
            <a:pPr marL="342900" indent="-342900" fontAlgn="auto">
              <a:lnSpc>
                <a:spcPct val="150000"/>
              </a:lnSpc>
              <a:spcAft>
                <a:spcPts val="0"/>
              </a:spcAft>
              <a:defRPr/>
            </a:pPr>
            <a:r>
              <a:rPr kumimoji="0" lang="en-US" altLang="zh-TW" sz="1600" b="1" dirty="0" smtClean="0">
                <a:solidFill>
                  <a:schemeClr val="accent2"/>
                </a:solidFill>
                <a:latin typeface="微軟正黑體" pitchFamily="34" charset="-120"/>
                <a:ea typeface="微軟正黑體" pitchFamily="34" charset="-120"/>
              </a:rPr>
              <a:t>	</a:t>
            </a:r>
            <a:r>
              <a:rPr kumimoji="0" lang="zh-TW" altLang="en-US" sz="1600" b="1" dirty="0" smtClean="0">
                <a:solidFill>
                  <a:schemeClr val="accent2"/>
                </a:solidFill>
                <a:latin typeface="微軟正黑體" pitchFamily="34" charset="-120"/>
                <a:ea typeface="微軟正黑體" pitchFamily="34" charset="-120"/>
              </a:rPr>
              <a:t>全區</a:t>
            </a:r>
            <a:r>
              <a:rPr kumimoji="0" lang="en-US" altLang="zh-TW" sz="1600" b="1" dirty="0" smtClean="0">
                <a:solidFill>
                  <a:schemeClr val="accent2"/>
                </a:solidFill>
                <a:latin typeface="微軟正黑體" pitchFamily="34" charset="-120"/>
                <a:ea typeface="微軟正黑體" pitchFamily="34" charset="-120"/>
              </a:rPr>
              <a:t>14</a:t>
            </a:r>
            <a:r>
              <a:rPr kumimoji="0" lang="zh-TW" altLang="en-US" sz="1600" b="1" dirty="0" smtClean="0">
                <a:solidFill>
                  <a:schemeClr val="accent2"/>
                </a:solidFill>
                <a:latin typeface="微軟正黑體" pitchFamily="34" charset="-120"/>
                <a:ea typeface="微軟正黑體" pitchFamily="34" charset="-120"/>
              </a:rPr>
              <a:t>戶，已完銷。</a:t>
            </a:r>
            <a:endParaRPr kumimoji="0" lang="en-US" altLang="zh-TW" sz="1600" b="1" dirty="0" smtClean="0">
              <a:solidFill>
                <a:schemeClr val="accent2"/>
              </a:solidFill>
              <a:latin typeface="微軟正黑體" pitchFamily="34" charset="-120"/>
              <a:ea typeface="微軟正黑體" pitchFamily="34" charset="-120"/>
            </a:endParaRPr>
          </a:p>
          <a:p>
            <a:pPr marL="342900" indent="-342900" fontAlgn="auto">
              <a:lnSpc>
                <a:spcPct val="150000"/>
              </a:lnSpc>
              <a:spcAft>
                <a:spcPts val="0"/>
              </a:spcAft>
              <a:defRPr/>
            </a:pPr>
            <a:r>
              <a:rPr kumimoji="0" lang="en-US" altLang="zh-TW" sz="1600" b="1" dirty="0" smtClean="0">
                <a:solidFill>
                  <a:schemeClr val="accent2"/>
                </a:solidFill>
                <a:latin typeface="微軟正黑體" pitchFamily="34" charset="-120"/>
                <a:ea typeface="微軟正黑體" pitchFamily="34" charset="-120"/>
              </a:rPr>
              <a:t>	4</a:t>
            </a:r>
            <a:r>
              <a:rPr kumimoji="0" lang="zh-TW" altLang="en-US" sz="1600" b="1" dirty="0" smtClean="0">
                <a:solidFill>
                  <a:schemeClr val="accent2"/>
                </a:solidFill>
                <a:latin typeface="微軟正黑體" pitchFamily="34" charset="-120"/>
                <a:ea typeface="微軟正黑體" pitchFamily="34" charset="-120"/>
              </a:rPr>
              <a:t> </a:t>
            </a:r>
            <a:r>
              <a:rPr kumimoji="0" lang="en-US" altLang="zh-TW" sz="1600" b="1" dirty="0" smtClean="0">
                <a:solidFill>
                  <a:schemeClr val="accent2"/>
                </a:solidFill>
                <a:latin typeface="微軟正黑體" pitchFamily="34" charset="-120"/>
                <a:ea typeface="微軟正黑體" pitchFamily="34" charset="-120"/>
              </a:rPr>
              <a:t>.</a:t>
            </a:r>
            <a:r>
              <a:rPr kumimoji="0" lang="zh-TW" altLang="en-US" sz="1600" b="1" dirty="0" smtClean="0">
                <a:solidFill>
                  <a:schemeClr val="accent2"/>
                </a:solidFill>
                <a:latin typeface="微軟正黑體" pitchFamily="34" charset="-120"/>
                <a:ea typeface="微軟正黑體" pitchFamily="34" charset="-120"/>
              </a:rPr>
              <a:t> </a:t>
            </a:r>
            <a:r>
              <a:rPr kumimoji="0" lang="en-US" altLang="zh-TW" sz="1600" b="1" dirty="0" smtClean="0">
                <a:solidFill>
                  <a:schemeClr val="accent2"/>
                </a:solidFill>
                <a:latin typeface="微軟正黑體" pitchFamily="34" charset="-120"/>
                <a:ea typeface="微軟正黑體" pitchFamily="34" charset="-120"/>
              </a:rPr>
              <a:t>5F</a:t>
            </a:r>
            <a:r>
              <a:rPr kumimoji="0" lang="zh-TW" altLang="en-US" sz="1600" b="1" dirty="0" smtClean="0">
                <a:solidFill>
                  <a:schemeClr val="accent2"/>
                </a:solidFill>
                <a:latin typeface="微軟正黑體" pitchFamily="34" charset="-120"/>
                <a:ea typeface="微軟正黑體" pitchFamily="34" charset="-120"/>
              </a:rPr>
              <a:t>電梯透天住宅。</a:t>
            </a:r>
            <a:endParaRPr kumimoji="0" lang="en-US" altLang="zh-TW" sz="1600" b="1" dirty="0" smtClean="0">
              <a:solidFill>
                <a:schemeClr val="accent2"/>
              </a:solidFill>
              <a:latin typeface="微軟正黑體" pitchFamily="34" charset="-120"/>
              <a:ea typeface="微軟正黑體" pitchFamily="34" charset="-120"/>
            </a:endParaRPr>
          </a:p>
          <a:p>
            <a:pPr marL="342900" indent="-342900" fontAlgn="auto">
              <a:lnSpc>
                <a:spcPct val="150000"/>
              </a:lnSpc>
              <a:spcAft>
                <a:spcPts val="0"/>
              </a:spcAft>
              <a:defRPr/>
            </a:pPr>
            <a:r>
              <a:rPr kumimoji="0" lang="zh-TW" altLang="en-US" sz="1600" b="1" dirty="0" smtClean="0">
                <a:solidFill>
                  <a:schemeClr val="accent2"/>
                </a:solidFill>
                <a:latin typeface="微軟正黑體" pitchFamily="34" charset="-120"/>
                <a:ea typeface="微軟正黑體" pitchFamily="34" charset="-120"/>
              </a:rPr>
              <a:t> </a:t>
            </a:r>
            <a:r>
              <a:rPr kumimoji="0" lang="en-US" altLang="zh-TW" sz="1600" b="1" dirty="0" smtClean="0">
                <a:solidFill>
                  <a:schemeClr val="accent2"/>
                </a:solidFill>
                <a:latin typeface="微軟正黑體" pitchFamily="34" charset="-120"/>
                <a:ea typeface="微軟正黑體" pitchFamily="34" charset="-120"/>
              </a:rPr>
              <a:t>	</a:t>
            </a:r>
            <a:r>
              <a:rPr kumimoji="0" lang="zh-TW" altLang="en-US" sz="1600" b="1" dirty="0" smtClean="0">
                <a:solidFill>
                  <a:schemeClr val="accent2"/>
                </a:solidFill>
                <a:latin typeface="微軟正黑體" pitchFamily="34" charset="-120"/>
                <a:ea typeface="微軟正黑體" pitchFamily="34" charset="-120"/>
              </a:rPr>
              <a:t> </a:t>
            </a:r>
            <a:endParaRPr kumimoji="0" lang="en-US" altLang="zh-TW" sz="1600" b="1" dirty="0" smtClean="0">
              <a:solidFill>
                <a:schemeClr val="accent2"/>
              </a:solidFill>
              <a:latin typeface="微軟正黑體" pitchFamily="34" charset="-120"/>
              <a:ea typeface="微軟正黑體" pitchFamily="34" charset="-120"/>
            </a:endParaRPr>
          </a:p>
          <a:p>
            <a:pPr marL="342900" indent="-342900" fontAlgn="auto">
              <a:lnSpc>
                <a:spcPct val="150000"/>
              </a:lnSpc>
              <a:spcAft>
                <a:spcPts val="0"/>
              </a:spcAft>
              <a:defRPr/>
            </a:pPr>
            <a:endParaRPr kumimoji="0" lang="en-US" altLang="zh-TW" sz="1600" b="1" dirty="0" smtClean="0">
              <a:solidFill>
                <a:schemeClr val="accent2"/>
              </a:solidFill>
              <a:latin typeface="微軟正黑體" pitchFamily="34" charset="-120"/>
              <a:ea typeface="微軟正黑體" pitchFamily="34" charset="-120"/>
            </a:endParaRPr>
          </a:p>
        </p:txBody>
      </p:sp>
      <p:pic>
        <p:nvPicPr>
          <p:cNvPr id="50178" name="Picture 2"/>
          <p:cNvPicPr>
            <a:picLocks noChangeAspect="1" noChangeArrowheads="1"/>
          </p:cNvPicPr>
          <p:nvPr/>
        </p:nvPicPr>
        <p:blipFill>
          <a:blip r:embed="rId3" cstate="print"/>
          <a:srcRect/>
          <a:stretch>
            <a:fillRect/>
          </a:stretch>
        </p:blipFill>
        <p:spPr bwMode="auto">
          <a:xfrm>
            <a:off x="3419872" y="2708920"/>
            <a:ext cx="4680520" cy="2664296"/>
          </a:xfrm>
          <a:prstGeom prst="rect">
            <a:avLst/>
          </a:prstGeom>
          <a:noFill/>
          <a:ln w="9525">
            <a:noFill/>
            <a:miter lim="800000"/>
            <a:headEnd/>
            <a:tailEnd/>
          </a:ln>
        </p:spPr>
      </p:pic>
      <p:sp>
        <p:nvSpPr>
          <p:cNvPr id="27" name="Rectangle 3"/>
          <p:cNvSpPr/>
          <p:nvPr/>
        </p:nvSpPr>
        <p:spPr>
          <a:xfrm>
            <a:off x="1475656" y="0"/>
            <a:ext cx="576064" cy="6597352"/>
          </a:xfrm>
          <a:prstGeom prst="rect">
            <a:avLst/>
          </a:prstGeom>
          <a:gradFill flip="none" rotWithShape="1">
            <a:gsLst>
              <a:gs pos="42000">
                <a:srgbClr val="993300">
                  <a:alpha val="73000"/>
                </a:srgbClr>
              </a:gs>
              <a:gs pos="32000">
                <a:schemeClr val="accent2">
                  <a:lumMod val="20000"/>
                  <a:lumOff val="80000"/>
                  <a:alpha val="53000"/>
                </a:schemeClr>
              </a:gs>
              <a:gs pos="42000">
                <a:schemeClr val="accent2">
                  <a:lumMod val="40000"/>
                  <a:lumOff val="60000"/>
                  <a:alpha val="83000"/>
                </a:schemeClr>
              </a:gs>
              <a:gs pos="73000">
                <a:srgbClr val="C00000">
                  <a:alpha val="92000"/>
                </a:srgbClr>
              </a:gs>
              <a:gs pos="100000">
                <a:srgbClr val="993300">
                  <a:alpha val="39000"/>
                </a:srgb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endParaRPr>
          </a:p>
        </p:txBody>
      </p:sp>
      <p:sp>
        <p:nvSpPr>
          <p:cNvPr id="5" name="漆包線事業群"/>
          <p:cNvSpPr txBox="1"/>
          <p:nvPr/>
        </p:nvSpPr>
        <p:spPr>
          <a:xfrm>
            <a:off x="755576" y="1969676"/>
            <a:ext cx="2088232" cy="523220"/>
          </a:xfrm>
          <a:prstGeom prst="rect">
            <a:avLst/>
          </a:prstGeom>
          <a:solidFill>
            <a:schemeClr val="bg1"/>
          </a:solidFill>
        </p:spPr>
        <p:txBody>
          <a:bodyPr wrap="square" rtlCol="0">
            <a:spAutoFit/>
          </a:bodyPr>
          <a:lstStyle/>
          <a:p>
            <a:pPr algn="ctr"/>
            <a:r>
              <a:rPr lang="zh-TW" altLang="en-US" sz="28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營建事業群</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矩形1"/>
          <p:cNvSpPr/>
          <p:nvPr/>
        </p:nvSpPr>
        <p:spPr>
          <a:xfrm>
            <a:off x="0" y="6597352"/>
            <a:ext cx="6300192" cy="295200"/>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5"/>
          <p:cNvSpPr txBox="1">
            <a:spLocks/>
          </p:cNvSpPr>
          <p:nvPr/>
        </p:nvSpPr>
        <p:spPr>
          <a:xfrm>
            <a:off x="2195736" y="5949280"/>
            <a:ext cx="6048672" cy="216024"/>
          </a:xfrm>
          <a:prstGeom prst="rect">
            <a:avLst/>
          </a:prstGeom>
        </p:spPr>
        <p:txBody>
          <a:bodyPr vert="horz" lIns="91440" tIns="45720" rIns="91440" bIns="45720" rtlCol="0">
            <a:noAutofit/>
          </a:bodyPr>
          <a:lstStyle/>
          <a:p>
            <a:pPr marL="342900" marR="0" lvl="0" indent="-342900" algn="dist" defTabSz="914400" rtl="0" eaLnBrk="1" fontAlgn="auto" latinLnBrk="0" hangingPunct="1">
              <a:lnSpc>
                <a:spcPct val="100000"/>
              </a:lnSpc>
              <a:spcBef>
                <a:spcPct val="20000"/>
              </a:spcBef>
              <a:spcAft>
                <a:spcPts val="0"/>
              </a:spcAft>
              <a:buClrTx/>
              <a:buSzTx/>
              <a:tabLst/>
              <a:defRPr/>
            </a:pPr>
            <a:r>
              <a:rPr kumimoji="0" lang="zh-TW" altLang="en-US" sz="1200" b="1" i="0" u="none" strike="noStrike" kern="1200" cap="none" spc="0" normalizeH="0" baseline="0" noProof="0" dirty="0" smtClean="0">
                <a:ln>
                  <a:noFill/>
                </a:ln>
                <a:gradFill flip="none" rotWithShape="1">
                  <a:gsLst>
                    <a:gs pos="20000">
                      <a:srgbClr val="996600"/>
                    </a:gs>
                    <a:gs pos="25000">
                      <a:schemeClr val="accent2">
                        <a:lumMod val="75000"/>
                        <a:alpha val="65000"/>
                      </a:schemeClr>
                    </a:gs>
                    <a:gs pos="80000">
                      <a:srgbClr val="CC0000"/>
                    </a:gs>
                    <a:gs pos="77000">
                      <a:srgbClr val="FF0000">
                        <a:alpha val="55000"/>
                      </a:srgbClr>
                    </a:gs>
                    <a:gs pos="100000">
                      <a:schemeClr val="accent6">
                        <a:lumMod val="50000"/>
                      </a:schemeClr>
                    </a:gs>
                  </a:gsLst>
                  <a:lin ang="2700000" scaled="1"/>
                  <a:tileRect/>
                </a:gradFill>
                <a:effectLst/>
                <a:uLnTx/>
                <a:uFillTx/>
                <a:latin typeface="微軟正黑體" pitchFamily="34" charset="-120"/>
                <a:ea typeface="微軟正黑體" pitchFamily="34" charset="-120"/>
              </a:rPr>
              <a:t>串聯世界穩定向前 　成就台灣能源串接領導品牌</a:t>
            </a:r>
            <a:endParaRPr kumimoji="0" lang="en-US" altLang="zh-TW" sz="1200" b="1" i="0" u="none" strike="noStrike" kern="1200" cap="none" spc="0" normalizeH="0" baseline="0" noProof="0" dirty="0" smtClean="0">
              <a:ln>
                <a:noFill/>
              </a:ln>
              <a:gradFill flip="none" rotWithShape="1">
                <a:gsLst>
                  <a:gs pos="20000">
                    <a:srgbClr val="996600"/>
                  </a:gs>
                  <a:gs pos="25000">
                    <a:schemeClr val="accent2">
                      <a:lumMod val="75000"/>
                      <a:alpha val="65000"/>
                    </a:schemeClr>
                  </a:gs>
                  <a:gs pos="80000">
                    <a:srgbClr val="CC0000"/>
                  </a:gs>
                  <a:gs pos="77000">
                    <a:srgbClr val="FF0000">
                      <a:alpha val="55000"/>
                    </a:srgbClr>
                  </a:gs>
                  <a:gs pos="100000">
                    <a:schemeClr val="accent6">
                      <a:lumMod val="50000"/>
                    </a:schemeClr>
                  </a:gs>
                </a:gsLst>
                <a:lin ang="2700000" scaled="1"/>
                <a:tileRect/>
              </a:gradFill>
              <a:effectLst/>
              <a:uLnTx/>
              <a:uFillTx/>
              <a:latin typeface="微軟正黑體" pitchFamily="34" charset="-120"/>
              <a:ea typeface="微軟正黑體" pitchFamily="34" charset="-120"/>
            </a:endParaRPr>
          </a:p>
          <a:p>
            <a:pPr marL="342900" marR="0" lvl="0" indent="-342900" algn="dist" defTabSz="914400" rtl="0" eaLnBrk="1" fontAlgn="auto" latinLnBrk="0" hangingPunct="1">
              <a:lnSpc>
                <a:spcPct val="100000"/>
              </a:lnSpc>
              <a:spcBef>
                <a:spcPct val="20000"/>
              </a:spcBef>
              <a:spcAft>
                <a:spcPts val="0"/>
              </a:spcAft>
              <a:buClrTx/>
              <a:buSzTx/>
              <a:tabLst/>
              <a:defRPr/>
            </a:pPr>
            <a:endParaRPr kumimoji="0" lang="zh-TW" altLang="en-US" sz="1200" b="1" i="0" u="none" strike="noStrike" kern="1200" cap="none" spc="0" normalizeH="0" baseline="0" noProof="0" dirty="0" smtClean="0">
              <a:ln>
                <a:noFill/>
              </a:ln>
              <a:gradFill flip="none" rotWithShape="1">
                <a:gsLst>
                  <a:gs pos="20000">
                    <a:srgbClr val="996600"/>
                  </a:gs>
                  <a:gs pos="25000">
                    <a:schemeClr val="accent2">
                      <a:lumMod val="75000"/>
                      <a:alpha val="65000"/>
                    </a:schemeClr>
                  </a:gs>
                  <a:gs pos="80000">
                    <a:srgbClr val="CC0000"/>
                  </a:gs>
                  <a:gs pos="77000">
                    <a:srgbClr val="FF0000">
                      <a:alpha val="55000"/>
                    </a:srgbClr>
                  </a:gs>
                  <a:gs pos="100000">
                    <a:schemeClr val="accent6">
                      <a:lumMod val="50000"/>
                    </a:schemeClr>
                  </a:gs>
                </a:gsLst>
                <a:lin ang="2700000" scaled="1"/>
                <a:tileRect/>
              </a:gradFill>
              <a:effectLst/>
              <a:uLnTx/>
              <a:uFillTx/>
              <a:latin typeface="微軟正黑體" pitchFamily="34" charset="-120"/>
              <a:ea typeface="微軟正黑體" pitchFamily="34" charset="-120"/>
            </a:endParaRPr>
          </a:p>
        </p:txBody>
      </p:sp>
      <p:sp>
        <p:nvSpPr>
          <p:cNvPr id="5" name="標題矩形"/>
          <p:cNvSpPr/>
          <p:nvPr/>
        </p:nvSpPr>
        <p:spPr>
          <a:xfrm flipV="1">
            <a:off x="827584" y="6237311"/>
            <a:ext cx="6984776" cy="72008"/>
          </a:xfrm>
          <a:prstGeom prst="rect">
            <a:avLst/>
          </a:prstGeom>
          <a:gradFill flip="none" rotWithShape="1">
            <a:gsLst>
              <a:gs pos="22000">
                <a:schemeClr val="bg1"/>
              </a:gs>
              <a:gs pos="52000">
                <a:srgbClr val="CC0000"/>
              </a:gs>
              <a:gs pos="47000">
                <a:srgbClr val="CC0000">
                  <a:alpha val="52000"/>
                </a:srgbClr>
              </a:gs>
              <a:gs pos="76000">
                <a:schemeClr val="accent6">
                  <a:lumMod val="50000"/>
                  <a:alpha val="50000"/>
                </a:schemeClr>
              </a:gs>
              <a:gs pos="100000">
                <a:srgbClr val="C0000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descr="大亞電纜Logo + 65週年Pattern_基本款_白底.jpg"/>
          <p:cNvPicPr>
            <a:picLocks noChangeAspect="1"/>
          </p:cNvPicPr>
          <p:nvPr/>
        </p:nvPicPr>
        <p:blipFill>
          <a:blip r:embed="rId2" cstate="print">
            <a:clrChange>
              <a:clrFrom>
                <a:srgbClr val="FFFFFF"/>
              </a:clrFrom>
              <a:clrTo>
                <a:srgbClr val="FFFFFF">
                  <a:alpha val="0"/>
                </a:srgbClr>
              </a:clrTo>
            </a:clrChange>
          </a:blip>
          <a:srcRect l="60329" t="29409" b="25338"/>
          <a:stretch>
            <a:fillRect/>
          </a:stretch>
        </p:blipFill>
        <p:spPr>
          <a:xfrm>
            <a:off x="539552" y="5589240"/>
            <a:ext cx="2018407" cy="1024738"/>
          </a:xfrm>
          <a:prstGeom prst="rect">
            <a:avLst/>
          </a:prstGeom>
        </p:spPr>
      </p:pic>
      <p:pic>
        <p:nvPicPr>
          <p:cNvPr id="7" name="圖片 6" descr="tyLOGO.jpg"/>
          <p:cNvPicPr>
            <a:picLocks noChangeAspect="1"/>
          </p:cNvPicPr>
          <p:nvPr/>
        </p:nvPicPr>
        <p:blipFill>
          <a:blip r:embed="rId3" cstate="print"/>
          <a:stretch>
            <a:fillRect/>
          </a:stretch>
        </p:blipFill>
        <p:spPr>
          <a:xfrm>
            <a:off x="724216" y="1465244"/>
            <a:ext cx="7808224" cy="27558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1200" y="1422424"/>
            <a:ext cx="184731" cy="369333"/>
          </a:xfrm>
          <a:prstGeom prst="rect">
            <a:avLst/>
          </a:prstGeom>
        </p:spPr>
        <p:txBody>
          <a:bodyPr wrap="none">
            <a:spAutoFit/>
          </a:bodyPr>
          <a:lstStyle/>
          <a:p>
            <a:endParaRPr lang="zh-TW" altLang="en-US" dirty="0">
              <a:solidFill>
                <a:srgbClr val="0000FF"/>
              </a:solidFill>
              <a:latin typeface="微軟正黑體" panose="020B0604030504040204" pitchFamily="34" charset="-120"/>
              <a:ea typeface="微軟正黑體" panose="020B0604030504040204" pitchFamily="34" charset="-120"/>
            </a:endParaRPr>
          </a:p>
        </p:txBody>
      </p:sp>
      <p:sp>
        <p:nvSpPr>
          <p:cNvPr id="39" name="矩形 38"/>
          <p:cNvSpPr/>
          <p:nvPr/>
        </p:nvSpPr>
        <p:spPr>
          <a:xfrm>
            <a:off x="251520" y="457508"/>
            <a:ext cx="3204864" cy="523220"/>
          </a:xfrm>
          <a:prstGeom prst="rect">
            <a:avLst/>
          </a:prstGeom>
        </p:spPr>
        <p:txBody>
          <a:bodyPr wrap="square">
            <a:spAutoFit/>
          </a:bodyPr>
          <a:lstStyle/>
          <a:p>
            <a:pPr lvl="0">
              <a:buClr>
                <a:srgbClr val="996600"/>
              </a:buClr>
              <a:buFont typeface="Wingdings" pitchFamily="2" charset="2"/>
              <a:buChar char="Ø"/>
              <a:defRPr/>
            </a:pP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8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 多角化經營</a:t>
            </a:r>
            <a:endParaRPr lang="zh-TW" altLang="en-US" sz="24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45" name="投影片編號版面配置區 44"/>
          <p:cNvSpPr>
            <a:spLocks noGrp="1"/>
          </p:cNvSpPr>
          <p:nvPr>
            <p:ph type="sldNum" sz="quarter" idx="12"/>
          </p:nvPr>
        </p:nvSpPr>
        <p:spPr/>
        <p:txBody>
          <a:bodyPr/>
          <a:lstStyle/>
          <a:p>
            <a:fld id="{58C89DEB-3A96-4859-9A12-208015B5559B}" type="slidenum">
              <a:rPr lang="zh-TW" altLang="en-US" smtClean="0"/>
              <a:pPr/>
              <a:t>16</a:t>
            </a:fld>
            <a:endParaRPr lang="zh-TW" altLang="en-US"/>
          </a:p>
        </p:txBody>
      </p:sp>
      <p:pic>
        <p:nvPicPr>
          <p:cNvPr id="22" name="圖片 21" descr="PV-ESCO-3.jpg"/>
          <p:cNvPicPr>
            <a:picLocks noChangeAspect="1"/>
          </p:cNvPicPr>
          <p:nvPr/>
        </p:nvPicPr>
        <p:blipFill>
          <a:blip r:embed="rId2" cstate="print"/>
          <a:srcRect l="13656" t="16470" r="13242" b="9745"/>
          <a:stretch>
            <a:fillRect/>
          </a:stretch>
        </p:blipFill>
        <p:spPr>
          <a:xfrm>
            <a:off x="1763688" y="1844824"/>
            <a:ext cx="5616624" cy="3456384"/>
          </a:xfrm>
          <a:prstGeom prst="rect">
            <a:avLst/>
          </a:prstGeom>
        </p:spPr>
      </p:pic>
    </p:spTree>
    <p:extLst>
      <p:ext uri="{BB962C8B-B14F-4D97-AF65-F5344CB8AC3E}">
        <p14:creationId xmlns:p14="http://schemas.microsoft.com/office/powerpoint/2010/main" xmlns="" val="60611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E4FFD3"/>
              </a:clrFrom>
              <a:clrTo>
                <a:srgbClr val="E4FFD3">
                  <a:alpha val="0"/>
                </a:srgbClr>
              </a:clrTo>
            </a:clrChange>
            <a:lum bright="38000" contrast="-37000"/>
          </a:blip>
          <a:srcRect/>
          <a:stretch>
            <a:fillRect/>
          </a:stretch>
        </p:blipFill>
        <p:spPr bwMode="auto">
          <a:xfrm>
            <a:off x="1511152" y="3429000"/>
            <a:ext cx="3780928" cy="3120762"/>
          </a:xfrm>
          <a:prstGeom prst="rect">
            <a:avLst/>
          </a:prstGeom>
          <a:noFill/>
          <a:ln w="9525">
            <a:noFill/>
            <a:miter lim="800000"/>
            <a:headEnd/>
            <a:tailEnd/>
          </a:ln>
        </p:spPr>
      </p:pic>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投影片編號版面配置區 32"/>
          <p:cNvSpPr>
            <a:spLocks noGrp="1"/>
          </p:cNvSpPr>
          <p:nvPr>
            <p:ph type="sldNum" sz="quarter" idx="12"/>
          </p:nvPr>
        </p:nvSpPr>
        <p:spPr/>
        <p:txBody>
          <a:bodyPr/>
          <a:lstStyle/>
          <a:p>
            <a:fld id="{55DFEE25-ABFD-4B11-8BE4-62F5068DCDA3}" type="slidenum">
              <a:rPr lang="zh-TW" altLang="en-US" smtClean="0"/>
              <a:pPr/>
              <a:t>17</a:t>
            </a:fld>
            <a:endParaRPr lang="zh-TW" altLang="en-US"/>
          </a:p>
        </p:txBody>
      </p:sp>
      <p:sp>
        <p:nvSpPr>
          <p:cNvPr id="32" name="Rectangle 3"/>
          <p:cNvSpPr/>
          <p:nvPr/>
        </p:nvSpPr>
        <p:spPr>
          <a:xfrm>
            <a:off x="1475656" y="0"/>
            <a:ext cx="576064" cy="6597352"/>
          </a:xfrm>
          <a:prstGeom prst="rect">
            <a:avLst/>
          </a:prstGeom>
          <a:gradFill flip="none" rotWithShape="1">
            <a:gsLst>
              <a:gs pos="42000">
                <a:srgbClr val="993300">
                  <a:alpha val="73000"/>
                </a:srgbClr>
              </a:gs>
              <a:gs pos="32000">
                <a:schemeClr val="accent2">
                  <a:lumMod val="20000"/>
                  <a:lumOff val="80000"/>
                  <a:alpha val="53000"/>
                </a:schemeClr>
              </a:gs>
              <a:gs pos="42000">
                <a:schemeClr val="accent2">
                  <a:lumMod val="40000"/>
                  <a:lumOff val="60000"/>
                  <a:alpha val="83000"/>
                </a:schemeClr>
              </a:gs>
              <a:gs pos="73000">
                <a:srgbClr val="C00000">
                  <a:alpha val="92000"/>
                </a:srgbClr>
              </a:gs>
              <a:gs pos="100000">
                <a:srgbClr val="993300">
                  <a:alpha val="39000"/>
                </a:srgb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endParaRPr>
          </a:p>
        </p:txBody>
      </p:sp>
      <p:sp>
        <p:nvSpPr>
          <p:cNvPr id="5" name="漆包線事業群"/>
          <p:cNvSpPr txBox="1"/>
          <p:nvPr/>
        </p:nvSpPr>
        <p:spPr>
          <a:xfrm>
            <a:off x="626612" y="1969676"/>
            <a:ext cx="2505228" cy="523220"/>
          </a:xfrm>
          <a:prstGeom prst="rect">
            <a:avLst/>
          </a:prstGeom>
          <a:solidFill>
            <a:schemeClr val="bg1"/>
          </a:solidFill>
        </p:spPr>
        <p:txBody>
          <a:bodyPr wrap="square" rtlCol="0">
            <a:spAutoFit/>
          </a:bodyPr>
          <a:lstStyle/>
          <a:p>
            <a:r>
              <a:rPr lang="zh-TW" altLang="en-US" sz="28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協同能源科技</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25" name="Picture 2" descr="C:\Users\AMYCHANG\Desktop\協同能源.png"/>
          <p:cNvPicPr>
            <a:picLocks noChangeAspect="1" noChangeArrowheads="1"/>
          </p:cNvPicPr>
          <p:nvPr/>
        </p:nvPicPr>
        <p:blipFill>
          <a:blip r:embed="rId3" cstate="print">
            <a:clrChange>
              <a:clrFrom>
                <a:srgbClr val="FFFFFF"/>
              </a:clrFrom>
              <a:clrTo>
                <a:srgbClr val="FFFFFF">
                  <a:alpha val="0"/>
                </a:srgbClr>
              </a:clrTo>
            </a:clrChange>
            <a:lum bright="9000" contrast="-16000"/>
          </a:blip>
          <a:srcRect b="41876"/>
          <a:stretch>
            <a:fillRect/>
          </a:stretch>
        </p:blipFill>
        <p:spPr bwMode="auto">
          <a:xfrm>
            <a:off x="2105055" y="3717032"/>
            <a:ext cx="954777" cy="273967"/>
          </a:xfrm>
          <a:prstGeom prst="rect">
            <a:avLst/>
          </a:prstGeom>
          <a:noFill/>
          <a:ln>
            <a:noFill/>
          </a:ln>
        </p:spPr>
      </p:pic>
      <p:sp>
        <p:nvSpPr>
          <p:cNvPr id="10" name="矩形 9"/>
          <p:cNvSpPr/>
          <p:nvPr/>
        </p:nvSpPr>
        <p:spPr>
          <a:xfrm>
            <a:off x="3635896" y="476672"/>
            <a:ext cx="4572000" cy="2118913"/>
          </a:xfrm>
          <a:prstGeom prst="rect">
            <a:avLst/>
          </a:prstGeom>
        </p:spPr>
        <p:txBody>
          <a:bodyPr>
            <a:spAutoFit/>
          </a:bodyPr>
          <a:lstStyle/>
          <a:p>
            <a:pPr>
              <a:lnSpc>
                <a:spcPct val="150000"/>
              </a:lnSpc>
            </a:pPr>
            <a:r>
              <a:rPr lang="zh-TW" altLang="en-US" dirty="0" smtClean="0">
                <a:latin typeface="微軟正黑體" pitchFamily="34" charset="-120"/>
                <a:ea typeface="微軟正黑體" pitchFamily="34" charset="-120"/>
              </a:rPr>
              <a:t>協同能源公司成立於</a:t>
            </a:r>
            <a:r>
              <a:rPr lang="en-US" altLang="zh-TW" dirty="0" smtClean="0">
                <a:latin typeface="微軟正黑體" pitchFamily="34" charset="-120"/>
                <a:ea typeface="微軟正黑體" pitchFamily="34" charset="-120"/>
              </a:rPr>
              <a:t>2017</a:t>
            </a:r>
            <a:r>
              <a:rPr lang="zh-TW" altLang="en-US" dirty="0" smtClean="0">
                <a:latin typeface="微軟正黑體" pitchFamily="34" charset="-120"/>
                <a:ea typeface="微軟正黑體" pitchFamily="34" charset="-120"/>
              </a:rPr>
              <a:t>年，由大亞電線電纜、士林電機廠、與虎門科技等三家合資而成。</a:t>
            </a:r>
            <a:endParaRPr lang="en-US" altLang="zh-TW" dirty="0" smtClean="0">
              <a:latin typeface="微軟正黑體" pitchFamily="34" charset="-120"/>
              <a:ea typeface="微軟正黑體" pitchFamily="34" charset="-120"/>
            </a:endParaRPr>
          </a:p>
          <a:p>
            <a:pPr>
              <a:lnSpc>
                <a:spcPct val="150000"/>
              </a:lnSpc>
            </a:pPr>
            <a:r>
              <a:rPr lang="zh-TW" altLang="en-US" dirty="0" smtClean="0">
                <a:latin typeface="微軟正黑體" pitchFamily="34" charset="-120"/>
                <a:ea typeface="微軟正黑體" pitchFamily="34" charset="-120"/>
              </a:rPr>
              <a:t>營運主要針對鋰電池儲能系統與關鍵零組件</a:t>
            </a:r>
            <a:endParaRPr lang="en-US" altLang="zh-TW" dirty="0" smtClean="0">
              <a:latin typeface="微軟正黑體" pitchFamily="34" charset="-120"/>
              <a:ea typeface="微軟正黑體" pitchFamily="34" charset="-120"/>
            </a:endParaRPr>
          </a:p>
          <a:p>
            <a:pPr>
              <a:lnSpc>
                <a:spcPct val="150000"/>
              </a:lnSpc>
            </a:pPr>
            <a:r>
              <a:rPr lang="zh-TW" altLang="en-US" dirty="0" smtClean="0">
                <a:latin typeface="微軟正黑體" pitchFamily="34" charset="-120"/>
                <a:ea typeface="微軟正黑體" pitchFamily="34" charset="-120"/>
              </a:rPr>
              <a:t>等產品，包含</a:t>
            </a:r>
            <a:endParaRPr lang="zh-TW" altLang="en-US" dirty="0">
              <a:latin typeface="微軟正黑體" pitchFamily="34" charset="-120"/>
              <a:ea typeface="微軟正黑體" pitchFamily="34" charset="-120"/>
            </a:endParaRPr>
          </a:p>
        </p:txBody>
      </p:sp>
      <p:grpSp>
        <p:nvGrpSpPr>
          <p:cNvPr id="16" name="群組 15"/>
          <p:cNvGrpSpPr/>
          <p:nvPr/>
        </p:nvGrpSpPr>
        <p:grpSpPr>
          <a:xfrm>
            <a:off x="4644008" y="2780928"/>
            <a:ext cx="3888432" cy="1041567"/>
            <a:chOff x="3851920" y="2996952"/>
            <a:chExt cx="3888432" cy="800779"/>
          </a:xfrm>
        </p:grpSpPr>
        <p:sp>
          <p:nvSpPr>
            <p:cNvPr id="17" name="矩形 16"/>
            <p:cNvSpPr/>
            <p:nvPr/>
          </p:nvSpPr>
          <p:spPr>
            <a:xfrm>
              <a:off x="3851920" y="2996952"/>
              <a:ext cx="3888432" cy="750206"/>
            </a:xfrm>
            <a:prstGeom prst="rect">
              <a:avLst/>
            </a:prstGeom>
          </p:spPr>
          <p:txBody>
            <a:bodyPr wrap="square">
              <a:spAutoFit/>
            </a:bodyPr>
            <a:lstStyle/>
            <a:p>
              <a:pPr>
                <a:buFont typeface="Arial" pitchFamily="34" charset="0"/>
                <a:buChar char="•"/>
              </a:pPr>
              <a:r>
                <a:rPr lang="zh-TW" altLang="en-US" b="1" dirty="0">
                  <a:latin typeface="微軟正黑體" panose="020B0604030504040204" pitchFamily="34" charset="-120"/>
                  <a:ea typeface="微軟正黑體" panose="020B0604030504040204" pitchFamily="34" charset="-120"/>
                </a:rPr>
                <a:t>  鋰電池產品開發與銷售</a:t>
              </a:r>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19" name="矩形 18"/>
            <p:cNvSpPr/>
            <p:nvPr/>
          </p:nvSpPr>
          <p:spPr>
            <a:xfrm>
              <a:off x="3851920" y="3284984"/>
              <a:ext cx="2441694" cy="300082"/>
            </a:xfrm>
            <a:prstGeom prst="rect">
              <a:avLst/>
            </a:prstGeom>
          </p:spPr>
          <p:txBody>
            <a:bodyPr wrap="none">
              <a:spAutoFit/>
            </a:bodyPr>
            <a:lstStyle/>
            <a:p>
              <a:pPr>
                <a:buFont typeface="Arial" pitchFamily="34" charset="0"/>
                <a:buChar char="•"/>
              </a:pPr>
              <a:r>
                <a:rPr lang="zh-TW" altLang="en-US" b="1" dirty="0">
                  <a:latin typeface="微軟正黑體" panose="020B0604030504040204" pitchFamily="34" charset="-120"/>
                  <a:ea typeface="微軟正黑體" panose="020B0604030504040204" pitchFamily="34" charset="-120"/>
                </a:rPr>
                <a:t>  電池管理系統</a:t>
              </a:r>
              <a:r>
                <a:rPr lang="en-US" altLang="zh-TW" b="1" dirty="0">
                  <a:latin typeface="微軟正黑體" panose="020B0604030504040204" pitchFamily="34" charset="-120"/>
                  <a:ea typeface="微軟正黑體" panose="020B0604030504040204" pitchFamily="34" charset="-120"/>
                </a:rPr>
                <a:t>(BMS)</a:t>
              </a:r>
              <a:endParaRPr lang="zh-TW" altLang="en-US" b="1" dirty="0">
                <a:latin typeface="微軟正黑體" panose="020B0604030504040204" pitchFamily="34" charset="-120"/>
                <a:ea typeface="微軟正黑體" panose="020B0604030504040204" pitchFamily="34" charset="-120"/>
              </a:endParaRPr>
            </a:p>
          </p:txBody>
        </p:sp>
        <p:sp>
          <p:nvSpPr>
            <p:cNvPr id="20" name="矩形 19"/>
            <p:cNvSpPr/>
            <p:nvPr/>
          </p:nvSpPr>
          <p:spPr>
            <a:xfrm>
              <a:off x="3851920" y="3563724"/>
              <a:ext cx="2880320" cy="234007"/>
            </a:xfrm>
            <a:prstGeom prst="rect">
              <a:avLst/>
            </a:prstGeom>
          </p:spPr>
          <p:txBody>
            <a:bodyPr wrap="square">
              <a:spAutoFit/>
            </a:bodyPr>
            <a:lstStyle/>
            <a:p>
              <a:pPr>
                <a:buFont typeface="Arial" pitchFamily="34" charset="0"/>
                <a:buChar char="•"/>
              </a:pPr>
              <a:r>
                <a:rPr lang="zh-TW" altLang="en-US" b="1" dirty="0">
                  <a:latin typeface="微軟正黑體" panose="020B0604030504040204" pitchFamily="34" charset="-120"/>
                  <a:ea typeface="微軟正黑體" panose="020B0604030504040204" pitchFamily="34" charset="-120"/>
                </a:rPr>
                <a:t>  儲能能量管理系統</a:t>
              </a:r>
            </a:p>
          </p:txBody>
        </p:sp>
      </p:grpSp>
      <p:sp>
        <p:nvSpPr>
          <p:cNvPr id="22" name="矩形 21">
            <a:extLst>
              <a:ext uri="{FF2B5EF4-FFF2-40B4-BE49-F238E27FC236}">
                <a16:creationId xmlns:a16="http://schemas.microsoft.com/office/drawing/2014/main" xmlns="" id="{72FA1C4D-3814-4026-AF58-C2454752D77B}"/>
              </a:ext>
            </a:extLst>
          </p:cNvPr>
          <p:cNvSpPr/>
          <p:nvPr/>
        </p:nvSpPr>
        <p:spPr>
          <a:xfrm>
            <a:off x="4644008" y="3861048"/>
            <a:ext cx="2880320" cy="369332"/>
          </a:xfrm>
          <a:prstGeom prst="rect">
            <a:avLst/>
          </a:prstGeom>
        </p:spPr>
        <p:txBody>
          <a:bodyPr wrap="square">
            <a:spAutoFit/>
          </a:bodyPr>
          <a:lstStyle/>
          <a:p>
            <a:pPr>
              <a:buFont typeface="Arial" pitchFamily="34" charset="0"/>
              <a:buChar char="•"/>
            </a:pPr>
            <a:r>
              <a:rPr lang="zh-TW" altLang="en-US" b="1" dirty="0">
                <a:latin typeface="微軟正黑體" panose="020B0604030504040204" pitchFamily="34" charset="-120"/>
                <a:ea typeface="微軟正黑體" panose="020B0604030504040204" pitchFamily="34" charset="-120"/>
              </a:rPr>
              <a:t>  儲能系統微電網系統</a:t>
            </a:r>
          </a:p>
        </p:txBody>
      </p:sp>
      <p:sp>
        <p:nvSpPr>
          <p:cNvPr id="15" name="矩形1"/>
          <p:cNvSpPr/>
          <p:nvPr/>
        </p:nvSpPr>
        <p:spPr>
          <a:xfrm>
            <a:off x="0" y="6525344"/>
            <a:ext cx="6300192" cy="295200"/>
          </a:xfrm>
          <a:prstGeom prst="rect">
            <a:avLst/>
          </a:prstGeom>
          <a:gradFill flip="none" rotWithShape="1">
            <a:gsLst>
              <a:gs pos="20000">
                <a:srgbClr val="CC0000"/>
              </a:gs>
              <a:gs pos="20000">
                <a:srgbClr val="CC0000"/>
              </a:gs>
              <a:gs pos="77000">
                <a:schemeClr val="accent2">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
          <p:cNvSpPr/>
          <p:nvPr/>
        </p:nvSpPr>
        <p:spPr>
          <a:xfrm>
            <a:off x="1475656" y="0"/>
            <a:ext cx="576064" cy="6597352"/>
          </a:xfrm>
          <a:prstGeom prst="rect">
            <a:avLst/>
          </a:prstGeom>
          <a:gradFill flip="none" rotWithShape="1">
            <a:gsLst>
              <a:gs pos="42000">
                <a:srgbClr val="993300">
                  <a:alpha val="73000"/>
                </a:srgbClr>
              </a:gs>
              <a:gs pos="32000">
                <a:schemeClr val="accent2">
                  <a:lumMod val="20000"/>
                  <a:lumOff val="80000"/>
                  <a:alpha val="53000"/>
                </a:schemeClr>
              </a:gs>
              <a:gs pos="42000">
                <a:schemeClr val="accent2">
                  <a:lumMod val="40000"/>
                  <a:lumOff val="60000"/>
                  <a:alpha val="83000"/>
                </a:schemeClr>
              </a:gs>
              <a:gs pos="73000">
                <a:srgbClr val="C00000">
                  <a:alpha val="92000"/>
                </a:srgbClr>
              </a:gs>
              <a:gs pos="100000">
                <a:srgbClr val="993300">
                  <a:alpha val="39000"/>
                </a:srgb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endParaRPr>
          </a:p>
        </p:txBody>
      </p:sp>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投影片編號版面配置區 32"/>
          <p:cNvSpPr>
            <a:spLocks noGrp="1"/>
          </p:cNvSpPr>
          <p:nvPr>
            <p:ph type="sldNum" sz="quarter" idx="12"/>
          </p:nvPr>
        </p:nvSpPr>
        <p:spPr/>
        <p:txBody>
          <a:bodyPr/>
          <a:lstStyle/>
          <a:p>
            <a:fld id="{55DFEE25-ABFD-4B11-8BE4-62F5068DCDA3}" type="slidenum">
              <a:rPr lang="zh-TW" altLang="en-US" smtClean="0"/>
              <a:pPr/>
              <a:t>18</a:t>
            </a:fld>
            <a:endParaRPr lang="zh-TW" altLang="en-US"/>
          </a:p>
        </p:txBody>
      </p:sp>
      <p:sp>
        <p:nvSpPr>
          <p:cNvPr id="30" name="漆包線事業群"/>
          <p:cNvSpPr txBox="1"/>
          <p:nvPr/>
        </p:nvSpPr>
        <p:spPr>
          <a:xfrm>
            <a:off x="755576" y="1988840"/>
            <a:ext cx="2088232" cy="461665"/>
          </a:xfrm>
          <a:prstGeom prst="rect">
            <a:avLst/>
          </a:prstGeom>
          <a:solidFill>
            <a:schemeClr val="bg1"/>
          </a:solidFill>
        </p:spPr>
        <p:txBody>
          <a:bodyPr wrap="square" rtlCol="0">
            <a:spAutoFit/>
          </a:bodyPr>
          <a:lstStyle/>
          <a:p>
            <a:r>
              <a:rPr lang="zh-TW" altLang="en-US" sz="24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協創系統科技</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5" name="電通內文"/>
          <p:cNvSpPr txBox="1">
            <a:spLocks/>
          </p:cNvSpPr>
          <p:nvPr/>
        </p:nvSpPr>
        <p:spPr>
          <a:xfrm>
            <a:off x="2926824" y="4473973"/>
            <a:ext cx="2389087" cy="1063480"/>
          </a:xfrm>
          <a:prstGeom prst="rect">
            <a:avLst/>
          </a:prstGeom>
        </p:spPr>
        <p:txBody>
          <a:bodyPr/>
          <a:lstStyle/>
          <a:p>
            <a:pPr fontAlgn="auto">
              <a:lnSpc>
                <a:spcPct val="150000"/>
              </a:lnSpc>
              <a:spcAft>
                <a:spcPts val="0"/>
              </a:spcAft>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服務內容：</a:t>
            </a:r>
            <a:endPar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342900" indent="-342900" fontAlgn="auto">
              <a:lnSpc>
                <a:spcPct val="150000"/>
              </a:lnSpc>
              <a:spcAft>
                <a:spcPts val="0"/>
              </a:spcAft>
              <a:buBlip>
                <a:blip r:embed="rId2"/>
              </a:buBlip>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馬達設計</a:t>
            </a:r>
            <a:endParaRPr kumimoji="0"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342900" indent="-342900" fontAlgn="auto">
              <a:lnSpc>
                <a:spcPct val="150000"/>
              </a:lnSpc>
              <a:spcAft>
                <a:spcPts val="0"/>
              </a:spcAft>
              <a:buBlip>
                <a:blip r:embed="rId2"/>
              </a:buBlip>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馬達驅動系統設計</a:t>
            </a:r>
            <a:endParaRPr kumimoji="0"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342900" indent="-342900" fontAlgn="auto">
              <a:lnSpc>
                <a:spcPct val="150000"/>
              </a:lnSpc>
              <a:spcAft>
                <a:spcPts val="0"/>
              </a:spcAft>
              <a:buBlip>
                <a:blip r:embed="rId2"/>
              </a:buBlip>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電力電子系統設計</a:t>
            </a:r>
            <a:endParaRPr kumimoji="0"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 xmlns:a16="http://schemas.microsoft.com/office/drawing/2014/main" id="{AED1455E-4F2B-4E8B-B9F6-3BF7CFA1D2A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48264" y="5911639"/>
            <a:ext cx="1951511" cy="411269"/>
          </a:xfrm>
          <a:prstGeom prst="rect">
            <a:avLst/>
          </a:prstGeom>
        </p:spPr>
      </p:pic>
      <p:sp>
        <p:nvSpPr>
          <p:cNvPr id="4" name="矩形 3">
            <a:extLst>
              <a:ext uri="{FF2B5EF4-FFF2-40B4-BE49-F238E27FC236}">
                <a16:creationId xmlns="" xmlns:a16="http://schemas.microsoft.com/office/drawing/2014/main" id="{62F2C3BA-2073-48E8-AA26-5B7EFD662E0B}"/>
              </a:ext>
            </a:extLst>
          </p:cNvPr>
          <p:cNvSpPr/>
          <p:nvPr/>
        </p:nvSpPr>
        <p:spPr>
          <a:xfrm>
            <a:off x="2779453" y="332779"/>
            <a:ext cx="5907347" cy="1345368"/>
          </a:xfrm>
          <a:prstGeom prst="rect">
            <a:avLst/>
          </a:prstGeom>
        </p:spPr>
        <p:txBody>
          <a:bodyPr wrap="square">
            <a:spAutoFit/>
          </a:bodyPr>
          <a:lstStyle/>
          <a:p>
            <a:pPr>
              <a:lnSpc>
                <a:spcPct val="150000"/>
              </a:lnSpc>
            </a:pP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rPr>
              <a:t>        協創系統科技成立於</a:t>
            </a:r>
            <a:r>
              <a:rPr lang="en-US" altLang="zh-TW" sz="1400" b="1" dirty="0">
                <a:solidFill>
                  <a:schemeClr val="tx1">
                    <a:lumMod val="75000"/>
                    <a:lumOff val="25000"/>
                  </a:schemeClr>
                </a:solidFill>
                <a:latin typeface="微軟正黑體" panose="020B0604030504040204" pitchFamily="34" charset="-120"/>
                <a:ea typeface="微軟正黑體" panose="020B0604030504040204" pitchFamily="34" charset="-120"/>
              </a:rPr>
              <a:t>2016</a:t>
            </a: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rPr>
              <a:t>年</a:t>
            </a:r>
            <a:r>
              <a:rPr lang="en-US" altLang="zh-TW" sz="1400" b="1" dirty="0">
                <a:solidFill>
                  <a:schemeClr val="tx1">
                    <a:lumMod val="75000"/>
                    <a:lumOff val="25000"/>
                  </a:schemeClr>
                </a:solidFill>
                <a:latin typeface="微軟正黑體" panose="020B0604030504040204" pitchFamily="34" charset="-120"/>
                <a:ea typeface="微軟正黑體" panose="020B0604030504040204" pitchFamily="34" charset="-120"/>
              </a:rPr>
              <a:t>11</a:t>
            </a: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rPr>
              <a:t>月，強調最佳化實務及知識服務，以「研發設計</a:t>
            </a:r>
            <a:r>
              <a:rPr lang="en-US" altLang="zh-TW" sz="1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rPr>
              <a:t>技術服務」為核心，協助台灣產業鏈廠商生產技術參數化、模組化與標準化，運用軟體工具及雲端平台，提升台灣電磁產業競爭力，引進國際市場需求。</a:t>
            </a:r>
          </a:p>
        </p:txBody>
      </p:sp>
      <p:pic>
        <p:nvPicPr>
          <p:cNvPr id="6" name="圖片 5">
            <a:extLst>
              <a:ext uri="{FF2B5EF4-FFF2-40B4-BE49-F238E27FC236}">
                <a16:creationId xmlns="" xmlns:a16="http://schemas.microsoft.com/office/drawing/2014/main" id="{6BDEF1CF-4244-41F4-89F2-3E3ABF6C2EAA}"/>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905083" y="1678147"/>
            <a:ext cx="3630206" cy="2964643"/>
          </a:xfrm>
          <a:prstGeom prst="rect">
            <a:avLst/>
          </a:prstGeom>
        </p:spPr>
      </p:pic>
      <p:sp>
        <p:nvSpPr>
          <p:cNvPr id="17" name="電通內文">
            <a:extLst>
              <a:ext uri="{FF2B5EF4-FFF2-40B4-BE49-F238E27FC236}">
                <a16:creationId xmlns="" xmlns:a16="http://schemas.microsoft.com/office/drawing/2014/main" id="{7BD7B921-8450-4B30-B499-F11B31ECD933}"/>
              </a:ext>
            </a:extLst>
          </p:cNvPr>
          <p:cNvSpPr txBox="1">
            <a:spLocks/>
          </p:cNvSpPr>
          <p:nvPr/>
        </p:nvSpPr>
        <p:spPr>
          <a:xfrm>
            <a:off x="5114376" y="4792870"/>
            <a:ext cx="2389087" cy="1174829"/>
          </a:xfrm>
          <a:prstGeom prst="rect">
            <a:avLst/>
          </a:prstGeom>
        </p:spPr>
        <p:txBody>
          <a:bodyPr/>
          <a:lstStyle/>
          <a:p>
            <a:pPr marL="342900" indent="-342900" fontAlgn="auto">
              <a:lnSpc>
                <a:spcPct val="150000"/>
              </a:lnSpc>
              <a:spcAft>
                <a:spcPts val="0"/>
              </a:spcAft>
              <a:buBlip>
                <a:blip r:embed="rId2"/>
              </a:buBlip>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電磁閥設計</a:t>
            </a:r>
            <a:endPar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342900" indent="-342900" fontAlgn="auto">
              <a:lnSpc>
                <a:spcPct val="150000"/>
              </a:lnSpc>
              <a:spcAft>
                <a:spcPts val="0"/>
              </a:spcAft>
              <a:buBlip>
                <a:blip r:embed="rId2"/>
              </a:buBlip>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機電整合系統設計</a:t>
            </a:r>
            <a:endPar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342900" indent="-342900" fontAlgn="auto">
              <a:lnSpc>
                <a:spcPct val="150000"/>
              </a:lnSpc>
              <a:spcAft>
                <a:spcPts val="0"/>
              </a:spcAft>
              <a:buBlip>
                <a:blip r:embed="rId2"/>
              </a:buBlip>
              <a:defRPr/>
            </a:pP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演算法設計</a:t>
            </a:r>
            <a:endParaRPr kumimoji="0"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zh-TW" altLang="en-US" sz="1400" b="0" i="0" u="none" strike="noStrike" kern="1200" cap="none" spc="0" normalizeH="0" baseline="0" noProof="0" dirty="0">
              <a:ln>
                <a:noFill/>
              </a:ln>
              <a:solidFill>
                <a:schemeClr val="tx1">
                  <a:lumMod val="65000"/>
                  <a:lumOff val="35000"/>
                </a:schemeClr>
              </a:solidFill>
              <a:effectLst/>
              <a:uLnTx/>
              <a:uFillTx/>
              <a:latin typeface="微軟正黑體" pitchFamily="34" charset="-120"/>
              <a:ea typeface="微軟正黑體" pitchFamily="34" charset="-120"/>
            </a:endParaRPr>
          </a:p>
        </p:txBody>
      </p:sp>
      <p:sp>
        <p:nvSpPr>
          <p:cNvPr id="13" name="矩形1"/>
          <p:cNvSpPr/>
          <p:nvPr/>
        </p:nvSpPr>
        <p:spPr>
          <a:xfrm>
            <a:off x="0" y="6525344"/>
            <a:ext cx="6300192" cy="295200"/>
          </a:xfrm>
          <a:prstGeom prst="rect">
            <a:avLst/>
          </a:prstGeom>
          <a:gradFill flip="none" rotWithShape="1">
            <a:gsLst>
              <a:gs pos="20000">
                <a:srgbClr val="CC0000"/>
              </a:gs>
              <a:gs pos="20000">
                <a:srgbClr val="CC0000"/>
              </a:gs>
              <a:gs pos="77000">
                <a:schemeClr val="accent2">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strVal val="#ppt_w*0.70"/>
                                          </p:val>
                                        </p:tav>
                                        <p:tav tm="100000">
                                          <p:val>
                                            <p:strVal val="#ppt_w"/>
                                          </p:val>
                                        </p:tav>
                                      </p:tavLst>
                                    </p:anim>
                                    <p:anim calcmode="lin" valueType="num">
                                      <p:cBhvr>
                                        <p:cTn id="12" dur="500" fill="hold"/>
                                        <p:tgtEl>
                                          <p:spTgt spid="30"/>
                                        </p:tgtEl>
                                        <p:attrNameLst>
                                          <p:attrName>ppt_h</p:attrName>
                                        </p:attrNameLst>
                                      </p:cBhvr>
                                      <p:tavLst>
                                        <p:tav tm="0">
                                          <p:val>
                                            <p:strVal val="#ppt_h"/>
                                          </p:val>
                                        </p:tav>
                                        <p:tav tm="100000">
                                          <p:val>
                                            <p:strVal val="#ppt_h"/>
                                          </p:val>
                                        </p:tav>
                                      </p:tavLst>
                                    </p:anim>
                                    <p:animEffect transition="in" filter="fade">
                                      <p:cBhvr>
                                        <p:cTn id="13" dur="500"/>
                                        <p:tgtEl>
                                          <p:spTgt spid="30"/>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標題 5"/>
          <p:cNvSpPr>
            <a:spLocks noGrp="1"/>
          </p:cNvSpPr>
          <p:nvPr>
            <p:ph type="subTitle" idx="1"/>
          </p:nvPr>
        </p:nvSpPr>
        <p:spPr>
          <a:xfrm>
            <a:off x="3275856" y="1484784"/>
            <a:ext cx="5184576" cy="216024"/>
          </a:xfrm>
        </p:spPr>
        <p:txBody>
          <a:bodyPr>
            <a:noAutofit/>
          </a:bodyPr>
          <a:lstStyle/>
          <a:p>
            <a:pPr algn="dist"/>
            <a:r>
              <a:rPr lang="zh-TW" altLang="en-US" sz="1200" b="1" dirty="0" smtClean="0">
                <a:solidFill>
                  <a:srgbClr val="996600"/>
                </a:solidFill>
              </a:rPr>
              <a:t>串聯世界穩定向前 　成就台灣能源串接領導品牌</a:t>
            </a:r>
            <a:endParaRPr lang="en-US" altLang="zh-TW" sz="1200" b="1" dirty="0" smtClean="0">
              <a:solidFill>
                <a:srgbClr val="996600"/>
              </a:solidFill>
            </a:endParaRPr>
          </a:p>
          <a:p>
            <a:pPr algn="dist"/>
            <a:endParaRPr lang="zh-TW" altLang="en-US" sz="1200" b="1" dirty="0" smtClean="0">
              <a:solidFill>
                <a:schemeClr val="bg1">
                  <a:lumMod val="50000"/>
                </a:schemeClr>
              </a:solidFill>
            </a:endParaRPr>
          </a:p>
        </p:txBody>
      </p:sp>
      <p:sp>
        <p:nvSpPr>
          <p:cNvPr id="4" name="投影片編號版面配置區 3"/>
          <p:cNvSpPr>
            <a:spLocks noGrp="1"/>
          </p:cNvSpPr>
          <p:nvPr>
            <p:ph type="sldNum" sz="quarter" idx="12"/>
          </p:nvPr>
        </p:nvSpPr>
        <p:spPr/>
        <p:txBody>
          <a:bodyPr/>
          <a:lstStyle/>
          <a:p>
            <a:fld id="{55DFEE25-ABFD-4B11-8BE4-62F5068DCDA3}" type="slidenum">
              <a:rPr lang="zh-TW" altLang="en-US" smtClean="0"/>
              <a:pPr/>
              <a:t>19</a:t>
            </a:fld>
            <a:endParaRPr lang="zh-TW" altLang="en-US"/>
          </a:p>
        </p:txBody>
      </p:sp>
      <p:sp>
        <p:nvSpPr>
          <p:cNvPr id="7" name="文字版面配置區 6"/>
          <p:cNvSpPr>
            <a:spLocks noGrp="1"/>
          </p:cNvSpPr>
          <p:nvPr>
            <p:ph type="body" sz="quarter" idx="13"/>
          </p:nvPr>
        </p:nvSpPr>
        <p:spPr>
          <a:xfrm>
            <a:off x="755576" y="2132856"/>
            <a:ext cx="7776864" cy="432048"/>
          </a:xfrm>
        </p:spPr>
        <p:txBody>
          <a:bodyPr>
            <a:normAutofit/>
          </a:bodyPr>
          <a:lstStyle/>
          <a:p>
            <a:r>
              <a:rPr lang="en-US" altLang="zh-TW" sz="1400" b="1" dirty="0" smtClean="0">
                <a:solidFill>
                  <a:schemeClr val="tx1">
                    <a:lumMod val="65000"/>
                    <a:lumOff val="35000"/>
                  </a:schemeClr>
                </a:solidFill>
              </a:rPr>
              <a:t>《STEADY POWER</a:t>
            </a:r>
            <a:r>
              <a:rPr lang="zh-TW" altLang="en-US" sz="1400" b="1" dirty="0" smtClean="0">
                <a:solidFill>
                  <a:schemeClr val="tx1">
                    <a:lumMod val="65000"/>
                    <a:lumOff val="35000"/>
                  </a:schemeClr>
                </a:solidFill>
              </a:rPr>
              <a:t>穩定日常</a:t>
            </a:r>
            <a:r>
              <a:rPr lang="en-US" altLang="zh-TW" sz="1400" b="1" dirty="0" smtClean="0">
                <a:solidFill>
                  <a:schemeClr val="tx1">
                    <a:lumMod val="65000"/>
                    <a:lumOff val="35000"/>
                  </a:schemeClr>
                </a:solidFill>
              </a:rPr>
              <a:t>》</a:t>
            </a:r>
            <a:r>
              <a:rPr lang="zh-TW" altLang="en-US" sz="1400" b="1" dirty="0" smtClean="0">
                <a:solidFill>
                  <a:schemeClr val="tx1">
                    <a:lumMod val="65000"/>
                    <a:lumOff val="35000"/>
                  </a:schemeClr>
                </a:solidFill>
              </a:rPr>
              <a:t>線形藝術展</a:t>
            </a:r>
            <a:endParaRPr lang="en-US" altLang="zh-TW" sz="1400" b="1" dirty="0" smtClean="0">
              <a:solidFill>
                <a:schemeClr val="tx1">
                  <a:lumMod val="65000"/>
                  <a:lumOff val="35000"/>
                </a:schemeClr>
              </a:solidFill>
            </a:endParaRPr>
          </a:p>
          <a:p>
            <a:endParaRPr lang="zh-TW" altLang="en-US" dirty="0">
              <a:solidFill>
                <a:schemeClr val="tx1">
                  <a:lumMod val="65000"/>
                  <a:lumOff val="35000"/>
                </a:schemeClr>
              </a:solidFill>
            </a:endParaRPr>
          </a:p>
        </p:txBody>
      </p:sp>
      <p:sp>
        <p:nvSpPr>
          <p:cNvPr id="11" name="文字版面配置區 6"/>
          <p:cNvSpPr txBox="1">
            <a:spLocks/>
          </p:cNvSpPr>
          <p:nvPr/>
        </p:nvSpPr>
        <p:spPr bwMode="auto">
          <a:xfrm>
            <a:off x="683568" y="6093296"/>
            <a:ext cx="705678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lgn="just" fontAlgn="auto">
              <a:lnSpc>
                <a:spcPts val="2200"/>
              </a:lnSpc>
              <a:spcBef>
                <a:spcPct val="20000"/>
              </a:spcBef>
              <a:spcAft>
                <a:spcPts val="0"/>
              </a:spcAft>
              <a:defRPr/>
            </a:pPr>
            <a:r>
              <a:rPr lang="zh-TW" altLang="en-US" sz="1400" b="1" dirty="0" smtClean="0">
                <a:solidFill>
                  <a:srgbClr val="996600"/>
                </a:solidFill>
                <a:latin typeface="微軟正黑體" panose="020B0604030504040204" pitchFamily="34" charset="-120"/>
                <a:ea typeface="微軟正黑體" panose="020B0604030504040204" pitchFamily="34" charset="-120"/>
              </a:rPr>
              <a:t>隱身於鋼筋水泥下，穩定而溫柔的力量 </a:t>
            </a:r>
            <a:r>
              <a:rPr lang="en-US" altLang="zh-TW" sz="1400" b="1" dirty="0" smtClean="0">
                <a:solidFill>
                  <a:srgbClr val="996600"/>
                </a:solidFill>
                <a:latin typeface="微軟正黑體" panose="020B0604030504040204" pitchFamily="34" charset="-120"/>
                <a:ea typeface="微軟正黑體" panose="020B0604030504040204" pitchFamily="34" charset="-120"/>
              </a:rPr>
              <a:t>—— </a:t>
            </a:r>
          </a:p>
          <a:p>
            <a:pPr lvl="0" algn="just" fontAlgn="auto">
              <a:lnSpc>
                <a:spcPts val="2200"/>
              </a:lnSpc>
              <a:spcBef>
                <a:spcPct val="20000"/>
              </a:spcBef>
              <a:spcAft>
                <a:spcPts val="0"/>
              </a:spcAft>
              <a:defRPr/>
            </a:pPr>
            <a:r>
              <a:rPr lang="en-US" altLang="zh-TW" sz="1400" b="1" dirty="0" smtClean="0">
                <a:solidFill>
                  <a:srgbClr val="996600"/>
                </a:solidFill>
                <a:latin typeface="微軟正黑體" panose="020B0604030504040204" pitchFamily="34" charset="-120"/>
                <a:ea typeface="微軟正黑體" panose="020B0604030504040204" pitchFamily="34" charset="-120"/>
              </a:rPr>
              <a:t>			</a:t>
            </a:r>
            <a:r>
              <a:rPr lang="zh-TW" altLang="en-US" sz="1400" b="1" dirty="0" smtClean="0">
                <a:solidFill>
                  <a:srgbClr val="996600"/>
                </a:solidFill>
                <a:latin typeface="微軟正黑體" panose="020B0604030504040204" pitchFamily="34" charset="-120"/>
                <a:ea typeface="微軟正黑體" panose="020B0604030504040204" pitchFamily="34" charset="-120"/>
              </a:rPr>
              <a:t>看不見，卻靜靜地支持著、陪伴著你我的每個日常。</a:t>
            </a:r>
          </a:p>
          <a:p>
            <a:pPr lvl="0" algn="just" fontAlgn="auto">
              <a:lnSpc>
                <a:spcPts val="2200"/>
              </a:lnSpc>
              <a:spcBef>
                <a:spcPct val="20000"/>
              </a:spcBef>
              <a:spcAft>
                <a:spcPts val="0"/>
              </a:spcAft>
              <a:defRPr/>
            </a:pPr>
            <a:endParaRPr lang="zh-TW" altLang="en-US" sz="1200" b="1" dirty="0">
              <a:solidFill>
                <a:srgbClr val="996600"/>
              </a:solidFill>
              <a:latin typeface="微軟正黑體" panose="020B0604030504040204" pitchFamily="34" charset="-120"/>
              <a:ea typeface="微軟正黑體" panose="020B0604030504040204" pitchFamily="34" charset="-120"/>
            </a:endParaRPr>
          </a:p>
        </p:txBody>
      </p:sp>
      <p:pic>
        <p:nvPicPr>
          <p:cNvPr id="12" name="圖片 11" descr="大亞文宣.jpg"/>
          <p:cNvPicPr>
            <a:picLocks noChangeAspect="1"/>
          </p:cNvPicPr>
          <p:nvPr/>
        </p:nvPicPr>
        <p:blipFill>
          <a:blip r:embed="rId2" cstate="print"/>
          <a:stretch>
            <a:fillRect/>
          </a:stretch>
        </p:blipFill>
        <p:spPr>
          <a:xfrm>
            <a:off x="1499659" y="2708920"/>
            <a:ext cx="5520613" cy="3297380"/>
          </a:xfrm>
          <a:prstGeom prst="rect">
            <a:avLst/>
          </a:prstGeom>
        </p:spPr>
      </p:pic>
      <p:sp>
        <p:nvSpPr>
          <p:cNvPr id="9" name="標題矩形"/>
          <p:cNvSpPr/>
          <p:nvPr/>
        </p:nvSpPr>
        <p:spPr>
          <a:xfrm>
            <a:off x="755576" y="1772816"/>
            <a:ext cx="5760640"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descr="大亞電纜Logo + 65週年Pattern_基本款_白底.jpg"/>
          <p:cNvPicPr>
            <a:picLocks noChangeAspect="1"/>
          </p:cNvPicPr>
          <p:nvPr/>
        </p:nvPicPr>
        <p:blipFill>
          <a:blip r:embed="rId3" cstate="print">
            <a:clrChange>
              <a:clrFrom>
                <a:srgbClr val="FFFFFF"/>
              </a:clrFrom>
              <a:clrTo>
                <a:srgbClr val="FFFFFF">
                  <a:alpha val="0"/>
                </a:srgbClr>
              </a:clrTo>
            </a:clrChange>
          </a:blip>
          <a:srcRect l="60329" t="29409" b="25338"/>
          <a:stretch>
            <a:fillRect/>
          </a:stretch>
        </p:blipFill>
        <p:spPr>
          <a:xfrm>
            <a:off x="251520" y="332656"/>
            <a:ext cx="4248472" cy="21569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p:nvPr>
        </p:nvSpPr>
        <p:spPr>
          <a:xfrm>
            <a:off x="1022350" y="1931988"/>
            <a:ext cx="8229600" cy="488950"/>
          </a:xfrm>
        </p:spPr>
        <p:txBody>
          <a:bodyPr/>
          <a:lstStyle/>
          <a:p>
            <a:pPr eaLnBrk="1" hangingPunct="1"/>
            <a:r>
              <a:rPr lang="zh-TW" altLang="en-US" smtClean="0"/>
              <a:t>免責聲明</a:t>
            </a:r>
          </a:p>
        </p:txBody>
      </p:sp>
      <p:sp>
        <p:nvSpPr>
          <p:cNvPr id="9218" name="內容版面配置區 2"/>
          <p:cNvSpPr>
            <a:spLocks noGrp="1"/>
          </p:cNvSpPr>
          <p:nvPr>
            <p:ph idx="1"/>
          </p:nvPr>
        </p:nvSpPr>
        <p:spPr>
          <a:xfrm>
            <a:off x="1022350" y="2536825"/>
            <a:ext cx="7942263" cy="3916363"/>
          </a:xfrm>
        </p:spPr>
        <p:txBody>
          <a:bodyPr/>
          <a:lstStyle/>
          <a:p>
            <a:pPr marL="358775" indent="457200" eaLnBrk="1" hangingPunct="1">
              <a:lnSpc>
                <a:spcPct val="150000"/>
              </a:lnSpc>
              <a:spcBef>
                <a:spcPts val="600"/>
              </a:spcBef>
              <a:buFont typeface="Wingdings" pitchFamily="2" charset="2"/>
              <a:buChar char="Ø"/>
            </a:pPr>
            <a:r>
              <a:rPr lang="zh-TW" altLang="en-US" smtClean="0"/>
              <a:t>本簡報資料所提供之資訊將不會因任何新的資訊或任何的狀況產生而</a:t>
            </a:r>
            <a:endParaRPr lang="en-US" altLang="zh-TW" smtClean="0"/>
          </a:p>
          <a:p>
            <a:pPr marL="358775" indent="457200" eaLnBrk="1" hangingPunct="1">
              <a:lnSpc>
                <a:spcPct val="150000"/>
              </a:lnSpc>
              <a:spcBef>
                <a:spcPts val="600"/>
              </a:spcBef>
            </a:pPr>
            <a:r>
              <a:rPr lang="zh-TW" altLang="en-US" smtClean="0"/>
              <a:t>更新相關資訊。</a:t>
            </a:r>
            <a:endParaRPr lang="en-US" altLang="zh-TW" smtClean="0"/>
          </a:p>
          <a:p>
            <a:pPr marL="358775" indent="457200" eaLnBrk="1" hangingPunct="1">
              <a:lnSpc>
                <a:spcPct val="150000"/>
              </a:lnSpc>
              <a:spcBef>
                <a:spcPts val="600"/>
              </a:spcBef>
              <a:buFont typeface="Wingdings" pitchFamily="2" charset="2"/>
              <a:buChar char="Ø"/>
            </a:pPr>
            <a:r>
              <a:rPr lang="zh-TW" altLang="en-US" smtClean="0"/>
              <a:t>大亞電線電纜股份有限公司並不負有更新或修正本簡報資料內容之責</a:t>
            </a:r>
            <a:endParaRPr lang="en-US" altLang="zh-TW" smtClean="0"/>
          </a:p>
          <a:p>
            <a:pPr marL="358775" indent="457200" eaLnBrk="1" hangingPunct="1">
              <a:lnSpc>
                <a:spcPct val="150000"/>
              </a:lnSpc>
              <a:spcBef>
                <a:spcPts val="600"/>
              </a:spcBef>
            </a:pPr>
            <a:r>
              <a:rPr lang="zh-TW" altLang="en-US" smtClean="0"/>
              <a:t>任。</a:t>
            </a:r>
            <a:endParaRPr lang="en-US" altLang="zh-TW" smtClean="0"/>
          </a:p>
          <a:p>
            <a:pPr marL="358775" indent="457200" eaLnBrk="1" hangingPunct="1">
              <a:lnSpc>
                <a:spcPct val="150000"/>
              </a:lnSpc>
              <a:spcBef>
                <a:spcPts val="600"/>
              </a:spcBef>
              <a:buFont typeface="Wingdings" pitchFamily="2" charset="2"/>
              <a:buChar char="Ø"/>
            </a:pPr>
            <a:r>
              <a:rPr lang="zh-TW" altLang="en-US" smtClean="0"/>
              <a:t>本簡報資料中所提供之資訊並未明示、暗示或保證其具有正確性、完</a:t>
            </a:r>
            <a:endParaRPr lang="en-US" altLang="zh-TW" smtClean="0"/>
          </a:p>
          <a:p>
            <a:pPr marL="358775" indent="457200" eaLnBrk="1" hangingPunct="1">
              <a:lnSpc>
                <a:spcPct val="150000"/>
              </a:lnSpc>
              <a:spcBef>
                <a:spcPts val="600"/>
              </a:spcBef>
            </a:pPr>
            <a:r>
              <a:rPr lang="zh-TW" altLang="en-US" smtClean="0"/>
              <a:t>整性，亦不代表本公司、產業狀況或後續重大發展的完整論述。</a:t>
            </a:r>
            <a:endParaRPr lang="en-US" altLang="zh-TW"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827584" y="1932240"/>
            <a:ext cx="3189040" cy="488648"/>
          </a:xfrm>
        </p:spPr>
        <p:txBody>
          <a:bodyPr/>
          <a:lstStyle/>
          <a:p>
            <a:r>
              <a:rPr lang="zh-TW" altLang="en-US" dirty="0" smtClean="0"/>
              <a:t>二、財務表現</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文字方塊 1"/>
          <p:cNvSpPr txBox="1">
            <a:spLocks noChangeArrowheads="1"/>
          </p:cNvSpPr>
          <p:nvPr/>
        </p:nvSpPr>
        <p:spPr bwMode="auto">
          <a:xfrm>
            <a:off x="5004048" y="1988841"/>
            <a:ext cx="3456384" cy="288031"/>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a:latin typeface="微軟正黑體" pitchFamily="34" charset="-120"/>
                <a:ea typeface="微軟正黑體" pitchFamily="34" charset="-120"/>
              </a:rPr>
              <a:t>：</a:t>
            </a:r>
            <a:r>
              <a:rPr kumimoji="0" lang="zh-TW" altLang="en-US" sz="1400" smtClean="0">
                <a:latin typeface="微軟正黑體" pitchFamily="34" charset="-120"/>
                <a:ea typeface="微軟正黑體" pitchFamily="34" charset="-120"/>
              </a:rPr>
              <a:t>新台幣仟元</a:t>
            </a:r>
            <a:r>
              <a:rPr kumimoji="0" lang="zh-TW" altLang="en-US" sz="1400" dirty="0">
                <a:latin typeface="微軟正黑體" pitchFamily="34" charset="-120"/>
                <a:ea typeface="微軟正黑體" pitchFamily="34" charset="-120"/>
              </a:rPr>
              <a:t>，惟基本每股盈餘為元</a:t>
            </a:r>
          </a:p>
        </p:txBody>
      </p:sp>
      <p:sp>
        <p:nvSpPr>
          <p:cNvPr id="29" name="文字版面配置區 3"/>
          <p:cNvSpPr>
            <a:spLocks noGrp="1"/>
          </p:cNvSpPr>
          <p:nvPr>
            <p:ph type="body" sz="quarter" idx="13"/>
          </p:nvPr>
        </p:nvSpPr>
        <p:spPr>
          <a:xfrm>
            <a:off x="755576" y="1556792"/>
            <a:ext cx="7560840" cy="648072"/>
          </a:xfrm>
        </p:spPr>
        <p:txBody>
          <a:bodyPr/>
          <a:lstStyle/>
          <a:p>
            <a:pPr eaLnBrk="1" hangingPunct="1">
              <a:lnSpc>
                <a:spcPct val="200000"/>
              </a:lnSpc>
              <a:buFont typeface="Arial" pitchFamily="34" charset="0"/>
              <a:buChar char="•"/>
            </a:pPr>
            <a:r>
              <a:rPr lang="en-US" altLang="zh-TW" b="1" dirty="0" smtClean="0"/>
              <a:t>2020</a:t>
            </a:r>
            <a:r>
              <a:rPr lang="zh-TW" altLang="en-US" b="1" dirty="0" smtClean="0"/>
              <a:t>年</a:t>
            </a:r>
            <a:r>
              <a:rPr lang="en-US" altLang="zh-TW" b="1" dirty="0" smtClean="0"/>
              <a:t>Q1~Q2</a:t>
            </a:r>
            <a:r>
              <a:rPr lang="zh-TW" altLang="en-US" b="1" dirty="0" smtClean="0"/>
              <a:t>營運表現</a:t>
            </a:r>
            <a:r>
              <a:rPr lang="en-US" altLang="zh-TW" b="1" dirty="0" smtClean="0"/>
              <a:t>(</a:t>
            </a:r>
            <a:r>
              <a:rPr lang="zh-TW" altLang="en-US" b="1" dirty="0" smtClean="0"/>
              <a:t>合併報表</a:t>
            </a:r>
            <a:r>
              <a:rPr lang="en-US" altLang="zh-TW" b="1" dirty="0" smtClean="0"/>
              <a:t>)</a:t>
            </a:r>
            <a:endParaRPr lang="zh-TW" altLang="en-US" b="1" dirty="0" smtClean="0"/>
          </a:p>
        </p:txBody>
      </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21</a:t>
            </a:fld>
            <a:endParaRPr lang="zh-TW" altLang="en-US"/>
          </a:p>
        </p:txBody>
      </p:sp>
      <p:grpSp>
        <p:nvGrpSpPr>
          <p:cNvPr id="32" name="群組 31"/>
          <p:cNvGrpSpPr/>
          <p:nvPr/>
        </p:nvGrpSpPr>
        <p:grpSpPr>
          <a:xfrm>
            <a:off x="827582" y="500595"/>
            <a:ext cx="3063233" cy="1056197"/>
            <a:chOff x="827582" y="404663"/>
            <a:chExt cx="3634872" cy="1146719"/>
          </a:xfrm>
        </p:grpSpPr>
        <p:pic>
          <p:nvPicPr>
            <p:cNvPr id="33" name="圖片 32"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4" name="矩形 33"/>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sp>
        <p:nvSpPr>
          <p:cNvPr id="10" name="副標題 9"/>
          <p:cNvSpPr>
            <a:spLocks noGrp="1"/>
          </p:cNvSpPr>
          <p:nvPr>
            <p:ph type="subTitle" idx="1"/>
          </p:nvPr>
        </p:nvSpPr>
        <p:spPr/>
        <p:txBody>
          <a:bodyPr/>
          <a:lstStyle/>
          <a:p>
            <a:endParaRPr lang="zh-TW" altLang="en-US" dirty="0"/>
          </a:p>
        </p:txBody>
      </p:sp>
      <p:graphicFrame>
        <p:nvGraphicFramePr>
          <p:cNvPr id="11" name="表格 10"/>
          <p:cNvGraphicFramePr>
            <a:graphicFrameLocks noGrp="1"/>
          </p:cNvGraphicFramePr>
          <p:nvPr/>
        </p:nvGraphicFramePr>
        <p:xfrm>
          <a:off x="683565" y="2348879"/>
          <a:ext cx="7848874" cy="3914353"/>
        </p:xfrm>
        <a:graphic>
          <a:graphicData uri="http://schemas.openxmlformats.org/drawingml/2006/table">
            <a:tbl>
              <a:tblPr/>
              <a:tblGrid>
                <a:gridCol w="1080123"/>
                <a:gridCol w="1008112"/>
                <a:gridCol w="720080"/>
                <a:gridCol w="1008112"/>
                <a:gridCol w="666058"/>
                <a:gridCol w="1206150"/>
                <a:gridCol w="720080"/>
                <a:gridCol w="720080"/>
                <a:gridCol w="720079"/>
              </a:tblGrid>
              <a:tr h="360041">
                <a:tc>
                  <a:txBody>
                    <a:bodyPr/>
                    <a:lstStyle/>
                    <a:p>
                      <a:pPr algn="l" rtl="0" fontAlgn="ctr"/>
                      <a:r>
                        <a:rPr lang="zh-TW" altLang="en-US" sz="1400" b="0" i="0" u="none" strike="noStrike" dirty="0">
                          <a:solidFill>
                            <a:srgbClr val="FFFFFF"/>
                          </a:solidFill>
                          <a:latin typeface="微軟正黑體" pitchFamily="34" charset="-120"/>
                          <a:ea typeface="微軟正黑體" pitchFamily="34" charset="-120"/>
                        </a:rPr>
                        <a:t>期別</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2020</a:t>
                      </a:r>
                      <a:r>
                        <a:rPr lang="zh-TW" altLang="en-US" sz="1400" b="0" i="0" u="none" strike="noStrike" dirty="0">
                          <a:solidFill>
                            <a:srgbClr val="FFFFFF"/>
                          </a:solidFill>
                          <a:latin typeface="微軟正黑體" pitchFamily="34" charset="-120"/>
                          <a:ea typeface="微軟正黑體" pitchFamily="34" charset="-120"/>
                        </a:rPr>
                        <a:t>年</a:t>
                      </a:r>
                      <a:r>
                        <a:rPr lang="en-US" altLang="zh-TW" sz="1400" b="0" i="0" u="none" strike="noStrike" dirty="0">
                          <a:solidFill>
                            <a:srgbClr val="FFFFFF"/>
                          </a:solidFill>
                          <a:latin typeface="微軟正黑體" pitchFamily="34" charset="-120"/>
                          <a:ea typeface="微軟正黑體" pitchFamily="34" charset="-120"/>
                        </a:rPr>
                        <a:t>1</a:t>
                      </a:r>
                      <a:r>
                        <a:rPr lang="zh-TW" altLang="en-US" sz="1400" b="0" i="0" u="none" strike="noStrike" dirty="0">
                          <a:solidFill>
                            <a:srgbClr val="FFFFFF"/>
                          </a:solidFill>
                          <a:latin typeface="微軟正黑體" pitchFamily="34" charset="-120"/>
                          <a:ea typeface="微軟正黑體" pitchFamily="34" charset="-120"/>
                        </a:rPr>
                        <a:t>月至</a:t>
                      </a:r>
                      <a:r>
                        <a:rPr lang="en-US" altLang="zh-TW" sz="1400" b="0" i="0" u="none" strike="noStrike" dirty="0">
                          <a:solidFill>
                            <a:srgbClr val="FFFFFF"/>
                          </a:solidFill>
                          <a:latin typeface="微軟正黑體" pitchFamily="34" charset="-120"/>
                          <a:ea typeface="微軟正黑體" pitchFamily="34" charset="-120"/>
                        </a:rPr>
                        <a:t>6</a:t>
                      </a:r>
                      <a:r>
                        <a:rPr lang="zh-TW" altLang="en-US" sz="1400" b="0" i="0" u="none" strike="noStrike" dirty="0">
                          <a:solidFill>
                            <a:srgbClr val="FFFFFF"/>
                          </a:solidFill>
                          <a:latin typeface="微軟正黑體" pitchFamily="34" charset="-120"/>
                          <a:ea typeface="微軟正黑體" pitchFamily="34" charset="-120"/>
                        </a:rPr>
                        <a:t>月</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400" b="0" i="0" u="none" strike="noStrike">
                          <a:solidFill>
                            <a:srgbClr val="FFFFFF"/>
                          </a:solidFill>
                          <a:latin typeface="微軟正黑體" pitchFamily="34" charset="-120"/>
                          <a:ea typeface="微軟正黑體" pitchFamily="34" charset="-120"/>
                        </a:rPr>
                        <a:t>2019</a:t>
                      </a:r>
                      <a:r>
                        <a:rPr lang="zh-TW" altLang="en-US" sz="1400" b="0" i="0" u="none" strike="noStrike">
                          <a:solidFill>
                            <a:srgbClr val="FFFFFF"/>
                          </a:solidFill>
                          <a:latin typeface="微軟正黑體" pitchFamily="34" charset="-120"/>
                          <a:ea typeface="微軟正黑體" pitchFamily="34" charset="-120"/>
                        </a:rPr>
                        <a:t>年</a:t>
                      </a:r>
                      <a:r>
                        <a:rPr lang="en-US" altLang="zh-TW" sz="1400" b="0" i="0" u="none" strike="noStrike">
                          <a:solidFill>
                            <a:srgbClr val="FFFFFF"/>
                          </a:solidFill>
                          <a:latin typeface="微軟正黑體" pitchFamily="34" charset="-120"/>
                          <a:ea typeface="微軟正黑體" pitchFamily="34" charset="-120"/>
                        </a:rPr>
                        <a:t>1</a:t>
                      </a:r>
                      <a:r>
                        <a:rPr lang="zh-TW" altLang="en-US" sz="1400" b="0" i="0" u="none" strike="noStrike">
                          <a:solidFill>
                            <a:srgbClr val="FFFFFF"/>
                          </a:solidFill>
                          <a:latin typeface="微軟正黑體" pitchFamily="34" charset="-120"/>
                          <a:ea typeface="微軟正黑體" pitchFamily="34" charset="-120"/>
                        </a:rPr>
                        <a:t>月至</a:t>
                      </a:r>
                      <a:r>
                        <a:rPr lang="en-US" altLang="zh-TW" sz="1400" b="0" i="0" u="none" strike="noStrike">
                          <a:solidFill>
                            <a:srgbClr val="FFFFFF"/>
                          </a:solidFill>
                          <a:latin typeface="微軟正黑體" pitchFamily="34" charset="-120"/>
                          <a:ea typeface="微軟正黑體" pitchFamily="34" charset="-120"/>
                        </a:rPr>
                        <a:t>6</a:t>
                      </a:r>
                      <a:r>
                        <a:rPr lang="zh-TW" altLang="en-US" sz="1400" b="0" i="0" u="none" strike="noStrike">
                          <a:solidFill>
                            <a:srgbClr val="FFFFFF"/>
                          </a:solidFill>
                          <a:latin typeface="微軟正黑體" pitchFamily="34" charset="-120"/>
                          <a:ea typeface="微軟正黑體" pitchFamily="34" charset="-120"/>
                        </a:rPr>
                        <a:t>月</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400" b="0" i="0" u="none" strike="noStrike">
                          <a:solidFill>
                            <a:srgbClr val="FFFFFF"/>
                          </a:solidFill>
                          <a:latin typeface="微軟正黑體" pitchFamily="34" charset="-120"/>
                          <a:ea typeface="微軟正黑體" pitchFamily="34" charset="-120"/>
                        </a:rPr>
                        <a:t>2020</a:t>
                      </a:r>
                      <a:r>
                        <a:rPr lang="zh-TW" altLang="en-US" sz="1400" b="0" i="0" u="none" strike="noStrike">
                          <a:solidFill>
                            <a:srgbClr val="FFFFFF"/>
                          </a:solidFill>
                          <a:latin typeface="微軟正黑體" pitchFamily="34" charset="-120"/>
                          <a:ea typeface="微軟正黑體" pitchFamily="34" charset="-120"/>
                        </a:rPr>
                        <a:t>年</a:t>
                      </a:r>
                      <a:r>
                        <a:rPr lang="en-US" altLang="zh-TW" sz="1400" b="0" i="0" u="none" strike="noStrike">
                          <a:solidFill>
                            <a:srgbClr val="FFFFFF"/>
                          </a:solidFill>
                          <a:latin typeface="微軟正黑體" pitchFamily="34" charset="-120"/>
                          <a:ea typeface="微軟正黑體" pitchFamily="34" charset="-120"/>
                        </a:rPr>
                        <a:t>1</a:t>
                      </a:r>
                      <a:r>
                        <a:rPr lang="zh-TW" altLang="en-US" sz="1400" b="0" i="0" u="none" strike="noStrike">
                          <a:solidFill>
                            <a:srgbClr val="FFFFFF"/>
                          </a:solidFill>
                          <a:latin typeface="微軟正黑體" pitchFamily="34" charset="-120"/>
                          <a:ea typeface="微軟正黑體" pitchFamily="34" charset="-120"/>
                        </a:rPr>
                        <a:t>月至</a:t>
                      </a:r>
                      <a:r>
                        <a:rPr lang="en-US" altLang="zh-TW" sz="1400" b="0" i="0" u="none" strike="noStrike">
                          <a:solidFill>
                            <a:srgbClr val="FFFFFF"/>
                          </a:solidFill>
                          <a:latin typeface="微軟正黑體" pitchFamily="34" charset="-120"/>
                          <a:ea typeface="微軟正黑體" pitchFamily="34" charset="-120"/>
                        </a:rPr>
                        <a:t>3</a:t>
                      </a:r>
                      <a:r>
                        <a:rPr lang="zh-TW" altLang="en-US" sz="1400" b="0" i="0" u="none" strike="noStrike">
                          <a:solidFill>
                            <a:srgbClr val="FFFFFF"/>
                          </a:solidFill>
                          <a:latin typeface="微軟正黑體" pitchFamily="34" charset="-120"/>
                          <a:ea typeface="微軟正黑體" pitchFamily="34" charset="-120"/>
                        </a:rPr>
                        <a:t>月</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a:txBody>
                    <a:bodyPr/>
                    <a:lstStyle/>
                    <a:p>
                      <a:pPr algn="ctr" rtl="0" fontAlgn="ctr"/>
                      <a:r>
                        <a:rPr lang="zh-TW" altLang="en-US" sz="1400" b="0" i="0" u="none" strike="noStrike">
                          <a:solidFill>
                            <a:srgbClr val="FFFFFF"/>
                          </a:solidFill>
                          <a:latin typeface="微軟正黑體" pitchFamily="34" charset="-120"/>
                          <a:ea typeface="微軟正黑體" pitchFamily="34" charset="-120"/>
                        </a:rPr>
                        <a:t>年增率</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400" b="0" i="0" u="none" strike="noStrike">
                          <a:solidFill>
                            <a:srgbClr val="FFFFFF"/>
                          </a:solidFill>
                          <a:latin typeface="微軟正黑體" pitchFamily="34" charset="-120"/>
                          <a:ea typeface="微軟正黑體" pitchFamily="34" charset="-120"/>
                        </a:rPr>
                        <a:t>季增率</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212115">
                <a:tc>
                  <a:txBody>
                    <a:bodyPr/>
                    <a:lstStyle/>
                    <a:p>
                      <a:pPr algn="l" rtl="0" fontAlgn="ctr"/>
                      <a:r>
                        <a:rPr lang="zh-TW" altLang="en-US" sz="1400" b="0" i="0" u="none" strike="noStrike">
                          <a:solidFill>
                            <a:srgbClr val="FFFFFF"/>
                          </a:solidFill>
                          <a:latin typeface="微軟正黑體" pitchFamily="34" charset="-120"/>
                          <a:ea typeface="微軟正黑體" pitchFamily="34" charset="-120"/>
                        </a:rPr>
                        <a:t>項目 </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400" b="0" i="0" u="none" strike="noStrike">
                          <a:solidFill>
                            <a:srgbClr val="FFFFFF"/>
                          </a:solidFill>
                          <a:latin typeface="微軟正黑體" pitchFamily="34" charset="-120"/>
                          <a:ea typeface="微軟正黑體" pitchFamily="34" charset="-120"/>
                        </a:rPr>
                        <a:t>金額</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 </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400" b="0" i="0" u="none" strike="noStrike" dirty="0">
                          <a:solidFill>
                            <a:srgbClr val="FFFFFF"/>
                          </a:solidFill>
                          <a:latin typeface="微軟正黑體" pitchFamily="34" charset="-120"/>
                          <a:ea typeface="微軟正黑體" pitchFamily="34" charset="-120"/>
                        </a:rPr>
                        <a:t>金額</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400" b="0" i="0" u="none" strike="noStrike">
                          <a:solidFill>
                            <a:srgbClr val="FFFFFF"/>
                          </a:solidFill>
                          <a:latin typeface="微軟正黑體" pitchFamily="34" charset="-120"/>
                          <a:ea typeface="微軟正黑體" pitchFamily="34" charset="-120"/>
                        </a:rPr>
                        <a:t>% </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400" b="0" i="0" u="none" strike="noStrike">
                          <a:solidFill>
                            <a:srgbClr val="FFFFFF"/>
                          </a:solidFill>
                          <a:latin typeface="微軟正黑體" pitchFamily="34" charset="-120"/>
                          <a:ea typeface="微軟正黑體" pitchFamily="34" charset="-120"/>
                        </a:rPr>
                        <a:t>金額</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400" b="0" i="0" u="none" strike="noStrike">
                          <a:solidFill>
                            <a:srgbClr val="FFFFFF"/>
                          </a:solidFill>
                          <a:latin typeface="微軟正黑體" pitchFamily="34" charset="-120"/>
                          <a:ea typeface="微軟正黑體" pitchFamily="34" charset="-120"/>
                        </a:rPr>
                        <a:t>% </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400" b="0" i="0" u="none" strike="noStrike">
                          <a:solidFill>
                            <a:srgbClr val="FFFFFF"/>
                          </a:solidFill>
                          <a:latin typeface="微軟正黑體" pitchFamily="34" charset="-120"/>
                          <a:ea typeface="微軟正黑體" pitchFamily="34" charset="-120"/>
                        </a:rPr>
                        <a:t>% </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 </a:t>
                      </a: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88932">
                <a:tc>
                  <a:txBody>
                    <a:bodyPr/>
                    <a:lstStyle/>
                    <a:p>
                      <a:pPr algn="l" rtl="0" fontAlgn="ctr"/>
                      <a:r>
                        <a:rPr lang="zh-TW" altLang="en-US" sz="1400" b="0" i="0" u="none" strike="noStrike">
                          <a:solidFill>
                            <a:srgbClr val="000000"/>
                          </a:solidFill>
                          <a:latin typeface="微軟正黑體" pitchFamily="34" charset="-120"/>
                          <a:ea typeface="微軟正黑體" pitchFamily="34" charset="-120"/>
                        </a:rPr>
                        <a:t>營業收入 </a:t>
                      </a:r>
                    </a:p>
                  </a:txBody>
                  <a:tcPr marL="6619" marR="6619" marT="6619"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8,173,709 </a:t>
                      </a:r>
                    </a:p>
                  </a:txBody>
                  <a:tcPr marL="6619" marR="6619" marT="6619"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100.0 </a:t>
                      </a:r>
                    </a:p>
                  </a:txBody>
                  <a:tcPr marL="6619" marR="6619" marT="6619"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8,958,863</a:t>
                      </a:r>
                    </a:p>
                  </a:txBody>
                  <a:tcPr marL="6619" marR="6619" marT="6619"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100.0 </a:t>
                      </a:r>
                    </a:p>
                  </a:txBody>
                  <a:tcPr marL="6619" marR="6619" marT="6619"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3,957,011</a:t>
                      </a:r>
                    </a:p>
                  </a:txBody>
                  <a:tcPr marL="6619" marR="6619" marT="6619"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100.0 </a:t>
                      </a:r>
                    </a:p>
                  </a:txBody>
                  <a:tcPr marL="6619" marR="6619" marT="6619"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FF0000"/>
                          </a:solidFill>
                          <a:latin typeface="微軟正黑體" pitchFamily="34" charset="-120"/>
                          <a:ea typeface="微軟正黑體" pitchFamily="34" charset="-120"/>
                        </a:rPr>
                        <a:t>(8.8</a:t>
                      </a:r>
                      <a:r>
                        <a:rPr lang="en-US" altLang="zh-TW" sz="1400" b="0" i="0" u="none" strike="noStrike" dirty="0">
                          <a:solidFill>
                            <a:srgbClr val="000000"/>
                          </a:solidFill>
                          <a:latin typeface="微軟正黑體" pitchFamily="34" charset="-120"/>
                          <a:ea typeface="微軟正黑體" pitchFamily="34" charset="-120"/>
                        </a:rPr>
                        <a:t>)</a:t>
                      </a:r>
                    </a:p>
                  </a:txBody>
                  <a:tcPr marL="6619" marR="6619" marT="6619"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106.6 </a:t>
                      </a:r>
                    </a:p>
                  </a:txBody>
                  <a:tcPr marL="6619" marR="6619" marT="6619"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r>
              <a:tr h="320901">
                <a:tc>
                  <a:txBody>
                    <a:bodyPr/>
                    <a:lstStyle/>
                    <a:p>
                      <a:pPr algn="l" rtl="0" fontAlgn="ctr"/>
                      <a:r>
                        <a:rPr lang="zh-TW" altLang="en-US" sz="1400" b="0" i="0" u="none" strike="noStrike">
                          <a:solidFill>
                            <a:srgbClr val="000000"/>
                          </a:solidFill>
                          <a:latin typeface="微軟正黑體" pitchFamily="34" charset="-120"/>
                          <a:ea typeface="微軟正黑體" pitchFamily="34" charset="-120"/>
                        </a:rPr>
                        <a:t>營業成本 </a:t>
                      </a:r>
                    </a:p>
                  </a:txBody>
                  <a:tcPr marL="6619" marR="6619" marT="6619" marB="0" anchor="ctr">
                    <a:lnL>
                      <a:noFill/>
                    </a:lnL>
                    <a:lnR>
                      <a:noFill/>
                    </a:lnR>
                    <a:lnT>
                      <a:noFill/>
                    </a:lnT>
                    <a:lnB>
                      <a:noFill/>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7,640,515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93.5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8,239,984</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92.0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3,695,318</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93.4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FF0000"/>
                          </a:solidFill>
                          <a:latin typeface="微軟正黑體" pitchFamily="34" charset="-120"/>
                          <a:ea typeface="微軟正黑體" pitchFamily="34" charset="-120"/>
                        </a:rPr>
                        <a:t>(7.3)</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106.8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r>
              <a:tr h="314610">
                <a:tc>
                  <a:txBody>
                    <a:bodyPr/>
                    <a:lstStyle/>
                    <a:p>
                      <a:pPr algn="l" rtl="0" fontAlgn="ctr"/>
                      <a:r>
                        <a:rPr lang="zh-TW" altLang="en-US" sz="1400" b="0" i="0" u="none" strike="noStrike">
                          <a:solidFill>
                            <a:srgbClr val="000000"/>
                          </a:solidFill>
                          <a:latin typeface="微軟正黑體" pitchFamily="34" charset="-120"/>
                          <a:ea typeface="微軟正黑體" pitchFamily="34" charset="-120"/>
                        </a:rPr>
                        <a:t>營業毛利 </a:t>
                      </a:r>
                    </a:p>
                  </a:txBody>
                  <a:tcPr marL="6619" marR="6619" marT="6619" marB="0" anchor="ctr">
                    <a:lnL>
                      <a:noFill/>
                    </a:lnL>
                    <a:lnR>
                      <a:noFill/>
                    </a:lnR>
                    <a:lnT>
                      <a:noFill/>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533,194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6.5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718,879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8.0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261,693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6.6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FF0000"/>
                          </a:solidFill>
                          <a:latin typeface="微軟正黑體" pitchFamily="34" charset="-120"/>
                          <a:ea typeface="微軟正黑體" pitchFamily="34" charset="-120"/>
                        </a:rPr>
                        <a:t>(25.8)</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103.7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r>
              <a:tr h="314610">
                <a:tc>
                  <a:txBody>
                    <a:bodyPr/>
                    <a:lstStyle/>
                    <a:p>
                      <a:pPr algn="l" rtl="0" fontAlgn="ctr"/>
                      <a:r>
                        <a:rPr lang="zh-TW" altLang="en-US" sz="1400" b="0" i="0" u="none" strike="noStrike">
                          <a:solidFill>
                            <a:srgbClr val="000000"/>
                          </a:solidFill>
                          <a:latin typeface="微軟正黑體" pitchFamily="34" charset="-120"/>
                          <a:ea typeface="微軟正黑體" pitchFamily="34" charset="-120"/>
                        </a:rPr>
                        <a:t>營業費用 </a:t>
                      </a:r>
                    </a:p>
                  </a:txBody>
                  <a:tcPr marL="6619" marR="6619" marT="6619" marB="0" anchor="ctr">
                    <a:lnL>
                      <a:noFill/>
                    </a:lnL>
                    <a:lnR>
                      <a:noFill/>
                    </a:lnR>
                    <a:lnT>
                      <a:noFill/>
                    </a:lnT>
                    <a:lnB>
                      <a:noFill/>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476,782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5.8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450,604</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5.0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224,561</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5.7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5.8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112.3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r>
              <a:tr h="212115">
                <a:tc>
                  <a:txBody>
                    <a:bodyPr/>
                    <a:lstStyle/>
                    <a:p>
                      <a:pPr algn="l" rtl="0" fontAlgn="ctr"/>
                      <a:r>
                        <a:rPr lang="zh-TW" altLang="en-US" sz="1400" b="0" i="0" u="none" strike="noStrike">
                          <a:solidFill>
                            <a:srgbClr val="000000"/>
                          </a:solidFill>
                          <a:latin typeface="微軟正黑體" pitchFamily="34" charset="-120"/>
                          <a:ea typeface="微軟正黑體" pitchFamily="34" charset="-120"/>
                        </a:rPr>
                        <a:t>營業淨損 </a:t>
                      </a:r>
                    </a:p>
                  </a:txBody>
                  <a:tcPr marL="6619" marR="6619" marT="6619"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56,412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0.7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268,275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3.0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37,132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0.9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FF0000"/>
                          </a:solidFill>
                          <a:latin typeface="微軟正黑體" pitchFamily="34" charset="-120"/>
                          <a:ea typeface="微軟正黑體" pitchFamily="34" charset="-120"/>
                        </a:rPr>
                        <a:t>(79.0)</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51.9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r>
              <a:tr h="309221">
                <a:tc>
                  <a:txBody>
                    <a:bodyPr/>
                    <a:lstStyle/>
                    <a:p>
                      <a:pPr algn="l" rtl="0" fontAlgn="ctr"/>
                      <a:r>
                        <a:rPr lang="zh-TW" altLang="en-US" sz="1400" b="0" i="0" u="none" strike="noStrike" dirty="0">
                          <a:solidFill>
                            <a:srgbClr val="000000"/>
                          </a:solidFill>
                          <a:latin typeface="微軟正黑體" pitchFamily="34" charset="-120"/>
                          <a:ea typeface="微軟正黑體" pitchFamily="34" charset="-120"/>
                        </a:rPr>
                        <a:t>營業外</a:t>
                      </a:r>
                      <a:r>
                        <a:rPr lang="zh-TW" altLang="en-US" sz="1400" b="0" i="0" u="none" strike="noStrike" dirty="0" smtClean="0">
                          <a:solidFill>
                            <a:srgbClr val="000000"/>
                          </a:solidFill>
                          <a:latin typeface="微軟正黑體" pitchFamily="34" charset="-120"/>
                          <a:ea typeface="微軟正黑體" pitchFamily="34" charset="-120"/>
                        </a:rPr>
                        <a:t>收入</a:t>
                      </a:r>
                      <a:endParaRPr lang="zh-TW" altLang="en-US" sz="1400" b="0" i="0" u="none" strike="noStrike" dirty="0">
                        <a:solidFill>
                          <a:srgbClr val="000000"/>
                        </a:solidFill>
                        <a:latin typeface="微軟正黑體" pitchFamily="34" charset="-120"/>
                        <a:ea typeface="微軟正黑體" pitchFamily="34" charset="-120"/>
                      </a:endParaRPr>
                    </a:p>
                  </a:txBody>
                  <a:tcPr marL="6619" marR="6619" marT="6619" marB="0" anchor="ctr">
                    <a:lnL>
                      <a:noFill/>
                    </a:lnL>
                    <a:lnR>
                      <a:noFill/>
                    </a:lnR>
                    <a:lnT>
                      <a:noFill/>
                    </a:lnT>
                    <a:lnB>
                      <a:noFill/>
                    </a:lnB>
                  </a:tcPr>
                </a:tc>
                <a:tc>
                  <a:txBody>
                    <a:bodyPr/>
                    <a:lstStyle/>
                    <a:p>
                      <a:pPr algn="r" rtl="0" fontAlgn="ctr"/>
                      <a:r>
                        <a:rPr lang="en-US" altLang="zh-TW" sz="1400" b="0" i="0" u="none" strike="noStrike" dirty="0">
                          <a:solidFill>
                            <a:schemeClr val="tx1"/>
                          </a:solidFill>
                          <a:latin typeface="微軟正黑體" pitchFamily="34" charset="-120"/>
                          <a:ea typeface="微軟正黑體" pitchFamily="34" charset="-120"/>
                        </a:rPr>
                        <a:t>528,692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chemeClr val="tx1"/>
                          </a:solidFill>
                          <a:latin typeface="微軟正黑體" pitchFamily="34" charset="-120"/>
                          <a:ea typeface="微軟正黑體" pitchFamily="34" charset="-120"/>
                        </a:rPr>
                        <a:t>6.5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21,457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0.2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202,794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5.1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2,364.0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160.7 </a:t>
                      </a:r>
                    </a:p>
                  </a:txBody>
                  <a:tcPr marL="6619" marR="6619" marT="6619" marB="0" anchor="ctr">
                    <a:lnL>
                      <a:noFill/>
                    </a:lnL>
                    <a:lnR>
                      <a:noFill/>
                    </a:lnR>
                    <a:lnT>
                      <a:noFill/>
                    </a:lnT>
                    <a:lnB w="6350" cap="flat" cmpd="sng" algn="ctr">
                      <a:solidFill>
                        <a:srgbClr val="000000"/>
                      </a:solidFill>
                      <a:prstDash val="solid"/>
                      <a:round/>
                      <a:headEnd type="none" w="med" len="med"/>
                      <a:tailEnd type="none" w="med" len="med"/>
                    </a:lnB>
                  </a:tcPr>
                </a:tc>
              </a:tr>
              <a:tr h="314610">
                <a:tc>
                  <a:txBody>
                    <a:bodyPr/>
                    <a:lstStyle/>
                    <a:p>
                      <a:pPr algn="l" rtl="0" fontAlgn="ctr"/>
                      <a:r>
                        <a:rPr lang="zh-TW" altLang="en-US" sz="1400" b="0" i="0" u="none" strike="noStrike">
                          <a:solidFill>
                            <a:srgbClr val="000000"/>
                          </a:solidFill>
                          <a:latin typeface="微軟正黑體" pitchFamily="34" charset="-120"/>
                          <a:ea typeface="微軟正黑體" pitchFamily="34" charset="-120"/>
                        </a:rPr>
                        <a:t>稅後淨利 </a:t>
                      </a:r>
                    </a:p>
                  </a:txBody>
                  <a:tcPr marL="6619" marR="6619" marT="6619" marB="0" anchor="ctr">
                    <a:lnL>
                      <a:noFill/>
                    </a:lnL>
                    <a:lnR>
                      <a:noFill/>
                    </a:lnR>
                    <a:lnT>
                      <a:noFill/>
                    </a:lnT>
                    <a:lnB>
                      <a:noFill/>
                    </a:lnB>
                    <a:solidFill>
                      <a:srgbClr val="E7E7E7"/>
                    </a:solidFill>
                  </a:tcPr>
                </a:tc>
                <a:tc rowSpan="2">
                  <a:txBody>
                    <a:bodyPr/>
                    <a:lstStyle/>
                    <a:p>
                      <a:pPr algn="r" rtl="0" fontAlgn="ctr"/>
                      <a:r>
                        <a:rPr lang="en-US" altLang="zh-TW" sz="1400" b="0" i="0" u="none" strike="noStrike">
                          <a:solidFill>
                            <a:srgbClr val="000000"/>
                          </a:solidFill>
                          <a:latin typeface="微軟正黑體" pitchFamily="34" charset="-120"/>
                          <a:ea typeface="微軟正黑體" pitchFamily="34" charset="-120"/>
                        </a:rPr>
                        <a:t>457,902 </a:t>
                      </a:r>
                    </a:p>
                  </a:txBody>
                  <a:tcPr marL="6619" marR="6619" marT="661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rowSpan="2">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5.6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rowSpan="2">
                  <a:txBody>
                    <a:bodyPr/>
                    <a:lstStyle/>
                    <a:p>
                      <a:pPr algn="r" rtl="0" fontAlgn="ctr"/>
                      <a:r>
                        <a:rPr lang="en-US" altLang="zh-TW" sz="1400" b="0" i="0" u="none" strike="noStrike">
                          <a:solidFill>
                            <a:srgbClr val="000000"/>
                          </a:solidFill>
                          <a:latin typeface="微軟正黑體" pitchFamily="34" charset="-120"/>
                          <a:ea typeface="微軟正黑體" pitchFamily="34" charset="-120"/>
                        </a:rPr>
                        <a:t>209,848 </a:t>
                      </a:r>
                    </a:p>
                  </a:txBody>
                  <a:tcPr marL="6619" marR="6619" marT="661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rowSpan="2">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2.3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rowSpan="2">
                  <a:txBody>
                    <a:bodyPr/>
                    <a:lstStyle/>
                    <a:p>
                      <a:pPr algn="r" rtl="0" fontAlgn="ctr"/>
                      <a:r>
                        <a:rPr lang="en-US" altLang="zh-TW" sz="1400" b="0" i="0" u="none" strike="noStrike">
                          <a:solidFill>
                            <a:srgbClr val="000000"/>
                          </a:solidFill>
                          <a:latin typeface="微軟正黑體" pitchFamily="34" charset="-120"/>
                          <a:ea typeface="微軟正黑體" pitchFamily="34" charset="-120"/>
                        </a:rPr>
                        <a:t>139,807 </a:t>
                      </a:r>
                    </a:p>
                  </a:txBody>
                  <a:tcPr marL="6619" marR="6619" marT="661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rowSpan="2">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3.5 </a:t>
                      </a:r>
                    </a:p>
                  </a:txBody>
                  <a:tcPr marL="6619" marR="6619" marT="6619"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rowSpan="2">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118.2 </a:t>
                      </a:r>
                    </a:p>
                  </a:txBody>
                  <a:tcPr marL="6619" marR="6619" marT="661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rowSpan="2">
                  <a:txBody>
                    <a:bodyPr/>
                    <a:lstStyle/>
                    <a:p>
                      <a:pPr algn="r" rtl="0" fontAlgn="ctr"/>
                      <a:r>
                        <a:rPr lang="en-US" altLang="zh-TW" sz="1400" b="0" i="0" u="none" strike="noStrike">
                          <a:solidFill>
                            <a:srgbClr val="000000"/>
                          </a:solidFill>
                          <a:latin typeface="微軟正黑體" pitchFamily="34" charset="-120"/>
                          <a:ea typeface="微軟正黑體" pitchFamily="34" charset="-120"/>
                        </a:rPr>
                        <a:t>227.5 </a:t>
                      </a:r>
                    </a:p>
                  </a:txBody>
                  <a:tcPr marL="6619" marR="6619" marT="661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r>
              <a:tr h="478207">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a:t>
                      </a:r>
                      <a:r>
                        <a:rPr lang="zh-TW" altLang="en-US" sz="1400" b="0" i="0" u="none" strike="noStrike" dirty="0">
                          <a:solidFill>
                            <a:srgbClr val="000000"/>
                          </a:solidFill>
                          <a:latin typeface="微軟正黑體" pitchFamily="34" charset="-120"/>
                          <a:ea typeface="微軟正黑體" pitchFamily="34" charset="-120"/>
                        </a:rPr>
                        <a:t>歸屬母公司業主</a:t>
                      </a:r>
                      <a:r>
                        <a:rPr lang="en-US" altLang="zh-TW" sz="1400" b="0" i="0" u="none" strike="noStrike" dirty="0">
                          <a:solidFill>
                            <a:srgbClr val="000000"/>
                          </a:solidFill>
                          <a:latin typeface="微軟正黑體" pitchFamily="34" charset="-120"/>
                          <a:ea typeface="微軟正黑體" pitchFamily="34" charset="-120"/>
                        </a:rPr>
                        <a:t>) </a:t>
                      </a:r>
                    </a:p>
                  </a:txBody>
                  <a:tcPr marL="6619" marR="6619" marT="6619" marB="0" anchor="ctr">
                    <a:lnL>
                      <a:noFill/>
                    </a:lnL>
                    <a:lnR>
                      <a:noFill/>
                    </a:lnR>
                    <a:lnT>
                      <a:noFill/>
                    </a:lnT>
                    <a:lnB>
                      <a:noFill/>
                    </a:lnB>
                    <a:solidFill>
                      <a:srgbClr val="E7E7E7"/>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673263">
                <a:tc>
                  <a:txBody>
                    <a:bodyPr/>
                    <a:lstStyle/>
                    <a:p>
                      <a:pPr algn="l" rtl="0" fontAlgn="ctr"/>
                      <a:r>
                        <a:rPr lang="zh-TW" altLang="en-US" sz="1400" b="0" i="0" u="none" strike="noStrike" dirty="0">
                          <a:solidFill>
                            <a:srgbClr val="000000"/>
                          </a:solidFill>
                          <a:latin typeface="微軟正黑體" pitchFamily="34" charset="-120"/>
                          <a:ea typeface="微軟正黑體" pitchFamily="34" charset="-120"/>
                        </a:rPr>
                        <a:t>基本每股</a:t>
                      </a:r>
                      <a:r>
                        <a:rPr lang="zh-TW" altLang="en-US" sz="1400" b="0" i="0" u="none" strike="noStrike" dirty="0" smtClean="0">
                          <a:solidFill>
                            <a:srgbClr val="000000"/>
                          </a:solidFill>
                          <a:latin typeface="微軟正黑體" pitchFamily="34" charset="-120"/>
                          <a:ea typeface="微軟正黑體" pitchFamily="34" charset="-120"/>
                        </a:rPr>
                        <a:t>盈餘</a:t>
                      </a:r>
                      <a:endParaRPr lang="en-US" altLang="zh-TW" sz="1400" b="0" i="0" u="none" strike="noStrike" dirty="0">
                        <a:solidFill>
                          <a:srgbClr val="000000"/>
                        </a:solidFill>
                        <a:latin typeface="微軟正黑體" pitchFamily="34" charset="-120"/>
                        <a:ea typeface="微軟正黑體" pitchFamily="34" charset="-120"/>
                      </a:endParaRPr>
                    </a:p>
                  </a:txBody>
                  <a:tcPr marL="6619" marR="6619" marT="661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0.78 </a:t>
                      </a:r>
                    </a:p>
                  </a:txBody>
                  <a:tcPr marL="6619" marR="6619" marT="6619"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latin typeface="微軟正黑體" pitchFamily="34" charset="-120"/>
                          <a:ea typeface="微軟正黑體" pitchFamily="34" charset="-120"/>
                        </a:rPr>
                        <a:t>　</a:t>
                      </a:r>
                    </a:p>
                  </a:txBody>
                  <a:tcPr marL="6619" marR="6619" marT="661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0.36 </a:t>
                      </a:r>
                    </a:p>
                  </a:txBody>
                  <a:tcPr marL="6619" marR="6619" marT="6619"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latin typeface="微軟正黑體" pitchFamily="34" charset="-120"/>
                          <a:ea typeface="微軟正黑體" pitchFamily="34" charset="-120"/>
                        </a:rPr>
                        <a:t>　</a:t>
                      </a:r>
                    </a:p>
                  </a:txBody>
                  <a:tcPr marL="6619" marR="6619" marT="661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0.24 </a:t>
                      </a:r>
                    </a:p>
                  </a:txBody>
                  <a:tcPr marL="6619" marR="6619" marT="6619"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dirty="0">
                          <a:solidFill>
                            <a:srgbClr val="000000"/>
                          </a:solidFill>
                          <a:latin typeface="微軟正黑體" pitchFamily="34" charset="-120"/>
                          <a:ea typeface="微軟正黑體" pitchFamily="34" charset="-120"/>
                        </a:rPr>
                        <a:t>　</a:t>
                      </a:r>
                    </a:p>
                  </a:txBody>
                  <a:tcPr marL="6619" marR="6619" marT="661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a:t>
                      </a:r>
                    </a:p>
                  </a:txBody>
                  <a:tcPr marL="6619" marR="6619" marT="6619"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a:t>
                      </a:r>
                    </a:p>
                  </a:txBody>
                  <a:tcPr marL="6619" marR="6619" marT="6619"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00113" y="2349500"/>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5361310" y="1988840"/>
            <a:ext cx="3459162" cy="263525"/>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單位：新台幣仟元，惟基本每股盈餘為元</a:t>
            </a:r>
          </a:p>
        </p:txBody>
      </p:sp>
      <p:sp>
        <p:nvSpPr>
          <p:cNvPr id="29" name="文字版面配置區 3"/>
          <p:cNvSpPr txBox="1">
            <a:spLocks/>
          </p:cNvSpPr>
          <p:nvPr/>
        </p:nvSpPr>
        <p:spPr bwMode="auto">
          <a:xfrm>
            <a:off x="611560" y="1556792"/>
            <a:ext cx="7775575"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200000"/>
              </a:lnSpc>
              <a:spcBef>
                <a:spcPct val="20000"/>
              </a:spcBef>
              <a:spcAft>
                <a:spcPct val="0"/>
              </a:spcAft>
              <a:buClrTx/>
              <a:buSzTx/>
              <a:buFont typeface="Arial" pitchFamily="34" charset="0"/>
              <a:buChar char="•"/>
              <a:tabLst/>
              <a:defRPr/>
            </a:pPr>
            <a:r>
              <a:rPr kumimoji="0" lang="en-US" altLang="zh-TW"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2020</a:t>
            </a:r>
            <a:r>
              <a:rPr kumimoji="0" lang="zh-TW" altLang="en-US"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年</a:t>
            </a:r>
            <a:r>
              <a:rPr kumimoji="0" lang="en-US" altLang="zh-TW"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Q2</a:t>
            </a:r>
            <a:r>
              <a:rPr kumimoji="0" lang="zh-TW" altLang="en-US"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與去年同期營運表現</a:t>
            </a:r>
            <a:r>
              <a:rPr kumimoji="0" lang="en-US" altLang="zh-TW"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合併報表</a:t>
            </a:r>
            <a:r>
              <a:rPr kumimoji="0" lang="en-US" altLang="zh-TW"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endParaRPr kumimoji="0" lang="zh-TW" altLang="en-US"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22</a:t>
            </a:fld>
            <a:endParaRPr lang="zh-TW" altLang="en-US"/>
          </a:p>
        </p:txBody>
      </p:sp>
      <p:grpSp>
        <p:nvGrpSpPr>
          <p:cNvPr id="34" name="群組 33"/>
          <p:cNvGrpSpPr/>
          <p:nvPr/>
        </p:nvGrpSpPr>
        <p:grpSpPr>
          <a:xfrm>
            <a:off x="827582" y="620688"/>
            <a:ext cx="3063233" cy="1056197"/>
            <a:chOff x="827582" y="404663"/>
            <a:chExt cx="3634872" cy="1146719"/>
          </a:xfrm>
        </p:grpSpPr>
        <p:pic>
          <p:nvPicPr>
            <p:cNvPr id="35" name="圖片 34"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 name="矩形 35"/>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10" name="表格 9"/>
          <p:cNvGraphicFramePr>
            <a:graphicFrameLocks noGrp="1"/>
          </p:cNvGraphicFramePr>
          <p:nvPr/>
        </p:nvGraphicFramePr>
        <p:xfrm>
          <a:off x="1043608" y="2492896"/>
          <a:ext cx="6768751" cy="3859862"/>
        </p:xfrm>
        <a:graphic>
          <a:graphicData uri="http://schemas.openxmlformats.org/drawingml/2006/table">
            <a:tbl>
              <a:tblPr/>
              <a:tblGrid>
                <a:gridCol w="920026"/>
                <a:gridCol w="768262"/>
                <a:gridCol w="647739"/>
                <a:gridCol w="884463"/>
                <a:gridCol w="645138"/>
                <a:gridCol w="884463"/>
                <a:gridCol w="645138"/>
                <a:gridCol w="686761"/>
                <a:gridCol w="686761"/>
              </a:tblGrid>
              <a:tr h="348777">
                <a:tc>
                  <a:txBody>
                    <a:bodyPr/>
                    <a:lstStyle/>
                    <a:p>
                      <a:pPr algn="l" rtl="0" fontAlgn="ctr"/>
                      <a:r>
                        <a:rPr lang="zh-TW" altLang="en-US" sz="1200" b="0" i="0" u="none" strike="noStrike" dirty="0">
                          <a:solidFill>
                            <a:srgbClr val="FFFFFF"/>
                          </a:solidFill>
                          <a:latin typeface="微軟正黑體" pitchFamily="34" charset="-120"/>
                          <a:ea typeface="微軟正黑體" pitchFamily="34" charset="-120"/>
                        </a:rPr>
                        <a:t>期別</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200" b="0" i="0" u="none" strike="noStrike">
                          <a:solidFill>
                            <a:srgbClr val="FFFFFF"/>
                          </a:solidFill>
                          <a:latin typeface="微軟正黑體" pitchFamily="34" charset="-120"/>
                          <a:ea typeface="微軟正黑體" pitchFamily="34" charset="-120"/>
                        </a:rPr>
                        <a:t>2020</a:t>
                      </a:r>
                      <a:r>
                        <a:rPr lang="zh-TW" altLang="en-US" sz="1200" b="0" i="0" u="none" strike="noStrike">
                          <a:solidFill>
                            <a:srgbClr val="FFFFFF"/>
                          </a:solidFill>
                          <a:latin typeface="微軟正黑體" pitchFamily="34" charset="-120"/>
                          <a:ea typeface="微軟正黑體" pitchFamily="34" charset="-120"/>
                        </a:rPr>
                        <a:t>年</a:t>
                      </a:r>
                      <a:r>
                        <a:rPr lang="en-US" altLang="zh-TW" sz="1200" b="0" i="0" u="none" strike="noStrike">
                          <a:solidFill>
                            <a:srgbClr val="FFFFFF"/>
                          </a:solidFill>
                          <a:latin typeface="微軟正黑體" pitchFamily="34" charset="-120"/>
                          <a:ea typeface="微軟正黑體" pitchFamily="34" charset="-120"/>
                        </a:rPr>
                        <a:t>4</a:t>
                      </a:r>
                      <a:r>
                        <a:rPr lang="zh-TW" altLang="en-US" sz="1200" b="0" i="0" u="none" strike="noStrike">
                          <a:solidFill>
                            <a:srgbClr val="FFFFFF"/>
                          </a:solidFill>
                          <a:latin typeface="微軟正黑體" pitchFamily="34" charset="-120"/>
                          <a:ea typeface="微軟正黑體" pitchFamily="34" charset="-120"/>
                        </a:rPr>
                        <a:t>月至</a:t>
                      </a:r>
                      <a:r>
                        <a:rPr lang="en-US" altLang="zh-TW" sz="1200" b="0" i="0" u="none" strike="noStrike">
                          <a:solidFill>
                            <a:srgbClr val="FFFFFF"/>
                          </a:solidFill>
                          <a:latin typeface="微軟正黑體" pitchFamily="34" charset="-120"/>
                          <a:ea typeface="微軟正黑體" pitchFamily="34" charset="-120"/>
                        </a:rPr>
                        <a:t>6</a:t>
                      </a:r>
                      <a:r>
                        <a:rPr lang="zh-TW" altLang="en-US" sz="1200" b="0" i="0" u="none" strike="noStrike">
                          <a:solidFill>
                            <a:srgbClr val="FFFFFF"/>
                          </a:solidFill>
                          <a:latin typeface="微軟正黑體" pitchFamily="34" charset="-120"/>
                          <a:ea typeface="微軟正黑體" pitchFamily="34" charset="-120"/>
                        </a:rPr>
                        <a:t>月</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a:solidFill>
                            <a:srgbClr val="FFFFFF"/>
                          </a:solidFill>
                          <a:latin typeface="微軟正黑體" pitchFamily="34" charset="-120"/>
                          <a:ea typeface="微軟正黑體" pitchFamily="34" charset="-120"/>
                        </a:rPr>
                        <a:t>2019</a:t>
                      </a:r>
                      <a:r>
                        <a:rPr lang="zh-TW" altLang="en-US" sz="1200" b="0" i="0" u="none" strike="noStrike">
                          <a:solidFill>
                            <a:srgbClr val="FFFFFF"/>
                          </a:solidFill>
                          <a:latin typeface="微軟正黑體" pitchFamily="34" charset="-120"/>
                          <a:ea typeface="微軟正黑體" pitchFamily="34" charset="-120"/>
                        </a:rPr>
                        <a:t>年</a:t>
                      </a:r>
                      <a:r>
                        <a:rPr lang="en-US" altLang="zh-TW" sz="1200" b="0" i="0" u="none" strike="noStrike">
                          <a:solidFill>
                            <a:srgbClr val="FFFFFF"/>
                          </a:solidFill>
                          <a:latin typeface="微軟正黑體" pitchFamily="34" charset="-120"/>
                          <a:ea typeface="微軟正黑體" pitchFamily="34" charset="-120"/>
                        </a:rPr>
                        <a:t>4</a:t>
                      </a:r>
                      <a:r>
                        <a:rPr lang="zh-TW" altLang="en-US" sz="1200" b="0" i="0" u="none" strike="noStrike">
                          <a:solidFill>
                            <a:srgbClr val="FFFFFF"/>
                          </a:solidFill>
                          <a:latin typeface="微軟正黑體" pitchFamily="34" charset="-120"/>
                          <a:ea typeface="微軟正黑體" pitchFamily="34" charset="-120"/>
                        </a:rPr>
                        <a:t>月至</a:t>
                      </a:r>
                      <a:r>
                        <a:rPr lang="en-US" altLang="zh-TW" sz="1200" b="0" i="0" u="none" strike="noStrike">
                          <a:solidFill>
                            <a:srgbClr val="FFFFFF"/>
                          </a:solidFill>
                          <a:latin typeface="微軟正黑體" pitchFamily="34" charset="-120"/>
                          <a:ea typeface="微軟正黑體" pitchFamily="34" charset="-120"/>
                        </a:rPr>
                        <a:t>6</a:t>
                      </a:r>
                      <a:r>
                        <a:rPr lang="zh-TW" altLang="en-US" sz="1200" b="0" i="0" u="none" strike="noStrike">
                          <a:solidFill>
                            <a:srgbClr val="FFFFFF"/>
                          </a:solidFill>
                          <a:latin typeface="微軟正黑體" pitchFamily="34" charset="-120"/>
                          <a:ea typeface="微軟正黑體" pitchFamily="34" charset="-120"/>
                        </a:rPr>
                        <a:t>月</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a:solidFill>
                            <a:srgbClr val="FFFFFF"/>
                          </a:solidFill>
                          <a:latin typeface="微軟正黑體" pitchFamily="34" charset="-120"/>
                          <a:ea typeface="微軟正黑體" pitchFamily="34" charset="-120"/>
                        </a:rPr>
                        <a:t>2020</a:t>
                      </a:r>
                      <a:r>
                        <a:rPr lang="zh-TW" altLang="en-US" sz="1200" b="0" i="0" u="none" strike="noStrike">
                          <a:solidFill>
                            <a:srgbClr val="FFFFFF"/>
                          </a:solidFill>
                          <a:latin typeface="微軟正黑體" pitchFamily="34" charset="-120"/>
                          <a:ea typeface="微軟正黑體" pitchFamily="34" charset="-120"/>
                        </a:rPr>
                        <a:t>年</a:t>
                      </a:r>
                      <a:r>
                        <a:rPr lang="en-US" altLang="zh-TW" sz="1200" b="0" i="0" u="none" strike="noStrike">
                          <a:solidFill>
                            <a:srgbClr val="FFFFFF"/>
                          </a:solidFill>
                          <a:latin typeface="微軟正黑體" pitchFamily="34" charset="-120"/>
                          <a:ea typeface="微軟正黑體" pitchFamily="34" charset="-120"/>
                        </a:rPr>
                        <a:t>1</a:t>
                      </a:r>
                      <a:r>
                        <a:rPr lang="zh-TW" altLang="en-US" sz="1200" b="0" i="0" u="none" strike="noStrike">
                          <a:solidFill>
                            <a:srgbClr val="FFFFFF"/>
                          </a:solidFill>
                          <a:latin typeface="微軟正黑體" pitchFamily="34" charset="-120"/>
                          <a:ea typeface="微軟正黑體" pitchFamily="34" charset="-120"/>
                        </a:rPr>
                        <a:t>月至</a:t>
                      </a:r>
                      <a:r>
                        <a:rPr lang="en-US" altLang="zh-TW" sz="1200" b="0" i="0" u="none" strike="noStrike">
                          <a:solidFill>
                            <a:srgbClr val="FFFFFF"/>
                          </a:solidFill>
                          <a:latin typeface="微軟正黑體" pitchFamily="34" charset="-120"/>
                          <a:ea typeface="微軟正黑體" pitchFamily="34" charset="-120"/>
                        </a:rPr>
                        <a:t>3</a:t>
                      </a:r>
                      <a:r>
                        <a:rPr lang="zh-TW" altLang="en-US" sz="1200" b="0" i="0" u="none" strike="noStrike">
                          <a:solidFill>
                            <a:srgbClr val="FFFFFF"/>
                          </a:solidFill>
                          <a:latin typeface="微軟正黑體" pitchFamily="34" charset="-120"/>
                          <a:ea typeface="微軟正黑體" pitchFamily="34" charset="-120"/>
                        </a:rPr>
                        <a:t>月</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a:txBody>
                    <a:bodyPr/>
                    <a:lstStyle/>
                    <a:p>
                      <a:pPr algn="ctr" rtl="0" fontAlgn="ctr"/>
                      <a:r>
                        <a:rPr lang="zh-TW" altLang="en-US" sz="1200" b="0" i="0" u="none" strike="noStrike">
                          <a:solidFill>
                            <a:srgbClr val="FFFFFF"/>
                          </a:solidFill>
                          <a:latin typeface="微軟正黑體" pitchFamily="34" charset="-120"/>
                          <a:ea typeface="微軟正黑體" pitchFamily="34" charset="-120"/>
                        </a:rPr>
                        <a:t>年增率</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a:solidFill>
                            <a:srgbClr val="FFFFFF"/>
                          </a:solidFill>
                          <a:latin typeface="微軟正黑體" pitchFamily="34" charset="-120"/>
                          <a:ea typeface="微軟正黑體" pitchFamily="34" charset="-120"/>
                        </a:rPr>
                        <a:t>季增率</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181096">
                <a:tc>
                  <a:txBody>
                    <a:bodyPr/>
                    <a:lstStyle/>
                    <a:p>
                      <a:pPr algn="l" rtl="0" fontAlgn="ctr"/>
                      <a:r>
                        <a:rPr lang="zh-TW" altLang="en-US" sz="1200" b="0" i="0" u="none" strike="noStrike">
                          <a:solidFill>
                            <a:srgbClr val="FFFFFF"/>
                          </a:solidFill>
                          <a:latin typeface="微軟正黑體" pitchFamily="34" charset="-120"/>
                          <a:ea typeface="微軟正黑體" pitchFamily="34" charset="-120"/>
                        </a:rPr>
                        <a:t>項目 </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a:solidFill>
                            <a:srgbClr val="FFFFFF"/>
                          </a:solidFill>
                          <a:latin typeface="微軟正黑體" pitchFamily="34" charset="-120"/>
                          <a:ea typeface="微軟正黑體" pitchFamily="34" charset="-120"/>
                        </a:rPr>
                        <a:t>金額</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a:solidFill>
                            <a:srgbClr val="FFFFFF"/>
                          </a:solidFill>
                          <a:latin typeface="微軟正黑體" pitchFamily="34" charset="-120"/>
                          <a:ea typeface="微軟正黑體" pitchFamily="34" charset="-120"/>
                        </a:rPr>
                        <a:t>% </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a:solidFill>
                            <a:srgbClr val="FFFFFF"/>
                          </a:solidFill>
                          <a:latin typeface="微軟正黑體" pitchFamily="34" charset="-120"/>
                          <a:ea typeface="微軟正黑體" pitchFamily="34" charset="-120"/>
                        </a:rPr>
                        <a:t>金額</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a:solidFill>
                            <a:srgbClr val="FFFFFF"/>
                          </a:solidFill>
                          <a:latin typeface="微軟正黑體" pitchFamily="34" charset="-120"/>
                          <a:ea typeface="微軟正黑體" pitchFamily="34" charset="-120"/>
                        </a:rPr>
                        <a:t>% </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a:solidFill>
                            <a:srgbClr val="FFFFFF"/>
                          </a:solidFill>
                          <a:latin typeface="微軟正黑體" pitchFamily="34" charset="-120"/>
                          <a:ea typeface="微軟正黑體" pitchFamily="34" charset="-120"/>
                        </a:rPr>
                        <a:t>金額</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a:solidFill>
                            <a:srgbClr val="FFFFFF"/>
                          </a:solidFill>
                          <a:latin typeface="微軟正黑體" pitchFamily="34" charset="-120"/>
                          <a:ea typeface="微軟正黑體" pitchFamily="34" charset="-120"/>
                        </a:rPr>
                        <a:t>% </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a:solidFill>
                            <a:srgbClr val="FFFFFF"/>
                          </a:solidFill>
                          <a:latin typeface="微軟正黑體" pitchFamily="34" charset="-120"/>
                          <a:ea typeface="微軟正黑體" pitchFamily="34" charset="-120"/>
                        </a:rPr>
                        <a:t>% </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a:solidFill>
                            <a:srgbClr val="FFFFFF"/>
                          </a:solidFill>
                          <a:latin typeface="微軟正黑體" pitchFamily="34" charset="-120"/>
                          <a:ea typeface="微軟正黑體" pitchFamily="34" charset="-120"/>
                        </a:rPr>
                        <a:t>% </a:t>
                      </a:r>
                    </a:p>
                  </a:txBody>
                  <a:tcPr marL="7034" marR="7034" marT="703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42070">
                <a:tc>
                  <a:txBody>
                    <a:bodyPr/>
                    <a:lstStyle/>
                    <a:p>
                      <a:pPr algn="l" rtl="0" fontAlgn="ctr"/>
                      <a:r>
                        <a:rPr lang="zh-TW" altLang="en-US" sz="1200" b="0" i="0" u="none" strike="noStrike">
                          <a:solidFill>
                            <a:srgbClr val="000000"/>
                          </a:solidFill>
                          <a:latin typeface="微軟正黑體" pitchFamily="34" charset="-120"/>
                          <a:ea typeface="微軟正黑體" pitchFamily="34" charset="-120"/>
                        </a:rPr>
                        <a:t>營業收入 </a:t>
                      </a:r>
                    </a:p>
                  </a:txBody>
                  <a:tcPr marL="7034" marR="7034" marT="7034"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4,216,698 </a:t>
                      </a:r>
                    </a:p>
                  </a:txBody>
                  <a:tcPr marL="7034" marR="7034" marT="7034"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100.0 </a:t>
                      </a:r>
                    </a:p>
                  </a:txBody>
                  <a:tcPr marL="7034" marR="7034" marT="7034"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4,489,345</a:t>
                      </a:r>
                    </a:p>
                  </a:txBody>
                  <a:tcPr marL="7034" marR="7034" marT="7034"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100.0 </a:t>
                      </a:r>
                    </a:p>
                  </a:txBody>
                  <a:tcPr marL="7034" marR="7034" marT="7034"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3,957,011</a:t>
                      </a:r>
                    </a:p>
                  </a:txBody>
                  <a:tcPr marL="7034" marR="7034" marT="7034"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100.0 </a:t>
                      </a:r>
                    </a:p>
                  </a:txBody>
                  <a:tcPr marL="7034" marR="7034" marT="7034"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(6.1)</a:t>
                      </a:r>
                    </a:p>
                  </a:txBody>
                  <a:tcPr marL="7034" marR="7034" marT="7034"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6.6 </a:t>
                      </a:r>
                    </a:p>
                  </a:txBody>
                  <a:tcPr marL="7034" marR="7034" marT="7034"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r>
              <a:tr h="342070">
                <a:tc>
                  <a:txBody>
                    <a:bodyPr/>
                    <a:lstStyle/>
                    <a:p>
                      <a:pPr algn="l" rtl="0" fontAlgn="ctr"/>
                      <a:r>
                        <a:rPr lang="zh-TW" altLang="en-US" sz="1200" b="0" i="0" u="none" strike="noStrike">
                          <a:solidFill>
                            <a:srgbClr val="000000"/>
                          </a:solidFill>
                          <a:latin typeface="微軟正黑體" pitchFamily="34" charset="-120"/>
                          <a:ea typeface="微軟正黑體" pitchFamily="34" charset="-120"/>
                        </a:rPr>
                        <a:t>營業成本 </a:t>
                      </a:r>
                    </a:p>
                  </a:txBody>
                  <a:tcPr marL="7034" marR="7034" marT="7034" marB="0" anchor="ctr">
                    <a:lnL>
                      <a:noFill/>
                    </a:lnL>
                    <a:lnR>
                      <a:noFill/>
                    </a:lnR>
                    <a:lnT>
                      <a:noFill/>
                    </a:lnT>
                    <a:lnB>
                      <a:noFill/>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3,945,197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93.6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4,161,922</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92.7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3,695,318</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93.4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(5.2)</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6.8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r>
              <a:tr h="335362">
                <a:tc>
                  <a:txBody>
                    <a:bodyPr/>
                    <a:lstStyle/>
                    <a:p>
                      <a:pPr algn="l" rtl="0" fontAlgn="ctr"/>
                      <a:r>
                        <a:rPr lang="zh-TW" altLang="en-US" sz="1200" b="0" i="0" u="none" strike="noStrike">
                          <a:solidFill>
                            <a:srgbClr val="000000"/>
                          </a:solidFill>
                          <a:latin typeface="微軟正黑體" pitchFamily="34" charset="-120"/>
                          <a:ea typeface="微軟正黑體" pitchFamily="34" charset="-120"/>
                        </a:rPr>
                        <a:t>營業毛利 </a:t>
                      </a:r>
                    </a:p>
                  </a:txBody>
                  <a:tcPr marL="7034" marR="7034" marT="7034" marB="0" anchor="ctr">
                    <a:lnL>
                      <a:noFill/>
                    </a:lnL>
                    <a:lnR>
                      <a:noFill/>
                    </a:lnR>
                    <a:lnT>
                      <a:noFill/>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271,501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6.4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327,423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7.3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261,693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6.6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(17.1)</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3.7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r>
              <a:tr h="335362">
                <a:tc>
                  <a:txBody>
                    <a:bodyPr/>
                    <a:lstStyle/>
                    <a:p>
                      <a:pPr algn="l" rtl="0" fontAlgn="ctr"/>
                      <a:r>
                        <a:rPr lang="zh-TW" altLang="en-US" sz="1200" b="0" i="0" u="none" strike="noStrike">
                          <a:solidFill>
                            <a:srgbClr val="000000"/>
                          </a:solidFill>
                          <a:latin typeface="微軟正黑體" pitchFamily="34" charset="-120"/>
                          <a:ea typeface="微軟正黑體" pitchFamily="34" charset="-120"/>
                        </a:rPr>
                        <a:t>營業費用 </a:t>
                      </a:r>
                    </a:p>
                  </a:txBody>
                  <a:tcPr marL="7034" marR="7034" marT="7034"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252,221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6.0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224,590</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5.0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224,561</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5.7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12.3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12.3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r>
              <a:tr h="181096">
                <a:tc>
                  <a:txBody>
                    <a:bodyPr/>
                    <a:lstStyle/>
                    <a:p>
                      <a:pPr algn="l" rtl="0" fontAlgn="ctr"/>
                      <a:r>
                        <a:rPr lang="zh-TW" altLang="en-US" sz="1200" b="0" i="0" u="none" strike="noStrike" dirty="0" smtClean="0">
                          <a:solidFill>
                            <a:srgbClr val="000000"/>
                          </a:solidFill>
                          <a:latin typeface="微軟正黑體" pitchFamily="34" charset="-120"/>
                          <a:ea typeface="微軟正黑體" pitchFamily="34" charset="-120"/>
                        </a:rPr>
                        <a:t>營業利益 </a:t>
                      </a:r>
                      <a:endParaRPr lang="zh-TW" altLang="en-US" sz="1200" b="0" i="0" u="none" strike="noStrike" dirty="0">
                        <a:solidFill>
                          <a:srgbClr val="000000"/>
                        </a:solidFill>
                        <a:latin typeface="微軟正黑體" pitchFamily="34" charset="-120"/>
                        <a:ea typeface="微軟正黑體" pitchFamily="34" charset="-120"/>
                      </a:endParaRPr>
                    </a:p>
                  </a:txBody>
                  <a:tcPr marL="7034" marR="7034" marT="7034" marB="0" anchor="ctr">
                    <a:lnL>
                      <a:noFill/>
                    </a:lnL>
                    <a:lnR>
                      <a:noFill/>
                    </a:lnR>
                    <a:lnT>
                      <a:noFill/>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19,280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0.5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102,833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2.3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37,132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0.9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(81.3)</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(48.1)</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r>
              <a:tr h="503043">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營業外</a:t>
                      </a:r>
                      <a:r>
                        <a:rPr lang="zh-TW" altLang="en-US" sz="1200" b="0" i="0" u="none" strike="noStrike" dirty="0" smtClean="0">
                          <a:solidFill>
                            <a:srgbClr val="000000"/>
                          </a:solidFill>
                          <a:latin typeface="微軟正黑體" pitchFamily="34" charset="-120"/>
                          <a:ea typeface="微軟正黑體" pitchFamily="34" charset="-120"/>
                        </a:rPr>
                        <a:t>收入</a:t>
                      </a:r>
                      <a:endParaRPr lang="zh-TW" altLang="en-US" sz="1200" b="0" i="0" u="none" strike="noStrike" dirty="0">
                        <a:solidFill>
                          <a:srgbClr val="000000"/>
                        </a:solidFill>
                        <a:latin typeface="微軟正黑體" pitchFamily="34" charset="-120"/>
                        <a:ea typeface="微軟正黑體" pitchFamily="34" charset="-120"/>
                      </a:endParaRPr>
                    </a:p>
                  </a:txBody>
                  <a:tcPr marL="7034" marR="7034" marT="7034" marB="0" anchor="ctr">
                    <a:lnL>
                      <a:noFill/>
                    </a:lnL>
                    <a:lnR>
                      <a:noFill/>
                    </a:lnR>
                    <a:lnT>
                      <a:noFill/>
                    </a:lnT>
                    <a:lnB>
                      <a:noFill/>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325,898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7.7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34,687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0.8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202,794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5.1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839.5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60.7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r>
              <a:tr h="529873">
                <a:tc>
                  <a:txBody>
                    <a:bodyPr/>
                    <a:lstStyle/>
                    <a:p>
                      <a:pPr algn="ctr" rtl="0" fontAlgn="ctr"/>
                      <a:r>
                        <a:rPr lang="zh-TW" altLang="en-US" sz="1200" b="0" i="0" u="none" strike="noStrike" dirty="0">
                          <a:solidFill>
                            <a:srgbClr val="000000"/>
                          </a:solidFill>
                          <a:latin typeface="微軟正黑體" pitchFamily="34" charset="-120"/>
                          <a:ea typeface="微軟正黑體" pitchFamily="34" charset="-120"/>
                        </a:rPr>
                        <a:t>稅後淨利</a:t>
                      </a:r>
                      <a:r>
                        <a:rPr lang="en-US" altLang="zh-TW" sz="1200" b="0" i="0" u="none" strike="noStrike" dirty="0">
                          <a:solidFill>
                            <a:srgbClr val="000000"/>
                          </a:solidFill>
                          <a:latin typeface="微軟正黑體" pitchFamily="34" charset="-120"/>
                          <a:ea typeface="微軟正黑體" pitchFamily="34" charset="-120"/>
                        </a:rPr>
                        <a:t>(</a:t>
                      </a:r>
                      <a:r>
                        <a:rPr lang="zh-TW" altLang="en-US" sz="1200" b="0" i="0" u="none" strike="noStrike" dirty="0">
                          <a:solidFill>
                            <a:srgbClr val="000000"/>
                          </a:solidFill>
                          <a:latin typeface="微軟正黑體" pitchFamily="34" charset="-120"/>
                          <a:ea typeface="微軟正黑體" pitchFamily="34" charset="-120"/>
                        </a:rPr>
                        <a:t>歸屬母公司業主</a:t>
                      </a:r>
                      <a:r>
                        <a:rPr lang="en-US" altLang="zh-TW" sz="1200" b="0" i="0" u="none" strike="noStrike" dirty="0">
                          <a:solidFill>
                            <a:srgbClr val="000000"/>
                          </a:solidFill>
                          <a:latin typeface="微軟正黑體" pitchFamily="34" charset="-120"/>
                          <a:ea typeface="微軟正黑體" pitchFamily="34" charset="-120"/>
                        </a:rPr>
                        <a:t>) </a:t>
                      </a:r>
                    </a:p>
                  </a:txBody>
                  <a:tcPr marL="7034" marR="7034" marT="7034" marB="0" anchor="ctr">
                    <a:lnL>
                      <a:noFill/>
                    </a:lnL>
                    <a:lnR>
                      <a:noFill/>
                    </a:lnR>
                    <a:lnT>
                      <a:noFill/>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318,095 </a:t>
                      </a:r>
                    </a:p>
                  </a:txBody>
                  <a:tcPr marL="7034" marR="7034" marT="703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7.5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95,591 </a:t>
                      </a:r>
                    </a:p>
                  </a:txBody>
                  <a:tcPr marL="7034" marR="7034" marT="703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2.1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139,807 </a:t>
                      </a:r>
                    </a:p>
                  </a:txBody>
                  <a:tcPr marL="7034" marR="7034" marT="703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3.5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232.8 </a:t>
                      </a:r>
                    </a:p>
                  </a:txBody>
                  <a:tcPr marL="7034" marR="7034" marT="703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127.5 </a:t>
                      </a:r>
                    </a:p>
                  </a:txBody>
                  <a:tcPr marL="7034" marR="7034" marT="703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r>
              <a:tr h="717676">
                <a:tc>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基本每股</a:t>
                      </a:r>
                      <a:r>
                        <a:rPr lang="zh-TW" altLang="en-US" sz="1200" b="0" i="0" u="none" strike="noStrike" dirty="0" smtClean="0">
                          <a:solidFill>
                            <a:srgbClr val="000000"/>
                          </a:solidFill>
                          <a:latin typeface="微軟正黑體" pitchFamily="34" charset="-120"/>
                          <a:ea typeface="微軟正黑體" pitchFamily="34" charset="-120"/>
                        </a:rPr>
                        <a:t>盈餘</a:t>
                      </a:r>
                      <a:r>
                        <a:rPr lang="en-US" altLang="zh-TW" sz="1200" b="0" i="0" u="none" strike="noStrike" dirty="0" smtClean="0">
                          <a:solidFill>
                            <a:srgbClr val="000000"/>
                          </a:solidFill>
                          <a:latin typeface="微軟正黑體" pitchFamily="34" charset="-120"/>
                          <a:ea typeface="微軟正黑體" pitchFamily="34" charset="-120"/>
                        </a:rPr>
                        <a:t> </a:t>
                      </a:r>
                      <a:endParaRPr lang="en-US" altLang="zh-TW" sz="1200" b="0" i="0" u="none" strike="noStrike" dirty="0">
                        <a:solidFill>
                          <a:srgbClr val="000000"/>
                        </a:solidFill>
                        <a:latin typeface="微軟正黑體" pitchFamily="34" charset="-120"/>
                        <a:ea typeface="微軟正黑體" pitchFamily="34" charset="-120"/>
                      </a:endParaRPr>
                    </a:p>
                  </a:txBody>
                  <a:tcPr marL="7034" marR="7034" marT="7034"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0.54 </a:t>
                      </a:r>
                    </a:p>
                  </a:txBody>
                  <a:tcPr marL="7034" marR="7034" marT="7034"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200" b="0" i="0" u="none" strike="noStrike">
                          <a:solidFill>
                            <a:srgbClr val="000000"/>
                          </a:solidFill>
                          <a:latin typeface="微軟正黑體" pitchFamily="34" charset="-120"/>
                          <a:ea typeface="微軟正黑體" pitchFamily="34" charset="-120"/>
                        </a:rPr>
                        <a:t>　</a:t>
                      </a:r>
                    </a:p>
                  </a:txBody>
                  <a:tcPr marL="7034" marR="7034" marT="7034"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0.17 </a:t>
                      </a:r>
                    </a:p>
                  </a:txBody>
                  <a:tcPr marL="7034" marR="7034" marT="7034"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200" b="0" i="0" u="none" strike="noStrike">
                          <a:solidFill>
                            <a:srgbClr val="000000"/>
                          </a:solidFill>
                          <a:latin typeface="微軟正黑體" pitchFamily="34" charset="-120"/>
                          <a:ea typeface="微軟正黑體" pitchFamily="34" charset="-120"/>
                        </a:rPr>
                        <a:t>　</a:t>
                      </a:r>
                    </a:p>
                  </a:txBody>
                  <a:tcPr marL="7034" marR="7034" marT="7034"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0.24 </a:t>
                      </a:r>
                    </a:p>
                  </a:txBody>
                  <a:tcPr marL="7034" marR="7034" marT="7034"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200" b="0" i="0" u="none" strike="noStrike">
                          <a:solidFill>
                            <a:srgbClr val="000000"/>
                          </a:solidFill>
                          <a:latin typeface="微軟正黑體" pitchFamily="34" charset="-120"/>
                          <a:ea typeface="微軟正黑體" pitchFamily="34" charset="-120"/>
                        </a:rPr>
                        <a:t>　</a:t>
                      </a:r>
                    </a:p>
                  </a:txBody>
                  <a:tcPr marL="7034" marR="7034" marT="7034"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a:t>
                      </a:r>
                    </a:p>
                  </a:txBody>
                  <a:tcPr marL="7034" marR="7034" marT="7034"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a:t>
                      </a:r>
                    </a:p>
                  </a:txBody>
                  <a:tcPr marL="7034" marR="7034" marT="7034"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00113" y="2349500"/>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5361310" y="2013347"/>
            <a:ext cx="3459162" cy="263525"/>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單位：新台幣仟元，惟基本每股盈餘為元</a:t>
            </a:r>
          </a:p>
        </p:txBody>
      </p:sp>
      <p:sp>
        <p:nvSpPr>
          <p:cNvPr id="29" name="文字版面配置區 3"/>
          <p:cNvSpPr txBox="1">
            <a:spLocks/>
          </p:cNvSpPr>
          <p:nvPr/>
        </p:nvSpPr>
        <p:spPr bwMode="auto">
          <a:xfrm>
            <a:off x="611560" y="1628800"/>
            <a:ext cx="7775575"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nSpc>
                <a:spcPct val="200000"/>
              </a:lnSpc>
              <a:spcBef>
                <a:spcPct val="20000"/>
              </a:spcBef>
              <a:buFont typeface="Arial" pitchFamily="34" charset="0"/>
              <a:buChar char="•"/>
              <a:defRPr/>
            </a:pPr>
            <a:r>
              <a:rPr kumimoji="0" lang="en-US" altLang="zh-TW" sz="1600" b="1" dirty="0" smtClean="0">
                <a:latin typeface="微軟正黑體" panose="020B0604030504040204" pitchFamily="34" charset="-120"/>
                <a:ea typeface="微軟正黑體" panose="020B0604030504040204" pitchFamily="34" charset="-120"/>
              </a:rPr>
              <a:t>2020 </a:t>
            </a:r>
            <a:r>
              <a:rPr kumimoji="0" lang="zh-TW" altLang="en-US" sz="1600" b="1" dirty="0" smtClean="0">
                <a:latin typeface="微軟正黑體" panose="020B0604030504040204" pitchFamily="34" charset="-120"/>
                <a:ea typeface="微軟正黑體" panose="020B0604030504040204" pitchFamily="34" charset="-120"/>
              </a:rPr>
              <a:t>年</a:t>
            </a:r>
            <a:r>
              <a:rPr kumimoji="0" lang="en-US" altLang="zh-TW" sz="1600" b="1" dirty="0" smtClean="0">
                <a:latin typeface="微軟正黑體" panose="020B0604030504040204" pitchFamily="34" charset="-120"/>
                <a:ea typeface="微軟正黑體" panose="020B0604030504040204" pitchFamily="34" charset="-120"/>
              </a:rPr>
              <a:t>1~6</a:t>
            </a:r>
            <a:r>
              <a:rPr kumimoji="0" lang="zh-TW" altLang="en-US" sz="1600" b="1" dirty="0" smtClean="0">
                <a:latin typeface="微軟正黑體" panose="020B0604030504040204" pitchFamily="34" charset="-120"/>
                <a:ea typeface="微軟正黑體" panose="020B0604030504040204" pitchFamily="34" charset="-120"/>
              </a:rPr>
              <a:t>月與</a:t>
            </a:r>
            <a:r>
              <a:rPr kumimoji="0" lang="en-US" altLang="zh-TW" sz="1600" b="1" dirty="0" smtClean="0">
                <a:latin typeface="微軟正黑體" panose="020B0604030504040204" pitchFamily="34" charset="-120"/>
                <a:ea typeface="微軟正黑體" panose="020B0604030504040204" pitchFamily="34" charset="-120"/>
              </a:rPr>
              <a:t>2019</a:t>
            </a:r>
            <a:r>
              <a:rPr kumimoji="0" lang="zh-TW" altLang="en-US" sz="1600" b="1" dirty="0" smtClean="0">
                <a:latin typeface="微軟正黑體" panose="020B0604030504040204" pitchFamily="34" charset="-120"/>
                <a:ea typeface="微軟正黑體" panose="020B0604030504040204" pitchFamily="34" charset="-120"/>
              </a:rPr>
              <a:t>年</a:t>
            </a:r>
            <a:r>
              <a:rPr kumimoji="0" lang="en-US" altLang="zh-TW" sz="1600" b="1" dirty="0" smtClean="0">
                <a:latin typeface="微軟正黑體" panose="020B0604030504040204" pitchFamily="34" charset="-120"/>
                <a:ea typeface="微軟正黑體" panose="020B0604030504040204" pitchFamily="34" charset="-120"/>
              </a:rPr>
              <a:t>1~6</a:t>
            </a:r>
            <a:r>
              <a:rPr kumimoji="0" lang="zh-TW" altLang="en-US" sz="1600" b="1" dirty="0" smtClean="0">
                <a:latin typeface="微軟正黑體" panose="020B0604030504040204" pitchFamily="34" charset="-120"/>
                <a:ea typeface="微軟正黑體" panose="020B0604030504040204" pitchFamily="34" charset="-120"/>
              </a:rPr>
              <a:t>月</a:t>
            </a:r>
            <a:r>
              <a:rPr kumimoji="0" lang="zh-TW" altLang="en-US"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營運表現</a:t>
            </a:r>
            <a:r>
              <a:rPr kumimoji="0" lang="en-US" altLang="zh-TW"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合併報表</a:t>
            </a:r>
            <a:r>
              <a:rPr kumimoji="0" lang="en-US" altLang="zh-TW"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endParaRPr kumimoji="0" lang="zh-TW" altLang="en-US" sz="16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23</a:t>
            </a:fld>
            <a:endParaRPr lang="zh-TW" altLang="en-US"/>
          </a:p>
        </p:txBody>
      </p:sp>
      <p:grpSp>
        <p:nvGrpSpPr>
          <p:cNvPr id="34" name="群組 33"/>
          <p:cNvGrpSpPr/>
          <p:nvPr/>
        </p:nvGrpSpPr>
        <p:grpSpPr>
          <a:xfrm>
            <a:off x="827582" y="644611"/>
            <a:ext cx="3063233" cy="1056197"/>
            <a:chOff x="827582" y="404663"/>
            <a:chExt cx="3634872" cy="1146719"/>
          </a:xfrm>
        </p:grpSpPr>
        <p:pic>
          <p:nvPicPr>
            <p:cNvPr id="35" name="圖片 34"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 name="矩形 35"/>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10" name="表格 9"/>
          <p:cNvGraphicFramePr>
            <a:graphicFrameLocks noGrp="1"/>
          </p:cNvGraphicFramePr>
          <p:nvPr/>
        </p:nvGraphicFramePr>
        <p:xfrm>
          <a:off x="1115616" y="2420888"/>
          <a:ext cx="6480720" cy="3240360"/>
        </p:xfrm>
        <a:graphic>
          <a:graphicData uri="http://schemas.openxmlformats.org/drawingml/2006/table">
            <a:tbl>
              <a:tblPr/>
              <a:tblGrid>
                <a:gridCol w="871920"/>
                <a:gridCol w="1601316"/>
                <a:gridCol w="695860"/>
                <a:gridCol w="1866806"/>
                <a:gridCol w="695860"/>
                <a:gridCol w="748958"/>
              </a:tblGrid>
              <a:tr h="509060">
                <a:tc>
                  <a:txBody>
                    <a:bodyPr/>
                    <a:lstStyle/>
                    <a:p>
                      <a:pPr algn="l" rtl="0" fontAlgn="ctr"/>
                      <a:r>
                        <a:rPr lang="zh-TW" altLang="en-US" sz="1200" b="0" i="0" u="none" strike="noStrike" dirty="0">
                          <a:solidFill>
                            <a:srgbClr val="FFFFFF"/>
                          </a:solidFill>
                          <a:latin typeface="微軟正黑體"/>
                        </a:rPr>
                        <a:t>項目</a:t>
                      </a:r>
                    </a:p>
                  </a:txBody>
                  <a:tcPr marL="7896" marR="7896" marT="78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a:solidFill>
                            <a:srgbClr val="FFFFFF"/>
                          </a:solidFill>
                          <a:latin typeface="微軟正黑體"/>
                        </a:rPr>
                        <a:t>2020</a:t>
                      </a:r>
                      <a:r>
                        <a:rPr lang="zh-TW" altLang="en-US" sz="1200" b="0" i="0" u="none" strike="noStrike">
                          <a:solidFill>
                            <a:srgbClr val="FFFFFF"/>
                          </a:solidFill>
                          <a:latin typeface="微軟正黑體"/>
                        </a:rPr>
                        <a:t>年</a:t>
                      </a:r>
                      <a:r>
                        <a:rPr lang="en-US" altLang="zh-TW" sz="1200" b="0" i="0" u="none" strike="noStrike">
                          <a:solidFill>
                            <a:srgbClr val="FFFFFF"/>
                          </a:solidFill>
                          <a:latin typeface="微軟正黑體"/>
                        </a:rPr>
                        <a:t>1</a:t>
                      </a:r>
                      <a:r>
                        <a:rPr lang="zh-TW" altLang="en-US" sz="1200" b="0" i="0" u="none" strike="noStrike">
                          <a:solidFill>
                            <a:srgbClr val="FFFFFF"/>
                          </a:solidFill>
                          <a:latin typeface="微軟正黑體"/>
                        </a:rPr>
                        <a:t>月</a:t>
                      </a:r>
                      <a:r>
                        <a:rPr lang="en-US" altLang="zh-TW" sz="1200" b="0" i="0" u="none" strike="noStrike">
                          <a:solidFill>
                            <a:srgbClr val="FFFFFF"/>
                          </a:solidFill>
                          <a:latin typeface="微軟正黑體"/>
                        </a:rPr>
                        <a:t>1</a:t>
                      </a:r>
                      <a:r>
                        <a:rPr lang="zh-TW" altLang="en-US" sz="1200" b="0" i="0" u="none" strike="noStrike">
                          <a:solidFill>
                            <a:srgbClr val="FFFFFF"/>
                          </a:solidFill>
                          <a:latin typeface="微軟正黑體"/>
                        </a:rPr>
                        <a:t>日至</a:t>
                      </a:r>
                      <a:r>
                        <a:rPr lang="en-US" altLang="zh-TW" sz="1200" b="0" i="0" u="none" strike="noStrike">
                          <a:solidFill>
                            <a:srgbClr val="FFFFFF"/>
                          </a:solidFill>
                          <a:latin typeface="微軟正黑體"/>
                        </a:rPr>
                        <a:t>6</a:t>
                      </a:r>
                      <a:r>
                        <a:rPr lang="zh-TW" altLang="en-US" sz="1200" b="0" i="0" u="none" strike="noStrike">
                          <a:solidFill>
                            <a:srgbClr val="FFFFFF"/>
                          </a:solidFill>
                          <a:latin typeface="微軟正黑體"/>
                        </a:rPr>
                        <a:t>月</a:t>
                      </a:r>
                      <a:r>
                        <a:rPr lang="en-US" altLang="zh-TW" sz="1200" b="0" i="0" u="none" strike="noStrike">
                          <a:solidFill>
                            <a:srgbClr val="FFFFFF"/>
                          </a:solidFill>
                          <a:latin typeface="微軟正黑體"/>
                        </a:rPr>
                        <a:t>30</a:t>
                      </a:r>
                      <a:r>
                        <a:rPr lang="zh-TW" altLang="en-US" sz="1200" b="0" i="0" u="none" strike="noStrike">
                          <a:solidFill>
                            <a:srgbClr val="FFFFFF"/>
                          </a:solidFill>
                          <a:latin typeface="微軟正黑體"/>
                        </a:rPr>
                        <a:t>日</a:t>
                      </a:r>
                    </a:p>
                  </a:txBody>
                  <a:tcPr marL="7896" marR="7896" marT="78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a:solidFill>
                            <a:srgbClr val="FFFFFF"/>
                          </a:solidFill>
                          <a:latin typeface="微軟正黑體"/>
                        </a:rPr>
                        <a:t>% </a:t>
                      </a:r>
                    </a:p>
                  </a:txBody>
                  <a:tcPr marL="7896" marR="7896" marT="78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a:solidFill>
                            <a:srgbClr val="FFFFFF"/>
                          </a:solidFill>
                          <a:latin typeface="微軟正黑體"/>
                        </a:rPr>
                        <a:t>2019</a:t>
                      </a:r>
                      <a:r>
                        <a:rPr lang="zh-TW" altLang="en-US" sz="1200" b="0" i="0" u="none" strike="noStrike">
                          <a:solidFill>
                            <a:srgbClr val="FFFFFF"/>
                          </a:solidFill>
                          <a:latin typeface="微軟正黑體"/>
                        </a:rPr>
                        <a:t>年</a:t>
                      </a:r>
                      <a:r>
                        <a:rPr lang="en-US" altLang="zh-TW" sz="1200" b="0" i="0" u="none" strike="noStrike">
                          <a:solidFill>
                            <a:srgbClr val="FFFFFF"/>
                          </a:solidFill>
                          <a:latin typeface="微軟正黑體"/>
                        </a:rPr>
                        <a:t>1</a:t>
                      </a:r>
                      <a:r>
                        <a:rPr lang="zh-TW" altLang="en-US" sz="1200" b="0" i="0" u="none" strike="noStrike">
                          <a:solidFill>
                            <a:srgbClr val="FFFFFF"/>
                          </a:solidFill>
                          <a:latin typeface="微軟正黑體"/>
                        </a:rPr>
                        <a:t>月</a:t>
                      </a:r>
                      <a:r>
                        <a:rPr lang="en-US" altLang="zh-TW" sz="1200" b="0" i="0" u="none" strike="noStrike">
                          <a:solidFill>
                            <a:srgbClr val="FFFFFF"/>
                          </a:solidFill>
                          <a:latin typeface="微軟正黑體"/>
                        </a:rPr>
                        <a:t>1</a:t>
                      </a:r>
                      <a:r>
                        <a:rPr lang="zh-TW" altLang="en-US" sz="1200" b="0" i="0" u="none" strike="noStrike">
                          <a:solidFill>
                            <a:srgbClr val="FFFFFF"/>
                          </a:solidFill>
                          <a:latin typeface="微軟正黑體"/>
                        </a:rPr>
                        <a:t>日至</a:t>
                      </a:r>
                      <a:r>
                        <a:rPr lang="en-US" altLang="zh-TW" sz="1200" b="0" i="0" u="none" strike="noStrike">
                          <a:solidFill>
                            <a:srgbClr val="FFFFFF"/>
                          </a:solidFill>
                          <a:latin typeface="微軟正黑體"/>
                        </a:rPr>
                        <a:t>6</a:t>
                      </a:r>
                      <a:r>
                        <a:rPr lang="zh-TW" altLang="en-US" sz="1200" b="0" i="0" u="none" strike="noStrike">
                          <a:solidFill>
                            <a:srgbClr val="FFFFFF"/>
                          </a:solidFill>
                          <a:latin typeface="微軟正黑體"/>
                        </a:rPr>
                        <a:t>月</a:t>
                      </a:r>
                      <a:r>
                        <a:rPr lang="en-US" altLang="zh-TW" sz="1200" b="0" i="0" u="none" strike="noStrike">
                          <a:solidFill>
                            <a:srgbClr val="FFFFFF"/>
                          </a:solidFill>
                          <a:latin typeface="微軟正黑體"/>
                        </a:rPr>
                        <a:t>30</a:t>
                      </a:r>
                      <a:r>
                        <a:rPr lang="zh-TW" altLang="en-US" sz="1200" b="0" i="0" u="none" strike="noStrike">
                          <a:solidFill>
                            <a:srgbClr val="FFFFFF"/>
                          </a:solidFill>
                          <a:latin typeface="微軟正黑體"/>
                        </a:rPr>
                        <a:t>日</a:t>
                      </a:r>
                    </a:p>
                  </a:txBody>
                  <a:tcPr marL="7896" marR="7896" marT="78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a:solidFill>
                            <a:srgbClr val="FFFFFF"/>
                          </a:solidFill>
                          <a:latin typeface="微軟正黑體"/>
                        </a:rPr>
                        <a:t>% </a:t>
                      </a:r>
                    </a:p>
                  </a:txBody>
                  <a:tcPr marL="7896" marR="7896" marT="78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zh-TW" altLang="en-US" sz="1200" b="0" i="0" u="none" strike="noStrike">
                          <a:solidFill>
                            <a:srgbClr val="FFFFFF"/>
                          </a:solidFill>
                          <a:latin typeface="微軟正黑體"/>
                        </a:rPr>
                        <a:t>年成長</a:t>
                      </a:r>
                      <a:r>
                        <a:rPr lang="en-US" altLang="zh-TW" sz="1200" b="0" i="0" u="none" strike="noStrike">
                          <a:solidFill>
                            <a:srgbClr val="FFFFFF"/>
                          </a:solidFill>
                          <a:latin typeface="微軟正黑體"/>
                        </a:rPr>
                        <a:t>% </a:t>
                      </a:r>
                    </a:p>
                  </a:txBody>
                  <a:tcPr marL="7896" marR="7896" marT="78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254530">
                <a:tc>
                  <a:txBody>
                    <a:bodyPr/>
                    <a:lstStyle/>
                    <a:p>
                      <a:pPr algn="l" rtl="0" fontAlgn="ctr"/>
                      <a:r>
                        <a:rPr lang="zh-TW" altLang="en-US" sz="1200" b="0" i="0" u="none" strike="noStrike">
                          <a:solidFill>
                            <a:srgbClr val="000000"/>
                          </a:solidFill>
                          <a:latin typeface="微軟正黑體"/>
                        </a:rPr>
                        <a:t>營業收入 </a:t>
                      </a:r>
                    </a:p>
                  </a:txBody>
                  <a:tcPr marL="7896" marR="7896" marT="7896"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a:rPr>
                        <a:t>8,173,709 </a:t>
                      </a:r>
                    </a:p>
                  </a:txBody>
                  <a:tcPr marL="7896" marR="7896" marT="7896"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a:rPr>
                        <a:t>100.0 </a:t>
                      </a:r>
                    </a:p>
                  </a:txBody>
                  <a:tcPr marL="7896" marR="7896" marT="7896"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a:rPr>
                        <a:t>8,958,863 </a:t>
                      </a:r>
                    </a:p>
                  </a:txBody>
                  <a:tcPr marL="7896" marR="7896" marT="7896"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a:rPr>
                        <a:t>100.0 </a:t>
                      </a:r>
                    </a:p>
                  </a:txBody>
                  <a:tcPr marL="7896" marR="7896" marT="7896"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dirty="0">
                          <a:solidFill>
                            <a:srgbClr val="FF0000"/>
                          </a:solidFill>
                          <a:latin typeface="微軟正黑體"/>
                        </a:rPr>
                        <a:t>(8.8)</a:t>
                      </a:r>
                    </a:p>
                  </a:txBody>
                  <a:tcPr marL="7896" marR="7896" marT="7896"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r>
              <a:tr h="244740">
                <a:tc>
                  <a:txBody>
                    <a:bodyPr/>
                    <a:lstStyle/>
                    <a:p>
                      <a:pPr algn="l" rtl="0" fontAlgn="ctr"/>
                      <a:r>
                        <a:rPr lang="zh-TW" altLang="en-US" sz="1200" b="0" i="0" u="none" strike="noStrike">
                          <a:solidFill>
                            <a:srgbClr val="000000"/>
                          </a:solidFill>
                          <a:latin typeface="微軟正黑體"/>
                        </a:rPr>
                        <a:t>營業成本 </a:t>
                      </a:r>
                    </a:p>
                  </a:txBody>
                  <a:tcPr marL="7896" marR="7896" marT="7896"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a:rPr>
                        <a:t>7,640,515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93.5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8,239,984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92.0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FF0000"/>
                          </a:solidFill>
                          <a:latin typeface="微軟正黑體"/>
                        </a:rPr>
                        <a:t>(7.3)</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r>
              <a:tr h="244740">
                <a:tc>
                  <a:txBody>
                    <a:bodyPr/>
                    <a:lstStyle/>
                    <a:p>
                      <a:pPr algn="l" rtl="0" fontAlgn="ctr"/>
                      <a:r>
                        <a:rPr lang="zh-TW" altLang="en-US" sz="1200" b="0" i="0" u="none" strike="noStrike">
                          <a:solidFill>
                            <a:srgbClr val="000000"/>
                          </a:solidFill>
                          <a:latin typeface="微軟正黑體"/>
                        </a:rPr>
                        <a:t>營業毛利 </a:t>
                      </a:r>
                    </a:p>
                  </a:txBody>
                  <a:tcPr marL="7896" marR="7896" marT="7896" marB="0" anchor="ctr">
                    <a:lnL>
                      <a:noFill/>
                    </a:lnL>
                    <a:lnR>
                      <a:noFill/>
                    </a:lnR>
                    <a:lnT>
                      <a:noFill/>
                    </a:lnT>
                    <a:lnB>
                      <a:noFill/>
                    </a:lnB>
                    <a:solidFill>
                      <a:srgbClr val="E7E7E7"/>
                    </a:solidFill>
                  </a:tcPr>
                </a:tc>
                <a:tc>
                  <a:txBody>
                    <a:bodyPr/>
                    <a:lstStyle/>
                    <a:p>
                      <a:pPr algn="r" rtl="0" fontAlgn="ctr"/>
                      <a:r>
                        <a:rPr lang="en-US" altLang="zh-TW" sz="1200" b="0" i="0" u="none" strike="noStrike">
                          <a:solidFill>
                            <a:srgbClr val="000000"/>
                          </a:solidFill>
                          <a:latin typeface="微軟正黑體"/>
                        </a:rPr>
                        <a:t>533,194 </a:t>
                      </a:r>
                    </a:p>
                  </a:txBody>
                  <a:tcPr marL="7896" marR="7896" marT="7896"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a:rPr>
                        <a:t>6.5 </a:t>
                      </a:r>
                    </a:p>
                  </a:txBody>
                  <a:tcPr marL="7896" marR="7896" marT="7896"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a:rPr>
                        <a:t>718,879 </a:t>
                      </a:r>
                    </a:p>
                  </a:txBody>
                  <a:tcPr marL="7896" marR="7896" marT="7896"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a:rPr>
                        <a:t>8.0 </a:t>
                      </a:r>
                    </a:p>
                  </a:txBody>
                  <a:tcPr marL="7896" marR="7896" marT="7896"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dirty="0">
                          <a:solidFill>
                            <a:srgbClr val="FF0000"/>
                          </a:solidFill>
                          <a:latin typeface="微軟正黑體"/>
                        </a:rPr>
                        <a:t>(25.8)</a:t>
                      </a:r>
                    </a:p>
                  </a:txBody>
                  <a:tcPr marL="7896" marR="7896" marT="7896"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r>
              <a:tr h="244740">
                <a:tc>
                  <a:txBody>
                    <a:bodyPr/>
                    <a:lstStyle/>
                    <a:p>
                      <a:pPr algn="l" rtl="0" fontAlgn="ctr"/>
                      <a:r>
                        <a:rPr lang="zh-TW" altLang="en-US" sz="1200" b="0" i="0" u="none" strike="noStrike">
                          <a:solidFill>
                            <a:srgbClr val="000000"/>
                          </a:solidFill>
                          <a:latin typeface="微軟正黑體"/>
                        </a:rPr>
                        <a:t>營業費用 </a:t>
                      </a:r>
                    </a:p>
                  </a:txBody>
                  <a:tcPr marL="7896" marR="7896" marT="7896" marB="0" anchor="ctr">
                    <a:lnL>
                      <a:noFill/>
                    </a:lnL>
                    <a:lnR>
                      <a:noFill/>
                    </a:lnR>
                    <a:lnT>
                      <a:noFill/>
                    </a:lnT>
                    <a:lnB>
                      <a:noFill/>
                    </a:lnB>
                  </a:tcPr>
                </a:tc>
                <a:tc>
                  <a:txBody>
                    <a:bodyPr/>
                    <a:lstStyle/>
                    <a:p>
                      <a:pPr algn="r" rtl="0" fontAlgn="ctr"/>
                      <a:r>
                        <a:rPr lang="en-US" altLang="zh-TW" sz="1200" b="0" i="0" u="none" strike="noStrike" dirty="0">
                          <a:solidFill>
                            <a:srgbClr val="000000"/>
                          </a:solidFill>
                          <a:latin typeface="微軟正黑體"/>
                        </a:rPr>
                        <a:t>476,782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5.8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450,604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5.0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5.8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r>
              <a:tr h="244740">
                <a:tc>
                  <a:txBody>
                    <a:bodyPr/>
                    <a:lstStyle/>
                    <a:p>
                      <a:pPr algn="l" rtl="0" fontAlgn="ctr"/>
                      <a:r>
                        <a:rPr lang="zh-TW" altLang="en-US" sz="1200" b="0" i="0" u="none" strike="noStrike">
                          <a:solidFill>
                            <a:srgbClr val="000000"/>
                          </a:solidFill>
                          <a:latin typeface="微軟正黑體"/>
                        </a:rPr>
                        <a:t>營業淨利 </a:t>
                      </a:r>
                    </a:p>
                  </a:txBody>
                  <a:tcPr marL="7896" marR="7896" marT="7896" marB="0" anchor="ctr">
                    <a:lnL>
                      <a:noFill/>
                    </a:lnL>
                    <a:lnR>
                      <a:noFill/>
                    </a:lnR>
                    <a:lnT>
                      <a:noFill/>
                    </a:lnT>
                    <a:lnB>
                      <a:noFill/>
                    </a:lnB>
                    <a:solidFill>
                      <a:srgbClr val="E7E7E7"/>
                    </a:solidFill>
                  </a:tcPr>
                </a:tc>
                <a:tc>
                  <a:txBody>
                    <a:bodyPr/>
                    <a:lstStyle/>
                    <a:p>
                      <a:pPr algn="r" rtl="0" fontAlgn="ctr"/>
                      <a:r>
                        <a:rPr lang="en-US" altLang="zh-TW" sz="1200" b="0" i="0" u="none" strike="noStrike">
                          <a:solidFill>
                            <a:srgbClr val="000000"/>
                          </a:solidFill>
                          <a:latin typeface="微軟正黑體"/>
                        </a:rPr>
                        <a:t>56,412 </a:t>
                      </a:r>
                    </a:p>
                  </a:txBody>
                  <a:tcPr marL="7896" marR="7896" marT="7896"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a:rPr>
                        <a:t>0.7 </a:t>
                      </a:r>
                    </a:p>
                  </a:txBody>
                  <a:tcPr marL="7896" marR="7896" marT="7896"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dirty="0">
                          <a:solidFill>
                            <a:srgbClr val="000000"/>
                          </a:solidFill>
                          <a:latin typeface="微軟正黑體"/>
                        </a:rPr>
                        <a:t>268,275 </a:t>
                      </a:r>
                    </a:p>
                  </a:txBody>
                  <a:tcPr marL="7896" marR="7896" marT="7896"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a:solidFill>
                            <a:srgbClr val="000000"/>
                          </a:solidFill>
                          <a:latin typeface="微軟正黑體"/>
                        </a:rPr>
                        <a:t>3.0 </a:t>
                      </a:r>
                    </a:p>
                  </a:txBody>
                  <a:tcPr marL="7896" marR="7896" marT="7896"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a:txBody>
                    <a:bodyPr/>
                    <a:lstStyle/>
                    <a:p>
                      <a:pPr algn="r" rtl="0" fontAlgn="ctr"/>
                      <a:r>
                        <a:rPr lang="en-US" altLang="zh-TW" sz="1200" b="0" i="0" u="none" strike="noStrike" dirty="0">
                          <a:solidFill>
                            <a:srgbClr val="FF0000"/>
                          </a:solidFill>
                          <a:latin typeface="微軟正黑體"/>
                        </a:rPr>
                        <a:t>(79.0)</a:t>
                      </a:r>
                    </a:p>
                  </a:txBody>
                  <a:tcPr marL="7896" marR="7896" marT="7896"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r>
              <a:tr h="244740">
                <a:tc>
                  <a:txBody>
                    <a:bodyPr/>
                    <a:lstStyle/>
                    <a:p>
                      <a:pPr algn="l" rtl="0" fontAlgn="ctr"/>
                      <a:r>
                        <a:rPr lang="zh-TW" altLang="en-US" sz="1200" b="0" i="0" u="none" strike="noStrike">
                          <a:solidFill>
                            <a:srgbClr val="000000"/>
                          </a:solidFill>
                          <a:latin typeface="微軟正黑體"/>
                        </a:rPr>
                        <a:t>營業外收支 </a:t>
                      </a:r>
                    </a:p>
                  </a:txBody>
                  <a:tcPr marL="7896" marR="7896" marT="7896"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a:rPr>
                        <a:t>528,692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6.5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21,457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0.2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2,364.0 </a:t>
                      </a:r>
                    </a:p>
                  </a:txBody>
                  <a:tcPr marL="7896" marR="7896" marT="7896" marB="0" anchor="ctr">
                    <a:lnL>
                      <a:noFill/>
                    </a:lnL>
                    <a:lnR>
                      <a:noFill/>
                    </a:lnR>
                    <a:lnT>
                      <a:noFill/>
                    </a:lnT>
                    <a:lnB w="6350" cap="flat" cmpd="sng" algn="ctr">
                      <a:solidFill>
                        <a:srgbClr val="000000"/>
                      </a:solidFill>
                      <a:prstDash val="solid"/>
                      <a:round/>
                      <a:headEnd type="none" w="med" len="med"/>
                      <a:tailEnd type="none" w="med" len="med"/>
                    </a:lnB>
                  </a:tcPr>
                </a:tc>
              </a:tr>
              <a:tr h="244740">
                <a:tc>
                  <a:txBody>
                    <a:bodyPr/>
                    <a:lstStyle/>
                    <a:p>
                      <a:pPr algn="l" rtl="0" fontAlgn="ctr"/>
                      <a:r>
                        <a:rPr lang="zh-TW" altLang="en-US" sz="1200" b="0" i="0" u="none" strike="noStrike">
                          <a:solidFill>
                            <a:srgbClr val="000000"/>
                          </a:solidFill>
                          <a:latin typeface="微軟正黑體"/>
                        </a:rPr>
                        <a:t>稅後淨利 </a:t>
                      </a:r>
                    </a:p>
                  </a:txBody>
                  <a:tcPr marL="7896" marR="7896" marT="7896" marB="0" anchor="ctr">
                    <a:lnL>
                      <a:noFill/>
                    </a:lnL>
                    <a:lnR>
                      <a:noFill/>
                    </a:lnR>
                    <a:lnT>
                      <a:noFill/>
                    </a:lnT>
                    <a:lnB>
                      <a:noFill/>
                    </a:lnB>
                    <a:solidFill>
                      <a:srgbClr val="E7E7E7"/>
                    </a:solidFill>
                  </a:tcPr>
                </a:tc>
                <a:tc rowSpan="2">
                  <a:txBody>
                    <a:bodyPr/>
                    <a:lstStyle/>
                    <a:p>
                      <a:pPr algn="r" rtl="0" fontAlgn="ctr"/>
                      <a:r>
                        <a:rPr lang="en-US" altLang="zh-TW" sz="1200" b="0" i="0" u="none" strike="noStrike">
                          <a:solidFill>
                            <a:srgbClr val="000000"/>
                          </a:solidFill>
                          <a:latin typeface="微軟正黑體"/>
                        </a:rPr>
                        <a:t>457,902 </a:t>
                      </a:r>
                    </a:p>
                  </a:txBody>
                  <a:tcPr marL="7896" marR="7896" marT="789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rowSpan="2">
                  <a:txBody>
                    <a:bodyPr/>
                    <a:lstStyle/>
                    <a:p>
                      <a:pPr algn="r" rtl="0" fontAlgn="ctr"/>
                      <a:r>
                        <a:rPr lang="en-US" altLang="zh-TW" sz="1200" b="0" i="0" u="none" strike="noStrike">
                          <a:solidFill>
                            <a:srgbClr val="000000"/>
                          </a:solidFill>
                          <a:latin typeface="微軟正黑體"/>
                        </a:rPr>
                        <a:t>5.6 </a:t>
                      </a:r>
                    </a:p>
                  </a:txBody>
                  <a:tcPr marL="7896" marR="7896" marT="7896"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rowSpan="2">
                  <a:txBody>
                    <a:bodyPr/>
                    <a:lstStyle/>
                    <a:p>
                      <a:pPr algn="r" rtl="0" fontAlgn="ctr"/>
                      <a:r>
                        <a:rPr lang="en-US" altLang="zh-TW" sz="1200" b="0" i="0" u="none" strike="noStrike">
                          <a:solidFill>
                            <a:srgbClr val="000000"/>
                          </a:solidFill>
                          <a:latin typeface="微軟正黑體"/>
                        </a:rPr>
                        <a:t>209,848 </a:t>
                      </a:r>
                    </a:p>
                  </a:txBody>
                  <a:tcPr marL="7896" marR="7896" marT="789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c rowSpan="2">
                  <a:txBody>
                    <a:bodyPr/>
                    <a:lstStyle/>
                    <a:p>
                      <a:pPr algn="r" rtl="0" fontAlgn="ctr"/>
                      <a:r>
                        <a:rPr lang="en-US" altLang="zh-TW" sz="1200" b="0" i="0" u="none" strike="noStrike">
                          <a:solidFill>
                            <a:srgbClr val="000000"/>
                          </a:solidFill>
                          <a:latin typeface="微軟正黑體"/>
                        </a:rPr>
                        <a:t>2.3 </a:t>
                      </a:r>
                    </a:p>
                  </a:txBody>
                  <a:tcPr marL="7896" marR="7896" marT="7896" marB="0" anchor="ctr">
                    <a:lnL>
                      <a:noFill/>
                    </a:lnL>
                    <a:lnR>
                      <a:noFill/>
                    </a:lnR>
                    <a:lnT w="6350" cap="flat" cmpd="sng" algn="ctr">
                      <a:solidFill>
                        <a:srgbClr val="000000"/>
                      </a:solidFill>
                      <a:prstDash val="solid"/>
                      <a:round/>
                      <a:headEnd type="none" w="med" len="med"/>
                      <a:tailEnd type="none" w="med" len="med"/>
                    </a:lnT>
                    <a:lnB>
                      <a:noFill/>
                    </a:lnB>
                    <a:solidFill>
                      <a:srgbClr val="E7E7E7"/>
                    </a:solidFill>
                  </a:tcPr>
                </a:tc>
                <a:tc rowSpan="2">
                  <a:txBody>
                    <a:bodyPr/>
                    <a:lstStyle/>
                    <a:p>
                      <a:pPr algn="r" rtl="0" fontAlgn="ctr"/>
                      <a:r>
                        <a:rPr lang="en-US" altLang="zh-TW" sz="1200" b="0" i="0" u="none" strike="noStrike">
                          <a:solidFill>
                            <a:srgbClr val="000000"/>
                          </a:solidFill>
                          <a:latin typeface="微軟正黑體"/>
                        </a:rPr>
                        <a:t>118.2 </a:t>
                      </a:r>
                    </a:p>
                  </a:txBody>
                  <a:tcPr marL="7896" marR="7896" marT="789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7E7E7"/>
                    </a:solidFill>
                  </a:tcPr>
                </a:tc>
              </a:tr>
              <a:tr h="499270">
                <a:tc>
                  <a:txBody>
                    <a:bodyPr/>
                    <a:lstStyle/>
                    <a:p>
                      <a:pPr algn="l" rtl="0" fontAlgn="ctr"/>
                      <a:r>
                        <a:rPr lang="en-US" altLang="zh-TW" sz="1200" b="0" i="0" u="none" strike="noStrike">
                          <a:solidFill>
                            <a:srgbClr val="000000"/>
                          </a:solidFill>
                          <a:latin typeface="微軟正黑體"/>
                        </a:rPr>
                        <a:t>(</a:t>
                      </a:r>
                      <a:r>
                        <a:rPr lang="zh-TW" altLang="en-US" sz="1200" b="0" i="0" u="none" strike="noStrike">
                          <a:solidFill>
                            <a:srgbClr val="000000"/>
                          </a:solidFill>
                          <a:latin typeface="微軟正黑體"/>
                        </a:rPr>
                        <a:t>歸屬母公司業主</a:t>
                      </a:r>
                      <a:r>
                        <a:rPr lang="en-US" altLang="zh-TW" sz="1200" b="0" i="0" u="none" strike="noStrike">
                          <a:solidFill>
                            <a:srgbClr val="000000"/>
                          </a:solidFill>
                          <a:latin typeface="微軟正黑體"/>
                        </a:rPr>
                        <a:t>) </a:t>
                      </a:r>
                    </a:p>
                  </a:txBody>
                  <a:tcPr marL="7896" marR="7896" marT="7896" marB="0" anchor="ctr">
                    <a:lnL>
                      <a:noFill/>
                    </a:lnL>
                    <a:lnR>
                      <a:noFill/>
                    </a:lnR>
                    <a:lnT>
                      <a:noFill/>
                    </a:lnT>
                    <a:lnB>
                      <a:noFill/>
                    </a:lnB>
                    <a:solidFill>
                      <a:srgbClr val="E7E7E7"/>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509060">
                <a:tc>
                  <a:txBody>
                    <a:bodyPr/>
                    <a:lstStyle/>
                    <a:p>
                      <a:pPr algn="l" rtl="0" fontAlgn="ctr"/>
                      <a:r>
                        <a:rPr lang="zh-TW" altLang="en-US" sz="1200" b="0" i="0" u="none" strike="noStrike">
                          <a:solidFill>
                            <a:srgbClr val="000000"/>
                          </a:solidFill>
                          <a:latin typeface="微軟正黑體"/>
                        </a:rPr>
                        <a:t>基本每股盈餘</a:t>
                      </a:r>
                      <a:r>
                        <a:rPr lang="en-US" altLang="zh-TW" sz="1200" b="0" i="0" u="none" strike="noStrike">
                          <a:solidFill>
                            <a:srgbClr val="000000"/>
                          </a:solidFill>
                          <a:latin typeface="微軟正黑體"/>
                        </a:rPr>
                        <a:t>(</a:t>
                      </a:r>
                      <a:r>
                        <a:rPr lang="zh-TW" altLang="en-US" sz="1200" b="0" i="0" u="none" strike="noStrike">
                          <a:solidFill>
                            <a:srgbClr val="000000"/>
                          </a:solidFill>
                          <a:latin typeface="微軟正黑體"/>
                        </a:rPr>
                        <a:t>虧損</a:t>
                      </a:r>
                      <a:r>
                        <a:rPr lang="en-US" altLang="zh-TW" sz="1200" b="0" i="0" u="none" strike="noStrike">
                          <a:solidFill>
                            <a:srgbClr val="000000"/>
                          </a:solidFill>
                          <a:latin typeface="微軟正黑體"/>
                        </a:rPr>
                        <a:t>) </a:t>
                      </a:r>
                    </a:p>
                  </a:txBody>
                  <a:tcPr marL="7896" marR="7896" marT="7896"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0.78 </a:t>
                      </a:r>
                    </a:p>
                  </a:txBody>
                  <a:tcPr marL="7896" marR="7896" marT="7896"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200" b="0" i="0" u="none" strike="noStrike">
                          <a:solidFill>
                            <a:srgbClr val="000000"/>
                          </a:solidFill>
                          <a:latin typeface="微軟正黑體"/>
                        </a:rPr>
                        <a:t>　</a:t>
                      </a:r>
                    </a:p>
                  </a:txBody>
                  <a:tcPr marL="7896" marR="7896" marT="7896"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smtClean="0">
                          <a:solidFill>
                            <a:srgbClr val="000000"/>
                          </a:solidFill>
                          <a:latin typeface="微軟正黑體"/>
                        </a:rPr>
                        <a:t>0.36 </a:t>
                      </a:r>
                      <a:endParaRPr lang="en-US" altLang="zh-TW" sz="1200" b="0" i="0" u="none" strike="noStrike" dirty="0">
                        <a:solidFill>
                          <a:srgbClr val="000000"/>
                        </a:solidFill>
                        <a:latin typeface="微軟正黑體"/>
                      </a:endParaRPr>
                    </a:p>
                  </a:txBody>
                  <a:tcPr marL="7896" marR="7896" marT="7896"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200" b="0" i="0" u="none" strike="noStrike">
                          <a:solidFill>
                            <a:srgbClr val="000000"/>
                          </a:solidFill>
                          <a:latin typeface="微軟正黑體"/>
                        </a:rPr>
                        <a:t>　</a:t>
                      </a:r>
                    </a:p>
                  </a:txBody>
                  <a:tcPr marL="7896" marR="7896" marT="7896"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a:rPr>
                        <a:t>-</a:t>
                      </a:r>
                    </a:p>
                  </a:txBody>
                  <a:tcPr marL="7896" marR="7896" marT="7896"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2531" name="文字版面配置區 3"/>
          <p:cNvSpPr>
            <a:spLocks noGrp="1"/>
          </p:cNvSpPr>
          <p:nvPr>
            <p:ph type="body" sz="quarter" idx="13"/>
          </p:nvPr>
        </p:nvSpPr>
        <p:spPr>
          <a:xfrm>
            <a:off x="755576" y="1772816"/>
            <a:ext cx="6840760" cy="432048"/>
          </a:xfrm>
        </p:spPr>
        <p:txBody>
          <a:bodyPr>
            <a:noAutofit/>
          </a:bodyPr>
          <a:lstStyle/>
          <a:p>
            <a:pPr eaLnBrk="1" hangingPunct="1">
              <a:buFont typeface="Arial" pitchFamily="34" charset="0"/>
              <a:buChar char="•"/>
            </a:pPr>
            <a:r>
              <a:rPr lang="zh-TW" altLang="zh-TW" sz="1800" b="1" dirty="0" smtClean="0"/>
              <a:t>年度營運績效</a:t>
            </a:r>
          </a:p>
          <a:p>
            <a:pPr eaLnBrk="1" hangingPunct="1">
              <a:buFont typeface="Arial" pitchFamily="34" charset="0"/>
              <a:buChar char="•"/>
            </a:pPr>
            <a:endParaRPr lang="zh-TW" altLang="en-US" sz="1800" b="1" dirty="0" smtClean="0"/>
          </a:p>
        </p:txBody>
      </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24</a:t>
            </a:fld>
            <a:endParaRPr lang="zh-TW" altLang="en-US"/>
          </a:p>
        </p:txBody>
      </p:sp>
      <p:grpSp>
        <p:nvGrpSpPr>
          <p:cNvPr id="37" name="群組 36"/>
          <p:cNvGrpSpPr/>
          <p:nvPr/>
        </p:nvGrpSpPr>
        <p:grpSpPr>
          <a:xfrm>
            <a:off x="827582" y="620688"/>
            <a:ext cx="3063233" cy="1056197"/>
            <a:chOff x="827582" y="404663"/>
            <a:chExt cx="3634872" cy="1146719"/>
          </a:xfrm>
        </p:grpSpPr>
        <p:pic>
          <p:nvPicPr>
            <p:cNvPr id="39" name="圖片 38"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0" name="矩形 39"/>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9" name="圖表 8"/>
          <p:cNvGraphicFramePr/>
          <p:nvPr/>
        </p:nvGraphicFramePr>
        <p:xfrm>
          <a:off x="827583" y="2132856"/>
          <a:ext cx="7704857" cy="42291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7020272" y="2157512"/>
            <a:ext cx="1584176" cy="335384"/>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dirty="0" smtClean="0">
                <a:latin typeface="微軟正黑體" pitchFamily="34" charset="-120"/>
                <a:ea typeface="微軟正黑體" pitchFamily="34" charset="-120"/>
              </a:rPr>
              <a:t>新台幣元</a:t>
            </a:r>
            <a:endParaRPr kumimoji="0" lang="zh-TW" altLang="en-US" sz="1400" dirty="0">
              <a:latin typeface="微軟正黑體" pitchFamily="34" charset="-120"/>
              <a:ea typeface="微軟正黑體" pitchFamily="34" charset="-120"/>
            </a:endParaRPr>
          </a:p>
        </p:txBody>
      </p:sp>
      <p:graphicFrame>
        <p:nvGraphicFramePr>
          <p:cNvPr id="14" name="表格 13"/>
          <p:cNvGraphicFramePr>
            <a:graphicFrameLocks noGrp="1"/>
          </p:cNvGraphicFramePr>
          <p:nvPr/>
        </p:nvGraphicFramePr>
        <p:xfrm>
          <a:off x="827584" y="2537901"/>
          <a:ext cx="7632847" cy="3483389"/>
        </p:xfrm>
        <a:graphic>
          <a:graphicData uri="http://schemas.openxmlformats.org/drawingml/2006/table">
            <a:tbl>
              <a:tblPr firstRow="1" bandRow="1">
                <a:tableStyleId>{85BE263C-DBD7-4A20-BB59-AAB30ACAA65A}</a:tableStyleId>
              </a:tblPr>
              <a:tblGrid>
                <a:gridCol w="2087108"/>
                <a:gridCol w="882547"/>
                <a:gridCol w="906402"/>
                <a:gridCol w="882547"/>
                <a:gridCol w="882547"/>
                <a:gridCol w="882547"/>
                <a:gridCol w="1109149"/>
              </a:tblGrid>
              <a:tr h="497627">
                <a:tc>
                  <a:txBody>
                    <a:bodyPr/>
                    <a:lstStyle/>
                    <a:p>
                      <a:pPr algn="l" fontAlgn="ctr"/>
                      <a:r>
                        <a:rPr lang="zh-TW" altLang="en-US" sz="1400" u="none" strike="noStrike" dirty="0">
                          <a:solidFill>
                            <a:schemeClr val="bg1"/>
                          </a:solidFill>
                          <a:latin typeface="微軟正黑體" pitchFamily="34" charset="-120"/>
                          <a:ea typeface="微軟正黑體" pitchFamily="34" charset="-120"/>
                        </a:rPr>
                        <a:t>項目</a:t>
                      </a:r>
                      <a:r>
                        <a:rPr lang="en-US" altLang="zh-TW" sz="1400" u="none" strike="noStrike" dirty="0">
                          <a:solidFill>
                            <a:schemeClr val="bg1"/>
                          </a:solidFill>
                          <a:latin typeface="微軟正黑體" pitchFamily="34" charset="-120"/>
                          <a:ea typeface="微軟正黑體" pitchFamily="34" charset="-120"/>
                        </a:rPr>
                        <a:t>/</a:t>
                      </a:r>
                      <a:r>
                        <a:rPr lang="zh-TW" altLang="en-US" sz="1400" u="none" strike="noStrike" dirty="0">
                          <a:solidFill>
                            <a:schemeClr val="bg1"/>
                          </a:solidFill>
                          <a:latin typeface="微軟正黑體" pitchFamily="34" charset="-120"/>
                          <a:ea typeface="微軟正黑體" pitchFamily="34" charset="-120"/>
                        </a:rPr>
                        <a:t>年度</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0" i="0" u="none" strike="noStrike" dirty="0">
                          <a:solidFill>
                            <a:srgbClr val="000000"/>
                          </a:solidFill>
                          <a:latin typeface="微軟正黑體" pitchFamily="34" charset="-120"/>
                          <a:ea typeface="微軟正黑體" pitchFamily="34" charset="-120"/>
                        </a:rPr>
                        <a:t>104</a:t>
                      </a:r>
                      <a:r>
                        <a:rPr lang="zh-TW" altLang="en-US" sz="1400" b="0" i="0" u="none" strike="noStrike" dirty="0">
                          <a:solidFill>
                            <a:srgbClr val="000000"/>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0" i="0" u="none" strike="noStrike">
                          <a:solidFill>
                            <a:srgbClr val="000000"/>
                          </a:solidFill>
                          <a:latin typeface="微軟正黑體" pitchFamily="34" charset="-120"/>
                          <a:ea typeface="微軟正黑體" pitchFamily="34" charset="-120"/>
                        </a:rPr>
                        <a:t>105</a:t>
                      </a:r>
                      <a:r>
                        <a:rPr lang="zh-TW" altLang="en-US" sz="1400" b="0" i="0" u="none" strike="noStrike">
                          <a:solidFill>
                            <a:srgbClr val="000000"/>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0" i="0" u="none" strike="noStrike">
                          <a:solidFill>
                            <a:srgbClr val="000000"/>
                          </a:solidFill>
                          <a:latin typeface="微軟正黑體" pitchFamily="34" charset="-120"/>
                          <a:ea typeface="微軟正黑體" pitchFamily="34" charset="-120"/>
                        </a:rPr>
                        <a:t>106</a:t>
                      </a:r>
                      <a:r>
                        <a:rPr lang="zh-TW" altLang="en-US" sz="1400" b="0" i="0" u="none" strike="noStrike">
                          <a:solidFill>
                            <a:srgbClr val="000000"/>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0" i="0" u="none" strike="noStrike">
                          <a:solidFill>
                            <a:srgbClr val="000000"/>
                          </a:solidFill>
                          <a:latin typeface="微軟正黑體" pitchFamily="34" charset="-120"/>
                          <a:ea typeface="微軟正黑體" pitchFamily="34" charset="-120"/>
                        </a:rPr>
                        <a:t>107</a:t>
                      </a:r>
                      <a:r>
                        <a:rPr lang="zh-TW" altLang="en-US" sz="1400" b="0" i="0" u="none" strike="noStrike">
                          <a:solidFill>
                            <a:srgbClr val="000000"/>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0" i="0" u="none" strike="noStrike" dirty="0">
                          <a:solidFill>
                            <a:srgbClr val="000000"/>
                          </a:solidFill>
                          <a:latin typeface="微軟正黑體" pitchFamily="34" charset="-120"/>
                          <a:ea typeface="微軟正黑體" pitchFamily="34" charset="-120"/>
                        </a:rPr>
                        <a:t>108</a:t>
                      </a:r>
                      <a:r>
                        <a:rPr lang="zh-TW" altLang="en-US" sz="1400" b="0" i="0" u="none" strike="noStrike" dirty="0">
                          <a:solidFill>
                            <a:srgbClr val="000000"/>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0" i="0" u="none" strike="noStrike" dirty="0">
                          <a:solidFill>
                            <a:srgbClr val="000000"/>
                          </a:solidFill>
                          <a:latin typeface="微軟正黑體" pitchFamily="34" charset="-120"/>
                          <a:ea typeface="微軟正黑體" pitchFamily="34" charset="-120"/>
                        </a:rPr>
                        <a:t>109Q2</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r>
              <a:tr h="497627">
                <a:tc>
                  <a:txBody>
                    <a:bodyPr/>
                    <a:lstStyle/>
                    <a:p>
                      <a:pPr algn="l" fontAlgn="ctr"/>
                      <a:r>
                        <a:rPr lang="zh-TW" altLang="en-US" sz="1400" u="none" strike="noStrike" dirty="0">
                          <a:latin typeface="微軟正黑體" pitchFamily="34" charset="-120"/>
                          <a:ea typeface="微軟正黑體" pitchFamily="34" charset="-120"/>
                        </a:rPr>
                        <a:t>每股盈餘</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(0.97)</a:t>
                      </a: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0.05 </a:t>
                      </a: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0.83 </a:t>
                      </a: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0.83 </a:t>
                      </a: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0.86 </a:t>
                      </a: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zh-TW" altLang="en-US" sz="1400" b="0" i="0" u="none" strike="noStrike" kern="1200" dirty="0">
                          <a:solidFill>
                            <a:srgbClr val="000000"/>
                          </a:solidFill>
                          <a:latin typeface="微軟正黑體" pitchFamily="34" charset="-120"/>
                          <a:ea typeface="微軟正黑體" pitchFamily="34" charset="-120"/>
                          <a:cs typeface="+mn-cs"/>
                        </a:rPr>
                        <a:t>　</a:t>
                      </a:r>
                      <a:r>
                        <a:rPr lang="en-US" altLang="zh-TW" sz="1400" b="0" i="0" u="none" strike="noStrike" kern="1200" dirty="0" smtClean="0">
                          <a:solidFill>
                            <a:srgbClr val="000000"/>
                          </a:solidFill>
                          <a:latin typeface="微軟正黑體" pitchFamily="34" charset="-120"/>
                          <a:ea typeface="微軟正黑體" pitchFamily="34" charset="-120"/>
                          <a:cs typeface="+mn-cs"/>
                        </a:rPr>
                        <a:t>0.78</a:t>
                      </a:r>
                      <a:endParaRPr lang="zh-TW" altLang="en-US" sz="1400" b="0"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627">
                <a:tc>
                  <a:txBody>
                    <a:bodyPr/>
                    <a:lstStyle/>
                    <a:p>
                      <a:pPr algn="l" fontAlgn="ctr"/>
                      <a:r>
                        <a:rPr lang="zh-TW" altLang="en-US" sz="1400" u="none" strike="noStrike" dirty="0">
                          <a:latin typeface="微軟正黑體" pitchFamily="34" charset="-120"/>
                          <a:ea typeface="微軟正黑體" pitchFamily="34" charset="-120"/>
                        </a:rPr>
                        <a:t>每股現金股利</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0.35</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0.3</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0.3</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r" defTabSz="914400" rtl="0" eaLnBrk="1" fontAlgn="ctr" latinLnBrk="0" hangingPunct="1"/>
                      <a:r>
                        <a:rPr lang="zh-TW" altLang="en-US" sz="1400" b="0" i="0" u="none" strike="noStrike" kern="1200" dirty="0">
                          <a:solidFill>
                            <a:srgbClr val="000000"/>
                          </a:solidFill>
                          <a:latin typeface="微軟正黑體" pitchFamily="34" charset="-120"/>
                          <a:ea typeface="微軟正黑體" pitchFamily="34" charset="-120"/>
                          <a:cs typeface="+mn-cs"/>
                        </a:rPr>
                        <a:t>　</a:t>
                      </a:r>
                      <a:r>
                        <a:rPr lang="en-US" altLang="zh-TW" sz="1400" b="0" i="0" u="none" strike="noStrike" kern="1200" dirty="0" smtClean="0">
                          <a:solidFill>
                            <a:srgbClr val="000000"/>
                          </a:solidFill>
                          <a:latin typeface="微軟正黑體" pitchFamily="34" charset="-120"/>
                          <a:ea typeface="微軟正黑體" pitchFamily="34" charset="-120"/>
                          <a:cs typeface="+mn-cs"/>
                        </a:rPr>
                        <a:t>0</a:t>
                      </a:r>
                      <a:endParaRPr lang="zh-TW" altLang="en-US" sz="1400" b="0"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r>
              <a:tr h="497627">
                <a:tc>
                  <a:txBody>
                    <a:bodyPr/>
                    <a:lstStyle/>
                    <a:p>
                      <a:pPr algn="l" fontAlgn="ctr"/>
                      <a:r>
                        <a:rPr lang="zh-TW" altLang="en-US" sz="1400" u="none" strike="noStrike" dirty="0">
                          <a:latin typeface="微軟正黑體" pitchFamily="34" charset="-120"/>
                          <a:ea typeface="微軟正黑體" pitchFamily="34" charset="-120"/>
                        </a:rPr>
                        <a:t>每股</a:t>
                      </a:r>
                      <a:r>
                        <a:rPr lang="zh-TW" altLang="en-US" sz="1400" u="none" strike="noStrike" dirty="0" smtClean="0">
                          <a:latin typeface="微軟正黑體" pitchFamily="34" charset="-120"/>
                          <a:ea typeface="微軟正黑體" pitchFamily="34" charset="-120"/>
                        </a:rPr>
                        <a:t>股票股利</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0.4</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fontAlgn="ctr" latinLnBrk="0" hangingPunct="1"/>
                      <a:r>
                        <a:rPr lang="zh-TW" altLang="en-US" sz="1400" b="0" i="0" u="none" strike="noStrike" kern="1200" dirty="0">
                          <a:solidFill>
                            <a:srgbClr val="000000"/>
                          </a:solidFill>
                          <a:latin typeface="微軟正黑體" pitchFamily="34" charset="-120"/>
                          <a:ea typeface="微軟正黑體" pitchFamily="34" charset="-120"/>
                          <a:cs typeface="+mn-cs"/>
                        </a:rPr>
                        <a:t>　</a:t>
                      </a:r>
                      <a:r>
                        <a:rPr lang="en-US" altLang="zh-TW" sz="1400" b="0" i="0" u="none" strike="noStrike" kern="1200" dirty="0" smtClean="0">
                          <a:solidFill>
                            <a:srgbClr val="000000"/>
                          </a:solidFill>
                          <a:latin typeface="微軟正黑體" pitchFamily="34" charset="-120"/>
                          <a:ea typeface="微軟正黑體" pitchFamily="34" charset="-120"/>
                          <a:cs typeface="+mn-cs"/>
                        </a:rPr>
                        <a:t>0</a:t>
                      </a:r>
                      <a:endParaRPr lang="zh-TW" altLang="en-US" sz="1400" b="0"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r>
              <a:tr h="497627">
                <a:tc>
                  <a:txBody>
                    <a:bodyPr/>
                    <a:lstStyle/>
                    <a:p>
                      <a:pPr algn="l" fontAlgn="ctr"/>
                      <a:r>
                        <a:rPr lang="zh-TW" altLang="en-US" sz="1400" u="none" strike="noStrike" dirty="0">
                          <a:latin typeface="微軟正黑體" pitchFamily="34" charset="-120"/>
                          <a:ea typeface="微軟正黑體" pitchFamily="34" charset="-120"/>
                        </a:rPr>
                        <a:t>股東權益報酬率</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algn="r" fontAlgn="ctr"/>
                      <a:r>
                        <a:rPr lang="en-US" altLang="zh-TW" sz="1400" b="0" i="0" u="none" strike="noStrike">
                          <a:solidFill>
                            <a:srgbClr val="FF0000"/>
                          </a:solidFill>
                          <a:latin typeface="微軟正黑體" pitchFamily="34" charset="-120"/>
                          <a:ea typeface="微軟正黑體" pitchFamily="34" charset="-120"/>
                        </a:rPr>
                        <a:t>-7.97%</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0.44%</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7.15%</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7.15%</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7.09%</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marL="0" algn="r" defTabSz="914400" rtl="0" eaLnBrk="1" fontAlgn="ctr" latinLnBrk="0" hangingPunct="1"/>
                      <a:r>
                        <a:rPr lang="zh-TW" altLang="en-US" sz="1400" b="0" i="0" u="none" strike="noStrike" kern="1200" dirty="0">
                          <a:solidFill>
                            <a:srgbClr val="000000"/>
                          </a:solidFill>
                          <a:latin typeface="微軟正黑體" pitchFamily="34" charset="-120"/>
                          <a:ea typeface="微軟正黑體" pitchFamily="34" charset="-120"/>
                          <a:cs typeface="+mn-cs"/>
                        </a:rPr>
                        <a:t>　</a:t>
                      </a:r>
                      <a:r>
                        <a:rPr lang="en-US" altLang="zh-TW" sz="1400" b="0" i="0" u="none" strike="noStrike" kern="1200" dirty="0" smtClean="0">
                          <a:solidFill>
                            <a:srgbClr val="000000"/>
                          </a:solidFill>
                          <a:latin typeface="微軟正黑體" pitchFamily="34" charset="-120"/>
                          <a:ea typeface="微軟正黑體" pitchFamily="34" charset="-120"/>
                          <a:cs typeface="+mn-cs"/>
                        </a:rPr>
                        <a:t>6.47%</a:t>
                      </a:r>
                      <a:endParaRPr lang="zh-TW" altLang="en-US" sz="1400" b="0"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T w="12700" cap="flat" cmpd="sng" algn="ctr">
                      <a:solidFill>
                        <a:schemeClr val="tx1"/>
                      </a:solidFill>
                      <a:prstDash val="solid"/>
                      <a:round/>
                      <a:headEnd type="none" w="med" len="med"/>
                      <a:tailEnd type="none" w="med" len="med"/>
                    </a:lnT>
                    <a:noFill/>
                  </a:tcPr>
                </a:tc>
              </a:tr>
              <a:tr h="497627">
                <a:tc>
                  <a:txBody>
                    <a:bodyPr/>
                    <a:lstStyle/>
                    <a:p>
                      <a:pPr algn="l" fontAlgn="ctr"/>
                      <a:r>
                        <a:rPr lang="zh-TW" altLang="en-US" sz="1400" u="none" strike="noStrike" dirty="0">
                          <a:latin typeface="微軟正黑體" pitchFamily="34" charset="-120"/>
                          <a:ea typeface="微軟正黑體" pitchFamily="34" charset="-120"/>
                        </a:rPr>
                        <a:t>每股淨值</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11.34 </a:t>
                      </a:r>
                    </a:p>
                  </a:txBody>
                  <a:tcPr marL="9525" marR="9525" marT="9525" marB="0" anchor="ctr">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11.17 </a:t>
                      </a:r>
                    </a:p>
                  </a:txBody>
                  <a:tcPr marL="9525" marR="9525" marT="9525" marB="0" anchor="ctr">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11.27 </a:t>
                      </a:r>
                    </a:p>
                  </a:txBody>
                  <a:tcPr marL="9525" marR="9525" marT="9525" marB="0" anchor="ctr">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11.11 </a:t>
                      </a:r>
                    </a:p>
                  </a:txBody>
                  <a:tcPr marL="9525" marR="9525" marT="9525" marB="0" anchor="ctr">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11.62 </a:t>
                      </a: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zh-TW" altLang="en-US" sz="1400" b="0" i="0" u="none" strike="noStrike" kern="1200" dirty="0">
                          <a:solidFill>
                            <a:srgbClr val="000000"/>
                          </a:solidFill>
                          <a:latin typeface="微軟正黑體" pitchFamily="34" charset="-120"/>
                          <a:ea typeface="微軟正黑體" pitchFamily="34" charset="-120"/>
                          <a:cs typeface="+mn-cs"/>
                        </a:rPr>
                        <a:t>　</a:t>
                      </a:r>
                      <a:r>
                        <a:rPr lang="en-US" altLang="zh-TW" sz="1400" b="0" i="0" u="none" strike="noStrike" kern="1200" dirty="0" smtClean="0">
                          <a:solidFill>
                            <a:srgbClr val="000000"/>
                          </a:solidFill>
                          <a:latin typeface="微軟正黑體" pitchFamily="34" charset="-120"/>
                          <a:ea typeface="微軟正黑體" pitchFamily="34" charset="-120"/>
                          <a:cs typeface="+mn-cs"/>
                        </a:rPr>
                        <a:t>12.25</a:t>
                      </a:r>
                      <a:endParaRPr lang="zh-TW" altLang="en-US" sz="1400" b="0"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solidFill>
                      <a:schemeClr val="accent2">
                        <a:lumMod val="20000"/>
                        <a:lumOff val="80000"/>
                      </a:schemeClr>
                    </a:solidFill>
                  </a:tcPr>
                </a:tc>
              </a:tr>
              <a:tr h="497627">
                <a:tc>
                  <a:txBody>
                    <a:bodyPr/>
                    <a:lstStyle/>
                    <a:p>
                      <a:pPr algn="l" fontAlgn="ctr"/>
                      <a:r>
                        <a:rPr lang="zh-TW" altLang="en-US" sz="1400" u="none" strike="noStrike" dirty="0">
                          <a:latin typeface="微軟正黑體" pitchFamily="34" charset="-120"/>
                          <a:ea typeface="微軟正黑體" pitchFamily="34" charset="-120"/>
                        </a:rPr>
                        <a:t>每股營運現金流量</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no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0.95 </a:t>
                      </a:r>
                    </a:p>
                  </a:txBody>
                  <a:tcPr marL="9525" marR="9525" marT="9525" marB="0" anchor="ctr">
                    <a:no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0.19 </a:t>
                      </a:r>
                    </a:p>
                  </a:txBody>
                  <a:tcPr marL="9525" marR="9525" marT="9525" marB="0" anchor="ctr">
                    <a:noFill/>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(0.33)</a:t>
                      </a:r>
                    </a:p>
                  </a:txBody>
                  <a:tcPr marL="9525" marR="9525" marT="9525" marB="0" anchor="ctr">
                    <a:no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0.75 </a:t>
                      </a:r>
                    </a:p>
                  </a:txBody>
                  <a:tcPr marL="9525" marR="9525" marT="9525" marB="0" anchor="ctr">
                    <a:no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1.02 </a:t>
                      </a:r>
                    </a:p>
                  </a:txBody>
                  <a:tcPr marL="9525" marR="9525" marT="9525" marB="0" anchor="ctr">
                    <a:noFill/>
                  </a:tcPr>
                </a:tc>
                <a:tc>
                  <a:txBody>
                    <a:bodyPr/>
                    <a:lstStyle/>
                    <a:p>
                      <a:pPr marL="0" algn="r" defTabSz="914400" rtl="0" eaLnBrk="1" fontAlgn="ctr" latinLnBrk="0" hangingPunct="1"/>
                      <a:r>
                        <a:rPr lang="zh-TW" altLang="en-US" sz="1400" b="0" i="0" u="none" strike="noStrike" kern="1200" dirty="0">
                          <a:solidFill>
                            <a:srgbClr val="000000"/>
                          </a:solidFill>
                          <a:latin typeface="微軟正黑體" pitchFamily="34" charset="-120"/>
                          <a:ea typeface="微軟正黑體" pitchFamily="34" charset="-120"/>
                          <a:cs typeface="+mn-cs"/>
                        </a:rPr>
                        <a:t>　</a:t>
                      </a:r>
                      <a:r>
                        <a:rPr lang="en-US" altLang="zh-TW" sz="1400" b="0" i="0" u="none" strike="noStrike" kern="1200" dirty="0" smtClean="0">
                          <a:solidFill>
                            <a:srgbClr val="000000"/>
                          </a:solidFill>
                          <a:latin typeface="微軟正黑體" pitchFamily="34" charset="-120"/>
                          <a:ea typeface="微軟正黑體" pitchFamily="34" charset="-120"/>
                          <a:cs typeface="+mn-cs"/>
                        </a:rPr>
                        <a:t>1.94</a:t>
                      </a:r>
                      <a:endParaRPr lang="zh-TW" altLang="en-US" sz="1400" b="0"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noFill/>
                  </a:tcPr>
                </a:tc>
              </a:tr>
            </a:tbl>
          </a:graphicData>
        </a:graphic>
      </p:graphicFrame>
      <p:sp>
        <p:nvSpPr>
          <p:cNvPr id="15" name="文字方塊 14"/>
          <p:cNvSpPr txBox="1"/>
          <p:nvPr/>
        </p:nvSpPr>
        <p:spPr>
          <a:xfrm>
            <a:off x="755576" y="1691516"/>
            <a:ext cx="5112568" cy="369332"/>
          </a:xfrm>
          <a:prstGeom prst="rect">
            <a:avLst/>
          </a:prstGeom>
          <a:noFill/>
        </p:spPr>
        <p:txBody>
          <a:bodyPr wrap="square" rtlCol="0">
            <a:spAutoFit/>
          </a:bodyPr>
          <a:lstStyle/>
          <a:p>
            <a:pPr fontAlgn="ctr">
              <a:buFont typeface="Arial" pitchFamily="34" charset="0"/>
              <a:buChar char="•"/>
            </a:pPr>
            <a:r>
              <a:rPr lang="zh-TW" altLang="en-US" b="1" dirty="0" smtClean="0">
                <a:latin typeface="微軟正黑體" pitchFamily="34" charset="-120"/>
                <a:ea typeface="微軟正黑體" pitchFamily="34" charset="-120"/>
              </a:rPr>
              <a:t>每股營運績效</a:t>
            </a:r>
            <a:endParaRPr lang="zh-TW" altLang="en-US" b="1" dirty="0">
              <a:latin typeface="微軟正黑體" pitchFamily="34" charset="-120"/>
              <a:ea typeface="微軟正黑體" pitchFamily="34" charset="-120"/>
            </a:endParaRPr>
          </a:p>
        </p:txBody>
      </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25</a:t>
            </a:fld>
            <a:endParaRPr lang="zh-TW" altLang="en-US"/>
          </a:p>
        </p:txBody>
      </p:sp>
      <p:grpSp>
        <p:nvGrpSpPr>
          <p:cNvPr id="38" name="群組 37"/>
          <p:cNvGrpSpPr/>
          <p:nvPr/>
        </p:nvGrpSpPr>
        <p:grpSpPr>
          <a:xfrm>
            <a:off x="827582" y="620688"/>
            <a:ext cx="3063233" cy="1056197"/>
            <a:chOff x="827582" y="404663"/>
            <a:chExt cx="3634872" cy="1146719"/>
          </a:xfrm>
        </p:grpSpPr>
        <p:pic>
          <p:nvPicPr>
            <p:cNvPr id="39" name="圖片 38"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0" name="矩形 39"/>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6948264" y="1844824"/>
            <a:ext cx="1800200" cy="360040"/>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dirty="0" smtClean="0">
                <a:latin typeface="微軟正黑體" pitchFamily="34" charset="-120"/>
                <a:ea typeface="微軟正黑體" pitchFamily="34" charset="-120"/>
              </a:rPr>
              <a:t>新台幣百萬元</a:t>
            </a:r>
            <a:endParaRPr kumimoji="0" lang="zh-TW" altLang="en-US" sz="1400" dirty="0">
              <a:latin typeface="微軟正黑體" pitchFamily="34" charset="-120"/>
              <a:ea typeface="微軟正黑體" pitchFamily="34" charset="-120"/>
            </a:endParaRPr>
          </a:p>
        </p:txBody>
      </p:sp>
      <p:sp>
        <p:nvSpPr>
          <p:cNvPr id="12" name="文字方塊 11"/>
          <p:cNvSpPr txBox="1"/>
          <p:nvPr/>
        </p:nvSpPr>
        <p:spPr>
          <a:xfrm>
            <a:off x="755576" y="1763524"/>
            <a:ext cx="5112568" cy="369332"/>
          </a:xfrm>
          <a:prstGeom prst="rect">
            <a:avLst/>
          </a:prstGeom>
          <a:noFill/>
        </p:spPr>
        <p:txBody>
          <a:bodyPr wrap="square" rtlCol="0">
            <a:spAutoFit/>
          </a:bodyPr>
          <a:lstStyle/>
          <a:p>
            <a:pPr>
              <a:buFont typeface="Arial" pitchFamily="34" charset="0"/>
              <a:buChar char="•"/>
            </a:pPr>
            <a:r>
              <a:rPr lang="zh-TW" altLang="en-US" b="1" dirty="0" smtClean="0">
                <a:latin typeface="微軟正黑體" pitchFamily="34" charset="-120"/>
                <a:ea typeface="微軟正黑體" pitchFamily="34" charset="-120"/>
              </a:rPr>
              <a:t>合併資產負債表</a:t>
            </a:r>
            <a:endParaRPr lang="zh-TW" altLang="en-US" b="1" dirty="0">
              <a:latin typeface="微軟正黑體" pitchFamily="34" charset="-120"/>
              <a:ea typeface="微軟正黑體" pitchFamily="34" charset="-120"/>
            </a:endParaRPr>
          </a:p>
        </p:txBody>
      </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26</a:t>
            </a:fld>
            <a:endParaRPr lang="zh-TW" altLang="en-US"/>
          </a:p>
        </p:txBody>
      </p:sp>
      <p:graphicFrame>
        <p:nvGraphicFramePr>
          <p:cNvPr id="37" name="表格 36"/>
          <p:cNvGraphicFramePr>
            <a:graphicFrameLocks noGrp="1"/>
          </p:cNvGraphicFramePr>
          <p:nvPr/>
        </p:nvGraphicFramePr>
        <p:xfrm>
          <a:off x="899592" y="2276876"/>
          <a:ext cx="7560842" cy="4176460"/>
        </p:xfrm>
        <a:graphic>
          <a:graphicData uri="http://schemas.openxmlformats.org/drawingml/2006/table">
            <a:tbl>
              <a:tblPr/>
              <a:tblGrid>
                <a:gridCol w="475907"/>
                <a:gridCol w="258156"/>
                <a:gridCol w="953966"/>
                <a:gridCol w="1427867"/>
                <a:gridCol w="816789"/>
                <a:gridCol w="816789"/>
                <a:gridCol w="816789"/>
                <a:gridCol w="742169"/>
                <a:gridCol w="816789"/>
                <a:gridCol w="435621"/>
              </a:tblGrid>
              <a:tr h="346649">
                <a:tc gridSpan="3">
                  <a:txBody>
                    <a:bodyPr/>
                    <a:lstStyle/>
                    <a:p>
                      <a:pPr algn="ctr" rtl="0" fontAlgn="ctr"/>
                      <a:r>
                        <a:rPr lang="zh-TW" altLang="en-US" sz="1200" b="1" i="0" u="none" strike="noStrike" dirty="0">
                          <a:solidFill>
                            <a:srgbClr val="FFFFFF"/>
                          </a:solidFill>
                          <a:latin typeface="微軟正黑體" pitchFamily="34" charset="-120"/>
                          <a:ea typeface="微軟正黑體" pitchFamily="34" charset="-120"/>
                        </a:rPr>
                        <a:t>期別</a:t>
                      </a:r>
                      <a:r>
                        <a:rPr lang="zh-TW" altLang="en-US" sz="1200" b="1" i="0" u="none" strike="noStrike" dirty="0">
                          <a:solidFill>
                            <a:srgbClr val="000000"/>
                          </a:solidFill>
                          <a:latin typeface="微軟正黑體" pitchFamily="34" charset="-120"/>
                          <a:ea typeface="微軟正黑體" pitchFamily="34" charset="-120"/>
                        </a:rPr>
                        <a:t> </a:t>
                      </a:r>
                      <a:endParaRPr lang="zh-TW" altLang="en-US" sz="1200" b="1" i="0" u="none" strike="noStrike" dirty="0">
                        <a:solidFill>
                          <a:srgbClr val="FFFFFF"/>
                        </a:solidFill>
                        <a:latin typeface="微軟正黑體" pitchFamily="34" charset="-120"/>
                        <a:ea typeface="微軟正黑體" pitchFamily="34" charset="-120"/>
                      </a:endParaRPr>
                    </a:p>
                  </a:txBody>
                  <a:tcPr marL="5708" marR="5708" marT="570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zh-TW" altLang="en-US" sz="1200" b="1" i="0" u="none" strike="noStrike" dirty="0">
                          <a:solidFill>
                            <a:srgbClr val="FFFFFF"/>
                          </a:solidFill>
                          <a:latin typeface="微軟正黑體" pitchFamily="34" charset="-120"/>
                          <a:ea typeface="微軟正黑體" pitchFamily="34" charset="-120"/>
                        </a:rPr>
                        <a:t>資                   產 </a:t>
                      </a:r>
                    </a:p>
                  </a:txBody>
                  <a:tcPr marL="5708" marR="5708" marT="570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200" b="1" i="0" u="none" strike="noStrike" dirty="0">
                          <a:solidFill>
                            <a:srgbClr val="FFFFFF"/>
                          </a:solidFill>
                          <a:latin typeface="微軟正黑體" pitchFamily="34" charset="-120"/>
                          <a:ea typeface="微軟正黑體" pitchFamily="34" charset="-120"/>
                        </a:rPr>
                        <a:t>2020</a:t>
                      </a:r>
                      <a:r>
                        <a:rPr lang="zh-TW" altLang="en-US" sz="1200" b="1" i="0" u="none" strike="noStrike" dirty="0">
                          <a:solidFill>
                            <a:srgbClr val="FFFFFF"/>
                          </a:solidFill>
                          <a:latin typeface="微軟正黑體" pitchFamily="34" charset="-120"/>
                          <a:ea typeface="微軟正黑體" pitchFamily="34" charset="-120"/>
                        </a:rPr>
                        <a:t>年</a:t>
                      </a:r>
                      <a:r>
                        <a:rPr lang="en-US" altLang="zh-TW" sz="1200" b="1" i="0" u="none" strike="noStrike" dirty="0">
                          <a:solidFill>
                            <a:srgbClr val="FFFFFF"/>
                          </a:solidFill>
                          <a:latin typeface="微軟正黑體" pitchFamily="34" charset="-120"/>
                          <a:ea typeface="微軟正黑體" pitchFamily="34" charset="-120"/>
                        </a:rPr>
                        <a:t>6</a:t>
                      </a:r>
                      <a:r>
                        <a:rPr lang="zh-TW" altLang="en-US" sz="1200" b="1" i="0" u="none" strike="noStrike" dirty="0">
                          <a:solidFill>
                            <a:srgbClr val="FFFFFF"/>
                          </a:solidFill>
                          <a:latin typeface="微軟正黑體" pitchFamily="34" charset="-120"/>
                          <a:ea typeface="微軟正黑體" pitchFamily="34" charset="-120"/>
                        </a:rPr>
                        <a:t>月</a:t>
                      </a:r>
                      <a:r>
                        <a:rPr lang="en-US" altLang="zh-TW" sz="1200" b="1" i="0" u="none" strike="noStrike" dirty="0">
                          <a:solidFill>
                            <a:srgbClr val="FFFFFF"/>
                          </a:solidFill>
                          <a:latin typeface="微軟正黑體" pitchFamily="34" charset="-120"/>
                          <a:ea typeface="微軟正黑體" pitchFamily="34" charset="-120"/>
                        </a:rPr>
                        <a:t>30</a:t>
                      </a:r>
                      <a:r>
                        <a:rPr lang="zh-TW" altLang="en-US" sz="1200" b="1" i="0" u="none" strike="noStrike" dirty="0">
                          <a:solidFill>
                            <a:srgbClr val="FFFFFF"/>
                          </a:solidFill>
                          <a:latin typeface="微軟正黑體" pitchFamily="34" charset="-120"/>
                          <a:ea typeface="微軟正黑體" pitchFamily="34" charset="-120"/>
                        </a:rPr>
                        <a:t>日</a:t>
                      </a:r>
                    </a:p>
                  </a:txBody>
                  <a:tcPr marL="5708" marR="5708" marT="570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1" i="0" u="none" strike="noStrike">
                          <a:solidFill>
                            <a:srgbClr val="FFFFFF"/>
                          </a:solidFill>
                          <a:latin typeface="微軟正黑體" pitchFamily="34" charset="-120"/>
                          <a:ea typeface="微軟正黑體" pitchFamily="34" charset="-120"/>
                        </a:rPr>
                        <a:t>2019</a:t>
                      </a:r>
                      <a:r>
                        <a:rPr lang="zh-TW" altLang="en-US" sz="1200" b="1" i="0" u="none" strike="noStrike">
                          <a:solidFill>
                            <a:srgbClr val="FFFFFF"/>
                          </a:solidFill>
                          <a:latin typeface="微軟正黑體" pitchFamily="34" charset="-120"/>
                          <a:ea typeface="微軟正黑體" pitchFamily="34" charset="-120"/>
                        </a:rPr>
                        <a:t>年</a:t>
                      </a:r>
                      <a:r>
                        <a:rPr lang="en-US" altLang="zh-TW" sz="1200" b="1" i="0" u="none" strike="noStrike">
                          <a:solidFill>
                            <a:srgbClr val="FFFFFF"/>
                          </a:solidFill>
                          <a:latin typeface="微軟正黑體" pitchFamily="34" charset="-120"/>
                          <a:ea typeface="微軟正黑體" pitchFamily="34" charset="-120"/>
                        </a:rPr>
                        <a:t>6</a:t>
                      </a:r>
                      <a:r>
                        <a:rPr lang="zh-TW" altLang="en-US" sz="1200" b="1" i="0" u="none" strike="noStrike">
                          <a:solidFill>
                            <a:srgbClr val="FFFFFF"/>
                          </a:solidFill>
                          <a:latin typeface="微軟正黑體" pitchFamily="34" charset="-120"/>
                          <a:ea typeface="微軟正黑體" pitchFamily="34" charset="-120"/>
                        </a:rPr>
                        <a:t>月</a:t>
                      </a:r>
                      <a:r>
                        <a:rPr lang="en-US" altLang="zh-TW" sz="1200" b="1" i="0" u="none" strike="noStrike">
                          <a:solidFill>
                            <a:srgbClr val="FFFFFF"/>
                          </a:solidFill>
                          <a:latin typeface="微軟正黑體" pitchFamily="34" charset="-120"/>
                          <a:ea typeface="微軟正黑體" pitchFamily="34" charset="-120"/>
                        </a:rPr>
                        <a:t>30</a:t>
                      </a:r>
                      <a:r>
                        <a:rPr lang="zh-TW" altLang="en-US" sz="1200" b="1" i="0" u="none" strike="noStrike">
                          <a:solidFill>
                            <a:srgbClr val="FFFFFF"/>
                          </a:solidFill>
                          <a:latin typeface="微軟正黑體" pitchFamily="34" charset="-120"/>
                          <a:ea typeface="微軟正黑體" pitchFamily="34" charset="-120"/>
                        </a:rPr>
                        <a:t>日</a:t>
                      </a:r>
                    </a:p>
                  </a:txBody>
                  <a:tcPr marL="5708" marR="5708" marT="570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1" i="0" u="none" strike="noStrike">
                          <a:solidFill>
                            <a:srgbClr val="FFFFFF"/>
                          </a:solidFill>
                          <a:latin typeface="微軟正黑體" pitchFamily="34" charset="-120"/>
                          <a:ea typeface="微軟正黑體" pitchFamily="34" charset="-120"/>
                        </a:rPr>
                        <a:t>2020</a:t>
                      </a:r>
                      <a:r>
                        <a:rPr lang="zh-TW" altLang="en-US" sz="1200" b="1" i="0" u="none" strike="noStrike">
                          <a:solidFill>
                            <a:srgbClr val="FFFFFF"/>
                          </a:solidFill>
                          <a:latin typeface="微軟正黑體" pitchFamily="34" charset="-120"/>
                          <a:ea typeface="微軟正黑體" pitchFamily="34" charset="-120"/>
                        </a:rPr>
                        <a:t>年</a:t>
                      </a:r>
                      <a:r>
                        <a:rPr lang="en-US" altLang="zh-TW" sz="1200" b="1" i="0" u="none" strike="noStrike">
                          <a:solidFill>
                            <a:srgbClr val="FFFFFF"/>
                          </a:solidFill>
                          <a:latin typeface="微軟正黑體" pitchFamily="34" charset="-120"/>
                          <a:ea typeface="微軟正黑體" pitchFamily="34" charset="-120"/>
                        </a:rPr>
                        <a:t>3</a:t>
                      </a:r>
                      <a:r>
                        <a:rPr lang="zh-TW" altLang="en-US" sz="1200" b="1" i="0" u="none" strike="noStrike">
                          <a:solidFill>
                            <a:srgbClr val="FFFFFF"/>
                          </a:solidFill>
                          <a:latin typeface="微軟正黑體" pitchFamily="34" charset="-120"/>
                          <a:ea typeface="微軟正黑體" pitchFamily="34" charset="-120"/>
                        </a:rPr>
                        <a:t>月</a:t>
                      </a:r>
                      <a:r>
                        <a:rPr lang="en-US" altLang="zh-TW" sz="1200" b="1" i="0" u="none" strike="noStrike">
                          <a:solidFill>
                            <a:srgbClr val="FFFFFF"/>
                          </a:solidFill>
                          <a:latin typeface="微軟正黑體" pitchFamily="34" charset="-120"/>
                          <a:ea typeface="微軟正黑體" pitchFamily="34" charset="-120"/>
                        </a:rPr>
                        <a:t>31</a:t>
                      </a:r>
                      <a:r>
                        <a:rPr lang="zh-TW" altLang="en-US" sz="1200" b="1" i="0" u="none" strike="noStrike">
                          <a:solidFill>
                            <a:srgbClr val="FFFFFF"/>
                          </a:solidFill>
                          <a:latin typeface="微軟正黑體" pitchFamily="34" charset="-120"/>
                          <a:ea typeface="微軟正黑體" pitchFamily="34" charset="-120"/>
                        </a:rPr>
                        <a:t>日</a:t>
                      </a:r>
                    </a:p>
                  </a:txBody>
                  <a:tcPr marL="5708" marR="5708" marT="570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r>
              <a:tr h="216238">
                <a:tc gridSpan="3">
                  <a:txBody>
                    <a:bodyPr/>
                    <a:lstStyle/>
                    <a:p>
                      <a:pPr algn="l" rtl="0" fontAlgn="ctr"/>
                      <a:r>
                        <a:rPr lang="zh-TW" altLang="en-US" sz="1200" b="0" i="0" u="none" strike="noStrike">
                          <a:solidFill>
                            <a:srgbClr val="000000"/>
                          </a:solidFill>
                          <a:latin typeface="微軟正黑體" pitchFamily="34" charset="-120"/>
                          <a:ea typeface="微軟正黑體" pitchFamily="34" charset="-120"/>
                        </a:rPr>
                        <a:t>資產 </a:t>
                      </a:r>
                    </a:p>
                  </a:txBody>
                  <a:tcPr marL="5708" marR="5708" marT="5708" marB="0" anchor="ctr">
                    <a:lnL>
                      <a:noFill/>
                    </a:lnL>
                    <a:lnR>
                      <a:noFill/>
                    </a:lnR>
                    <a:lnT w="19050" cap="flat" cmpd="sng" algn="ctr">
                      <a:solidFill>
                        <a:srgbClr val="000000"/>
                      </a:solidFill>
                      <a:prstDash val="solid"/>
                      <a:round/>
                      <a:headEnd type="none" w="med" len="med"/>
                      <a:tailEnd type="none" w="med" len="med"/>
                    </a:lnT>
                    <a:lnB>
                      <a:noFill/>
                    </a:lnB>
                    <a:solidFill>
                      <a:srgbClr val="F2DCDB"/>
                    </a:solidFill>
                  </a:tcPr>
                </a:tc>
                <a:tc hMerge="1">
                  <a:txBody>
                    <a:bodyPr/>
                    <a:lstStyle/>
                    <a:p>
                      <a:endParaRPr lang="zh-TW" altLang="en-US"/>
                    </a:p>
                  </a:txBody>
                  <a:tcPr/>
                </a:tc>
                <a:tc hMerge="1">
                  <a:txBody>
                    <a:bodyPr/>
                    <a:lstStyle/>
                    <a:p>
                      <a:endParaRPr lang="zh-TW" altLang="en-US"/>
                    </a:p>
                  </a:txBody>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5708" marR="5708" marT="5708" marB="0" anchor="ctr">
                    <a:lnL>
                      <a:noFill/>
                    </a:lnL>
                    <a:lnR>
                      <a:noFill/>
                    </a:lnR>
                    <a:lnT w="190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ctr"/>
                      <a:r>
                        <a:rPr lang="zh-TW" altLang="en-US" sz="1200" b="0" i="0" u="none" strike="noStrike" dirty="0">
                          <a:solidFill>
                            <a:srgbClr val="000000"/>
                          </a:solidFill>
                          <a:latin typeface="微軟正黑體" pitchFamily="34" charset="-120"/>
                          <a:ea typeface="微軟正黑體" pitchFamily="34" charset="-120"/>
                        </a:rPr>
                        <a:t>　</a:t>
                      </a:r>
                    </a:p>
                  </a:txBody>
                  <a:tcPr marL="5708" marR="5708" marT="570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w="190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w="190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r h="216238">
                <a:tc>
                  <a:txBody>
                    <a:bodyPr/>
                    <a:lstStyle/>
                    <a:p>
                      <a:pPr algn="l" fontAlgn="ctr"/>
                      <a:r>
                        <a:rPr lang="zh-TW" altLang="en-US" sz="700" b="0" i="0" u="none" strike="noStrike">
                          <a:solidFill>
                            <a:srgbClr val="000000"/>
                          </a:solidFill>
                          <a:latin typeface="微軟正黑體"/>
                        </a:rPr>
                        <a:t>　</a:t>
                      </a:r>
                    </a:p>
                  </a:txBody>
                  <a:tcPr marL="5708" marR="5708" marT="5708" marB="0" anchor="ctr">
                    <a:lnL>
                      <a:noFill/>
                    </a:lnL>
                    <a:lnR>
                      <a:noFill/>
                    </a:lnR>
                    <a:lnT>
                      <a:noFill/>
                    </a:lnT>
                    <a:lnB>
                      <a:noFill/>
                    </a:lnB>
                    <a:solidFill>
                      <a:srgbClr val="F2DCDB"/>
                    </a:solidFill>
                  </a:tcPr>
                </a:tc>
                <a:tc gridSpan="3">
                  <a:txBody>
                    <a:bodyPr/>
                    <a:lstStyle/>
                    <a:p>
                      <a:pPr algn="l" rtl="0" fontAlgn="ctr"/>
                      <a:r>
                        <a:rPr lang="zh-TW" altLang="en-US" sz="1200" b="0" i="0" u="none" strike="noStrike">
                          <a:solidFill>
                            <a:srgbClr val="000000"/>
                          </a:solidFill>
                          <a:latin typeface="微軟正黑體" pitchFamily="34" charset="-120"/>
                          <a:ea typeface="微軟正黑體" pitchFamily="34" charset="-120"/>
                        </a:rPr>
                        <a:t>流動資產 </a:t>
                      </a:r>
                    </a:p>
                  </a:txBody>
                  <a:tcPr marL="5708" marR="5708" marT="5708" marB="0" anchor="ctr">
                    <a:lnL>
                      <a:noFill/>
                    </a:lnL>
                    <a:lnR>
                      <a:noFill/>
                    </a:lnR>
                    <a:lnT>
                      <a:noFill/>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zh-TW" altLang="en-US" sz="1200" b="0" i="0" u="none" strike="noStrike" dirty="0">
                          <a:solidFill>
                            <a:srgbClr val="000000"/>
                          </a:solidFill>
                          <a:latin typeface="微軟正黑體" pitchFamily="34" charset="-120"/>
                          <a:ea typeface="微軟正黑體" pitchFamily="34" charset="-120"/>
                        </a:rPr>
                        <a:t> 金額  </a:t>
                      </a:r>
                    </a:p>
                  </a:txBody>
                  <a:tcPr marL="5708" marR="5708" marT="570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 </a:t>
                      </a:r>
                    </a:p>
                  </a:txBody>
                  <a:tcPr marL="5708" marR="5708" marT="570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TW" altLang="en-US" sz="1200" b="0" i="0" u="none" strike="noStrike">
                          <a:solidFill>
                            <a:srgbClr val="000000"/>
                          </a:solidFill>
                          <a:latin typeface="微軟正黑體" pitchFamily="34" charset="-120"/>
                          <a:ea typeface="微軟正黑體" pitchFamily="34" charset="-120"/>
                        </a:rPr>
                        <a:t>金額 </a:t>
                      </a:r>
                    </a:p>
                  </a:txBody>
                  <a:tcPr marL="5708" marR="5708" marT="5708" marB="0" anchor="ctr">
                    <a:lnL>
                      <a:noFill/>
                    </a:lnL>
                    <a:lnR>
                      <a:noFill/>
                    </a:lnR>
                    <a:lnT>
                      <a:noFill/>
                    </a:lnT>
                    <a:lnB w="12700" cap="flat" cmpd="sng" algn="ctr">
                      <a:solidFill>
                        <a:srgbClr val="000000"/>
                      </a:solidFill>
                      <a:prstDash val="solid"/>
                      <a:round/>
                      <a:headEnd type="none" w="med" len="med"/>
                      <a:tailEnd type="none" w="med" len="med"/>
                    </a:lnB>
                    <a:solidFill>
                      <a:srgbClr val="F2DCDB"/>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a:noFill/>
                    </a:lnT>
                    <a:lnB w="12700" cap="flat" cmpd="sng" algn="ctr">
                      <a:solidFill>
                        <a:srgbClr val="000000"/>
                      </a:solidFill>
                      <a:prstDash val="solid"/>
                      <a:round/>
                      <a:headEnd type="none" w="med" len="med"/>
                      <a:tailEnd type="none" w="med" len="med"/>
                    </a:lnB>
                    <a:solidFill>
                      <a:srgbClr val="F2DCDB"/>
                    </a:solidFill>
                  </a:tcPr>
                </a:tc>
                <a:tc>
                  <a:txBody>
                    <a:bodyPr/>
                    <a:lstStyle/>
                    <a:p>
                      <a:pPr algn="ctr" rtl="0" fontAlgn="ctr"/>
                      <a:r>
                        <a:rPr lang="zh-TW" altLang="en-US" sz="1200" b="0" i="0" u="none" strike="noStrike">
                          <a:solidFill>
                            <a:srgbClr val="000000"/>
                          </a:solidFill>
                          <a:latin typeface="微軟正黑體" pitchFamily="34" charset="-120"/>
                          <a:ea typeface="微軟正黑體" pitchFamily="34" charset="-120"/>
                        </a:rPr>
                        <a:t>金額 </a:t>
                      </a:r>
                    </a:p>
                  </a:txBody>
                  <a:tcPr marL="5708" marR="5708" marT="570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46649">
                <a:tc>
                  <a:txBody>
                    <a:bodyPr/>
                    <a:lstStyle/>
                    <a:p>
                      <a:pPr algn="l" fontAlgn="ctr"/>
                      <a:r>
                        <a:rPr lang="zh-TW" altLang="en-US" sz="700" b="0" i="0" u="none" strike="noStrike">
                          <a:solidFill>
                            <a:srgbClr val="000000"/>
                          </a:solidFill>
                          <a:latin typeface="微軟正黑體"/>
                        </a:rPr>
                        <a:t>　</a:t>
                      </a:r>
                    </a:p>
                  </a:txBody>
                  <a:tcPr marL="5708" marR="5708" marT="5708"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w="12700" cap="flat" cmpd="sng" algn="ctr">
                      <a:solidFill>
                        <a:srgbClr val="000000"/>
                      </a:solidFill>
                      <a:prstDash val="solid"/>
                      <a:round/>
                      <a:headEnd type="none" w="med" len="med"/>
                      <a:tailEnd type="none" w="med" len="med"/>
                    </a:lnT>
                    <a:lnB>
                      <a:noFill/>
                    </a:lnB>
                    <a:solidFill>
                      <a:srgbClr val="F2DCDB"/>
                    </a:solidFill>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現金及約當現金 </a:t>
                      </a:r>
                    </a:p>
                  </a:txBody>
                  <a:tcPr marL="5708" marR="5708" marT="5708" marB="0" anchor="ctr">
                    <a:lnL>
                      <a:noFill/>
                    </a:lnL>
                    <a:lnR>
                      <a:noFill/>
                    </a:lnR>
                    <a:lnT w="12700" cap="flat" cmpd="sng" algn="ctr">
                      <a:solidFill>
                        <a:srgbClr val="000000"/>
                      </a:solidFill>
                      <a:prstDash val="solid"/>
                      <a:round/>
                      <a:headEnd type="none" w="med" len="med"/>
                      <a:tailEnd type="none" w="med" len="med"/>
                    </a:lnT>
                    <a:lnB>
                      <a:noFill/>
                    </a:lnB>
                    <a:solidFill>
                      <a:srgbClr val="F2DCDB"/>
                    </a:solidFill>
                  </a:tcPr>
                </a:tc>
                <a:tc hMerge="1">
                  <a:txBody>
                    <a:bodyPr/>
                    <a:lstStyle/>
                    <a:p>
                      <a:pPr algn="l" rtl="0" fontAlgn="ctr"/>
                      <a:endParaRPr lang="zh-TW" altLang="en-US" sz="700" b="0" i="0" u="none" strike="noStrike">
                        <a:solidFill>
                          <a:srgbClr val="000000"/>
                        </a:solidFill>
                        <a:latin typeface="微軟正黑體"/>
                      </a:endParaRPr>
                    </a:p>
                  </a:txBody>
                  <a:tcPr marL="5708" marR="5708" marT="5708" marB="0" anchor="ctr">
                    <a:lnL>
                      <a:noFill/>
                    </a:lnL>
                    <a:lnR>
                      <a:noFill/>
                    </a:lnR>
                    <a:lnT w="12700" cap="flat" cmpd="sng" algn="ctr">
                      <a:solidFill>
                        <a:srgbClr val="000000"/>
                      </a:solidFill>
                      <a:prstDash val="solid"/>
                      <a:round/>
                      <a:headEnd type="none" w="med" len="med"/>
                      <a:tailEnd type="none" w="med" len="med"/>
                    </a:lnT>
                    <a:lnB>
                      <a:noFill/>
                    </a:lnB>
                    <a:solidFill>
                      <a:srgbClr val="F2DCDB"/>
                    </a:solidFill>
                  </a:tcPr>
                </a:tc>
                <a:tc>
                  <a:txBody>
                    <a:bodyPr/>
                    <a:lstStyle/>
                    <a:p>
                      <a:pPr algn="r" rtl="0" fontAlgn="ctr"/>
                      <a:r>
                        <a:rPr lang="en-US" altLang="zh-TW" sz="1200" b="0" i="0" u="none" strike="noStrike">
                          <a:solidFill>
                            <a:srgbClr val="000000"/>
                          </a:solidFill>
                          <a:latin typeface="微軟正黑體"/>
                        </a:rPr>
                        <a:t>2,921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altLang="zh-TW" sz="1200" b="0" i="0" u="none" strike="noStrike">
                          <a:solidFill>
                            <a:srgbClr val="000000"/>
                          </a:solidFill>
                          <a:latin typeface="微軟正黑體"/>
                        </a:rPr>
                        <a:t>13.27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3,036</a:t>
                      </a:r>
                    </a:p>
                  </a:txBody>
                  <a:tcPr marL="5708" marR="5708" marT="5708" marB="0" anchor="ctr">
                    <a:lnL>
                      <a:noFill/>
                    </a:lnL>
                    <a:lnR>
                      <a:noFill/>
                    </a:lnR>
                    <a:lnT w="12700" cap="flat" cmpd="sng" algn="ctr">
                      <a:solidFill>
                        <a:srgbClr val="000000"/>
                      </a:solidFill>
                      <a:prstDash val="solid"/>
                      <a:round/>
                      <a:headEnd type="none" w="med" len="med"/>
                      <a:tailEnd type="none" w="med" len="med"/>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14.5</a:t>
                      </a:r>
                    </a:p>
                  </a:txBody>
                  <a:tcPr marL="5708" marR="5708" marT="5708" marB="0" anchor="ctr">
                    <a:lnL>
                      <a:noFill/>
                    </a:lnL>
                    <a:lnR>
                      <a:noFill/>
                    </a:lnR>
                    <a:lnT w="12700" cap="flat" cmpd="sng" algn="ctr">
                      <a:solidFill>
                        <a:srgbClr val="000000"/>
                      </a:solidFill>
                      <a:prstDash val="solid"/>
                      <a:round/>
                      <a:headEnd type="none" w="med" len="med"/>
                      <a:tailEnd type="none" w="med" len="med"/>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3,645</a:t>
                      </a:r>
                    </a:p>
                  </a:txBody>
                  <a:tcPr marL="5708" marR="5708" marT="570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17.03</a:t>
                      </a:r>
                    </a:p>
                  </a:txBody>
                  <a:tcPr marL="5708" marR="5708" marT="5708" marB="0" anchor="ctr">
                    <a:lnL>
                      <a:noFill/>
                    </a:lnL>
                    <a:lnR>
                      <a:noFill/>
                    </a:lnR>
                    <a:lnT w="12700" cap="flat" cmpd="sng" algn="ctr">
                      <a:solidFill>
                        <a:srgbClr val="000000"/>
                      </a:solidFill>
                      <a:prstDash val="solid"/>
                      <a:round/>
                      <a:headEnd type="none" w="med" len="med"/>
                      <a:tailEnd type="none" w="med" len="med"/>
                    </a:lnT>
                    <a:lnB>
                      <a:noFill/>
                    </a:lnB>
                  </a:tcPr>
                </a:tc>
              </a:tr>
              <a:tr h="346649">
                <a:tc rowSpan="2">
                  <a:txBody>
                    <a:bodyPr/>
                    <a:lstStyle/>
                    <a:p>
                      <a:pPr algn="l" fontAlgn="ctr"/>
                      <a:r>
                        <a:rPr lang="zh-TW" altLang="en-US" sz="700" b="0" i="0" u="none" strike="noStrike">
                          <a:solidFill>
                            <a:srgbClr val="000000"/>
                          </a:solidFill>
                          <a:latin typeface="微軟正黑體"/>
                        </a:rPr>
                        <a:t>　</a:t>
                      </a:r>
                    </a:p>
                  </a:txBody>
                  <a:tcPr marL="5708" marR="5708" marT="5708" marB="0" anchor="ctr">
                    <a:lnL>
                      <a:noFill/>
                    </a:lnL>
                    <a:lnR>
                      <a:noFill/>
                    </a:lnR>
                    <a:lnT>
                      <a:noFill/>
                    </a:lnT>
                    <a:lnB>
                      <a:noFill/>
                    </a:lnB>
                    <a:solidFill>
                      <a:srgbClr val="F2DCDB"/>
                    </a:solidFill>
                  </a:tcPr>
                </a:tc>
                <a:tc rowSpan="2">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a:noFill/>
                    </a:lnT>
                    <a:lnB>
                      <a:noFill/>
                    </a:lnB>
                    <a:solidFill>
                      <a:srgbClr val="F2DCDB"/>
                    </a:solidFill>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透過損益按公允價值衡量之 </a:t>
                      </a:r>
                    </a:p>
                  </a:txBody>
                  <a:tcPr marL="5708" marR="5708" marT="5708" marB="0" anchor="ctr">
                    <a:lnL>
                      <a:noFill/>
                    </a:lnL>
                    <a:lnR>
                      <a:noFill/>
                    </a:lnR>
                    <a:lnT>
                      <a:noFill/>
                    </a:lnT>
                    <a:lnB>
                      <a:noFill/>
                    </a:lnB>
                    <a:solidFill>
                      <a:srgbClr val="F2DCDB"/>
                    </a:solidFill>
                  </a:tcPr>
                </a:tc>
                <a:tc hMerge="1">
                  <a:txBody>
                    <a:bodyPr/>
                    <a:lstStyle/>
                    <a:p>
                      <a:pPr algn="l" rtl="0" fontAlgn="ctr"/>
                      <a:endParaRPr lang="zh-TW" altLang="en-US" sz="700" b="0" i="0" u="none" strike="noStrike">
                        <a:solidFill>
                          <a:srgbClr val="000000"/>
                        </a:solidFill>
                        <a:latin typeface="微軟正黑體"/>
                      </a:endParaRPr>
                    </a:p>
                  </a:txBody>
                  <a:tcPr marL="5708" marR="5708" marT="5708" marB="0" anchor="ctr">
                    <a:lnL>
                      <a:noFill/>
                    </a:lnL>
                    <a:lnR>
                      <a:noFill/>
                    </a:lnR>
                    <a:lnT>
                      <a:noFill/>
                    </a:lnT>
                    <a:lnB>
                      <a:noFill/>
                    </a:lnB>
                    <a:solidFill>
                      <a:srgbClr val="F2DCDB"/>
                    </a:solidFill>
                  </a:tcPr>
                </a:tc>
                <a:tc rowSpan="2">
                  <a:txBody>
                    <a:bodyPr/>
                    <a:lstStyle/>
                    <a:p>
                      <a:pPr algn="r" rtl="0" fontAlgn="ctr"/>
                      <a:r>
                        <a:rPr lang="en-US" altLang="zh-TW" sz="1200" b="0" i="0" u="none" strike="noStrike">
                          <a:solidFill>
                            <a:srgbClr val="000000"/>
                          </a:solidFill>
                          <a:latin typeface="微軟正黑體"/>
                        </a:rPr>
                        <a:t>572</a:t>
                      </a:r>
                    </a:p>
                  </a:txBody>
                  <a:tcPr marL="9525" marR="9525" marT="9525" marB="0" anchor="ctr">
                    <a:lnL>
                      <a:noFill/>
                    </a:lnL>
                    <a:lnR>
                      <a:noFill/>
                    </a:lnR>
                    <a:lnT>
                      <a:noFill/>
                    </a:lnT>
                    <a:lnB>
                      <a:noFill/>
                    </a:lnB>
                    <a:solidFill>
                      <a:srgbClr val="FFFFFF"/>
                    </a:solidFill>
                  </a:tcPr>
                </a:tc>
                <a:tc rowSpan="2">
                  <a:txBody>
                    <a:bodyPr/>
                    <a:lstStyle/>
                    <a:p>
                      <a:pPr algn="r" rtl="0" fontAlgn="ctr"/>
                      <a:r>
                        <a:rPr lang="en-US" altLang="zh-TW" sz="1200" b="0" i="0" u="none" strike="noStrike">
                          <a:solidFill>
                            <a:srgbClr val="000000"/>
                          </a:solidFill>
                          <a:latin typeface="微軟正黑體"/>
                        </a:rPr>
                        <a:t>2.6</a:t>
                      </a:r>
                    </a:p>
                  </a:txBody>
                  <a:tcPr marL="9525" marR="9525" marT="9525" marB="0" anchor="ctr">
                    <a:lnL>
                      <a:noFill/>
                    </a:lnL>
                    <a:lnR>
                      <a:noFill/>
                    </a:lnR>
                    <a:lnT>
                      <a:noFill/>
                    </a:lnT>
                    <a:lnB>
                      <a:noFill/>
                    </a:lnB>
                    <a:solidFill>
                      <a:srgbClr val="FFFFFF"/>
                    </a:solidFill>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380</a:t>
                      </a:r>
                    </a:p>
                  </a:txBody>
                  <a:tcPr marL="5708" marR="5708" marT="5708" marB="0" anchor="ctr">
                    <a:lnL>
                      <a:noFill/>
                    </a:lnL>
                    <a:lnR>
                      <a:noFill/>
                    </a:lnR>
                    <a:lnT>
                      <a:noFill/>
                    </a:lnT>
                    <a:lnB>
                      <a:noFill/>
                    </a:lnB>
                    <a:solidFill>
                      <a:srgbClr val="F2DDDC"/>
                    </a:solidFill>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1.81</a:t>
                      </a:r>
                    </a:p>
                  </a:txBody>
                  <a:tcPr marL="5708" marR="5708" marT="5708" marB="0" anchor="ctr">
                    <a:lnL>
                      <a:noFill/>
                    </a:lnL>
                    <a:lnR>
                      <a:noFill/>
                    </a:lnR>
                    <a:lnT>
                      <a:noFill/>
                    </a:lnT>
                    <a:lnB>
                      <a:noFill/>
                    </a:lnB>
                    <a:solidFill>
                      <a:srgbClr val="F2DDDC"/>
                    </a:solidFill>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629</a:t>
                      </a:r>
                    </a:p>
                  </a:txBody>
                  <a:tcPr marL="5708" marR="5708" marT="5708" marB="0" anchor="ctr">
                    <a:lnL>
                      <a:noFill/>
                    </a:lnL>
                    <a:lnR>
                      <a:noFill/>
                    </a:lnR>
                    <a:lnT>
                      <a:noFill/>
                    </a:lnT>
                    <a:lnB>
                      <a:noFill/>
                    </a:lnB>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2.94</a:t>
                      </a:r>
                    </a:p>
                  </a:txBody>
                  <a:tcPr marL="5708" marR="5708" marT="5708" marB="0" anchor="ctr">
                    <a:lnL>
                      <a:noFill/>
                    </a:lnL>
                    <a:lnR>
                      <a:noFill/>
                    </a:lnR>
                    <a:lnT>
                      <a:noFill/>
                    </a:lnT>
                    <a:lnB>
                      <a:noFill/>
                    </a:lnB>
                  </a:tcPr>
                </a:tc>
              </a:tr>
              <a:tr h="206836">
                <a:tc vMerge="1">
                  <a:txBody>
                    <a:bodyPr/>
                    <a:lstStyle/>
                    <a:p>
                      <a:endParaRPr lang="zh-TW" altLang="en-US"/>
                    </a:p>
                  </a:txBody>
                  <a:tcPr/>
                </a:tc>
                <a:tc vMerge="1">
                  <a:txBody>
                    <a:bodyPr/>
                    <a:lstStyle/>
                    <a:p>
                      <a:endParaRPr lang="zh-TW" altLang="en-US"/>
                    </a:p>
                  </a:txBody>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金融資產－流動 </a:t>
                      </a:r>
                    </a:p>
                  </a:txBody>
                  <a:tcPr marL="5708" marR="5708" marT="5708" marB="0" anchor="ctr">
                    <a:lnL>
                      <a:noFill/>
                    </a:lnL>
                    <a:lnR>
                      <a:noFill/>
                    </a:lnR>
                    <a:lnT>
                      <a:noFill/>
                    </a:lnT>
                    <a:lnB>
                      <a:noFill/>
                    </a:lnB>
                    <a:solidFill>
                      <a:srgbClr val="F2DCDB"/>
                    </a:solidFill>
                  </a:tcPr>
                </a:tc>
                <a:tc hMerge="1">
                  <a:txBody>
                    <a:bodyPr/>
                    <a:lstStyle/>
                    <a:p>
                      <a:pPr algn="l" rtl="0" fontAlgn="ctr"/>
                      <a:endParaRPr lang="zh-TW" altLang="en-US" sz="700" b="0" i="0" u="none" strike="noStrike">
                        <a:solidFill>
                          <a:srgbClr val="000000"/>
                        </a:solidFill>
                        <a:latin typeface="微軟正黑體"/>
                      </a:endParaRPr>
                    </a:p>
                  </a:txBody>
                  <a:tcPr marL="5708" marR="5708" marT="5708" marB="0" anchor="ctr">
                    <a:lnL>
                      <a:noFill/>
                    </a:lnL>
                    <a:lnR>
                      <a:noFill/>
                    </a:lnR>
                    <a:lnT>
                      <a:noFill/>
                    </a:lnT>
                    <a:lnB>
                      <a:noFill/>
                    </a:lnB>
                    <a:solidFill>
                      <a:srgbClr val="F2DCDB"/>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06836">
                <a:tc rowSpan="2">
                  <a:txBody>
                    <a:bodyPr/>
                    <a:lstStyle/>
                    <a:p>
                      <a:pPr algn="l" fontAlgn="ctr"/>
                      <a:r>
                        <a:rPr lang="zh-TW" altLang="en-US" sz="700" b="0" i="0" u="none" strike="noStrike">
                          <a:solidFill>
                            <a:srgbClr val="000000"/>
                          </a:solidFill>
                          <a:latin typeface="微軟正黑體"/>
                        </a:rPr>
                        <a:t>　</a:t>
                      </a:r>
                    </a:p>
                  </a:txBody>
                  <a:tcPr marL="5708" marR="5708" marT="5708" marB="0" anchor="ctr">
                    <a:lnL>
                      <a:noFill/>
                    </a:lnL>
                    <a:lnR>
                      <a:noFill/>
                    </a:lnR>
                    <a:lnT>
                      <a:noFill/>
                    </a:lnT>
                    <a:lnB>
                      <a:noFill/>
                    </a:lnB>
                    <a:solidFill>
                      <a:srgbClr val="F2DCDB"/>
                    </a:solidFill>
                  </a:tcPr>
                </a:tc>
                <a:tc rowSpan="2">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a:noFill/>
                    </a:lnT>
                    <a:lnB>
                      <a:noFill/>
                    </a:lnB>
                    <a:solidFill>
                      <a:srgbClr val="F2DCDB"/>
                    </a:solidFill>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透過其他綜合損益按公允</a:t>
                      </a:r>
                    </a:p>
                  </a:txBody>
                  <a:tcPr marL="5708" marR="5708" marT="5708" marB="0" anchor="ctr">
                    <a:lnL>
                      <a:noFill/>
                    </a:lnL>
                    <a:lnR>
                      <a:noFill/>
                    </a:lnR>
                    <a:lnT>
                      <a:noFill/>
                    </a:lnT>
                    <a:lnB>
                      <a:noFill/>
                    </a:lnB>
                    <a:solidFill>
                      <a:srgbClr val="F2DCDB"/>
                    </a:solidFill>
                  </a:tcPr>
                </a:tc>
                <a:tc hMerge="1">
                  <a:txBody>
                    <a:bodyPr/>
                    <a:lstStyle/>
                    <a:p>
                      <a:pPr algn="l" rtl="0" fontAlgn="ctr"/>
                      <a:endParaRPr lang="zh-TW" altLang="en-US" sz="700" b="0" i="0" u="none" strike="noStrike">
                        <a:solidFill>
                          <a:srgbClr val="000000"/>
                        </a:solidFill>
                        <a:latin typeface="微軟正黑體"/>
                      </a:endParaRPr>
                    </a:p>
                  </a:txBody>
                  <a:tcPr marL="5708" marR="5708" marT="5708" marB="0" anchor="ctr">
                    <a:lnL>
                      <a:noFill/>
                    </a:lnL>
                    <a:lnR>
                      <a:noFill/>
                    </a:lnR>
                    <a:lnT>
                      <a:noFill/>
                    </a:lnT>
                    <a:lnB>
                      <a:noFill/>
                    </a:lnB>
                    <a:solidFill>
                      <a:srgbClr val="F2DCDB"/>
                    </a:solidFill>
                  </a:tcPr>
                </a:tc>
                <a:tc rowSpan="2">
                  <a:txBody>
                    <a:bodyPr/>
                    <a:lstStyle/>
                    <a:p>
                      <a:pPr algn="r" rtl="0" fontAlgn="ctr"/>
                      <a:r>
                        <a:rPr lang="en-US" altLang="zh-TW" sz="1200" b="0" i="0" u="none" strike="noStrike">
                          <a:solidFill>
                            <a:srgbClr val="000000"/>
                          </a:solidFill>
                          <a:latin typeface="微軟正黑體"/>
                        </a:rPr>
                        <a:t>24</a:t>
                      </a:r>
                    </a:p>
                  </a:txBody>
                  <a:tcPr marL="9525" marR="9525" marT="9525" marB="0" anchor="ctr">
                    <a:lnL>
                      <a:noFill/>
                    </a:lnL>
                    <a:lnR>
                      <a:noFill/>
                    </a:lnR>
                    <a:lnT>
                      <a:noFill/>
                    </a:lnT>
                    <a:lnB>
                      <a:noFill/>
                    </a:lnB>
                    <a:solidFill>
                      <a:srgbClr val="FFFFFF"/>
                    </a:solidFill>
                  </a:tcPr>
                </a:tc>
                <a:tc rowSpan="2">
                  <a:txBody>
                    <a:bodyPr/>
                    <a:lstStyle/>
                    <a:p>
                      <a:pPr algn="r" rtl="0" fontAlgn="ctr"/>
                      <a:r>
                        <a:rPr lang="en-US" altLang="zh-TW" sz="1200" b="0" i="0" u="none" strike="noStrike">
                          <a:solidFill>
                            <a:srgbClr val="000000"/>
                          </a:solidFill>
                          <a:latin typeface="微軟正黑體"/>
                        </a:rPr>
                        <a:t>0.11</a:t>
                      </a:r>
                    </a:p>
                  </a:txBody>
                  <a:tcPr marL="9525" marR="9525" marT="9525" marB="0" anchor="ctr">
                    <a:lnL>
                      <a:noFill/>
                    </a:lnL>
                    <a:lnR>
                      <a:noFill/>
                    </a:lnR>
                    <a:lnT>
                      <a:noFill/>
                    </a:lnT>
                    <a:lnB>
                      <a:noFill/>
                    </a:lnB>
                    <a:solidFill>
                      <a:srgbClr val="FFFFFF"/>
                    </a:solidFill>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4</a:t>
                      </a:r>
                    </a:p>
                  </a:txBody>
                  <a:tcPr marL="5708" marR="5708" marT="5708" marB="0" anchor="ctr">
                    <a:lnL>
                      <a:noFill/>
                    </a:lnL>
                    <a:lnR>
                      <a:noFill/>
                    </a:lnR>
                    <a:lnT>
                      <a:noFill/>
                    </a:lnT>
                    <a:lnB>
                      <a:noFill/>
                    </a:lnB>
                    <a:solidFill>
                      <a:srgbClr val="F2DDDC"/>
                    </a:solidFill>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0.02</a:t>
                      </a:r>
                    </a:p>
                  </a:txBody>
                  <a:tcPr marL="5708" marR="5708" marT="5708" marB="0" anchor="ctr">
                    <a:lnL>
                      <a:noFill/>
                    </a:lnL>
                    <a:lnR>
                      <a:noFill/>
                    </a:lnR>
                    <a:lnT>
                      <a:noFill/>
                    </a:lnT>
                    <a:lnB>
                      <a:noFill/>
                    </a:lnB>
                    <a:solidFill>
                      <a:srgbClr val="F2DDDC"/>
                    </a:solidFill>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20</a:t>
                      </a:r>
                    </a:p>
                  </a:txBody>
                  <a:tcPr marL="5708" marR="5708" marT="5708" marB="0" anchor="ctr">
                    <a:lnL>
                      <a:noFill/>
                    </a:lnL>
                    <a:lnR>
                      <a:noFill/>
                    </a:lnR>
                    <a:lnT>
                      <a:noFill/>
                    </a:lnT>
                    <a:lnB>
                      <a:noFill/>
                    </a:lnB>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0.09</a:t>
                      </a:r>
                    </a:p>
                  </a:txBody>
                  <a:tcPr marL="5708" marR="5708" marT="5708" marB="0" anchor="ctr">
                    <a:lnL>
                      <a:noFill/>
                    </a:lnL>
                    <a:lnR>
                      <a:noFill/>
                    </a:lnR>
                    <a:lnT>
                      <a:noFill/>
                    </a:lnT>
                    <a:lnB>
                      <a:noFill/>
                    </a:lnB>
                  </a:tcPr>
                </a:tc>
              </a:tr>
              <a:tr h="346649">
                <a:tc vMerge="1">
                  <a:txBody>
                    <a:bodyPr/>
                    <a:lstStyle/>
                    <a:p>
                      <a:endParaRPr lang="zh-TW" altLang="en-US"/>
                    </a:p>
                  </a:txBody>
                  <a:tcPr/>
                </a:tc>
                <a:tc vMerge="1">
                  <a:txBody>
                    <a:bodyPr/>
                    <a:lstStyle/>
                    <a:p>
                      <a:endParaRPr lang="zh-TW" altLang="en-US"/>
                    </a:p>
                  </a:txBody>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價值衡量之 金融資產－流動 </a:t>
                      </a:r>
                    </a:p>
                  </a:txBody>
                  <a:tcPr marL="5708" marR="5708" marT="5708" marB="0" anchor="ctr">
                    <a:lnL>
                      <a:noFill/>
                    </a:lnL>
                    <a:lnR>
                      <a:noFill/>
                    </a:lnR>
                    <a:lnT>
                      <a:noFill/>
                    </a:lnT>
                    <a:lnB>
                      <a:noFill/>
                    </a:lnB>
                    <a:solidFill>
                      <a:srgbClr val="F2DCDB"/>
                    </a:solidFill>
                  </a:tcPr>
                </a:tc>
                <a:tc hMerge="1">
                  <a:txBody>
                    <a:bodyPr/>
                    <a:lstStyle/>
                    <a:p>
                      <a:pPr algn="l" rtl="0" fontAlgn="ctr"/>
                      <a:endParaRPr lang="zh-TW" altLang="en-US" sz="700" b="0" i="0" u="none" strike="noStrike">
                        <a:solidFill>
                          <a:srgbClr val="000000"/>
                        </a:solidFill>
                        <a:latin typeface="微軟正黑體"/>
                      </a:endParaRPr>
                    </a:p>
                  </a:txBody>
                  <a:tcPr marL="5708" marR="5708" marT="5708" marB="0" anchor="ctr">
                    <a:lnL>
                      <a:noFill/>
                    </a:lnL>
                    <a:lnR>
                      <a:noFill/>
                    </a:lnR>
                    <a:lnT>
                      <a:noFill/>
                    </a:lnT>
                    <a:lnB>
                      <a:noFill/>
                    </a:lnB>
                    <a:solidFill>
                      <a:srgbClr val="F2DCDB"/>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06836">
                <a:tc rowSpan="2">
                  <a:txBody>
                    <a:bodyPr/>
                    <a:lstStyle/>
                    <a:p>
                      <a:pPr algn="l" fontAlgn="ctr"/>
                      <a:r>
                        <a:rPr lang="zh-TW" altLang="en-US" sz="700" b="0" i="0" u="none" strike="noStrike">
                          <a:solidFill>
                            <a:srgbClr val="000000"/>
                          </a:solidFill>
                          <a:latin typeface="微軟正黑體"/>
                        </a:rPr>
                        <a:t>　</a:t>
                      </a:r>
                    </a:p>
                  </a:txBody>
                  <a:tcPr marL="5708" marR="5708" marT="5708" marB="0" anchor="ctr">
                    <a:lnL>
                      <a:noFill/>
                    </a:lnL>
                    <a:lnR>
                      <a:noFill/>
                    </a:lnR>
                    <a:lnT>
                      <a:noFill/>
                    </a:lnT>
                    <a:lnB>
                      <a:noFill/>
                    </a:lnB>
                    <a:solidFill>
                      <a:srgbClr val="F2DCDB"/>
                    </a:solidFill>
                  </a:tcPr>
                </a:tc>
                <a:tc rowSpan="2">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按攤銷後成本衡量之 </a:t>
                      </a:r>
                    </a:p>
                  </a:txBody>
                  <a:tcPr marL="5708" marR="5708" marT="5708" marB="0" anchor="ctr">
                    <a:lnL>
                      <a:noFill/>
                    </a:lnL>
                    <a:lnR>
                      <a:noFill/>
                    </a:lnR>
                    <a:lnT>
                      <a:noFill/>
                    </a:lnT>
                    <a:lnB>
                      <a:noFill/>
                    </a:lnB>
                    <a:solidFill>
                      <a:srgbClr val="F2DCDB"/>
                    </a:solidFill>
                  </a:tcPr>
                </a:tc>
                <a:tc hMerge="1">
                  <a:txBody>
                    <a:bodyPr/>
                    <a:lstStyle/>
                    <a:p>
                      <a:pPr algn="l" rtl="0" fontAlgn="ctr"/>
                      <a:endParaRPr lang="zh-TW" altLang="en-US" sz="700" b="0" i="0" u="none" strike="noStrike">
                        <a:solidFill>
                          <a:srgbClr val="000000"/>
                        </a:solidFill>
                        <a:latin typeface="微軟正黑體"/>
                      </a:endParaRPr>
                    </a:p>
                  </a:txBody>
                  <a:tcPr marL="5708" marR="5708" marT="5708" marB="0" anchor="ctr">
                    <a:lnL>
                      <a:noFill/>
                    </a:lnL>
                    <a:lnR>
                      <a:noFill/>
                    </a:lnR>
                    <a:lnT>
                      <a:noFill/>
                    </a:lnT>
                    <a:lnB>
                      <a:noFill/>
                    </a:lnB>
                    <a:solidFill>
                      <a:srgbClr val="F2DCDB"/>
                    </a:solidFill>
                  </a:tcPr>
                </a:tc>
                <a:tc rowSpan="2">
                  <a:txBody>
                    <a:bodyPr/>
                    <a:lstStyle/>
                    <a:p>
                      <a:pPr algn="r" rtl="0" fontAlgn="ctr"/>
                      <a:r>
                        <a:rPr lang="en-US" altLang="zh-TW" sz="1200" b="0" i="0" u="none" strike="noStrike">
                          <a:solidFill>
                            <a:srgbClr val="000000"/>
                          </a:solidFill>
                          <a:latin typeface="微軟正黑體"/>
                        </a:rPr>
                        <a:t>244</a:t>
                      </a:r>
                    </a:p>
                  </a:txBody>
                  <a:tcPr marL="9525" marR="9525" marT="9525" marB="0" anchor="ctr">
                    <a:lnL>
                      <a:noFill/>
                    </a:lnL>
                    <a:lnR>
                      <a:noFill/>
                    </a:lnR>
                    <a:lnT>
                      <a:noFill/>
                    </a:lnT>
                    <a:lnB>
                      <a:noFill/>
                    </a:lnB>
                    <a:solidFill>
                      <a:srgbClr val="FFFFFF"/>
                    </a:solidFill>
                  </a:tcPr>
                </a:tc>
                <a:tc rowSpan="2">
                  <a:txBody>
                    <a:bodyPr/>
                    <a:lstStyle/>
                    <a:p>
                      <a:pPr algn="r" rtl="0" fontAlgn="ctr"/>
                      <a:r>
                        <a:rPr lang="en-US" altLang="zh-TW" sz="1200" b="0" i="0" u="none" strike="noStrike">
                          <a:solidFill>
                            <a:srgbClr val="000000"/>
                          </a:solidFill>
                          <a:latin typeface="微軟正黑體"/>
                        </a:rPr>
                        <a:t>1.11</a:t>
                      </a:r>
                    </a:p>
                  </a:txBody>
                  <a:tcPr marL="9525" marR="9525" marT="9525" marB="0" anchor="ctr">
                    <a:lnL>
                      <a:noFill/>
                    </a:lnL>
                    <a:lnR>
                      <a:noFill/>
                    </a:lnR>
                    <a:lnT>
                      <a:noFill/>
                    </a:lnT>
                    <a:lnB>
                      <a:noFill/>
                    </a:lnB>
                    <a:solidFill>
                      <a:srgbClr val="FFFFFF"/>
                    </a:solidFill>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189</a:t>
                      </a:r>
                    </a:p>
                  </a:txBody>
                  <a:tcPr marL="5708" marR="5708" marT="5708" marB="0" anchor="ctr">
                    <a:lnL>
                      <a:noFill/>
                    </a:lnL>
                    <a:lnR>
                      <a:noFill/>
                    </a:lnR>
                    <a:lnT>
                      <a:noFill/>
                    </a:lnT>
                    <a:lnB>
                      <a:noFill/>
                    </a:lnB>
                    <a:solidFill>
                      <a:srgbClr val="F2DDDC"/>
                    </a:solidFill>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0.9</a:t>
                      </a:r>
                    </a:p>
                  </a:txBody>
                  <a:tcPr marL="5708" marR="5708" marT="5708" marB="0" anchor="ctr">
                    <a:lnL>
                      <a:noFill/>
                    </a:lnL>
                    <a:lnR>
                      <a:noFill/>
                    </a:lnR>
                    <a:lnT>
                      <a:noFill/>
                    </a:lnT>
                    <a:lnB>
                      <a:noFill/>
                    </a:lnB>
                    <a:solidFill>
                      <a:srgbClr val="F2DDDC"/>
                    </a:solidFill>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206</a:t>
                      </a:r>
                    </a:p>
                  </a:txBody>
                  <a:tcPr marL="5708" marR="5708" marT="5708" marB="0" anchor="ctr">
                    <a:lnL>
                      <a:noFill/>
                    </a:lnL>
                    <a:lnR>
                      <a:noFill/>
                    </a:lnR>
                    <a:lnT>
                      <a:noFill/>
                    </a:lnT>
                    <a:lnB>
                      <a:noFill/>
                    </a:lnB>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0.96</a:t>
                      </a:r>
                    </a:p>
                  </a:txBody>
                  <a:tcPr marL="5708" marR="5708" marT="5708" marB="0" anchor="ctr">
                    <a:lnL>
                      <a:noFill/>
                    </a:lnL>
                    <a:lnR>
                      <a:noFill/>
                    </a:lnR>
                    <a:lnT>
                      <a:noFill/>
                    </a:lnT>
                    <a:lnB>
                      <a:noFill/>
                    </a:lnB>
                  </a:tcPr>
                </a:tc>
              </a:tr>
              <a:tr h="206836">
                <a:tc vMerge="1">
                  <a:txBody>
                    <a:bodyPr/>
                    <a:lstStyle/>
                    <a:p>
                      <a:endParaRPr lang="zh-TW" altLang="en-US"/>
                    </a:p>
                  </a:txBody>
                  <a:tcPr/>
                </a:tc>
                <a:tc vMerge="1">
                  <a:txBody>
                    <a:bodyPr/>
                    <a:lstStyle/>
                    <a:p>
                      <a:endParaRPr lang="zh-TW" altLang="en-US"/>
                    </a:p>
                  </a:txBody>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金融資產－流動 </a:t>
                      </a:r>
                    </a:p>
                  </a:txBody>
                  <a:tcPr marL="5708" marR="5708" marT="5708" marB="0" anchor="ctr">
                    <a:lnL>
                      <a:noFill/>
                    </a:lnL>
                    <a:lnR>
                      <a:noFill/>
                    </a:lnR>
                    <a:lnT>
                      <a:noFill/>
                    </a:lnT>
                    <a:lnB>
                      <a:noFill/>
                    </a:lnB>
                    <a:solidFill>
                      <a:srgbClr val="F2DCDB"/>
                    </a:solidFill>
                  </a:tcPr>
                </a:tc>
                <a:tc hMerge="1">
                  <a:txBody>
                    <a:bodyPr/>
                    <a:lstStyle/>
                    <a:p>
                      <a:pPr algn="l" rtl="0" fontAlgn="ctr"/>
                      <a:endParaRPr lang="zh-TW" altLang="en-US" sz="700" b="0" i="0" u="none" strike="noStrike">
                        <a:solidFill>
                          <a:srgbClr val="000000"/>
                        </a:solidFill>
                        <a:latin typeface="微軟正黑體"/>
                      </a:endParaRPr>
                    </a:p>
                  </a:txBody>
                  <a:tcPr marL="5708" marR="5708" marT="5708" marB="0" anchor="ctr">
                    <a:lnL>
                      <a:noFill/>
                    </a:lnL>
                    <a:lnR>
                      <a:noFill/>
                    </a:lnR>
                    <a:lnT>
                      <a:noFill/>
                    </a:lnT>
                    <a:lnB>
                      <a:noFill/>
                    </a:lnB>
                    <a:solidFill>
                      <a:srgbClr val="F2DCDB"/>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06836">
                <a:tc>
                  <a:txBody>
                    <a:bodyPr/>
                    <a:lstStyle/>
                    <a:p>
                      <a:pPr algn="l" fontAlgn="ctr"/>
                      <a:r>
                        <a:rPr lang="zh-TW" altLang="en-US" sz="700" b="0" i="0" u="none" strike="noStrike">
                          <a:solidFill>
                            <a:srgbClr val="000000"/>
                          </a:solidFill>
                          <a:latin typeface="微軟正黑體"/>
                        </a:rPr>
                        <a:t>　</a:t>
                      </a:r>
                    </a:p>
                  </a:txBody>
                  <a:tcPr marL="5708" marR="5708" marT="5708"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合約資產－流動 </a:t>
                      </a:r>
                    </a:p>
                  </a:txBody>
                  <a:tcPr marL="5708" marR="5708" marT="5708" marB="0" anchor="ctr">
                    <a:lnL>
                      <a:noFill/>
                    </a:lnL>
                    <a:lnR>
                      <a:noFill/>
                    </a:lnR>
                    <a:lnT>
                      <a:noFill/>
                    </a:lnT>
                    <a:lnB>
                      <a:noFill/>
                    </a:lnB>
                    <a:solidFill>
                      <a:srgbClr val="F2DCDB"/>
                    </a:solidFill>
                  </a:tcPr>
                </a:tc>
                <a:tc hMerge="1">
                  <a:txBody>
                    <a:bodyPr/>
                    <a:lstStyle/>
                    <a:p>
                      <a:pPr algn="l" rtl="0" fontAlgn="ctr"/>
                      <a:endParaRPr lang="zh-TW" altLang="en-US" sz="700" b="0" i="0" u="none" strike="noStrike">
                        <a:solidFill>
                          <a:srgbClr val="000000"/>
                        </a:solidFill>
                        <a:latin typeface="微軟正黑體"/>
                      </a:endParaRPr>
                    </a:p>
                  </a:txBody>
                  <a:tcPr marL="5708" marR="5708" marT="5708" marB="0" anchor="ctr">
                    <a:lnL>
                      <a:noFill/>
                    </a:lnL>
                    <a:lnR>
                      <a:noFill/>
                    </a:lnR>
                    <a:lnT>
                      <a:noFill/>
                    </a:lnT>
                    <a:lnB>
                      <a:noFill/>
                    </a:lnB>
                    <a:solidFill>
                      <a:srgbClr val="F2DCDB"/>
                    </a:solidFill>
                  </a:tcPr>
                </a:tc>
                <a:tc>
                  <a:txBody>
                    <a:bodyPr/>
                    <a:lstStyle/>
                    <a:p>
                      <a:pPr algn="r" rtl="0" fontAlgn="ctr"/>
                      <a:r>
                        <a:rPr lang="en-US" altLang="zh-TW" sz="1200" b="0" i="0" u="none" strike="noStrike">
                          <a:solidFill>
                            <a:srgbClr val="000000"/>
                          </a:solidFill>
                          <a:latin typeface="微軟正黑體"/>
                        </a:rPr>
                        <a:t>63</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a:rPr>
                        <a:t>0.29</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298</a:t>
                      </a:r>
                    </a:p>
                  </a:txBody>
                  <a:tcPr marL="5708" marR="5708" marT="5708"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1.42</a:t>
                      </a:r>
                    </a:p>
                  </a:txBody>
                  <a:tcPr marL="5708" marR="5708" marT="5708"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131</a:t>
                      </a:r>
                    </a:p>
                  </a:txBody>
                  <a:tcPr marL="5708" marR="5708" marT="5708"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0.61</a:t>
                      </a:r>
                    </a:p>
                  </a:txBody>
                  <a:tcPr marL="5708" marR="5708" marT="5708" marB="0" anchor="ctr">
                    <a:lnL>
                      <a:noFill/>
                    </a:lnL>
                    <a:lnR>
                      <a:noFill/>
                    </a:lnR>
                    <a:lnT>
                      <a:noFill/>
                    </a:lnT>
                    <a:lnB>
                      <a:noFill/>
                    </a:lnB>
                  </a:tcPr>
                </a:tc>
              </a:tr>
              <a:tr h="206836">
                <a:tc>
                  <a:txBody>
                    <a:bodyPr/>
                    <a:lstStyle/>
                    <a:p>
                      <a:pPr algn="l" fontAlgn="ctr"/>
                      <a:r>
                        <a:rPr lang="zh-TW" altLang="en-US" sz="700" b="0" i="0" u="none" strike="noStrike">
                          <a:solidFill>
                            <a:srgbClr val="000000"/>
                          </a:solidFill>
                          <a:latin typeface="微軟正黑體"/>
                        </a:rPr>
                        <a:t>　</a:t>
                      </a:r>
                    </a:p>
                  </a:txBody>
                  <a:tcPr marL="5708" marR="5708" marT="5708"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應收票據淨額 </a:t>
                      </a:r>
                    </a:p>
                  </a:txBody>
                  <a:tcPr marL="5708" marR="5708" marT="5708" marB="0" anchor="ctr">
                    <a:lnL>
                      <a:noFill/>
                    </a:lnL>
                    <a:lnR>
                      <a:noFill/>
                    </a:lnR>
                    <a:lnT>
                      <a:noFill/>
                    </a:lnT>
                    <a:lnB>
                      <a:noFill/>
                    </a:lnB>
                    <a:solidFill>
                      <a:srgbClr val="F2DCDB"/>
                    </a:solidFill>
                  </a:tcPr>
                </a:tc>
                <a:tc hMerge="1">
                  <a:txBody>
                    <a:bodyPr/>
                    <a:lstStyle/>
                    <a:p>
                      <a:pPr algn="l" rtl="0" fontAlgn="ctr"/>
                      <a:endParaRPr lang="zh-TW" altLang="en-US" sz="700" b="0" i="0" u="none" strike="noStrike">
                        <a:solidFill>
                          <a:srgbClr val="000000"/>
                        </a:solidFill>
                        <a:latin typeface="微軟正黑體"/>
                      </a:endParaRPr>
                    </a:p>
                  </a:txBody>
                  <a:tcPr marL="5708" marR="5708" marT="5708" marB="0" anchor="ctr">
                    <a:lnL>
                      <a:noFill/>
                    </a:lnL>
                    <a:lnR>
                      <a:noFill/>
                    </a:lnR>
                    <a:lnT>
                      <a:noFill/>
                    </a:lnT>
                    <a:lnB>
                      <a:noFill/>
                    </a:lnB>
                    <a:solidFill>
                      <a:srgbClr val="F2DCDB"/>
                    </a:solidFill>
                  </a:tcPr>
                </a:tc>
                <a:tc>
                  <a:txBody>
                    <a:bodyPr/>
                    <a:lstStyle/>
                    <a:p>
                      <a:pPr algn="r" rtl="0" fontAlgn="ctr"/>
                      <a:r>
                        <a:rPr lang="en-US" altLang="zh-TW" sz="1200" b="0" i="0" u="none" strike="noStrike">
                          <a:solidFill>
                            <a:srgbClr val="000000"/>
                          </a:solidFill>
                          <a:latin typeface="微軟正黑體"/>
                        </a:rPr>
                        <a:t>195</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a:rPr>
                        <a:t>0.89</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222</a:t>
                      </a:r>
                    </a:p>
                  </a:txBody>
                  <a:tcPr marL="5708" marR="5708" marT="5708"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1.06</a:t>
                      </a:r>
                    </a:p>
                  </a:txBody>
                  <a:tcPr marL="5708" marR="5708" marT="5708"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281</a:t>
                      </a:r>
                    </a:p>
                  </a:txBody>
                  <a:tcPr marL="5708" marR="5708" marT="5708"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1.31</a:t>
                      </a:r>
                    </a:p>
                  </a:txBody>
                  <a:tcPr marL="5708" marR="5708" marT="5708" marB="0" anchor="ctr">
                    <a:lnL>
                      <a:noFill/>
                    </a:lnL>
                    <a:lnR>
                      <a:noFill/>
                    </a:lnR>
                    <a:lnT>
                      <a:noFill/>
                    </a:lnT>
                    <a:lnB>
                      <a:noFill/>
                    </a:lnB>
                  </a:tcPr>
                </a:tc>
              </a:tr>
              <a:tr h="346649">
                <a:tc>
                  <a:txBody>
                    <a:bodyPr/>
                    <a:lstStyle/>
                    <a:p>
                      <a:pPr algn="l" fontAlgn="ctr"/>
                      <a:r>
                        <a:rPr lang="zh-TW" altLang="en-US" sz="700" b="0" i="0" u="none" strike="noStrike">
                          <a:solidFill>
                            <a:srgbClr val="000000"/>
                          </a:solidFill>
                          <a:latin typeface="微軟正黑體"/>
                        </a:rPr>
                        <a:t>　</a:t>
                      </a:r>
                    </a:p>
                  </a:txBody>
                  <a:tcPr marL="5708" marR="5708" marT="5708"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應收帳款淨額 </a:t>
                      </a:r>
                    </a:p>
                  </a:txBody>
                  <a:tcPr marL="5708" marR="5708" marT="5708" marB="0" anchor="ctr">
                    <a:lnL>
                      <a:noFill/>
                    </a:lnL>
                    <a:lnR>
                      <a:noFill/>
                    </a:lnR>
                    <a:lnT>
                      <a:noFill/>
                    </a:lnT>
                    <a:lnB>
                      <a:noFill/>
                    </a:lnB>
                    <a:solidFill>
                      <a:srgbClr val="F2DCDB"/>
                    </a:solidFill>
                  </a:tcPr>
                </a:tc>
                <a:tc hMerge="1">
                  <a:txBody>
                    <a:bodyPr/>
                    <a:lstStyle/>
                    <a:p>
                      <a:pPr algn="l" rtl="0" fontAlgn="ctr"/>
                      <a:endParaRPr lang="zh-TW" altLang="en-US" sz="700" b="0" i="0" u="none" strike="noStrike">
                        <a:solidFill>
                          <a:srgbClr val="000000"/>
                        </a:solidFill>
                        <a:latin typeface="微軟正黑體"/>
                      </a:endParaRPr>
                    </a:p>
                  </a:txBody>
                  <a:tcPr marL="5708" marR="5708" marT="5708" marB="0" anchor="ctr">
                    <a:lnL>
                      <a:noFill/>
                    </a:lnL>
                    <a:lnR>
                      <a:noFill/>
                    </a:lnR>
                    <a:lnT>
                      <a:noFill/>
                    </a:lnT>
                    <a:lnB>
                      <a:noFill/>
                    </a:lnB>
                    <a:solidFill>
                      <a:srgbClr val="F2DCDB"/>
                    </a:solidFill>
                  </a:tcPr>
                </a:tc>
                <a:tc>
                  <a:txBody>
                    <a:bodyPr/>
                    <a:lstStyle/>
                    <a:p>
                      <a:pPr algn="r" rtl="0" fontAlgn="ctr"/>
                      <a:r>
                        <a:rPr lang="en-US" altLang="zh-TW" sz="1200" b="0" i="0" u="none" strike="noStrike">
                          <a:solidFill>
                            <a:srgbClr val="000000"/>
                          </a:solidFill>
                          <a:latin typeface="微軟正黑體"/>
                        </a:rPr>
                        <a:t>2,608</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a:rPr>
                        <a:t>11.85</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2,751</a:t>
                      </a:r>
                    </a:p>
                  </a:txBody>
                  <a:tcPr marL="5708" marR="5708" marT="5708"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13.14</a:t>
                      </a:r>
                    </a:p>
                  </a:txBody>
                  <a:tcPr marL="5708" marR="5708" marT="5708"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2,409</a:t>
                      </a:r>
                    </a:p>
                  </a:txBody>
                  <a:tcPr marL="5708" marR="5708" marT="5708" marB="0" anchor="ctr">
                    <a:lnL>
                      <a:noFill/>
                    </a:lnL>
                    <a:lnR>
                      <a:noFill/>
                    </a:lnR>
                    <a:lnT>
                      <a:noFill/>
                    </a:lnT>
                    <a:lnB>
                      <a:noFill/>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11.25</a:t>
                      </a:r>
                    </a:p>
                  </a:txBody>
                  <a:tcPr marL="5708" marR="5708" marT="5708" marB="0" anchor="ctr">
                    <a:lnL>
                      <a:noFill/>
                    </a:lnL>
                    <a:lnR>
                      <a:noFill/>
                    </a:lnR>
                    <a:lnT>
                      <a:noFill/>
                    </a:lnT>
                    <a:lnB>
                      <a:noFill/>
                    </a:lnB>
                  </a:tcPr>
                </a:tc>
              </a:tr>
              <a:tr h="206836">
                <a:tc>
                  <a:txBody>
                    <a:bodyPr/>
                    <a:lstStyle/>
                    <a:p>
                      <a:pPr algn="l" fontAlgn="ctr"/>
                      <a:r>
                        <a:rPr lang="zh-TW" altLang="en-US" sz="700" b="0" i="0" u="none" strike="noStrike">
                          <a:solidFill>
                            <a:srgbClr val="000000"/>
                          </a:solidFill>
                          <a:latin typeface="微軟正黑體"/>
                        </a:rPr>
                        <a:t>　</a:t>
                      </a:r>
                    </a:p>
                  </a:txBody>
                  <a:tcPr marL="5708" marR="5708" marT="5708"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存貨 </a:t>
                      </a:r>
                    </a:p>
                  </a:txBody>
                  <a:tcPr marL="5708" marR="5708" marT="5708" marB="0" anchor="ctr">
                    <a:lnL>
                      <a:noFill/>
                    </a:lnL>
                    <a:lnR>
                      <a:noFill/>
                    </a:lnR>
                    <a:lnT>
                      <a:noFill/>
                    </a:lnT>
                    <a:lnB>
                      <a:noFill/>
                    </a:lnB>
                    <a:solidFill>
                      <a:srgbClr val="F2DCDB"/>
                    </a:solidFill>
                  </a:tcPr>
                </a:tc>
                <a:tc hMerge="1">
                  <a:txBody>
                    <a:bodyPr/>
                    <a:lstStyle/>
                    <a:p>
                      <a:pPr algn="l" rtl="0" fontAlgn="ctr"/>
                      <a:endParaRPr lang="zh-TW" altLang="en-US" sz="700" b="0" i="0" u="none" strike="noStrike">
                        <a:solidFill>
                          <a:srgbClr val="000000"/>
                        </a:solidFill>
                        <a:latin typeface="微軟正黑體"/>
                      </a:endParaRPr>
                    </a:p>
                  </a:txBody>
                  <a:tcPr marL="5708" marR="5708" marT="5708" marB="0" anchor="ctr">
                    <a:lnL>
                      <a:noFill/>
                    </a:lnL>
                    <a:lnR>
                      <a:noFill/>
                    </a:lnR>
                    <a:lnT>
                      <a:noFill/>
                    </a:lnT>
                    <a:lnB>
                      <a:noFill/>
                    </a:lnB>
                    <a:solidFill>
                      <a:srgbClr val="F2DCDB"/>
                    </a:solidFill>
                  </a:tcPr>
                </a:tc>
                <a:tc>
                  <a:txBody>
                    <a:bodyPr/>
                    <a:lstStyle/>
                    <a:p>
                      <a:pPr algn="r" rtl="0" fontAlgn="ctr"/>
                      <a:r>
                        <a:rPr lang="en-US" altLang="zh-TW" sz="1200" b="0" i="0" u="none" strike="noStrike">
                          <a:solidFill>
                            <a:srgbClr val="000000"/>
                          </a:solidFill>
                          <a:latin typeface="微軟正黑體"/>
                        </a:rPr>
                        <a:t>3,110</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a:rPr>
                        <a:t>14.13</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3,520</a:t>
                      </a:r>
                    </a:p>
                  </a:txBody>
                  <a:tcPr marL="5708" marR="5708" marT="5708"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16.81</a:t>
                      </a:r>
                    </a:p>
                  </a:txBody>
                  <a:tcPr marL="5708" marR="5708" marT="5708"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3,125</a:t>
                      </a:r>
                    </a:p>
                  </a:txBody>
                  <a:tcPr marL="5708" marR="5708" marT="5708" marB="0" anchor="ctr">
                    <a:lnL>
                      <a:noFill/>
                    </a:lnL>
                    <a:lnR>
                      <a:noFill/>
                    </a:lnR>
                    <a:lnT>
                      <a:noFill/>
                    </a:lnT>
                    <a:lnB>
                      <a:noFill/>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14.6</a:t>
                      </a:r>
                    </a:p>
                  </a:txBody>
                  <a:tcPr marL="5708" marR="5708" marT="5708" marB="0" anchor="ctr">
                    <a:lnL>
                      <a:noFill/>
                    </a:lnL>
                    <a:lnR>
                      <a:noFill/>
                    </a:lnR>
                    <a:lnT>
                      <a:noFill/>
                    </a:lnT>
                    <a:lnB>
                      <a:noFill/>
                    </a:lnB>
                  </a:tcPr>
                </a:tc>
              </a:tr>
              <a:tr h="216238">
                <a:tc>
                  <a:txBody>
                    <a:bodyPr/>
                    <a:lstStyle/>
                    <a:p>
                      <a:pPr algn="l" fontAlgn="ctr"/>
                      <a:r>
                        <a:rPr lang="zh-TW" altLang="en-US" sz="700" b="0" i="0" u="none" strike="noStrike">
                          <a:solidFill>
                            <a:srgbClr val="000000"/>
                          </a:solidFill>
                          <a:latin typeface="微軟正黑體"/>
                        </a:rPr>
                        <a:t>　</a:t>
                      </a:r>
                    </a:p>
                  </a:txBody>
                  <a:tcPr marL="5708" marR="5708" marT="5708" marB="0" anchor="ctr">
                    <a:lnL>
                      <a:noFill/>
                    </a:lnL>
                    <a:lnR>
                      <a:noFill/>
                    </a:lnR>
                    <a:lnT>
                      <a:noFill/>
                    </a:lnT>
                    <a:lnB w="25400" cap="flat" cmpd="dbl" algn="ctr">
                      <a:solidFill>
                        <a:srgbClr val="000000"/>
                      </a:solidFill>
                      <a:prstDash val="solid"/>
                      <a:round/>
                      <a:headEnd type="none" w="med" len="med"/>
                      <a:tailEnd type="none" w="med" len="med"/>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a:noFill/>
                    </a:lnT>
                    <a:lnB w="25400" cap="flat" cmpd="dbl" algn="ctr">
                      <a:solidFill>
                        <a:srgbClr val="000000"/>
                      </a:solidFill>
                      <a:prstDash val="solid"/>
                      <a:round/>
                      <a:headEnd type="none" w="med" len="med"/>
                      <a:tailEnd type="none" w="med" len="med"/>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其他流動資產 </a:t>
                      </a:r>
                    </a:p>
                  </a:txBody>
                  <a:tcPr marL="5708" marR="5708" marT="5708" marB="0" anchor="ctr">
                    <a:lnL>
                      <a:noFill/>
                    </a:lnL>
                    <a:lnR>
                      <a:noFill/>
                    </a:lnR>
                    <a:lnT>
                      <a:noFill/>
                    </a:lnT>
                    <a:lnB w="25400" cap="flat" cmpd="dbl" algn="ctr">
                      <a:solidFill>
                        <a:srgbClr val="000000"/>
                      </a:solidFill>
                      <a:prstDash val="solid"/>
                      <a:round/>
                      <a:headEnd type="none" w="med" len="med"/>
                      <a:tailEnd type="none" w="med" len="med"/>
                    </a:lnB>
                    <a:solidFill>
                      <a:srgbClr val="F2DCDB"/>
                    </a:solidFill>
                  </a:tcPr>
                </a:tc>
                <a:tc hMerge="1">
                  <a:txBody>
                    <a:bodyPr/>
                    <a:lstStyle/>
                    <a:p>
                      <a:pPr algn="l" rtl="0" fontAlgn="ctr"/>
                      <a:endParaRPr lang="zh-TW" altLang="en-US" sz="700" b="0" i="0" u="none" strike="noStrike">
                        <a:solidFill>
                          <a:srgbClr val="000000"/>
                        </a:solidFill>
                        <a:latin typeface="微軟正黑體"/>
                      </a:endParaRPr>
                    </a:p>
                  </a:txBody>
                  <a:tcPr marL="5708" marR="5708" marT="5708" marB="0" anchor="ctr">
                    <a:lnL>
                      <a:noFill/>
                    </a:lnL>
                    <a:lnR>
                      <a:noFill/>
                    </a:lnR>
                    <a:lnT>
                      <a:noFill/>
                    </a:lnT>
                    <a:lnB w="25400" cap="flat" cmpd="dbl" algn="ctr">
                      <a:solidFill>
                        <a:srgbClr val="000000"/>
                      </a:solidFill>
                      <a:prstDash val="solid"/>
                      <a:round/>
                      <a:headEnd type="none" w="med" len="med"/>
                      <a:tailEnd type="none" w="med" len="med"/>
                    </a:lnB>
                    <a:solidFill>
                      <a:srgbClr val="F2DCDB"/>
                    </a:solidFill>
                  </a:tcPr>
                </a:tc>
                <a:tc>
                  <a:txBody>
                    <a:bodyPr/>
                    <a:lstStyle/>
                    <a:p>
                      <a:pPr algn="r" rtl="0" fontAlgn="ctr"/>
                      <a:r>
                        <a:rPr lang="en-US" altLang="zh-TW" sz="1200" b="0" i="0" u="none" strike="noStrike">
                          <a:solidFill>
                            <a:srgbClr val="000000"/>
                          </a:solidFill>
                          <a:latin typeface="微軟正黑體"/>
                        </a:rPr>
                        <a:t>313</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a:solidFill>
                            <a:srgbClr val="000000"/>
                          </a:solidFill>
                          <a:latin typeface="微軟正黑體"/>
                        </a:rPr>
                        <a:t>1.42</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775</a:t>
                      </a:r>
                    </a:p>
                  </a:txBody>
                  <a:tcPr marL="5708" marR="5708" marT="5708" marB="0" anchor="ctr">
                    <a:lnL>
                      <a:noFill/>
                    </a:lnL>
                    <a:lnR>
                      <a:noFill/>
                    </a:lnR>
                    <a:lnT>
                      <a:noFill/>
                    </a:lnT>
                    <a:lnB w="25400" cap="flat" cmpd="dbl"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3.7</a:t>
                      </a:r>
                    </a:p>
                  </a:txBody>
                  <a:tcPr marL="5708" marR="5708" marT="5708" marB="0" anchor="ctr">
                    <a:lnL>
                      <a:noFill/>
                    </a:lnL>
                    <a:lnR>
                      <a:noFill/>
                    </a:lnR>
                    <a:lnT>
                      <a:noFill/>
                    </a:lnT>
                    <a:lnB w="25400" cap="flat" cmpd="dbl"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744</a:t>
                      </a:r>
                    </a:p>
                  </a:txBody>
                  <a:tcPr marL="5708" marR="5708" marT="5708"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3.48</a:t>
                      </a:r>
                    </a:p>
                  </a:txBody>
                  <a:tcPr marL="5708" marR="5708" marT="5708" marB="0" anchor="ctr">
                    <a:lnL>
                      <a:noFill/>
                    </a:lnL>
                    <a:lnR>
                      <a:noFill/>
                    </a:lnR>
                    <a:lnT>
                      <a:noFill/>
                    </a:lnT>
                    <a:lnB w="25400" cap="flat" cmpd="dbl" algn="ctr">
                      <a:solidFill>
                        <a:srgbClr val="000000"/>
                      </a:solidFill>
                      <a:prstDash val="solid"/>
                      <a:round/>
                      <a:headEnd type="none" w="med" len="med"/>
                      <a:tailEnd type="none" w="med" len="med"/>
                    </a:lnB>
                  </a:tcPr>
                </a:tc>
              </a:tr>
              <a:tr h="346649">
                <a:tc>
                  <a:txBody>
                    <a:bodyPr/>
                    <a:lstStyle/>
                    <a:p>
                      <a:pPr algn="l" fontAlgn="ctr"/>
                      <a:r>
                        <a:rPr lang="zh-TW" altLang="en-US" sz="700" b="0" i="0" u="none" strike="noStrike">
                          <a:solidFill>
                            <a:srgbClr val="000000"/>
                          </a:solidFill>
                          <a:latin typeface="微軟正黑體"/>
                        </a:rPr>
                        <a:t>　</a:t>
                      </a:r>
                    </a:p>
                  </a:txBody>
                  <a:tcPr marL="5708" marR="5708" marT="5708"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a:txBody>
                    <a:bodyPr/>
                    <a:lstStyle/>
                    <a:p>
                      <a:pPr algn="l" fontAlgn="ctr"/>
                      <a:r>
                        <a:rPr lang="zh-TW" altLang="en-US" sz="1200" b="1" i="0" u="none" strike="noStrike">
                          <a:solidFill>
                            <a:srgbClr val="000000"/>
                          </a:solidFill>
                          <a:latin typeface="微軟正黑體" pitchFamily="34" charset="-120"/>
                          <a:ea typeface="微軟正黑體" pitchFamily="34" charset="-120"/>
                        </a:rPr>
                        <a:t>　</a:t>
                      </a:r>
                    </a:p>
                  </a:txBody>
                  <a:tcPr marL="5708" marR="5708" marT="5708"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gridSpan="2">
                  <a:txBody>
                    <a:bodyPr/>
                    <a:lstStyle/>
                    <a:p>
                      <a:pPr algn="l" rtl="0" fontAlgn="ctr"/>
                      <a:r>
                        <a:rPr lang="zh-TW" altLang="en-US" sz="1200" b="1" i="0" u="none" strike="noStrike">
                          <a:solidFill>
                            <a:srgbClr val="000000"/>
                          </a:solidFill>
                          <a:latin typeface="微軟正黑體" pitchFamily="34" charset="-120"/>
                          <a:ea typeface="微軟正黑體" pitchFamily="34" charset="-120"/>
                        </a:rPr>
                        <a:t>流動資產合計 </a:t>
                      </a:r>
                    </a:p>
                  </a:txBody>
                  <a:tcPr marL="5708" marR="5708" marT="5708"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hMerge="1">
                  <a:txBody>
                    <a:bodyPr/>
                    <a:lstStyle/>
                    <a:p>
                      <a:pPr algn="l" rtl="0" fontAlgn="ctr"/>
                      <a:endParaRPr lang="zh-TW" altLang="en-US" sz="700" b="1" i="0" u="none" strike="noStrike">
                        <a:solidFill>
                          <a:srgbClr val="000000"/>
                        </a:solidFill>
                        <a:latin typeface="微軟正黑體"/>
                      </a:endParaRPr>
                    </a:p>
                  </a:txBody>
                  <a:tcPr marL="5708" marR="5708" marT="5708"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a:txBody>
                    <a:bodyPr/>
                    <a:lstStyle/>
                    <a:p>
                      <a:pPr algn="r" rtl="0" fontAlgn="ctr"/>
                      <a:r>
                        <a:rPr lang="en-US" altLang="zh-TW" sz="1200" b="1" i="0" u="none" strike="noStrike">
                          <a:solidFill>
                            <a:srgbClr val="000000"/>
                          </a:solidFill>
                          <a:latin typeface="微軟正黑體"/>
                        </a:rPr>
                        <a:t>10,050</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1" i="0" u="none" strike="noStrike" dirty="0">
                          <a:solidFill>
                            <a:srgbClr val="000000"/>
                          </a:solidFill>
                          <a:latin typeface="微軟正黑體"/>
                        </a:rPr>
                        <a:t>45.67</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11,175</a:t>
                      </a:r>
                    </a:p>
                  </a:txBody>
                  <a:tcPr marL="5708" marR="5708" marT="5708"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53.36</a:t>
                      </a:r>
                    </a:p>
                  </a:txBody>
                  <a:tcPr marL="5708" marR="5708" marT="5708"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11,190</a:t>
                      </a:r>
                    </a:p>
                  </a:txBody>
                  <a:tcPr marL="5708" marR="5708" marT="5708"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52.27</a:t>
                      </a:r>
                    </a:p>
                  </a:txBody>
                  <a:tcPr marL="5708" marR="5708" marT="5708"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pSp>
        <p:nvGrpSpPr>
          <p:cNvPr id="55" name="群組 54"/>
          <p:cNvGrpSpPr/>
          <p:nvPr/>
        </p:nvGrpSpPr>
        <p:grpSpPr>
          <a:xfrm>
            <a:off x="827582" y="620688"/>
            <a:ext cx="3063233" cy="1056197"/>
            <a:chOff x="827582" y="404663"/>
            <a:chExt cx="3634872" cy="1146719"/>
          </a:xfrm>
        </p:grpSpPr>
        <p:pic>
          <p:nvPicPr>
            <p:cNvPr id="56" name="圖片 55"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7" name="矩形 56"/>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6948264" y="1988840"/>
            <a:ext cx="1800200" cy="360040"/>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dirty="0" smtClean="0">
                <a:latin typeface="微軟正黑體" pitchFamily="34" charset="-120"/>
                <a:ea typeface="微軟正黑體" pitchFamily="34" charset="-120"/>
              </a:rPr>
              <a:t>新台幣百萬元</a:t>
            </a:r>
            <a:endParaRPr kumimoji="0" lang="zh-TW" altLang="en-US" sz="1400" dirty="0">
              <a:latin typeface="微軟正黑體" pitchFamily="34" charset="-120"/>
              <a:ea typeface="微軟正黑體" pitchFamily="34" charset="-120"/>
            </a:endParaRPr>
          </a:p>
        </p:txBody>
      </p:sp>
      <p:sp>
        <p:nvSpPr>
          <p:cNvPr id="12" name="文字方塊 11"/>
          <p:cNvSpPr txBox="1"/>
          <p:nvPr/>
        </p:nvSpPr>
        <p:spPr>
          <a:xfrm>
            <a:off x="899592" y="1691516"/>
            <a:ext cx="5112568" cy="369332"/>
          </a:xfrm>
          <a:prstGeom prst="rect">
            <a:avLst/>
          </a:prstGeom>
          <a:noFill/>
        </p:spPr>
        <p:txBody>
          <a:bodyPr wrap="square" rtlCol="0">
            <a:spAutoFit/>
          </a:bodyPr>
          <a:lstStyle/>
          <a:p>
            <a:pPr>
              <a:buFont typeface="Arial" pitchFamily="34" charset="0"/>
              <a:buChar char="•"/>
            </a:pPr>
            <a:r>
              <a:rPr lang="zh-TW" altLang="en-US" b="1" dirty="0" smtClean="0">
                <a:latin typeface="微軟正黑體" pitchFamily="34" charset="-120"/>
                <a:ea typeface="微軟正黑體" pitchFamily="34" charset="-120"/>
              </a:rPr>
              <a:t>合併資產負債表</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續</a:t>
            </a:r>
            <a:r>
              <a:rPr lang="en-US" altLang="zh-TW" b="1" dirty="0" smtClean="0">
                <a:latin typeface="微軟正黑體" pitchFamily="34" charset="-120"/>
                <a:ea typeface="微軟正黑體" pitchFamily="34" charset="-120"/>
              </a:rPr>
              <a:t>)</a:t>
            </a:r>
            <a:endParaRPr lang="zh-TW" altLang="en-US" b="1" dirty="0" smtClean="0">
              <a:latin typeface="微軟正黑體" pitchFamily="34" charset="-120"/>
              <a:ea typeface="微軟正黑體" pitchFamily="34" charset="-120"/>
            </a:endParaRPr>
          </a:p>
        </p:txBody>
      </p:sp>
      <p:sp>
        <p:nvSpPr>
          <p:cNvPr id="29" name="投影片編號版面配置區 28"/>
          <p:cNvSpPr>
            <a:spLocks noGrp="1"/>
          </p:cNvSpPr>
          <p:nvPr>
            <p:ph type="sldNum" sz="quarter" idx="16"/>
          </p:nvPr>
        </p:nvSpPr>
        <p:spPr/>
        <p:txBody>
          <a:bodyPr/>
          <a:lstStyle/>
          <a:p>
            <a:pPr>
              <a:defRPr/>
            </a:pPr>
            <a:fld id="{620B626C-7E9B-45DD-B951-EB10FCB05BC4}" type="slidenum">
              <a:rPr lang="zh-TW" altLang="en-US" smtClean="0"/>
              <a:pPr>
                <a:defRPr/>
              </a:pPr>
              <a:t>27</a:t>
            </a:fld>
            <a:endParaRPr lang="zh-TW" altLang="en-US"/>
          </a:p>
        </p:txBody>
      </p:sp>
      <p:graphicFrame>
        <p:nvGraphicFramePr>
          <p:cNvPr id="51" name="表格 50"/>
          <p:cNvGraphicFramePr>
            <a:graphicFrameLocks noGrp="1"/>
          </p:cNvGraphicFramePr>
          <p:nvPr/>
        </p:nvGraphicFramePr>
        <p:xfrm>
          <a:off x="827584" y="2332870"/>
          <a:ext cx="7632847" cy="4193638"/>
        </p:xfrm>
        <a:graphic>
          <a:graphicData uri="http://schemas.openxmlformats.org/drawingml/2006/table">
            <a:tbl>
              <a:tblPr/>
              <a:tblGrid>
                <a:gridCol w="647341"/>
                <a:gridCol w="453550"/>
                <a:gridCol w="579901"/>
                <a:gridCol w="1421745"/>
                <a:gridCol w="813287"/>
                <a:gridCol w="634526"/>
                <a:gridCol w="992048"/>
                <a:gridCol w="738987"/>
                <a:gridCol w="813287"/>
                <a:gridCol w="538175"/>
              </a:tblGrid>
              <a:tr h="341264">
                <a:tc gridSpan="3">
                  <a:txBody>
                    <a:bodyPr/>
                    <a:lstStyle/>
                    <a:p>
                      <a:pPr algn="ctr" rtl="0" fontAlgn="ctr"/>
                      <a:r>
                        <a:rPr lang="zh-TW" altLang="en-US" sz="1200" b="1" i="0" u="none" strike="noStrike" dirty="0">
                          <a:solidFill>
                            <a:srgbClr val="FFFFFF"/>
                          </a:solidFill>
                          <a:latin typeface="微軟正黑體" pitchFamily="34" charset="-120"/>
                          <a:ea typeface="微軟正黑體" pitchFamily="34" charset="-120"/>
                        </a:rPr>
                        <a:t>期別</a:t>
                      </a:r>
                      <a:r>
                        <a:rPr lang="zh-TW" altLang="en-US" sz="1200" b="0" i="0" u="none" strike="noStrike" dirty="0">
                          <a:solidFill>
                            <a:srgbClr val="000000"/>
                          </a:solidFill>
                          <a:latin typeface="微軟正黑體" pitchFamily="34" charset="-120"/>
                          <a:ea typeface="微軟正黑體" pitchFamily="34" charset="-120"/>
                        </a:rPr>
                        <a:t> </a:t>
                      </a:r>
                      <a:endParaRPr lang="zh-TW" altLang="en-US" sz="1200" b="1" i="0" u="none" strike="noStrike" dirty="0">
                        <a:solidFill>
                          <a:srgbClr val="FFFFFF"/>
                        </a:solidFill>
                        <a:latin typeface="微軟正黑體" pitchFamily="34" charset="-120"/>
                        <a:ea typeface="微軟正黑體" pitchFamily="34" charset="-120"/>
                      </a:endParaRP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zh-TW" altLang="en-US" sz="1200" b="1" i="0" u="none" strike="noStrike">
                          <a:solidFill>
                            <a:srgbClr val="FFFFFF"/>
                          </a:solidFill>
                          <a:latin typeface="微軟正黑體" pitchFamily="34" charset="-120"/>
                          <a:ea typeface="微軟正黑體" pitchFamily="34" charset="-120"/>
                        </a:rPr>
                        <a:t>資                 產</a:t>
                      </a:r>
                      <a:r>
                        <a:rPr lang="zh-TW" altLang="en-US" sz="1200" b="0" i="0" u="none" strike="noStrike">
                          <a:solidFill>
                            <a:srgbClr val="000000"/>
                          </a:solidFill>
                          <a:latin typeface="微軟正黑體" pitchFamily="34" charset="-120"/>
                          <a:ea typeface="微軟正黑體" pitchFamily="34" charset="-120"/>
                        </a:rPr>
                        <a:t> </a:t>
                      </a:r>
                      <a:endParaRPr lang="zh-TW" altLang="en-US" sz="1200" b="1" i="0" u="none" strike="noStrike">
                        <a:solidFill>
                          <a:srgbClr val="FFFFFF"/>
                        </a:solidFill>
                        <a:latin typeface="微軟正黑體" pitchFamily="34" charset="-120"/>
                        <a:ea typeface="微軟正黑體" pitchFamily="34" charset="-120"/>
                      </a:endParaRP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200" b="1" i="0" u="none" strike="noStrike">
                          <a:solidFill>
                            <a:srgbClr val="FFFFFF"/>
                          </a:solidFill>
                          <a:latin typeface="微軟正黑體" pitchFamily="34" charset="-120"/>
                          <a:ea typeface="微軟正黑體" pitchFamily="34" charset="-120"/>
                        </a:rPr>
                        <a:t>2020</a:t>
                      </a:r>
                      <a:r>
                        <a:rPr lang="zh-TW" altLang="en-US" sz="1200" b="1" i="0" u="none" strike="noStrike">
                          <a:solidFill>
                            <a:srgbClr val="FFFFFF"/>
                          </a:solidFill>
                          <a:latin typeface="微軟正黑體" pitchFamily="34" charset="-120"/>
                          <a:ea typeface="微軟正黑體" pitchFamily="34" charset="-120"/>
                        </a:rPr>
                        <a:t>年</a:t>
                      </a:r>
                      <a:r>
                        <a:rPr lang="en-US" altLang="zh-TW" sz="1200" b="1" i="0" u="none" strike="noStrike">
                          <a:solidFill>
                            <a:srgbClr val="FFFFFF"/>
                          </a:solidFill>
                          <a:latin typeface="微軟正黑體" pitchFamily="34" charset="-120"/>
                          <a:ea typeface="微軟正黑體" pitchFamily="34" charset="-120"/>
                        </a:rPr>
                        <a:t>6</a:t>
                      </a:r>
                      <a:r>
                        <a:rPr lang="zh-TW" altLang="en-US" sz="1200" b="1" i="0" u="none" strike="noStrike">
                          <a:solidFill>
                            <a:srgbClr val="FFFFFF"/>
                          </a:solidFill>
                          <a:latin typeface="微軟正黑體" pitchFamily="34" charset="-120"/>
                          <a:ea typeface="微軟正黑體" pitchFamily="34" charset="-120"/>
                        </a:rPr>
                        <a:t>月</a:t>
                      </a:r>
                      <a:r>
                        <a:rPr lang="en-US" altLang="zh-TW" sz="1200" b="1" i="0" u="none" strike="noStrike">
                          <a:solidFill>
                            <a:srgbClr val="FFFFFF"/>
                          </a:solidFill>
                          <a:latin typeface="微軟正黑體" pitchFamily="34" charset="-120"/>
                          <a:ea typeface="微軟正黑體" pitchFamily="34" charset="-120"/>
                        </a:rPr>
                        <a:t>30</a:t>
                      </a:r>
                      <a:r>
                        <a:rPr lang="zh-TW" altLang="en-US" sz="1200" b="1" i="0" u="none" strike="noStrike">
                          <a:solidFill>
                            <a:srgbClr val="FFFFFF"/>
                          </a:solidFill>
                          <a:latin typeface="微軟正黑體" pitchFamily="34" charset="-120"/>
                          <a:ea typeface="微軟正黑體" pitchFamily="34" charset="-120"/>
                        </a:rPr>
                        <a:t>日</a:t>
                      </a: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1" i="0" u="none" strike="noStrike">
                          <a:solidFill>
                            <a:srgbClr val="FFFFFF"/>
                          </a:solidFill>
                          <a:latin typeface="微軟正黑體" pitchFamily="34" charset="-120"/>
                          <a:ea typeface="微軟正黑體" pitchFamily="34" charset="-120"/>
                        </a:rPr>
                        <a:t>2019</a:t>
                      </a:r>
                      <a:r>
                        <a:rPr lang="zh-TW" altLang="en-US" sz="1200" b="1" i="0" u="none" strike="noStrike">
                          <a:solidFill>
                            <a:srgbClr val="FFFFFF"/>
                          </a:solidFill>
                          <a:latin typeface="微軟正黑體" pitchFamily="34" charset="-120"/>
                          <a:ea typeface="微軟正黑體" pitchFamily="34" charset="-120"/>
                        </a:rPr>
                        <a:t>年</a:t>
                      </a:r>
                      <a:r>
                        <a:rPr lang="en-US" altLang="zh-TW" sz="1200" b="1" i="0" u="none" strike="noStrike">
                          <a:solidFill>
                            <a:srgbClr val="FFFFFF"/>
                          </a:solidFill>
                          <a:latin typeface="微軟正黑體" pitchFamily="34" charset="-120"/>
                          <a:ea typeface="微軟正黑體" pitchFamily="34" charset="-120"/>
                        </a:rPr>
                        <a:t>6</a:t>
                      </a:r>
                      <a:r>
                        <a:rPr lang="zh-TW" altLang="en-US" sz="1200" b="1" i="0" u="none" strike="noStrike">
                          <a:solidFill>
                            <a:srgbClr val="FFFFFF"/>
                          </a:solidFill>
                          <a:latin typeface="微軟正黑體" pitchFamily="34" charset="-120"/>
                          <a:ea typeface="微軟正黑體" pitchFamily="34" charset="-120"/>
                        </a:rPr>
                        <a:t>月</a:t>
                      </a:r>
                      <a:r>
                        <a:rPr lang="en-US" altLang="zh-TW" sz="1200" b="1" i="0" u="none" strike="noStrike">
                          <a:solidFill>
                            <a:srgbClr val="FFFFFF"/>
                          </a:solidFill>
                          <a:latin typeface="微軟正黑體" pitchFamily="34" charset="-120"/>
                          <a:ea typeface="微軟正黑體" pitchFamily="34" charset="-120"/>
                        </a:rPr>
                        <a:t>30</a:t>
                      </a:r>
                      <a:r>
                        <a:rPr lang="zh-TW" altLang="en-US" sz="1200" b="1" i="0" u="none" strike="noStrike">
                          <a:solidFill>
                            <a:srgbClr val="FFFFFF"/>
                          </a:solidFill>
                          <a:latin typeface="微軟正黑體" pitchFamily="34" charset="-120"/>
                          <a:ea typeface="微軟正黑體" pitchFamily="34" charset="-120"/>
                        </a:rPr>
                        <a:t>日</a:t>
                      </a: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1" i="0" u="none" strike="noStrike">
                          <a:solidFill>
                            <a:srgbClr val="FFFFFF"/>
                          </a:solidFill>
                          <a:latin typeface="微軟正黑體" pitchFamily="34" charset="-120"/>
                          <a:ea typeface="微軟正黑體" pitchFamily="34" charset="-120"/>
                        </a:rPr>
                        <a:t>2020</a:t>
                      </a:r>
                      <a:r>
                        <a:rPr lang="zh-TW" altLang="en-US" sz="1200" b="1" i="0" u="none" strike="noStrike">
                          <a:solidFill>
                            <a:srgbClr val="FFFFFF"/>
                          </a:solidFill>
                          <a:latin typeface="微軟正黑體" pitchFamily="34" charset="-120"/>
                          <a:ea typeface="微軟正黑體" pitchFamily="34" charset="-120"/>
                        </a:rPr>
                        <a:t>年</a:t>
                      </a:r>
                      <a:r>
                        <a:rPr lang="en-US" altLang="zh-TW" sz="1200" b="1" i="0" u="none" strike="noStrike">
                          <a:solidFill>
                            <a:srgbClr val="FFFFFF"/>
                          </a:solidFill>
                          <a:latin typeface="微軟正黑體" pitchFamily="34" charset="-120"/>
                          <a:ea typeface="微軟正黑體" pitchFamily="34" charset="-120"/>
                        </a:rPr>
                        <a:t>3</a:t>
                      </a:r>
                      <a:r>
                        <a:rPr lang="zh-TW" altLang="en-US" sz="1200" b="1" i="0" u="none" strike="noStrike">
                          <a:solidFill>
                            <a:srgbClr val="FFFFFF"/>
                          </a:solidFill>
                          <a:latin typeface="微軟正黑體" pitchFamily="34" charset="-120"/>
                          <a:ea typeface="微軟正黑體" pitchFamily="34" charset="-120"/>
                        </a:rPr>
                        <a:t>月</a:t>
                      </a:r>
                      <a:r>
                        <a:rPr lang="en-US" altLang="zh-TW" sz="1200" b="1" i="0" u="none" strike="noStrike">
                          <a:solidFill>
                            <a:srgbClr val="FFFFFF"/>
                          </a:solidFill>
                          <a:latin typeface="微軟正黑體" pitchFamily="34" charset="-120"/>
                          <a:ea typeface="微軟正黑體" pitchFamily="34" charset="-120"/>
                        </a:rPr>
                        <a:t>31</a:t>
                      </a:r>
                      <a:r>
                        <a:rPr lang="zh-TW" altLang="en-US" sz="1200" b="1" i="0" u="none" strike="noStrike">
                          <a:solidFill>
                            <a:srgbClr val="FFFFFF"/>
                          </a:solidFill>
                          <a:latin typeface="微軟正黑體" pitchFamily="34" charset="-120"/>
                          <a:ea typeface="微軟正黑體" pitchFamily="34" charset="-120"/>
                        </a:rPr>
                        <a:t>日</a:t>
                      </a: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r>
              <a:tr h="185294">
                <a:tc gridSpan="3">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資產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2DCDB"/>
                    </a:solidFill>
                  </a:tcPr>
                </a:tc>
                <a:tc hMerge="1">
                  <a:txBody>
                    <a:bodyPr/>
                    <a:lstStyle/>
                    <a:p>
                      <a:endParaRPr lang="zh-TW" altLang="en-US"/>
                    </a:p>
                  </a:txBody>
                  <a:tcPr/>
                </a:tc>
                <a:tc hMerge="1">
                  <a:txBody>
                    <a:bodyPr/>
                    <a:lstStyle/>
                    <a:p>
                      <a:endParaRPr lang="zh-TW" altLang="en-US"/>
                    </a:p>
                  </a:txBody>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2DDDC"/>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2DDDC"/>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r h="185294">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3">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非流動資產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zh-TW" altLang="en-US" sz="1200" b="0" i="0" u="none" strike="noStrike">
                          <a:solidFill>
                            <a:srgbClr val="000000"/>
                          </a:solidFill>
                          <a:latin typeface="微軟正黑體" pitchFamily="34" charset="-120"/>
                          <a:ea typeface="微軟正黑體" pitchFamily="34" charset="-120"/>
                        </a:rPr>
                        <a:t> 金額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TW" altLang="en-US" sz="1200" b="0" i="0" u="none" strike="noStrike">
                          <a:solidFill>
                            <a:srgbClr val="000000"/>
                          </a:solidFill>
                          <a:latin typeface="微軟正黑體" pitchFamily="34" charset="-120"/>
                          <a:ea typeface="微軟正黑體" pitchFamily="34" charset="-120"/>
                        </a:rPr>
                        <a:t>金額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DDC"/>
                    </a:solidFill>
                  </a:tcPr>
                </a:tc>
                <a:tc>
                  <a:txBody>
                    <a:bodyPr/>
                    <a:lstStyle/>
                    <a:p>
                      <a:pPr algn="ctr" rtl="0" fontAlgn="ctr"/>
                      <a:r>
                        <a:rPr lang="zh-TW" altLang="en-US" sz="1200" b="0" i="0" u="none" strike="noStrike">
                          <a:solidFill>
                            <a:srgbClr val="000000"/>
                          </a:solidFill>
                          <a:latin typeface="微軟正黑體" pitchFamily="34" charset="-120"/>
                          <a:ea typeface="微軟正黑體" pitchFamily="34" charset="-120"/>
                        </a:rPr>
                        <a:t>金額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41264">
                <a:tc rowSpan="2">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rowSpan="2">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CDB"/>
                    </a:solidFill>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透過損益按公允價值衡量之 </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CDB"/>
                    </a:solidFill>
                  </a:tcPr>
                </a:tc>
                <a:tc rowSpan="2">
                  <a:txBody>
                    <a:bodyPr/>
                    <a:lstStyle/>
                    <a:p>
                      <a:pPr algn="r" rtl="0" fontAlgn="ctr"/>
                      <a:r>
                        <a:rPr lang="en-US" altLang="zh-TW" sz="1200" b="0" i="0" u="none" strike="noStrike">
                          <a:solidFill>
                            <a:srgbClr val="000000"/>
                          </a:solidFill>
                          <a:latin typeface="微軟正黑體"/>
                        </a:rPr>
                        <a:t>1,728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rtl="0" fontAlgn="ctr"/>
                      <a:r>
                        <a:rPr lang="en-US" altLang="zh-TW" sz="1200" b="0" i="0" u="none" strike="noStrike">
                          <a:solidFill>
                            <a:srgbClr val="000000"/>
                          </a:solidFill>
                          <a:latin typeface="微軟正黑體"/>
                        </a:rPr>
                        <a:t>7.85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1,159</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DDC"/>
                    </a:solidFill>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5.53</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DDC"/>
                    </a:solidFill>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1,453</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6.79</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tcPr>
                </a:tc>
              </a:tr>
              <a:tr h="341264">
                <a:tc vMerge="1">
                  <a:txBody>
                    <a:bodyPr/>
                    <a:lstStyle/>
                    <a:p>
                      <a:endParaRPr lang="zh-TW" altLang="en-US"/>
                    </a:p>
                  </a:txBody>
                  <a:tcPr/>
                </a:tc>
                <a:tc vMerge="1">
                  <a:txBody>
                    <a:bodyPr/>
                    <a:lstStyle/>
                    <a:p>
                      <a:endParaRPr lang="zh-TW" altLang="en-US"/>
                    </a:p>
                  </a:txBody>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金融資產－非流動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341264">
                <a:tc rowSpan="2">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rowSpan="2">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透過其他綜合損益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rowSpan="2">
                  <a:txBody>
                    <a:bodyPr/>
                    <a:lstStyle/>
                    <a:p>
                      <a:pPr algn="r" rtl="0" fontAlgn="ctr"/>
                      <a:r>
                        <a:rPr lang="en-US" altLang="zh-TW" sz="1200" b="0" i="0" u="none" strike="noStrike">
                          <a:solidFill>
                            <a:srgbClr val="000000"/>
                          </a:solidFill>
                          <a:latin typeface="微軟正黑體"/>
                        </a:rPr>
                        <a:t>909</a:t>
                      </a:r>
                    </a:p>
                  </a:txBody>
                  <a:tcPr marL="9525" marR="9525" marT="9525" marB="0" anchor="ctr">
                    <a:lnL>
                      <a:noFill/>
                    </a:lnL>
                    <a:lnR>
                      <a:noFill/>
                    </a:lnR>
                    <a:lnT>
                      <a:noFill/>
                    </a:lnT>
                    <a:lnB>
                      <a:noFill/>
                    </a:lnB>
                    <a:solidFill>
                      <a:srgbClr val="FFFFFF"/>
                    </a:solidFill>
                  </a:tcPr>
                </a:tc>
                <a:tc rowSpan="2">
                  <a:txBody>
                    <a:bodyPr/>
                    <a:lstStyle/>
                    <a:p>
                      <a:pPr algn="r" rtl="0" fontAlgn="ctr"/>
                      <a:r>
                        <a:rPr lang="en-US" altLang="zh-TW" sz="1200" b="0" i="0" u="none" strike="noStrike" dirty="0">
                          <a:solidFill>
                            <a:srgbClr val="000000"/>
                          </a:solidFill>
                          <a:latin typeface="微軟正黑體"/>
                        </a:rPr>
                        <a:t>4.13 </a:t>
                      </a:r>
                    </a:p>
                  </a:txBody>
                  <a:tcPr marL="9525" marR="9525" marT="9525" marB="0" anchor="ctr">
                    <a:lnL>
                      <a:noFill/>
                    </a:lnL>
                    <a:lnR>
                      <a:noFill/>
                    </a:lnR>
                    <a:lnT>
                      <a:noFill/>
                    </a:lnT>
                    <a:lnB>
                      <a:noFill/>
                    </a:lnB>
                    <a:solidFill>
                      <a:srgbClr val="FFFFFF"/>
                    </a:solidFill>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791</a:t>
                      </a:r>
                    </a:p>
                  </a:txBody>
                  <a:tcPr marL="5617" marR="5617" marT="5617" marB="0" anchor="ctr">
                    <a:lnL>
                      <a:noFill/>
                    </a:lnL>
                    <a:lnR>
                      <a:noFill/>
                    </a:lnR>
                    <a:lnT>
                      <a:noFill/>
                    </a:lnT>
                    <a:lnB>
                      <a:noFill/>
                    </a:lnB>
                    <a:solidFill>
                      <a:srgbClr val="F2DDDC"/>
                    </a:solidFill>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3.78</a:t>
                      </a:r>
                    </a:p>
                  </a:txBody>
                  <a:tcPr marL="5617" marR="5617" marT="5617" marB="0" anchor="ctr">
                    <a:lnL>
                      <a:noFill/>
                    </a:lnL>
                    <a:lnR>
                      <a:noFill/>
                    </a:lnR>
                    <a:lnT>
                      <a:noFill/>
                    </a:lnT>
                    <a:lnB>
                      <a:noFill/>
                    </a:lnB>
                    <a:solidFill>
                      <a:srgbClr val="F2DDDC"/>
                    </a:solidFill>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870</a:t>
                      </a:r>
                    </a:p>
                  </a:txBody>
                  <a:tcPr marL="5617" marR="5617" marT="5617" marB="0" anchor="ctr">
                    <a:lnL>
                      <a:noFill/>
                    </a:lnL>
                    <a:lnR>
                      <a:noFill/>
                    </a:lnR>
                    <a:lnT>
                      <a:noFill/>
                    </a:lnT>
                    <a:lnB>
                      <a:noFill/>
                    </a:lnB>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4.06</a:t>
                      </a:r>
                    </a:p>
                  </a:txBody>
                  <a:tcPr marL="5617" marR="5617" marT="5617" marB="0" anchor="ctr">
                    <a:lnL>
                      <a:noFill/>
                    </a:lnL>
                    <a:lnR>
                      <a:noFill/>
                    </a:lnR>
                    <a:lnT>
                      <a:noFill/>
                    </a:lnT>
                    <a:lnB>
                      <a:noFill/>
                    </a:lnB>
                  </a:tcPr>
                </a:tc>
              </a:tr>
              <a:tr h="509317">
                <a:tc vMerge="1">
                  <a:txBody>
                    <a:bodyPr/>
                    <a:lstStyle/>
                    <a:p>
                      <a:endParaRPr lang="zh-TW" altLang="en-US"/>
                    </a:p>
                  </a:txBody>
                  <a:tcPr/>
                </a:tc>
                <a:tc vMerge="1">
                  <a:txBody>
                    <a:bodyPr/>
                    <a:lstStyle/>
                    <a:p>
                      <a:endParaRPr lang="zh-TW" altLang="en-US"/>
                    </a:p>
                  </a:txBody>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按公允價值衡量之金融資產－非流動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341264">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採用權益法之投資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a:solidFill>
                            <a:srgbClr val="000000"/>
                          </a:solidFill>
                          <a:latin typeface="微軟正黑體"/>
                        </a:rPr>
                        <a:t>793</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a:rPr>
                        <a:t>3.60 </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820</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3.92</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787</a:t>
                      </a:r>
                    </a:p>
                  </a:txBody>
                  <a:tcPr marL="5617" marR="5617" marT="5617" marB="0" anchor="ctr">
                    <a:lnL>
                      <a:noFill/>
                    </a:lnL>
                    <a:lnR>
                      <a:noFill/>
                    </a:lnR>
                    <a:lnT>
                      <a:noFill/>
                    </a:lnT>
                    <a:lnB>
                      <a:noFill/>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3.68</a:t>
                      </a:r>
                    </a:p>
                  </a:txBody>
                  <a:tcPr marL="5617" marR="5617" marT="5617" marB="0" anchor="ctr">
                    <a:lnL>
                      <a:noFill/>
                    </a:lnL>
                    <a:lnR>
                      <a:noFill/>
                    </a:lnR>
                    <a:lnT>
                      <a:noFill/>
                    </a:lnT>
                    <a:lnB>
                      <a:noFill/>
                    </a:lnB>
                  </a:tcPr>
                </a:tc>
              </a:tr>
              <a:tr h="341264">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不動產、廠房及設備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a:solidFill>
                            <a:srgbClr val="000000"/>
                          </a:solidFill>
                          <a:latin typeface="微軟正黑體"/>
                        </a:rPr>
                        <a:t>5,413</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a:rPr>
                        <a:t>24.59 </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4,762</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22.74</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4,837</a:t>
                      </a:r>
                    </a:p>
                  </a:txBody>
                  <a:tcPr marL="5617" marR="5617" marT="5617" marB="0" anchor="ctr">
                    <a:lnL>
                      <a:noFill/>
                    </a:lnL>
                    <a:lnR>
                      <a:noFill/>
                    </a:lnR>
                    <a:lnT>
                      <a:noFill/>
                    </a:lnT>
                    <a:lnB>
                      <a:noFill/>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22.6</a:t>
                      </a:r>
                    </a:p>
                  </a:txBody>
                  <a:tcPr marL="5617" marR="5617" marT="5617" marB="0" anchor="ctr">
                    <a:lnL>
                      <a:noFill/>
                    </a:lnL>
                    <a:lnR>
                      <a:noFill/>
                    </a:lnR>
                    <a:lnT>
                      <a:noFill/>
                    </a:lnT>
                    <a:lnB>
                      <a:noFill/>
                    </a:lnB>
                  </a:tcPr>
                </a:tc>
              </a:tr>
              <a:tr h="185294">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使用權資產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a:solidFill>
                            <a:srgbClr val="000000"/>
                          </a:solidFill>
                          <a:latin typeface="微軟正黑體"/>
                        </a:rPr>
                        <a:t>458</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a:rPr>
                        <a:t>2.08 </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430</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2.05</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465</a:t>
                      </a:r>
                    </a:p>
                  </a:txBody>
                  <a:tcPr marL="5617" marR="5617" marT="5617" marB="0" anchor="ctr">
                    <a:lnL>
                      <a:noFill/>
                    </a:lnL>
                    <a:lnR>
                      <a:noFill/>
                    </a:lnR>
                    <a:lnT>
                      <a:noFill/>
                    </a:lnT>
                    <a:lnB>
                      <a:noFill/>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2.17</a:t>
                      </a:r>
                    </a:p>
                  </a:txBody>
                  <a:tcPr marL="5617" marR="5617" marT="5617" marB="0" anchor="ctr">
                    <a:lnL>
                      <a:noFill/>
                    </a:lnL>
                    <a:lnR>
                      <a:noFill/>
                    </a:lnR>
                    <a:lnT>
                      <a:noFill/>
                    </a:lnT>
                    <a:lnB>
                      <a:noFill/>
                    </a:lnB>
                  </a:tcPr>
                </a:tc>
              </a:tr>
              <a:tr h="341264">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投資性不動產淨額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a:solidFill>
                            <a:srgbClr val="000000"/>
                          </a:solidFill>
                          <a:latin typeface="微軟正黑體"/>
                        </a:rPr>
                        <a:t>1,101</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a:rPr>
                        <a:t>5.00 </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1,104</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5.27</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1,103</a:t>
                      </a:r>
                    </a:p>
                  </a:txBody>
                  <a:tcPr marL="5617" marR="5617" marT="5617" marB="0" anchor="ctr">
                    <a:lnL>
                      <a:noFill/>
                    </a:lnL>
                    <a:lnR>
                      <a:noFill/>
                    </a:lnR>
                    <a:lnT>
                      <a:noFill/>
                    </a:lnT>
                    <a:lnB>
                      <a:noFill/>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5.15</a:t>
                      </a:r>
                    </a:p>
                  </a:txBody>
                  <a:tcPr marL="5617" marR="5617" marT="5617" marB="0" anchor="ctr">
                    <a:lnL>
                      <a:noFill/>
                    </a:lnL>
                    <a:lnR>
                      <a:noFill/>
                    </a:lnR>
                    <a:lnT>
                      <a:noFill/>
                    </a:lnT>
                    <a:lnB>
                      <a:noFill/>
                    </a:lnB>
                  </a:tcPr>
                </a:tc>
              </a:tr>
              <a:tr h="185294">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其他非流動資產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CDB"/>
                    </a:solidFill>
                  </a:tcPr>
                </a:tc>
                <a:tc>
                  <a:txBody>
                    <a:bodyPr/>
                    <a:lstStyle/>
                    <a:p>
                      <a:pPr algn="r" rtl="0" fontAlgn="ctr"/>
                      <a:r>
                        <a:rPr lang="en-US" altLang="zh-TW" sz="1200" b="0" i="0" u="none" strike="noStrike" dirty="0" smtClean="0">
                          <a:solidFill>
                            <a:srgbClr val="000000"/>
                          </a:solidFill>
                          <a:latin typeface="微軟正黑體"/>
                        </a:rPr>
                        <a:t>1,559</a:t>
                      </a:r>
                      <a:endParaRPr lang="en-US" altLang="zh-TW" sz="1200" b="0" i="0" u="none" strike="noStrike" dirty="0">
                        <a:solidFill>
                          <a:srgbClr val="000000"/>
                        </a:solidFill>
                        <a:latin typeface="微軟正黑體"/>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a:solidFill>
                            <a:srgbClr val="000000"/>
                          </a:solidFill>
                          <a:latin typeface="微軟正黑體"/>
                        </a:rPr>
                        <a:t>7.08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703</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3.35</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699</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3.28</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tcPr>
                </a:tc>
              </a:tr>
              <a:tr h="185294">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rtl="0"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1" i="0" u="none" strike="noStrike">
                          <a:solidFill>
                            <a:srgbClr val="000000"/>
                          </a:solidFill>
                          <a:latin typeface="微軟正黑體" pitchFamily="34" charset="-120"/>
                          <a:ea typeface="微軟正黑體" pitchFamily="34" charset="-120"/>
                        </a:rPr>
                        <a:t>非流動資產合計 </a:t>
                      </a:r>
                    </a:p>
                  </a:txBody>
                  <a:tcPr marL="5617" marR="5617" marT="561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l" rtl="0" fontAlgn="ctr"/>
                      <a:endParaRPr lang="zh-TW" altLang="en-US" sz="1200" b="1"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rtl="0" fontAlgn="ctr"/>
                      <a:r>
                        <a:rPr lang="en-US" altLang="zh-TW" sz="1200" b="1" i="0" u="none" strike="noStrike">
                          <a:solidFill>
                            <a:srgbClr val="000000"/>
                          </a:solidFill>
                          <a:latin typeface="微軟正黑體"/>
                        </a:rPr>
                        <a:t>11,961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1" i="0" u="none" strike="noStrike">
                          <a:solidFill>
                            <a:srgbClr val="000000"/>
                          </a:solidFill>
                          <a:latin typeface="微軟正黑體"/>
                        </a:rPr>
                        <a:t>54.33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9,769</a:t>
                      </a:r>
                    </a:p>
                  </a:txBody>
                  <a:tcPr marL="5617" marR="5617" marT="561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46.64</a:t>
                      </a:r>
                    </a:p>
                  </a:txBody>
                  <a:tcPr marL="5617" marR="5617" marT="561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10,214</a:t>
                      </a:r>
                    </a:p>
                  </a:txBody>
                  <a:tcPr marL="5617" marR="5617" marT="561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47.73</a:t>
                      </a:r>
                    </a:p>
                  </a:txBody>
                  <a:tcPr marL="5617" marR="5617" marT="561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264">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190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19050" cap="flat" cmpd="sng" algn="ctr">
                      <a:solidFill>
                        <a:srgbClr val="000000"/>
                      </a:solidFill>
                      <a:prstDash val="solid"/>
                      <a:round/>
                      <a:headEnd type="none" w="med" len="med"/>
                      <a:tailEnd type="none" w="med" len="med"/>
                    </a:lnB>
                    <a:solidFill>
                      <a:srgbClr val="F2DCDB"/>
                    </a:solidFill>
                  </a:tcPr>
                </a:tc>
                <a:tc gridSpan="2">
                  <a:txBody>
                    <a:bodyPr/>
                    <a:lstStyle/>
                    <a:p>
                      <a:pPr algn="l" rtl="0" fontAlgn="ctr"/>
                      <a:r>
                        <a:rPr lang="zh-TW" altLang="en-US" sz="1200" b="1" i="0" u="none" strike="noStrike">
                          <a:solidFill>
                            <a:srgbClr val="000000"/>
                          </a:solidFill>
                          <a:latin typeface="微軟正黑體" pitchFamily="34" charset="-120"/>
                          <a:ea typeface="微軟正黑體" pitchFamily="34" charset="-120"/>
                        </a:rPr>
                        <a:t>資產總計 </a:t>
                      </a:r>
                    </a:p>
                  </a:txBody>
                  <a:tcPr marL="5617" marR="5617" marT="5617"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hMerge="1">
                  <a:txBody>
                    <a:bodyPr/>
                    <a:lstStyle/>
                    <a:p>
                      <a:pPr algn="l" rtl="0" fontAlgn="ctr"/>
                      <a:endParaRPr lang="zh-TW" altLang="en-US" sz="1200" b="1"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a:txBody>
                    <a:bodyPr/>
                    <a:lstStyle/>
                    <a:p>
                      <a:pPr algn="r" rtl="0" fontAlgn="ctr"/>
                      <a:r>
                        <a:rPr lang="en-US" altLang="zh-TW" sz="1200" b="1" i="0" u="none" strike="noStrike">
                          <a:solidFill>
                            <a:srgbClr val="000000"/>
                          </a:solidFill>
                          <a:latin typeface="微軟正黑體"/>
                        </a:rPr>
                        <a:t>22,011</a:t>
                      </a:r>
                    </a:p>
                  </a:txBody>
                  <a:tcPr marL="9525" marR="9525" marT="9525"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1" i="0" u="none" strike="noStrike" dirty="0">
                          <a:solidFill>
                            <a:srgbClr val="000000"/>
                          </a:solidFill>
                          <a:latin typeface="微軟正黑體"/>
                        </a:rPr>
                        <a:t>100.00 </a:t>
                      </a:r>
                    </a:p>
                  </a:txBody>
                  <a:tcPr marL="9525" marR="9525" marT="9525"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20,944</a:t>
                      </a:r>
                    </a:p>
                  </a:txBody>
                  <a:tcPr marL="5617" marR="5617" marT="5617"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100.00 </a:t>
                      </a:r>
                    </a:p>
                  </a:txBody>
                  <a:tcPr marL="5617" marR="5617" marT="5617"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21,404</a:t>
                      </a:r>
                    </a:p>
                  </a:txBody>
                  <a:tcPr marL="5617" marR="5617" marT="5617"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100.00 </a:t>
                      </a:r>
                    </a:p>
                  </a:txBody>
                  <a:tcPr marL="5617" marR="5617" marT="5617"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pSp>
        <p:nvGrpSpPr>
          <p:cNvPr id="37" name="群組 36"/>
          <p:cNvGrpSpPr/>
          <p:nvPr/>
        </p:nvGrpSpPr>
        <p:grpSpPr>
          <a:xfrm>
            <a:off x="827582" y="620688"/>
            <a:ext cx="3063233" cy="1056197"/>
            <a:chOff x="827582" y="404663"/>
            <a:chExt cx="3634872" cy="1146719"/>
          </a:xfrm>
        </p:grpSpPr>
        <p:pic>
          <p:nvPicPr>
            <p:cNvPr id="38" name="圖片 37"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4" name="矩形 43"/>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normAutofit/>
          </a:bodyPr>
          <a:lstStyle/>
          <a:p>
            <a:pPr>
              <a:defRPr/>
            </a:pPr>
            <a:endParaRPr lang="zh-TW" altLang="en-US" sz="1200" dirty="0"/>
          </a:p>
        </p:txBody>
      </p:sp>
      <p:sp>
        <p:nvSpPr>
          <p:cNvPr id="22532" name="文字方塊 1"/>
          <p:cNvSpPr txBox="1">
            <a:spLocks noChangeArrowheads="1"/>
          </p:cNvSpPr>
          <p:nvPr/>
        </p:nvSpPr>
        <p:spPr bwMode="auto">
          <a:xfrm>
            <a:off x="6732240" y="1988840"/>
            <a:ext cx="1800200" cy="360040"/>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dirty="0" smtClean="0">
                <a:latin typeface="微軟正黑體" pitchFamily="34" charset="-120"/>
                <a:ea typeface="微軟正黑體" pitchFamily="34" charset="-120"/>
              </a:rPr>
              <a:t>新台幣百萬元</a:t>
            </a:r>
            <a:endParaRPr kumimoji="0" lang="zh-TW" altLang="en-US" sz="1400" dirty="0">
              <a:latin typeface="微軟正黑體" pitchFamily="34" charset="-120"/>
              <a:ea typeface="微軟正黑體" pitchFamily="34" charset="-120"/>
            </a:endParaRPr>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zh-TW" altLang="en-US" b="1" dirty="0" smtClean="0">
                <a:latin typeface="微軟正黑體" pitchFamily="34" charset="-120"/>
                <a:ea typeface="微軟正黑體" pitchFamily="34" charset="-120"/>
              </a:rPr>
              <a:t>合併資產負債表</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續</a:t>
            </a:r>
            <a:r>
              <a:rPr lang="en-US" altLang="zh-TW" b="1" dirty="0" smtClean="0">
                <a:latin typeface="微軟正黑體" pitchFamily="34" charset="-120"/>
                <a:ea typeface="微軟正黑體" pitchFamily="34" charset="-120"/>
              </a:rPr>
              <a:t>)</a:t>
            </a:r>
            <a:endParaRPr lang="zh-TW" altLang="en-US" b="1" dirty="0" smtClean="0">
              <a:latin typeface="微軟正黑體" pitchFamily="34" charset="-120"/>
              <a:ea typeface="微軟正黑體" pitchFamily="34" charset="-120"/>
            </a:endParaRPr>
          </a:p>
        </p:txBody>
      </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28</a:t>
            </a:fld>
            <a:endParaRPr lang="zh-TW" altLang="en-US"/>
          </a:p>
        </p:txBody>
      </p:sp>
      <p:graphicFrame>
        <p:nvGraphicFramePr>
          <p:cNvPr id="36" name="表格 35"/>
          <p:cNvGraphicFramePr>
            <a:graphicFrameLocks noGrp="1"/>
          </p:cNvGraphicFramePr>
          <p:nvPr/>
        </p:nvGraphicFramePr>
        <p:xfrm>
          <a:off x="611560" y="1988840"/>
          <a:ext cx="8208911" cy="4618059"/>
        </p:xfrm>
        <a:graphic>
          <a:graphicData uri="http://schemas.openxmlformats.org/drawingml/2006/table">
            <a:tbl>
              <a:tblPr/>
              <a:tblGrid>
                <a:gridCol w="597011"/>
                <a:gridCol w="522385"/>
                <a:gridCol w="688250"/>
                <a:gridCol w="1529049"/>
                <a:gridCol w="874666"/>
                <a:gridCol w="788612"/>
                <a:gridCol w="960721"/>
                <a:gridCol w="794758"/>
                <a:gridCol w="874666"/>
                <a:gridCol w="578793"/>
              </a:tblGrid>
              <a:tr h="317304">
                <a:tc gridSpan="3">
                  <a:txBody>
                    <a:bodyPr/>
                    <a:lstStyle/>
                    <a:p>
                      <a:pPr algn="ctr" rtl="0" fontAlgn="ctr"/>
                      <a:r>
                        <a:rPr lang="zh-TW" altLang="en-US" sz="1200" b="1" i="0" u="none" strike="noStrike" dirty="0">
                          <a:solidFill>
                            <a:srgbClr val="FFFFFF"/>
                          </a:solidFill>
                          <a:latin typeface="微軟正黑體" pitchFamily="34" charset="-120"/>
                          <a:ea typeface="微軟正黑體" pitchFamily="34" charset="-120"/>
                        </a:rPr>
                        <a:t>期別</a:t>
                      </a:r>
                      <a:r>
                        <a:rPr lang="zh-TW" altLang="en-US" sz="1200" b="0" i="0" u="none" strike="noStrike" dirty="0">
                          <a:solidFill>
                            <a:srgbClr val="000000"/>
                          </a:solidFill>
                          <a:latin typeface="微軟正黑體" pitchFamily="34" charset="-120"/>
                          <a:ea typeface="微軟正黑體" pitchFamily="34" charset="-120"/>
                        </a:rPr>
                        <a:t> </a:t>
                      </a:r>
                      <a:endParaRPr lang="zh-TW" altLang="en-US" sz="1200" b="1" i="0" u="none" strike="noStrike" dirty="0">
                        <a:solidFill>
                          <a:srgbClr val="FFFFFF"/>
                        </a:solidFill>
                        <a:latin typeface="微軟正黑體" pitchFamily="34" charset="-120"/>
                        <a:ea typeface="微軟正黑體" pitchFamily="34" charset="-120"/>
                      </a:endParaRP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zh-TW" altLang="en-US" sz="1200" b="1" i="0" u="none" strike="noStrike">
                          <a:solidFill>
                            <a:srgbClr val="FFFFFF"/>
                          </a:solidFill>
                          <a:latin typeface="微軟正黑體" pitchFamily="34" charset="-120"/>
                          <a:ea typeface="微軟正黑體" pitchFamily="34" charset="-120"/>
                        </a:rPr>
                        <a:t>負                       債</a:t>
                      </a:r>
                      <a:r>
                        <a:rPr lang="zh-TW" altLang="en-US" sz="1200" b="0" i="0" u="none" strike="noStrike">
                          <a:solidFill>
                            <a:srgbClr val="000000"/>
                          </a:solidFill>
                          <a:latin typeface="微軟正黑體" pitchFamily="34" charset="-120"/>
                          <a:ea typeface="微軟正黑體" pitchFamily="34" charset="-120"/>
                        </a:rPr>
                        <a:t> </a:t>
                      </a:r>
                      <a:endParaRPr lang="zh-TW" altLang="en-US" sz="1200" b="1" i="0" u="none" strike="noStrike">
                        <a:solidFill>
                          <a:srgbClr val="FFFFFF"/>
                        </a:solidFill>
                        <a:latin typeface="微軟正黑體" pitchFamily="34" charset="-120"/>
                        <a:ea typeface="微軟正黑體" pitchFamily="34" charset="-120"/>
                      </a:endParaRP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200" b="1" i="0" u="none" strike="noStrike" dirty="0" smtClean="0">
                          <a:solidFill>
                            <a:srgbClr val="FFFFFF"/>
                          </a:solidFill>
                          <a:latin typeface="微軟正黑體" pitchFamily="34" charset="-120"/>
                          <a:ea typeface="微軟正黑體" pitchFamily="34" charset="-120"/>
                        </a:rPr>
                        <a:t>2020</a:t>
                      </a:r>
                      <a:r>
                        <a:rPr lang="zh-TW" altLang="en-US" sz="1200" b="1" i="0" u="none" strike="noStrike" dirty="0" smtClean="0">
                          <a:solidFill>
                            <a:srgbClr val="FFFFFF"/>
                          </a:solidFill>
                          <a:latin typeface="微軟正黑體" pitchFamily="34" charset="-120"/>
                          <a:ea typeface="微軟正黑體" pitchFamily="34" charset="-120"/>
                        </a:rPr>
                        <a:t>年</a:t>
                      </a:r>
                      <a:r>
                        <a:rPr lang="en-US" altLang="zh-TW" sz="1200" b="1" i="0" u="none" strike="noStrike" dirty="0" smtClean="0">
                          <a:solidFill>
                            <a:srgbClr val="FFFFFF"/>
                          </a:solidFill>
                          <a:latin typeface="微軟正黑體" pitchFamily="34" charset="-120"/>
                          <a:ea typeface="微軟正黑體" pitchFamily="34" charset="-120"/>
                        </a:rPr>
                        <a:t>6</a:t>
                      </a:r>
                      <a:r>
                        <a:rPr lang="zh-TW" altLang="en-US" sz="1200" b="1" i="0" u="none" strike="noStrike" dirty="0" smtClean="0">
                          <a:solidFill>
                            <a:srgbClr val="FFFFFF"/>
                          </a:solidFill>
                          <a:latin typeface="微軟正黑體" pitchFamily="34" charset="-120"/>
                          <a:ea typeface="微軟正黑體" pitchFamily="34" charset="-120"/>
                        </a:rPr>
                        <a:t>月</a:t>
                      </a:r>
                      <a:r>
                        <a:rPr lang="en-US" altLang="zh-TW" sz="1200" b="1" i="0" u="none" strike="noStrike" dirty="0" smtClean="0">
                          <a:solidFill>
                            <a:srgbClr val="FFFFFF"/>
                          </a:solidFill>
                          <a:latin typeface="微軟正黑體" pitchFamily="34" charset="-120"/>
                          <a:ea typeface="微軟正黑體" pitchFamily="34" charset="-120"/>
                        </a:rPr>
                        <a:t>30</a:t>
                      </a:r>
                      <a:r>
                        <a:rPr lang="zh-TW" altLang="en-US" sz="1200" b="1" i="0" u="none" strike="noStrike" dirty="0">
                          <a:solidFill>
                            <a:srgbClr val="FFFFFF"/>
                          </a:solidFill>
                          <a:latin typeface="微軟正黑體" pitchFamily="34" charset="-120"/>
                          <a:ea typeface="微軟正黑體" pitchFamily="34" charset="-120"/>
                        </a:rPr>
                        <a:t>日</a:t>
                      </a: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1" i="0" u="none" strike="noStrike" dirty="0" smtClean="0">
                          <a:solidFill>
                            <a:srgbClr val="FFFFFF"/>
                          </a:solidFill>
                          <a:latin typeface="微軟正黑體" pitchFamily="34" charset="-120"/>
                          <a:ea typeface="微軟正黑體" pitchFamily="34" charset="-120"/>
                        </a:rPr>
                        <a:t>2019</a:t>
                      </a:r>
                      <a:r>
                        <a:rPr lang="zh-TW" altLang="en-US" sz="1200" b="1" i="0" u="none" strike="noStrike" dirty="0" smtClean="0">
                          <a:solidFill>
                            <a:srgbClr val="FFFFFF"/>
                          </a:solidFill>
                          <a:latin typeface="微軟正黑體" pitchFamily="34" charset="-120"/>
                          <a:ea typeface="微軟正黑體" pitchFamily="34" charset="-120"/>
                        </a:rPr>
                        <a:t>年</a:t>
                      </a:r>
                      <a:r>
                        <a:rPr lang="en-US" altLang="zh-TW" sz="1200" b="1" i="0" u="none" strike="noStrike" dirty="0" smtClean="0">
                          <a:solidFill>
                            <a:srgbClr val="FFFFFF"/>
                          </a:solidFill>
                          <a:latin typeface="微軟正黑體" pitchFamily="34" charset="-120"/>
                          <a:ea typeface="微軟正黑體" pitchFamily="34" charset="-120"/>
                        </a:rPr>
                        <a:t>6</a:t>
                      </a:r>
                      <a:r>
                        <a:rPr lang="zh-TW" altLang="en-US" sz="1200" b="1" i="0" u="none" strike="noStrike" dirty="0" smtClean="0">
                          <a:solidFill>
                            <a:srgbClr val="FFFFFF"/>
                          </a:solidFill>
                          <a:latin typeface="微軟正黑體" pitchFamily="34" charset="-120"/>
                          <a:ea typeface="微軟正黑體" pitchFamily="34" charset="-120"/>
                        </a:rPr>
                        <a:t>月</a:t>
                      </a:r>
                      <a:r>
                        <a:rPr lang="en-US" altLang="zh-TW" sz="1200" b="1" i="0" u="none" strike="noStrike" dirty="0" smtClean="0">
                          <a:solidFill>
                            <a:srgbClr val="FFFFFF"/>
                          </a:solidFill>
                          <a:latin typeface="微軟正黑體" pitchFamily="34" charset="-120"/>
                          <a:ea typeface="微軟正黑體" pitchFamily="34" charset="-120"/>
                        </a:rPr>
                        <a:t>30</a:t>
                      </a:r>
                      <a:r>
                        <a:rPr lang="zh-TW" altLang="en-US" sz="1200" b="1" i="0" u="none" strike="noStrike" dirty="0">
                          <a:solidFill>
                            <a:srgbClr val="FFFFFF"/>
                          </a:solidFill>
                          <a:latin typeface="微軟正黑體" pitchFamily="34" charset="-120"/>
                          <a:ea typeface="微軟正黑體" pitchFamily="34" charset="-120"/>
                        </a:rPr>
                        <a:t>日</a:t>
                      </a: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1" i="0" u="none" strike="noStrike" dirty="0" smtClean="0">
                          <a:solidFill>
                            <a:srgbClr val="FFFFFF"/>
                          </a:solidFill>
                          <a:latin typeface="微軟正黑體" pitchFamily="34" charset="-120"/>
                          <a:ea typeface="微軟正黑體" pitchFamily="34" charset="-120"/>
                        </a:rPr>
                        <a:t>2020</a:t>
                      </a:r>
                      <a:r>
                        <a:rPr lang="zh-TW" altLang="en-US" sz="1200" b="1" i="0" u="none" strike="noStrike" dirty="0" smtClean="0">
                          <a:solidFill>
                            <a:srgbClr val="FFFFFF"/>
                          </a:solidFill>
                          <a:latin typeface="微軟正黑體" pitchFamily="34" charset="-120"/>
                          <a:ea typeface="微軟正黑體" pitchFamily="34" charset="-120"/>
                        </a:rPr>
                        <a:t>年</a:t>
                      </a:r>
                      <a:r>
                        <a:rPr lang="en-US" altLang="zh-TW" sz="1200" b="1" i="0" u="none" strike="noStrike" dirty="0" smtClean="0">
                          <a:solidFill>
                            <a:srgbClr val="FFFFFF"/>
                          </a:solidFill>
                          <a:latin typeface="微軟正黑體" pitchFamily="34" charset="-120"/>
                          <a:ea typeface="微軟正黑體" pitchFamily="34" charset="-120"/>
                        </a:rPr>
                        <a:t>3</a:t>
                      </a:r>
                      <a:r>
                        <a:rPr lang="zh-TW" altLang="en-US" sz="1200" b="1" i="0" u="none" strike="noStrike" dirty="0" smtClean="0">
                          <a:solidFill>
                            <a:srgbClr val="FFFFFF"/>
                          </a:solidFill>
                          <a:latin typeface="微軟正黑體" pitchFamily="34" charset="-120"/>
                          <a:ea typeface="微軟正黑體" pitchFamily="34" charset="-120"/>
                        </a:rPr>
                        <a:t>月</a:t>
                      </a:r>
                      <a:r>
                        <a:rPr lang="en-US" altLang="zh-TW" sz="1200" b="1" i="0" u="none" strike="noStrike" dirty="0" smtClean="0">
                          <a:solidFill>
                            <a:srgbClr val="FFFFFF"/>
                          </a:solidFill>
                          <a:latin typeface="微軟正黑體" pitchFamily="34" charset="-120"/>
                          <a:ea typeface="微軟正黑體" pitchFamily="34" charset="-120"/>
                        </a:rPr>
                        <a:t>31</a:t>
                      </a:r>
                      <a:r>
                        <a:rPr lang="zh-TW" altLang="en-US" sz="1200" b="1" i="0" u="none" strike="noStrike" dirty="0">
                          <a:solidFill>
                            <a:srgbClr val="FFFFFF"/>
                          </a:solidFill>
                          <a:latin typeface="微軟正黑體" pitchFamily="34" charset="-120"/>
                          <a:ea typeface="微軟正黑體" pitchFamily="34" charset="-120"/>
                        </a:rPr>
                        <a:t>日</a:t>
                      </a: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r>
              <a:tr h="180014">
                <a:tc gridSpan="4">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負債及權益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2DCD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r"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2DDDC"/>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2DDDC"/>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tcPr>
                </a:tc>
              </a:tr>
              <a:tr h="180014">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CDB"/>
                    </a:solidFill>
                  </a:tcPr>
                </a:tc>
                <a:tc gridSpan="3">
                  <a:txBody>
                    <a:bodyPr/>
                    <a:lstStyle/>
                    <a:p>
                      <a:pPr algn="l" rtl="0" fontAlgn="ctr"/>
                      <a:r>
                        <a:rPr lang="zh-TW" altLang="en-US" sz="1200" b="0" i="0" u="none" strike="noStrike">
                          <a:solidFill>
                            <a:srgbClr val="000000"/>
                          </a:solidFill>
                          <a:latin typeface="微軟正黑體" pitchFamily="34" charset="-120"/>
                          <a:ea typeface="微軟正黑體" pitchFamily="34" charset="-120"/>
                        </a:rPr>
                        <a:t>流動負債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zh-TW" altLang="en-US" sz="1200" b="0" i="0" u="none" strike="noStrike" dirty="0">
                          <a:solidFill>
                            <a:srgbClr val="000000"/>
                          </a:solidFill>
                          <a:latin typeface="微軟正黑體" pitchFamily="34" charset="-120"/>
                          <a:ea typeface="微軟正黑體" pitchFamily="34" charset="-120"/>
                        </a:rPr>
                        <a:t> 金額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TW" altLang="en-US" sz="1200" b="0" i="0" u="none" strike="noStrike">
                          <a:solidFill>
                            <a:srgbClr val="000000"/>
                          </a:solidFill>
                          <a:latin typeface="微軟正黑體" pitchFamily="34" charset="-120"/>
                          <a:ea typeface="微軟正黑體" pitchFamily="34" charset="-120"/>
                        </a:rPr>
                        <a:t>金額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DDC"/>
                    </a:solidFill>
                  </a:tcPr>
                </a:tc>
                <a:tc>
                  <a:txBody>
                    <a:bodyPr/>
                    <a:lstStyle/>
                    <a:p>
                      <a:pPr algn="ctr" rtl="0" fontAlgn="ctr"/>
                      <a:r>
                        <a:rPr lang="zh-TW" altLang="en-US" sz="1200" b="0" i="0" u="none" strike="noStrike">
                          <a:solidFill>
                            <a:srgbClr val="000000"/>
                          </a:solidFill>
                          <a:latin typeface="微軟正黑體" pitchFamily="34" charset="-120"/>
                          <a:ea typeface="微軟正黑體" pitchFamily="34" charset="-120"/>
                        </a:rPr>
                        <a:t>金額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tcPr>
                </a:tc>
              </a:tr>
              <a:tr h="358395">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CDB"/>
                    </a:solidFill>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短期借款 </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CDB"/>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4,502</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20.45</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3,739</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17.85</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4,216</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19.7</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tcPr>
                </a:tc>
              </a:tr>
              <a:tr h="358395">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應付短期票券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590</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2.68</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760</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3.63</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755</a:t>
                      </a:r>
                    </a:p>
                  </a:txBody>
                  <a:tcPr marL="5617" marR="5617" marT="5617"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3.53</a:t>
                      </a:r>
                    </a:p>
                  </a:txBody>
                  <a:tcPr marL="5617" marR="5617" marT="5617" marB="0" anchor="ctr">
                    <a:lnL>
                      <a:noFill/>
                    </a:lnL>
                    <a:lnR>
                      <a:noFill/>
                    </a:lnR>
                    <a:lnT>
                      <a:noFill/>
                    </a:lnT>
                    <a:lnB>
                      <a:noFill/>
                    </a:lnB>
                  </a:tcPr>
                </a:tc>
              </a:tr>
              <a:tr h="317304">
                <a:tc rowSpan="2">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rowSpan="2">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透過損益按公允價值衡量之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rowSpan="2">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104</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rowSpan="2">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0.47</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a:t>
                      </a:r>
                    </a:p>
                  </a:txBody>
                  <a:tcPr marL="5617" marR="5617" marT="5617" marB="0" anchor="ctr">
                    <a:lnL>
                      <a:noFill/>
                    </a:lnL>
                    <a:lnR>
                      <a:noFill/>
                    </a:lnR>
                    <a:lnT>
                      <a:noFill/>
                    </a:lnT>
                    <a:lnB>
                      <a:noFill/>
                    </a:lnB>
                    <a:solidFill>
                      <a:srgbClr val="F2DDDC"/>
                    </a:solidFill>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0.01</a:t>
                      </a:r>
                    </a:p>
                  </a:txBody>
                  <a:tcPr marL="5617" marR="5617" marT="5617" marB="0" anchor="ctr">
                    <a:lnL>
                      <a:noFill/>
                    </a:lnL>
                    <a:lnR>
                      <a:noFill/>
                    </a:lnR>
                    <a:lnT>
                      <a:noFill/>
                    </a:lnT>
                    <a:lnB>
                      <a:noFill/>
                    </a:lnB>
                    <a:solidFill>
                      <a:srgbClr val="F2DDDC"/>
                    </a:solidFill>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28</a:t>
                      </a:r>
                    </a:p>
                  </a:txBody>
                  <a:tcPr marL="5617" marR="5617" marT="5617" marB="0" anchor="ctr">
                    <a:lnL>
                      <a:noFill/>
                    </a:lnL>
                    <a:lnR>
                      <a:noFill/>
                    </a:lnR>
                    <a:lnT>
                      <a:noFill/>
                    </a:lnT>
                    <a:lnB>
                      <a:noFill/>
                    </a:lnB>
                  </a:tcPr>
                </a:tc>
                <a:tc rowSpan="2">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0.13</a:t>
                      </a:r>
                    </a:p>
                  </a:txBody>
                  <a:tcPr marL="5617" marR="5617" marT="5617" marB="0" anchor="ctr">
                    <a:lnL>
                      <a:noFill/>
                    </a:lnL>
                    <a:lnR>
                      <a:noFill/>
                    </a:lnR>
                    <a:lnT>
                      <a:noFill/>
                    </a:lnT>
                    <a:lnB>
                      <a:noFill/>
                    </a:lnB>
                  </a:tcPr>
                </a:tc>
              </a:tr>
              <a:tr h="180014">
                <a:tc vMerge="1">
                  <a:txBody>
                    <a:bodyPr/>
                    <a:lstStyle/>
                    <a:p>
                      <a:endParaRPr lang="zh-TW" altLang="en-US"/>
                    </a:p>
                  </a:txBody>
                  <a:tcPr/>
                </a:tc>
                <a:tc vMerge="1">
                  <a:txBody>
                    <a:bodyPr/>
                    <a:lstStyle/>
                    <a:p>
                      <a:endParaRPr lang="zh-TW" altLang="en-US"/>
                    </a:p>
                  </a:txBody>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金融負債－流動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358395">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合約負債－流動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152</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0.69</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157</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0.75</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195</a:t>
                      </a:r>
                    </a:p>
                  </a:txBody>
                  <a:tcPr marL="5617" marR="5617" marT="5617"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0.91</a:t>
                      </a:r>
                    </a:p>
                  </a:txBody>
                  <a:tcPr marL="5617" marR="5617" marT="5617" marB="0" anchor="ctr">
                    <a:lnL>
                      <a:noFill/>
                    </a:lnL>
                    <a:lnR>
                      <a:noFill/>
                    </a:lnR>
                    <a:lnT>
                      <a:noFill/>
                    </a:lnT>
                    <a:lnB>
                      <a:noFill/>
                    </a:lnB>
                  </a:tcPr>
                </a:tc>
              </a:tr>
              <a:tr h="358395">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應付票據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75</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0.34</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57</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0.27</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71</a:t>
                      </a:r>
                    </a:p>
                  </a:txBody>
                  <a:tcPr marL="5617" marR="5617" marT="5617"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0.33</a:t>
                      </a:r>
                    </a:p>
                  </a:txBody>
                  <a:tcPr marL="5617" marR="5617" marT="5617" marB="0" anchor="ctr">
                    <a:lnL>
                      <a:noFill/>
                    </a:lnL>
                    <a:lnR>
                      <a:noFill/>
                    </a:lnR>
                    <a:lnT>
                      <a:noFill/>
                    </a:lnT>
                    <a:lnB>
                      <a:noFill/>
                    </a:lnB>
                  </a:tcPr>
                </a:tc>
              </a:tr>
              <a:tr h="358395">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應付帳款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584</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2.65</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530</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2.53</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500</a:t>
                      </a:r>
                    </a:p>
                  </a:txBody>
                  <a:tcPr marL="5617" marR="5617" marT="5617"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2.34</a:t>
                      </a:r>
                    </a:p>
                  </a:txBody>
                  <a:tcPr marL="5617" marR="5617" marT="5617" marB="0" anchor="ctr">
                    <a:lnL>
                      <a:noFill/>
                    </a:lnL>
                    <a:lnR>
                      <a:noFill/>
                    </a:lnR>
                    <a:lnT>
                      <a:noFill/>
                    </a:lnT>
                    <a:lnB>
                      <a:noFill/>
                    </a:lnB>
                  </a:tcPr>
                </a:tc>
              </a:tr>
              <a:tr h="358395">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負債準備</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120</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0.55</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113</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0.54</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113</a:t>
                      </a:r>
                    </a:p>
                  </a:txBody>
                  <a:tcPr marL="5617" marR="5617" marT="5617"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0.53</a:t>
                      </a:r>
                    </a:p>
                  </a:txBody>
                  <a:tcPr marL="5617" marR="5617" marT="5617" marB="0" anchor="ctr">
                    <a:lnL>
                      <a:noFill/>
                    </a:lnL>
                    <a:lnR>
                      <a:noFill/>
                    </a:lnR>
                    <a:lnT>
                      <a:noFill/>
                    </a:lnT>
                    <a:lnB>
                      <a:noFill/>
                    </a:lnB>
                  </a:tcPr>
                </a:tc>
              </a:tr>
              <a:tr h="358395">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租賃負債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17</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0.08</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19</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0.09</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19</a:t>
                      </a:r>
                    </a:p>
                  </a:txBody>
                  <a:tcPr marL="5617" marR="5617" marT="5617"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0.09</a:t>
                      </a:r>
                    </a:p>
                  </a:txBody>
                  <a:tcPr marL="5617" marR="5617" marT="5617" marB="0" anchor="ctr">
                    <a:lnL>
                      <a:noFill/>
                    </a:lnL>
                    <a:lnR>
                      <a:noFill/>
                    </a:lnR>
                    <a:lnT>
                      <a:noFill/>
                    </a:lnT>
                    <a:lnB>
                      <a:noFill/>
                    </a:lnB>
                  </a:tcPr>
                </a:tc>
              </a:tr>
              <a:tr h="358395">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一年內到期之長期負債</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1,067</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4.85</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2,004</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9.57</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1977</a:t>
                      </a:r>
                    </a:p>
                  </a:txBody>
                  <a:tcPr marL="5617" marR="5617" marT="5617"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9.24</a:t>
                      </a:r>
                    </a:p>
                  </a:txBody>
                  <a:tcPr marL="5617" marR="5617" marT="5617" marB="0" anchor="ctr">
                    <a:lnL>
                      <a:noFill/>
                    </a:lnL>
                    <a:lnR>
                      <a:noFill/>
                    </a:lnR>
                    <a:lnT>
                      <a:noFill/>
                    </a:lnT>
                    <a:lnB>
                      <a:noFill/>
                    </a:lnB>
                  </a:tcPr>
                </a:tc>
              </a:tr>
              <a:tr h="358395">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25400" cap="flat" cmpd="dbl" algn="ctr">
                      <a:solidFill>
                        <a:srgbClr val="000000"/>
                      </a:solidFill>
                      <a:prstDash val="solid"/>
                      <a:round/>
                      <a:headEnd type="none" w="med" len="med"/>
                      <a:tailEnd type="none" w="med" len="med"/>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25400" cap="flat" cmpd="dbl" algn="ctr">
                      <a:solidFill>
                        <a:srgbClr val="000000"/>
                      </a:solidFill>
                      <a:prstDash val="solid"/>
                      <a:round/>
                      <a:headEnd type="none" w="med" len="med"/>
                      <a:tailEnd type="none" w="med" len="med"/>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其他流動負債 </a:t>
                      </a:r>
                    </a:p>
                  </a:txBody>
                  <a:tcPr marL="5617" marR="5617" marT="5617" marB="0" anchor="ctr">
                    <a:lnL>
                      <a:noFill/>
                    </a:lnL>
                    <a:lnR>
                      <a:noFill/>
                    </a:lnR>
                    <a:lnT>
                      <a:noFill/>
                    </a:lnT>
                    <a:lnB w="25400" cap="flat" cmpd="dbl" algn="ctr">
                      <a:solidFill>
                        <a:srgbClr val="000000"/>
                      </a:solidFill>
                      <a:prstDash val="solid"/>
                      <a:round/>
                      <a:headEnd type="none" w="med" len="med"/>
                      <a:tailEnd type="none" w="med" len="med"/>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w="25400" cap="flat" cmpd="dbl" algn="ctr">
                      <a:solidFill>
                        <a:srgbClr val="000000"/>
                      </a:solidFill>
                      <a:prstDash val="solid"/>
                      <a:round/>
                      <a:headEnd type="none" w="med" len="med"/>
                      <a:tailEnd type="none" w="med" len="med"/>
                    </a:lnB>
                    <a:solidFill>
                      <a:srgbClr val="F2DCDB"/>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1,280</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dirty="0" smtClean="0">
                          <a:solidFill>
                            <a:srgbClr val="000000"/>
                          </a:solidFill>
                          <a:latin typeface="微軟正黑體" pitchFamily="34" charset="-120"/>
                          <a:ea typeface="微軟正黑體" pitchFamily="34" charset="-120"/>
                        </a:rPr>
                        <a:t>5.82</a:t>
                      </a:r>
                      <a:endParaRPr lang="en-US" altLang="zh-TW"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627</a:t>
                      </a:r>
                    </a:p>
                  </a:txBody>
                  <a:tcPr marL="5617" marR="5617" marT="5617" marB="0" anchor="ctr">
                    <a:lnL>
                      <a:noFill/>
                    </a:lnL>
                    <a:lnR>
                      <a:noFill/>
                    </a:lnR>
                    <a:lnT>
                      <a:noFill/>
                    </a:lnT>
                    <a:lnB w="25400" cap="flat" cmpd="dbl"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2.99</a:t>
                      </a:r>
                    </a:p>
                  </a:txBody>
                  <a:tcPr marL="5617" marR="5617" marT="5617" marB="0" anchor="ctr">
                    <a:lnL>
                      <a:noFill/>
                    </a:lnL>
                    <a:lnR>
                      <a:noFill/>
                    </a:lnR>
                    <a:lnT>
                      <a:noFill/>
                    </a:lnT>
                    <a:lnB w="25400" cap="flat" cmpd="dbl"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521</a:t>
                      </a:r>
                    </a:p>
                  </a:txBody>
                  <a:tcPr marL="5617" marR="5617" marT="5617"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2.43</a:t>
                      </a:r>
                    </a:p>
                  </a:txBody>
                  <a:tcPr marL="5617" marR="5617" marT="5617" marB="0" anchor="ctr">
                    <a:lnL>
                      <a:noFill/>
                    </a:lnL>
                    <a:lnR>
                      <a:noFill/>
                    </a:lnR>
                    <a:lnT>
                      <a:noFill/>
                    </a:lnT>
                    <a:lnB w="25400" cap="flat" cmpd="dbl" algn="ctr">
                      <a:solidFill>
                        <a:srgbClr val="000000"/>
                      </a:solidFill>
                      <a:prstDash val="solid"/>
                      <a:round/>
                      <a:headEnd type="none" w="med" len="med"/>
                      <a:tailEnd type="none" w="med" len="med"/>
                    </a:lnB>
                  </a:tcPr>
                </a:tc>
              </a:tr>
              <a:tr h="183746">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gridSpan="2">
                  <a:txBody>
                    <a:bodyPr/>
                    <a:lstStyle/>
                    <a:p>
                      <a:pPr algn="l" rtl="0" fontAlgn="ctr"/>
                      <a:r>
                        <a:rPr lang="zh-TW" altLang="en-US" sz="1200" b="1" i="0" u="none" strike="noStrike">
                          <a:solidFill>
                            <a:srgbClr val="000000"/>
                          </a:solidFill>
                          <a:latin typeface="微軟正黑體" pitchFamily="34" charset="-120"/>
                          <a:ea typeface="微軟正黑體" pitchFamily="34" charset="-120"/>
                        </a:rPr>
                        <a:t>流動負債合計 </a:t>
                      </a: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hMerge="1">
                  <a:txBody>
                    <a:bodyPr/>
                    <a:lstStyle/>
                    <a:p>
                      <a:pPr algn="l" rtl="0" fontAlgn="ctr"/>
                      <a:endParaRPr lang="zh-TW" altLang="en-US" sz="1200" b="1"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a:txBody>
                    <a:bodyPr/>
                    <a:lstStyle/>
                    <a:p>
                      <a:pPr algn="r" rtl="0" fontAlgn="ctr"/>
                      <a:r>
                        <a:rPr lang="en-US" altLang="zh-TW" sz="1200" b="1" i="0" u="none" strike="noStrike">
                          <a:solidFill>
                            <a:srgbClr val="000000"/>
                          </a:solidFill>
                          <a:latin typeface="微軟正黑體"/>
                        </a:rPr>
                        <a:t>8,491</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1" i="0" u="none" strike="noStrike" dirty="0">
                          <a:solidFill>
                            <a:srgbClr val="000000"/>
                          </a:solidFill>
                          <a:latin typeface="微軟正黑體"/>
                        </a:rPr>
                        <a:t>38.58</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8,008</a:t>
                      </a: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38.23</a:t>
                      </a: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8,395</a:t>
                      </a: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39.23</a:t>
                      </a: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pSp>
        <p:nvGrpSpPr>
          <p:cNvPr id="39" name="群組 38"/>
          <p:cNvGrpSpPr/>
          <p:nvPr/>
        </p:nvGrpSpPr>
        <p:grpSpPr>
          <a:xfrm>
            <a:off x="827582" y="620688"/>
            <a:ext cx="3063233" cy="1056197"/>
            <a:chOff x="827582" y="404663"/>
            <a:chExt cx="3634872" cy="1146719"/>
          </a:xfrm>
        </p:grpSpPr>
        <p:pic>
          <p:nvPicPr>
            <p:cNvPr id="40" name="圖片 39"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1" name="矩形 40"/>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6732240" y="2132856"/>
            <a:ext cx="1800200" cy="360040"/>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dirty="0" smtClean="0">
                <a:latin typeface="微軟正黑體" pitchFamily="34" charset="-120"/>
                <a:ea typeface="微軟正黑體" pitchFamily="34" charset="-120"/>
              </a:rPr>
              <a:t>新台幣百萬元</a:t>
            </a:r>
            <a:endParaRPr kumimoji="0" lang="zh-TW" altLang="en-US" sz="1400" dirty="0">
              <a:latin typeface="微軟正黑體" pitchFamily="34" charset="-120"/>
              <a:ea typeface="微軟正黑體" pitchFamily="34" charset="-120"/>
            </a:endParaRPr>
          </a:p>
        </p:txBody>
      </p:sp>
      <p:sp>
        <p:nvSpPr>
          <p:cNvPr id="12" name="文字方塊 11"/>
          <p:cNvSpPr txBox="1"/>
          <p:nvPr/>
        </p:nvSpPr>
        <p:spPr>
          <a:xfrm>
            <a:off x="611560" y="1763524"/>
            <a:ext cx="5112568" cy="369332"/>
          </a:xfrm>
          <a:prstGeom prst="rect">
            <a:avLst/>
          </a:prstGeom>
          <a:noFill/>
        </p:spPr>
        <p:txBody>
          <a:bodyPr wrap="square" rtlCol="0">
            <a:spAutoFit/>
          </a:bodyPr>
          <a:lstStyle/>
          <a:p>
            <a:pPr>
              <a:buFont typeface="Arial" pitchFamily="34" charset="0"/>
              <a:buChar char="•"/>
            </a:pPr>
            <a:r>
              <a:rPr lang="zh-TW" altLang="en-US" b="1" dirty="0" smtClean="0">
                <a:latin typeface="微軟正黑體" pitchFamily="34" charset="-120"/>
                <a:ea typeface="微軟正黑體" pitchFamily="34" charset="-120"/>
              </a:rPr>
              <a:t>合併資產負債表</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續</a:t>
            </a:r>
            <a:r>
              <a:rPr lang="en-US" altLang="zh-TW" b="1" dirty="0" smtClean="0">
                <a:latin typeface="微軟正黑體" pitchFamily="34" charset="-120"/>
                <a:ea typeface="微軟正黑體" pitchFamily="34" charset="-120"/>
              </a:rPr>
              <a:t>)</a:t>
            </a:r>
            <a:endParaRPr lang="zh-TW" altLang="en-US" b="1" dirty="0" smtClean="0">
              <a:latin typeface="微軟正黑體" pitchFamily="34" charset="-120"/>
              <a:ea typeface="微軟正黑體" pitchFamily="34" charset="-120"/>
            </a:endParaRPr>
          </a:p>
        </p:txBody>
      </p:sp>
      <p:sp>
        <p:nvSpPr>
          <p:cNvPr id="29" name="投影片編號版面配置區 28"/>
          <p:cNvSpPr>
            <a:spLocks noGrp="1"/>
          </p:cNvSpPr>
          <p:nvPr>
            <p:ph type="sldNum" sz="quarter" idx="16"/>
          </p:nvPr>
        </p:nvSpPr>
        <p:spPr/>
        <p:txBody>
          <a:bodyPr/>
          <a:lstStyle/>
          <a:p>
            <a:pPr>
              <a:defRPr/>
            </a:pPr>
            <a:fld id="{620B626C-7E9B-45DD-B951-EB10FCB05BC4}" type="slidenum">
              <a:rPr lang="zh-TW" altLang="en-US" smtClean="0"/>
              <a:pPr>
                <a:defRPr/>
              </a:pPr>
              <a:t>29</a:t>
            </a:fld>
            <a:endParaRPr lang="zh-TW" altLang="en-US"/>
          </a:p>
        </p:txBody>
      </p:sp>
      <p:graphicFrame>
        <p:nvGraphicFramePr>
          <p:cNvPr id="30" name="表格 29"/>
          <p:cNvGraphicFramePr>
            <a:graphicFrameLocks noGrp="1"/>
          </p:cNvGraphicFramePr>
          <p:nvPr/>
        </p:nvGraphicFramePr>
        <p:xfrm>
          <a:off x="683567" y="2492893"/>
          <a:ext cx="7992888" cy="3672410"/>
        </p:xfrm>
        <a:graphic>
          <a:graphicData uri="http://schemas.openxmlformats.org/drawingml/2006/table">
            <a:tbl>
              <a:tblPr/>
              <a:tblGrid>
                <a:gridCol w="346440"/>
                <a:gridCol w="805689"/>
                <a:gridCol w="654313"/>
                <a:gridCol w="1460001"/>
                <a:gridCol w="835170"/>
                <a:gridCol w="753880"/>
                <a:gridCol w="916461"/>
                <a:gridCol w="833109"/>
                <a:gridCol w="835170"/>
                <a:gridCol w="552655"/>
              </a:tblGrid>
              <a:tr h="520134">
                <a:tc gridSpan="3">
                  <a:txBody>
                    <a:bodyPr/>
                    <a:lstStyle/>
                    <a:p>
                      <a:pPr algn="ctr" rtl="0" fontAlgn="ctr"/>
                      <a:r>
                        <a:rPr lang="zh-TW" altLang="en-US" sz="1200" b="1" i="0" u="none" strike="noStrike" dirty="0">
                          <a:solidFill>
                            <a:srgbClr val="FFFFFF"/>
                          </a:solidFill>
                          <a:latin typeface="微軟正黑體" pitchFamily="34" charset="-120"/>
                          <a:ea typeface="微軟正黑體" pitchFamily="34" charset="-120"/>
                        </a:rPr>
                        <a:t>期別</a:t>
                      </a:r>
                      <a:r>
                        <a:rPr lang="zh-TW" altLang="en-US" sz="1200" b="0" i="0" u="none" strike="noStrike" dirty="0">
                          <a:solidFill>
                            <a:srgbClr val="000000"/>
                          </a:solidFill>
                          <a:latin typeface="微軟正黑體" pitchFamily="34" charset="-120"/>
                          <a:ea typeface="微軟正黑體" pitchFamily="34" charset="-120"/>
                        </a:rPr>
                        <a:t> </a:t>
                      </a:r>
                      <a:endParaRPr lang="zh-TW" altLang="en-US" sz="1200" b="1" i="0" u="none" strike="noStrike" dirty="0">
                        <a:solidFill>
                          <a:srgbClr val="FFFFFF"/>
                        </a:solidFill>
                        <a:latin typeface="微軟正黑體" pitchFamily="34" charset="-120"/>
                        <a:ea typeface="微軟正黑體" pitchFamily="34" charset="-120"/>
                      </a:endParaRP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zh-TW" altLang="en-US" sz="1200" b="1" i="0" u="none" strike="noStrike" dirty="0">
                          <a:solidFill>
                            <a:srgbClr val="FFFFFF"/>
                          </a:solidFill>
                          <a:latin typeface="微軟正黑體" pitchFamily="34" charset="-120"/>
                          <a:ea typeface="微軟正黑體" pitchFamily="34" charset="-120"/>
                        </a:rPr>
                        <a:t>負                    債</a:t>
                      </a:r>
                      <a:r>
                        <a:rPr lang="zh-TW" altLang="en-US" sz="1200" b="0" i="0" u="none" strike="noStrike" dirty="0">
                          <a:solidFill>
                            <a:srgbClr val="000000"/>
                          </a:solidFill>
                          <a:latin typeface="微軟正黑體" pitchFamily="34" charset="-120"/>
                          <a:ea typeface="微軟正黑體" pitchFamily="34" charset="-120"/>
                        </a:rPr>
                        <a:t> </a:t>
                      </a:r>
                      <a:endParaRPr lang="zh-TW" altLang="en-US" sz="1200" b="1" i="0" u="none" strike="noStrike" dirty="0">
                        <a:solidFill>
                          <a:srgbClr val="FFFFFF"/>
                        </a:solidFill>
                        <a:latin typeface="微軟正黑體" pitchFamily="34" charset="-120"/>
                        <a:ea typeface="微軟正黑體" pitchFamily="34" charset="-120"/>
                      </a:endParaRP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200" b="1" i="0" u="none" strike="noStrike">
                          <a:solidFill>
                            <a:srgbClr val="FFFFFF"/>
                          </a:solidFill>
                          <a:latin typeface="微軟正黑體" pitchFamily="34" charset="-120"/>
                          <a:ea typeface="微軟正黑體" pitchFamily="34" charset="-120"/>
                        </a:rPr>
                        <a:t>2020</a:t>
                      </a:r>
                      <a:r>
                        <a:rPr lang="zh-TW" altLang="en-US" sz="1200" b="1" i="0" u="none" strike="noStrike">
                          <a:solidFill>
                            <a:srgbClr val="FFFFFF"/>
                          </a:solidFill>
                          <a:latin typeface="微軟正黑體" pitchFamily="34" charset="-120"/>
                          <a:ea typeface="微軟正黑體" pitchFamily="34" charset="-120"/>
                        </a:rPr>
                        <a:t>年</a:t>
                      </a:r>
                      <a:r>
                        <a:rPr lang="en-US" altLang="zh-TW" sz="1200" b="1" i="0" u="none" strike="noStrike">
                          <a:solidFill>
                            <a:srgbClr val="FFFFFF"/>
                          </a:solidFill>
                          <a:latin typeface="微軟正黑體" pitchFamily="34" charset="-120"/>
                          <a:ea typeface="微軟正黑體" pitchFamily="34" charset="-120"/>
                        </a:rPr>
                        <a:t>6</a:t>
                      </a:r>
                      <a:r>
                        <a:rPr lang="zh-TW" altLang="en-US" sz="1200" b="1" i="0" u="none" strike="noStrike">
                          <a:solidFill>
                            <a:srgbClr val="FFFFFF"/>
                          </a:solidFill>
                          <a:latin typeface="微軟正黑體" pitchFamily="34" charset="-120"/>
                          <a:ea typeface="微軟正黑體" pitchFamily="34" charset="-120"/>
                        </a:rPr>
                        <a:t>月</a:t>
                      </a:r>
                      <a:r>
                        <a:rPr lang="en-US" altLang="zh-TW" sz="1200" b="1" i="0" u="none" strike="noStrike">
                          <a:solidFill>
                            <a:srgbClr val="FFFFFF"/>
                          </a:solidFill>
                          <a:latin typeface="微軟正黑體" pitchFamily="34" charset="-120"/>
                          <a:ea typeface="微軟正黑體" pitchFamily="34" charset="-120"/>
                        </a:rPr>
                        <a:t>30</a:t>
                      </a:r>
                      <a:r>
                        <a:rPr lang="zh-TW" altLang="en-US" sz="1200" b="1" i="0" u="none" strike="noStrike">
                          <a:solidFill>
                            <a:srgbClr val="FFFFFF"/>
                          </a:solidFill>
                          <a:latin typeface="微軟正黑體" pitchFamily="34" charset="-120"/>
                          <a:ea typeface="微軟正黑體" pitchFamily="34" charset="-120"/>
                        </a:rPr>
                        <a:t>日</a:t>
                      </a: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1" i="0" u="none" strike="noStrike" dirty="0">
                          <a:solidFill>
                            <a:srgbClr val="FFFFFF"/>
                          </a:solidFill>
                          <a:latin typeface="微軟正黑體" pitchFamily="34" charset="-120"/>
                          <a:ea typeface="微軟正黑體" pitchFamily="34" charset="-120"/>
                        </a:rPr>
                        <a:t>2019</a:t>
                      </a:r>
                      <a:r>
                        <a:rPr lang="zh-TW" altLang="en-US" sz="1200" b="1" i="0" u="none" strike="noStrike" dirty="0">
                          <a:solidFill>
                            <a:srgbClr val="FFFFFF"/>
                          </a:solidFill>
                          <a:latin typeface="微軟正黑體" pitchFamily="34" charset="-120"/>
                          <a:ea typeface="微軟正黑體" pitchFamily="34" charset="-120"/>
                        </a:rPr>
                        <a:t>年</a:t>
                      </a:r>
                      <a:r>
                        <a:rPr lang="en-US" altLang="zh-TW" sz="1200" b="1" i="0" u="none" strike="noStrike" dirty="0">
                          <a:solidFill>
                            <a:srgbClr val="FFFFFF"/>
                          </a:solidFill>
                          <a:latin typeface="微軟正黑體" pitchFamily="34" charset="-120"/>
                          <a:ea typeface="微軟正黑體" pitchFamily="34" charset="-120"/>
                        </a:rPr>
                        <a:t>6</a:t>
                      </a:r>
                      <a:r>
                        <a:rPr lang="zh-TW" altLang="en-US" sz="1200" b="1" i="0" u="none" strike="noStrike" dirty="0">
                          <a:solidFill>
                            <a:srgbClr val="FFFFFF"/>
                          </a:solidFill>
                          <a:latin typeface="微軟正黑體" pitchFamily="34" charset="-120"/>
                          <a:ea typeface="微軟正黑體" pitchFamily="34" charset="-120"/>
                        </a:rPr>
                        <a:t>月</a:t>
                      </a:r>
                      <a:r>
                        <a:rPr lang="en-US" altLang="zh-TW" sz="1200" b="1" i="0" u="none" strike="noStrike" dirty="0">
                          <a:solidFill>
                            <a:srgbClr val="FFFFFF"/>
                          </a:solidFill>
                          <a:latin typeface="微軟正黑體" pitchFamily="34" charset="-120"/>
                          <a:ea typeface="微軟正黑體" pitchFamily="34" charset="-120"/>
                        </a:rPr>
                        <a:t>30</a:t>
                      </a:r>
                      <a:r>
                        <a:rPr lang="zh-TW" altLang="en-US" sz="1200" b="1" i="0" u="none" strike="noStrike" dirty="0">
                          <a:solidFill>
                            <a:srgbClr val="FFFFFF"/>
                          </a:solidFill>
                          <a:latin typeface="微軟正黑體" pitchFamily="34" charset="-120"/>
                          <a:ea typeface="微軟正黑體" pitchFamily="34" charset="-120"/>
                        </a:rPr>
                        <a:t>日</a:t>
                      </a: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1" i="0" u="none" strike="noStrike" dirty="0">
                          <a:solidFill>
                            <a:srgbClr val="FFFFFF"/>
                          </a:solidFill>
                          <a:latin typeface="微軟正黑體" pitchFamily="34" charset="-120"/>
                          <a:ea typeface="微軟正黑體" pitchFamily="34" charset="-120"/>
                        </a:rPr>
                        <a:t>2020</a:t>
                      </a:r>
                      <a:r>
                        <a:rPr lang="zh-TW" altLang="en-US" sz="1200" b="1" i="0" u="none" strike="noStrike" dirty="0">
                          <a:solidFill>
                            <a:srgbClr val="FFFFFF"/>
                          </a:solidFill>
                          <a:latin typeface="微軟正黑體" pitchFamily="34" charset="-120"/>
                          <a:ea typeface="微軟正黑體" pitchFamily="34" charset="-120"/>
                        </a:rPr>
                        <a:t>年</a:t>
                      </a:r>
                      <a:r>
                        <a:rPr lang="en-US" altLang="zh-TW" sz="1200" b="1" i="0" u="none" strike="noStrike" dirty="0">
                          <a:solidFill>
                            <a:srgbClr val="FFFFFF"/>
                          </a:solidFill>
                          <a:latin typeface="微軟正黑體" pitchFamily="34" charset="-120"/>
                          <a:ea typeface="微軟正黑體" pitchFamily="34" charset="-120"/>
                        </a:rPr>
                        <a:t>3</a:t>
                      </a:r>
                      <a:r>
                        <a:rPr lang="zh-TW" altLang="en-US" sz="1200" b="1" i="0" u="none" strike="noStrike" dirty="0">
                          <a:solidFill>
                            <a:srgbClr val="FFFFFF"/>
                          </a:solidFill>
                          <a:latin typeface="微軟正黑體" pitchFamily="34" charset="-120"/>
                          <a:ea typeface="微軟正黑體" pitchFamily="34" charset="-120"/>
                        </a:rPr>
                        <a:t>月</a:t>
                      </a:r>
                      <a:r>
                        <a:rPr lang="en-US" altLang="zh-TW" sz="1200" b="1" i="0" u="none" strike="noStrike" dirty="0">
                          <a:solidFill>
                            <a:srgbClr val="FFFFFF"/>
                          </a:solidFill>
                          <a:latin typeface="微軟正黑體" pitchFamily="34" charset="-120"/>
                          <a:ea typeface="微軟正黑體" pitchFamily="34" charset="-120"/>
                        </a:rPr>
                        <a:t>31</a:t>
                      </a:r>
                      <a:r>
                        <a:rPr lang="zh-TW" altLang="en-US" sz="1200" b="1" i="0" u="none" strike="noStrike" dirty="0">
                          <a:solidFill>
                            <a:srgbClr val="FFFFFF"/>
                          </a:solidFill>
                          <a:latin typeface="微軟正黑體" pitchFamily="34" charset="-120"/>
                          <a:ea typeface="微軟正黑體" pitchFamily="34" charset="-120"/>
                        </a:rPr>
                        <a:t>日</a:t>
                      </a:r>
                    </a:p>
                  </a:txBody>
                  <a:tcPr marL="5617" marR="5617" marT="5617"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r>
              <a:tr h="264001">
                <a:tc gridSpan="3">
                  <a:txBody>
                    <a:bodyPr/>
                    <a:lstStyle/>
                    <a:p>
                      <a:pPr algn="l" rtl="0" fontAlgn="ctr"/>
                      <a:r>
                        <a:rPr lang="zh-TW" altLang="en-US" sz="1200" b="0" i="0" u="none" strike="noStrike">
                          <a:solidFill>
                            <a:srgbClr val="000000"/>
                          </a:solidFill>
                          <a:latin typeface="微軟正黑體" pitchFamily="34" charset="-120"/>
                          <a:ea typeface="微軟正黑體" pitchFamily="34" charset="-120"/>
                        </a:rPr>
                        <a:t>負債及權益</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2DCDB"/>
                    </a:solidFill>
                  </a:tcPr>
                </a:tc>
                <a:tc hMerge="1">
                  <a:txBody>
                    <a:bodyPr/>
                    <a:lstStyle/>
                    <a:p>
                      <a:endParaRPr lang="zh-TW" altLang="en-US"/>
                    </a:p>
                  </a:txBody>
                  <a:tcPr/>
                </a:tc>
                <a:tc hMerge="1">
                  <a:txBody>
                    <a:bodyPr/>
                    <a:lstStyle/>
                    <a:p>
                      <a:endParaRPr lang="zh-TW" altLang="en-US"/>
                    </a:p>
                  </a:txBody>
                  <a:tcPr/>
                </a:tc>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2DDDC"/>
                    </a:solidFill>
                  </a:tcPr>
                </a:tc>
                <a:tc>
                  <a:txBody>
                    <a:bodyPr/>
                    <a:lstStyle/>
                    <a:p>
                      <a:pPr algn="ctr"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solidFill>
                      <a:srgbClr val="F2DDDC"/>
                    </a:solidFill>
                  </a:tcP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w="19050" cap="flat" cmpd="sng" algn="ctr">
                      <a:solidFill>
                        <a:srgbClr val="000000"/>
                      </a:solidFill>
                      <a:prstDash val="solid"/>
                      <a:round/>
                      <a:headEnd type="none" w="med" len="med"/>
                      <a:tailEnd type="none" w="med" len="med"/>
                    </a:lnT>
                    <a:lnB>
                      <a:noFill/>
                    </a:lnB>
                  </a:tcPr>
                </a:tc>
              </a:tr>
              <a:tr h="264001">
                <a:tc rowSpan="2">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gridSpan="3">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非流動負債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zh-TW" altLang="en-US"/>
                    </a:p>
                  </a:txBody>
                  <a:tcPr/>
                </a:tc>
                <a:tc hMerge="1">
                  <a:txBody>
                    <a:bodyPr/>
                    <a:lstStyle/>
                    <a:p>
                      <a:endParaRPr lang="zh-TW" altLang="en-US"/>
                    </a:p>
                  </a:txBody>
                  <a:tcPr/>
                </a:tc>
                <a:tc>
                  <a:txBody>
                    <a:bodyPr/>
                    <a:lstStyle/>
                    <a:p>
                      <a:pPr algn="ctr" rtl="0" fontAlgn="ctr"/>
                      <a:r>
                        <a:rPr lang="zh-TW" altLang="en-US" sz="1200" b="0" i="0" u="none" strike="noStrike">
                          <a:solidFill>
                            <a:srgbClr val="000000"/>
                          </a:solidFill>
                          <a:latin typeface="微軟正黑體" pitchFamily="34" charset="-120"/>
                          <a:ea typeface="微軟正黑體" pitchFamily="34" charset="-120"/>
                        </a:rPr>
                        <a:t> 金額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zh-TW" altLang="en-US" sz="1200" b="0" i="0" u="none" strike="noStrike">
                          <a:solidFill>
                            <a:srgbClr val="000000"/>
                          </a:solidFill>
                          <a:latin typeface="微軟正黑體" pitchFamily="34" charset="-120"/>
                          <a:ea typeface="微軟正黑體" pitchFamily="34" charset="-120"/>
                        </a:rPr>
                        <a:t>金額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DDC"/>
                    </a:solidFill>
                  </a:tcPr>
                </a:tc>
                <a:tc>
                  <a:txBody>
                    <a:bodyPr/>
                    <a:lstStyle/>
                    <a:p>
                      <a:pPr algn="ctr" rtl="0" fontAlgn="ctr"/>
                      <a:r>
                        <a:rPr lang="zh-TW" altLang="en-US" sz="1200" b="0" i="0" u="none" strike="noStrike">
                          <a:solidFill>
                            <a:srgbClr val="000000"/>
                          </a:solidFill>
                          <a:latin typeface="微軟正黑體" pitchFamily="34" charset="-120"/>
                          <a:ea typeface="微軟正黑體" pitchFamily="34" charset="-120"/>
                        </a:rPr>
                        <a:t>金額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tcPr>
                </a:tc>
              </a:tr>
              <a:tr h="520134">
                <a:tc vMerge="1">
                  <a:txBody>
                    <a:bodyPr/>
                    <a:lstStyle/>
                    <a:p>
                      <a:endParaRPr lang="zh-TW" altLang="en-US"/>
                    </a:p>
                  </a:txBody>
                  <a:tcPr/>
                </a:tc>
                <a:tc rowSpan="2">
                  <a:txBody>
                    <a:bodyPr/>
                    <a:lstStyle/>
                    <a:p>
                      <a:pPr algn="l" fontAlgn="b"/>
                      <a:r>
                        <a:rPr lang="zh-TW" altLang="en-US" sz="1200" b="0" i="0" u="none" strike="noStrike" dirty="0">
                          <a:solidFill>
                            <a:srgbClr val="000000"/>
                          </a:solidFill>
                          <a:latin typeface="微軟正黑體" pitchFamily="34" charset="-120"/>
                          <a:ea typeface="微軟正黑體" pitchFamily="34" charset="-120"/>
                        </a:rPr>
                        <a:t>　</a:t>
                      </a:r>
                    </a:p>
                  </a:txBody>
                  <a:tcPr marL="5617" marR="5617" marT="5617" marB="0" anchor="b">
                    <a:lnL>
                      <a:noFill/>
                    </a:lnL>
                    <a:lnR>
                      <a:noFill/>
                    </a:lnR>
                    <a:lnT w="12700" cap="flat" cmpd="sng" algn="ctr">
                      <a:solidFill>
                        <a:srgbClr val="000000"/>
                      </a:solidFill>
                      <a:prstDash val="solid"/>
                      <a:round/>
                      <a:headEnd type="none" w="med" len="med"/>
                      <a:tailEnd type="none" w="med" len="med"/>
                    </a:lnT>
                    <a:lnB>
                      <a:noFill/>
                    </a:lnB>
                    <a:solidFill>
                      <a:srgbClr val="F2DCDB"/>
                    </a:solidFill>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透過損益按公允價值衡量之 </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CDB"/>
                    </a:solidFill>
                  </a:tcPr>
                </a:tc>
                <a:tc hMerge="1">
                  <a:txBody>
                    <a:bodyPr/>
                    <a:lstStyle/>
                    <a:p>
                      <a:pPr algn="l" rtl="0" fontAlgn="ctr"/>
                      <a:endParaRPr lang="zh-TW" altLang="en-US"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CDB"/>
                    </a:solidFill>
                  </a:tcPr>
                </a:tc>
                <a:tc rowSpan="2">
                  <a:txBody>
                    <a:bodyPr/>
                    <a:lstStyle/>
                    <a:p>
                      <a:pPr algn="r" rtl="0" fontAlgn="ctr"/>
                      <a:r>
                        <a:rPr lang="en-US" altLang="zh-TW" sz="1200" b="0" i="0" u="none" strike="noStrike" dirty="0">
                          <a:solidFill>
                            <a:srgbClr val="000000"/>
                          </a:solidFill>
                          <a:latin typeface="微軟正黑體"/>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rtl="0" fontAlgn="ctr"/>
                      <a:r>
                        <a:rPr lang="en-US" altLang="zh-TW" sz="1200" b="0" i="0" u="none" strike="noStrike" dirty="0">
                          <a:solidFill>
                            <a:srgbClr val="000000"/>
                          </a:solidFill>
                          <a:latin typeface="微軟正黑體"/>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0 </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DDC"/>
                    </a:solidFill>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0</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solidFill>
                      <a:srgbClr val="F2DDDC"/>
                    </a:solidFill>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9</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r" rtl="0" fontAlgn="ctr"/>
                      <a:r>
                        <a:rPr lang="en-US" altLang="zh-TW" sz="1200" b="0" i="0" u="none" strike="noStrike">
                          <a:solidFill>
                            <a:srgbClr val="000000"/>
                          </a:solidFill>
                          <a:latin typeface="微軟正黑體" pitchFamily="34" charset="-120"/>
                          <a:ea typeface="微軟正黑體" pitchFamily="34" charset="-120"/>
                        </a:rPr>
                        <a:t>0.04</a:t>
                      </a:r>
                    </a:p>
                  </a:txBody>
                  <a:tcPr marL="5617" marR="5617" marT="5617" marB="0" anchor="ctr">
                    <a:lnL>
                      <a:noFill/>
                    </a:lnL>
                    <a:lnR>
                      <a:noFill/>
                    </a:lnR>
                    <a:lnT w="12700" cap="flat" cmpd="sng" algn="ctr">
                      <a:solidFill>
                        <a:srgbClr val="000000"/>
                      </a:solidFill>
                      <a:prstDash val="solid"/>
                      <a:round/>
                      <a:headEnd type="none" w="med" len="med"/>
                      <a:tailEnd type="none" w="med" len="med"/>
                    </a:lnT>
                    <a:lnB>
                      <a:noFill/>
                    </a:lnB>
                  </a:tcPr>
                </a:tc>
              </a:tr>
              <a:tr h="520134">
                <a:tc rowSpan="2">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vMerge="1">
                  <a:txBody>
                    <a:bodyPr/>
                    <a:lstStyle/>
                    <a:p>
                      <a:endParaRPr lang="zh-TW" altLang="en-US"/>
                    </a:p>
                  </a:txBody>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金融負債－非流動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dirty="0">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64001">
                <a:tc vMerge="1">
                  <a:txBody>
                    <a:bodyPr/>
                    <a:lstStyle/>
                    <a:p>
                      <a:endParaRPr lang="zh-TW" altLang="en-US"/>
                    </a:p>
                  </a:txBody>
                  <a:tcPr/>
                </a:tc>
                <a:tc>
                  <a:txBody>
                    <a:bodyPr/>
                    <a:lstStyle/>
                    <a:p>
                      <a:pPr algn="l" fontAlgn="b"/>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b">
                    <a:lnL>
                      <a:noFill/>
                    </a:lnL>
                    <a:lnR>
                      <a:noFill/>
                    </a:lnR>
                    <a:lnT>
                      <a:noFill/>
                    </a:lnT>
                    <a:lnB>
                      <a:noFill/>
                    </a:lnB>
                    <a:solidFill>
                      <a:srgbClr val="F2DCDB"/>
                    </a:solidFill>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應付公司債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dirty="0" smtClean="0">
                          <a:solidFill>
                            <a:srgbClr val="000000"/>
                          </a:solidFill>
                          <a:latin typeface="微軟正黑體"/>
                        </a:rPr>
                        <a:t>500</a:t>
                      </a:r>
                      <a:r>
                        <a:rPr lang="zh-TW" altLang="en-US" sz="1200" b="0" i="0" u="none" strike="noStrike" dirty="0">
                          <a:solidFill>
                            <a:srgbClr val="000000"/>
                          </a:solidFill>
                          <a:latin typeface="微軟正黑體"/>
                        </a:rPr>
                        <a:t>　</a:t>
                      </a: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dirty="0" smtClean="0">
                          <a:solidFill>
                            <a:srgbClr val="000000"/>
                          </a:solidFill>
                          <a:latin typeface="微軟正黑體"/>
                        </a:rPr>
                        <a:t>2.27</a:t>
                      </a:r>
                      <a:endParaRPr lang="en-US" altLang="zh-TW" sz="1200" b="0" i="0" u="none" strike="noStrike" dirty="0">
                        <a:solidFill>
                          <a:srgbClr val="000000"/>
                        </a:solidFill>
                        <a:latin typeface="微軟正黑體"/>
                      </a:endParaRP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500 </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2.39</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500</a:t>
                      </a:r>
                    </a:p>
                  </a:txBody>
                  <a:tcPr marL="5617" marR="5617" marT="5617"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2.34</a:t>
                      </a:r>
                    </a:p>
                  </a:txBody>
                  <a:tcPr marL="5617" marR="5617" marT="5617" marB="0" anchor="ctr">
                    <a:lnL>
                      <a:noFill/>
                    </a:lnL>
                    <a:lnR>
                      <a:noFill/>
                    </a:lnR>
                    <a:lnT>
                      <a:noFill/>
                    </a:lnT>
                    <a:lnB>
                      <a:noFill/>
                    </a:lnB>
                  </a:tcPr>
                </a:tc>
              </a:tr>
              <a:tr h="264001">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b"/>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b">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長期借款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dirty="0" smtClean="0">
                          <a:solidFill>
                            <a:srgbClr val="000000"/>
                          </a:solidFill>
                          <a:latin typeface="微軟正黑體"/>
                        </a:rPr>
                        <a:t>3,734</a:t>
                      </a:r>
                      <a:endParaRPr lang="en-US" altLang="zh-TW" sz="1200" b="0" i="0" u="none" strike="noStrike" dirty="0">
                        <a:solidFill>
                          <a:srgbClr val="000000"/>
                        </a:solidFill>
                        <a:latin typeface="微軟正黑體"/>
                      </a:endParaRP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dirty="0" smtClean="0">
                          <a:solidFill>
                            <a:srgbClr val="000000"/>
                          </a:solidFill>
                          <a:latin typeface="微軟正黑體"/>
                        </a:rPr>
                        <a:t>16.96</a:t>
                      </a:r>
                      <a:endParaRPr lang="en-US" altLang="zh-TW" sz="1200" b="0" i="0" u="none" strike="noStrike" dirty="0">
                        <a:solidFill>
                          <a:srgbClr val="000000"/>
                        </a:solidFill>
                        <a:latin typeface="微軟正黑體"/>
                      </a:endParaRPr>
                    </a:p>
                  </a:txBody>
                  <a:tcPr marL="9525" marR="9525" marT="9525" marB="0" anchor="ctr">
                    <a:lnL>
                      <a:noFill/>
                    </a:lnL>
                    <a:lnR>
                      <a:noFill/>
                    </a:lnR>
                    <a:lnT>
                      <a:noFill/>
                    </a:lnT>
                    <a:lnB>
                      <a:noFill/>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3,634 </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17.35</a:t>
                      </a:r>
                    </a:p>
                  </a:txBody>
                  <a:tcPr marL="5617" marR="5617" marT="5617" marB="0" anchor="ctr">
                    <a:lnL>
                      <a:noFill/>
                    </a:lnL>
                    <a:lnR>
                      <a:noFill/>
                    </a:lnR>
                    <a:lnT>
                      <a:noFill/>
                    </a:lnT>
                    <a:lnB>
                      <a:noFill/>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3,263</a:t>
                      </a:r>
                    </a:p>
                  </a:txBody>
                  <a:tcPr marL="5617" marR="5617" marT="5617"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15.24</a:t>
                      </a:r>
                    </a:p>
                  </a:txBody>
                  <a:tcPr marL="5617" marR="5617" marT="5617" marB="0" anchor="ctr">
                    <a:lnL>
                      <a:noFill/>
                    </a:lnL>
                    <a:lnR>
                      <a:noFill/>
                    </a:lnR>
                    <a:lnT>
                      <a:noFill/>
                    </a:lnT>
                    <a:lnB>
                      <a:noFill/>
                    </a:lnB>
                  </a:tcPr>
                </a:tc>
              </a:tr>
              <a:tr h="264001">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b"/>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b">
                    <a:lnL>
                      <a:noFill/>
                    </a:lnL>
                    <a:lnR>
                      <a:noFill/>
                    </a:lnR>
                    <a:lnT>
                      <a:noFill/>
                    </a:lnT>
                    <a:lnB>
                      <a:noFill/>
                    </a:lnB>
                    <a:solidFill>
                      <a:srgbClr val="F2DCDB"/>
                    </a:solidFill>
                  </a:tcPr>
                </a:tc>
                <a:tc gridSpan="2">
                  <a:txBody>
                    <a:bodyPr/>
                    <a:lstStyle/>
                    <a:p>
                      <a:pPr algn="l" rtl="0" fontAlgn="ctr"/>
                      <a:r>
                        <a:rPr lang="zh-TW" altLang="en-US" sz="1200" b="0" i="0" u="none" strike="noStrike">
                          <a:solidFill>
                            <a:srgbClr val="000000"/>
                          </a:solidFill>
                          <a:latin typeface="微軟正黑體" pitchFamily="34" charset="-120"/>
                          <a:ea typeface="微軟正黑體" pitchFamily="34" charset="-120"/>
                        </a:rPr>
                        <a:t>租賃負債 </a:t>
                      </a:r>
                    </a:p>
                  </a:txBody>
                  <a:tcPr marL="5617" marR="5617" marT="5617" marB="0" anchor="ctr">
                    <a:lnL>
                      <a:noFill/>
                    </a:lnL>
                    <a:lnR>
                      <a:noFill/>
                    </a:lnR>
                    <a:lnT>
                      <a:noFill/>
                    </a:lnT>
                    <a:lnB>
                      <a:noFill/>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a:noFill/>
                    </a:lnB>
                    <a:solidFill>
                      <a:srgbClr val="F2DCDB"/>
                    </a:solidFill>
                  </a:tcPr>
                </a:tc>
                <a:tc>
                  <a:txBody>
                    <a:bodyPr/>
                    <a:lstStyle/>
                    <a:p>
                      <a:pPr algn="r" rtl="0" fontAlgn="ctr"/>
                      <a:r>
                        <a:rPr lang="en-US" altLang="zh-TW" sz="1200" b="0" i="0" u="none" strike="noStrike" dirty="0" smtClean="0">
                          <a:solidFill>
                            <a:srgbClr val="000000"/>
                          </a:solidFill>
                          <a:latin typeface="微軟正黑體"/>
                        </a:rPr>
                        <a:t>223</a:t>
                      </a:r>
                      <a:endParaRPr lang="en-US" altLang="zh-TW" sz="1200" b="0" i="0" u="none" strike="noStrike" dirty="0">
                        <a:solidFill>
                          <a:srgbClr val="000000"/>
                        </a:solidFill>
                        <a:latin typeface="微軟正黑體"/>
                      </a:endParaRP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r" rtl="0" fontAlgn="ctr"/>
                      <a:r>
                        <a:rPr lang="en-US" altLang="zh-TW" sz="1200" b="0" i="0" u="none" strike="noStrike" dirty="0" smtClean="0">
                          <a:solidFill>
                            <a:srgbClr val="000000"/>
                          </a:solidFill>
                          <a:latin typeface="微軟正黑體"/>
                        </a:rPr>
                        <a:t>1.01</a:t>
                      </a:r>
                      <a:endParaRPr lang="en-US" altLang="zh-TW" sz="1200" b="0" i="0" u="none" strike="noStrike" dirty="0">
                        <a:solidFill>
                          <a:srgbClr val="000000"/>
                        </a:solidFill>
                        <a:latin typeface="微軟正黑體"/>
                      </a:endParaRP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196 </a:t>
                      </a:r>
                    </a:p>
                  </a:txBody>
                  <a:tcPr marL="5617" marR="5617" marT="5617" marB="0" anchor="ctr">
                    <a:lnL>
                      <a:noFill/>
                    </a:lnL>
                    <a:lnR>
                      <a:noFill/>
                    </a:lnR>
                    <a:lnT>
                      <a:noFill/>
                    </a:lnT>
                    <a:lnB w="12700" cap="flat" cmpd="sng" algn="ctr">
                      <a:solidFill>
                        <a:srgbClr val="F2DCDB"/>
                      </a:solidFill>
                      <a:prstDash val="solid"/>
                      <a:round/>
                      <a:headEnd type="none" w="med" len="med"/>
                      <a:tailEnd type="none" w="med" len="med"/>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0.94</a:t>
                      </a:r>
                    </a:p>
                  </a:txBody>
                  <a:tcPr marL="5617" marR="5617" marT="5617" marB="0" anchor="ctr">
                    <a:lnL>
                      <a:noFill/>
                    </a:lnL>
                    <a:lnR>
                      <a:noFill/>
                    </a:lnR>
                    <a:lnT>
                      <a:noFill/>
                    </a:lnT>
                    <a:lnB w="12700" cap="flat" cmpd="sng" algn="ctr">
                      <a:solidFill>
                        <a:srgbClr val="F2DCDB"/>
                      </a:solidFill>
                      <a:prstDash val="solid"/>
                      <a:round/>
                      <a:headEnd type="none" w="med" len="med"/>
                      <a:tailEnd type="none" w="med" len="med"/>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229</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1.07</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tcPr>
                </a:tc>
              </a:tr>
              <a:tr h="264001">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b"/>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b">
                    <a:lnL>
                      <a:noFill/>
                    </a:lnL>
                    <a:lnR>
                      <a:noFill/>
                    </a:lnR>
                    <a:lnT>
                      <a:noFill/>
                    </a:lnT>
                    <a:lnB>
                      <a:noFill/>
                    </a:lnB>
                    <a:solidFill>
                      <a:srgbClr val="F2DCDB"/>
                    </a:solidFill>
                  </a:tcPr>
                </a:tc>
                <a:tc gridSpan="2">
                  <a:txBody>
                    <a:bodyPr/>
                    <a:lstStyle/>
                    <a:p>
                      <a:pPr algn="l" rtl="0" fontAlgn="ctr"/>
                      <a:r>
                        <a:rPr lang="zh-TW" altLang="en-US" sz="1200" b="0" i="0" u="none" strike="noStrike" dirty="0">
                          <a:solidFill>
                            <a:srgbClr val="000000"/>
                          </a:solidFill>
                          <a:latin typeface="微軟正黑體" pitchFamily="34" charset="-120"/>
                          <a:ea typeface="微軟正黑體" pitchFamily="34" charset="-120"/>
                        </a:rPr>
                        <a:t>其他非流動負債 </a:t>
                      </a: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CDB"/>
                    </a:solidFill>
                  </a:tcPr>
                </a:tc>
                <a:tc hMerge="1">
                  <a:txBody>
                    <a:bodyPr/>
                    <a:lstStyle/>
                    <a:p>
                      <a:pPr algn="l" rtl="0" fontAlgn="ctr"/>
                      <a:endParaRPr lang="zh-TW" altLang="en-US" sz="1200" b="0"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a:noFill/>
                    </a:lnT>
                    <a:lnB w="12700" cap="flat" cmpd="sng" algn="ctr">
                      <a:solidFill>
                        <a:srgbClr val="000000"/>
                      </a:solidFill>
                      <a:prstDash val="solid"/>
                      <a:round/>
                      <a:headEnd type="none" w="med" len="med"/>
                      <a:tailEnd type="none" w="med" len="med"/>
                    </a:lnB>
                    <a:solidFill>
                      <a:srgbClr val="F2DCDB"/>
                    </a:solidFill>
                  </a:tcPr>
                </a:tc>
                <a:tc>
                  <a:txBody>
                    <a:bodyPr/>
                    <a:lstStyle/>
                    <a:p>
                      <a:pPr algn="r" rtl="0" fontAlgn="ctr"/>
                      <a:r>
                        <a:rPr lang="en-US" altLang="zh-TW" sz="1200" b="0" i="0" u="none" strike="noStrike" dirty="0" smtClean="0">
                          <a:solidFill>
                            <a:srgbClr val="000000"/>
                          </a:solidFill>
                          <a:latin typeface="微軟正黑體"/>
                        </a:rPr>
                        <a:t>432</a:t>
                      </a:r>
                      <a:endParaRPr lang="en-US" altLang="zh-TW" sz="1200" b="0" i="0" u="none" strike="noStrike" dirty="0">
                        <a:solidFill>
                          <a:srgbClr val="000000"/>
                        </a:solidFill>
                        <a:latin typeface="微軟正黑體"/>
                      </a:endParaRP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dirty="0" smtClean="0">
                          <a:solidFill>
                            <a:srgbClr val="000000"/>
                          </a:solidFill>
                          <a:latin typeface="微軟正黑體"/>
                        </a:rPr>
                        <a:t>1.96</a:t>
                      </a:r>
                      <a:r>
                        <a:rPr lang="zh-TW" altLang="en-US" sz="1200" b="0" i="0" u="none" strike="noStrike" dirty="0" smtClean="0">
                          <a:solidFill>
                            <a:srgbClr val="000000"/>
                          </a:solidFill>
                          <a:latin typeface="微軟正黑體"/>
                        </a:rPr>
                        <a:t>                       </a:t>
                      </a:r>
                      <a:r>
                        <a:rPr lang="en-US" altLang="zh-TW" sz="1200" b="0" i="0" u="none" strike="noStrike" dirty="0" smtClean="0">
                          <a:solidFill>
                            <a:srgbClr val="000000"/>
                          </a:solidFill>
                          <a:latin typeface="微軟正黑體"/>
                        </a:rPr>
                        <a:t> </a:t>
                      </a:r>
                      <a:endParaRPr lang="en-US" altLang="zh-TW" sz="1200" b="0" i="0" u="none" strike="noStrike" dirty="0">
                        <a:solidFill>
                          <a:srgbClr val="000000"/>
                        </a:solidFill>
                        <a:latin typeface="微軟正黑體"/>
                      </a:endParaRP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479 </a:t>
                      </a:r>
                    </a:p>
                  </a:txBody>
                  <a:tcPr marL="5617" marR="5617" marT="5617" marB="0" anchor="ctr">
                    <a:lnL>
                      <a:noFill/>
                    </a:lnL>
                    <a:lnR>
                      <a:noFill/>
                    </a:lnR>
                    <a:lnT w="12700" cap="flat" cmpd="sng" algn="ctr">
                      <a:solidFill>
                        <a:srgbClr val="F2DCD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2.29</a:t>
                      </a:r>
                    </a:p>
                  </a:txBody>
                  <a:tcPr marL="5617" marR="5617" marT="5617" marB="0" anchor="ctr">
                    <a:lnL>
                      <a:noFill/>
                    </a:lnL>
                    <a:lnR>
                      <a:noFill/>
                    </a:lnR>
                    <a:lnT w="12700" cap="flat" cmpd="sng" algn="ctr">
                      <a:solidFill>
                        <a:srgbClr val="F2DCD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437</a:t>
                      </a:r>
                    </a:p>
                  </a:txBody>
                  <a:tcPr marL="5617" marR="5617" marT="5617"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2.04</a:t>
                      </a:r>
                    </a:p>
                  </a:txBody>
                  <a:tcPr marL="5617" marR="5617" marT="5617"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01">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b"/>
                      <a:r>
                        <a:rPr lang="zh-TW" altLang="en-US" sz="1200" b="1" i="0" u="none" strike="noStrike">
                          <a:solidFill>
                            <a:srgbClr val="000000"/>
                          </a:solidFill>
                          <a:latin typeface="微軟正黑體" pitchFamily="34" charset="-120"/>
                          <a:ea typeface="微軟正黑體" pitchFamily="34" charset="-120"/>
                        </a:rPr>
                        <a:t>　</a:t>
                      </a:r>
                    </a:p>
                  </a:txBody>
                  <a:tcPr marL="5617" marR="5617" marT="5617" marB="0" anchor="b">
                    <a:lnL>
                      <a:noFill/>
                    </a:lnL>
                    <a:lnR>
                      <a:noFill/>
                    </a:lnR>
                    <a:lnT>
                      <a:noFill/>
                    </a:lnT>
                    <a:lnB w="25400" cap="flat" cmpd="dbl" algn="ctr">
                      <a:solidFill>
                        <a:srgbClr val="000000"/>
                      </a:solidFill>
                      <a:prstDash val="solid"/>
                      <a:round/>
                      <a:headEnd type="none" w="med" len="med"/>
                      <a:tailEnd type="none" w="med" len="med"/>
                    </a:lnB>
                    <a:solidFill>
                      <a:srgbClr val="F2DCDB"/>
                    </a:solidFill>
                  </a:tcPr>
                </a:tc>
                <a:tc gridSpan="2">
                  <a:txBody>
                    <a:bodyPr/>
                    <a:lstStyle/>
                    <a:p>
                      <a:pPr algn="l" rtl="0" fontAlgn="ctr"/>
                      <a:r>
                        <a:rPr lang="zh-TW" altLang="en-US" sz="1200" b="1" i="0" u="none" strike="noStrike">
                          <a:solidFill>
                            <a:srgbClr val="000000"/>
                          </a:solidFill>
                          <a:latin typeface="微軟正黑體" pitchFamily="34" charset="-120"/>
                          <a:ea typeface="微軟正黑體" pitchFamily="34" charset="-120"/>
                        </a:rPr>
                        <a:t>非流動負債合計 </a:t>
                      </a:r>
                    </a:p>
                  </a:txBody>
                  <a:tcPr marL="5617" marR="5617" marT="5617"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hMerge="1">
                  <a:txBody>
                    <a:bodyPr/>
                    <a:lstStyle/>
                    <a:p>
                      <a:pPr algn="l" rtl="0" fontAlgn="ctr"/>
                      <a:endParaRPr lang="zh-TW" altLang="en-US" sz="1200" b="1"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a:txBody>
                    <a:bodyPr/>
                    <a:lstStyle/>
                    <a:p>
                      <a:pPr algn="r" rtl="0" fontAlgn="ctr"/>
                      <a:r>
                        <a:rPr lang="en-US" altLang="zh-TW" sz="1200" b="1" i="0" u="none" strike="noStrike">
                          <a:solidFill>
                            <a:srgbClr val="000000"/>
                          </a:solidFill>
                          <a:latin typeface="微軟正黑體"/>
                        </a:rPr>
                        <a:t>4,889</a:t>
                      </a: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1" i="0" u="none" strike="noStrike" dirty="0">
                          <a:solidFill>
                            <a:srgbClr val="000000"/>
                          </a:solidFill>
                          <a:latin typeface="微軟正黑體"/>
                        </a:rPr>
                        <a:t>22.2</a:t>
                      </a: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4,809</a:t>
                      </a:r>
                    </a:p>
                  </a:txBody>
                  <a:tcPr marL="5617" marR="5617" marT="5617"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22.97</a:t>
                      </a:r>
                    </a:p>
                  </a:txBody>
                  <a:tcPr marL="5617" marR="5617" marT="5617"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4,438</a:t>
                      </a:r>
                    </a:p>
                  </a:txBody>
                  <a:tcPr marL="5617" marR="5617" marT="5617"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20.73</a:t>
                      </a:r>
                    </a:p>
                  </a:txBody>
                  <a:tcPr marL="5617" marR="5617" marT="5617"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64001">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5617" marR="5617" marT="5617" marB="0" anchor="ctr">
                    <a:lnL>
                      <a:noFill/>
                    </a:lnL>
                    <a:lnR>
                      <a:noFill/>
                    </a:lnR>
                    <a:lnT>
                      <a:noFill/>
                    </a:lnT>
                    <a:lnB>
                      <a:noFill/>
                    </a:lnB>
                    <a:solidFill>
                      <a:srgbClr val="F2DCDB"/>
                    </a:solidFill>
                  </a:tcPr>
                </a:tc>
                <a:tc>
                  <a:txBody>
                    <a:bodyPr/>
                    <a:lstStyle/>
                    <a:p>
                      <a:pPr algn="l" fontAlgn="b"/>
                      <a:r>
                        <a:rPr lang="zh-TW" altLang="en-US" sz="1200" b="1" i="0" u="none" strike="noStrike">
                          <a:solidFill>
                            <a:srgbClr val="000000"/>
                          </a:solidFill>
                          <a:latin typeface="微軟正黑體" pitchFamily="34" charset="-120"/>
                          <a:ea typeface="微軟正黑體" pitchFamily="34" charset="-120"/>
                        </a:rPr>
                        <a:t>　</a:t>
                      </a:r>
                    </a:p>
                  </a:txBody>
                  <a:tcPr marL="5617" marR="5617" marT="5617" marB="0" anchor="b">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gridSpan="2">
                  <a:txBody>
                    <a:bodyPr/>
                    <a:lstStyle/>
                    <a:p>
                      <a:pPr algn="l" rtl="0" fontAlgn="ctr"/>
                      <a:r>
                        <a:rPr lang="zh-TW" altLang="en-US" sz="1200" b="1" i="0" u="none" strike="noStrike">
                          <a:solidFill>
                            <a:srgbClr val="000000"/>
                          </a:solidFill>
                          <a:latin typeface="微軟正黑體" pitchFamily="34" charset="-120"/>
                          <a:ea typeface="微軟正黑體" pitchFamily="34" charset="-120"/>
                        </a:rPr>
                        <a:t>負債總計 </a:t>
                      </a: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hMerge="1">
                  <a:txBody>
                    <a:bodyPr/>
                    <a:lstStyle/>
                    <a:p>
                      <a:pPr algn="l" rtl="0" fontAlgn="ctr"/>
                      <a:endParaRPr lang="zh-TW" altLang="en-US" sz="1200" b="1" i="0" u="none" strike="noStrike">
                        <a:solidFill>
                          <a:srgbClr val="000000"/>
                        </a:solidFill>
                        <a:latin typeface="微軟正黑體" pitchFamily="34" charset="-120"/>
                        <a:ea typeface="微軟正黑體" pitchFamily="34" charset="-120"/>
                      </a:endParaRP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c>
                  <a:txBody>
                    <a:bodyPr/>
                    <a:lstStyle/>
                    <a:p>
                      <a:pPr algn="r" rtl="0" fontAlgn="ctr"/>
                      <a:r>
                        <a:rPr lang="en-US" altLang="zh-TW" sz="1200" b="1" i="0" u="none" strike="noStrike">
                          <a:solidFill>
                            <a:srgbClr val="000000"/>
                          </a:solidFill>
                          <a:latin typeface="微軟正黑體"/>
                        </a:rPr>
                        <a:t>13,380</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1" i="0" u="none" strike="noStrike" dirty="0">
                          <a:solidFill>
                            <a:srgbClr val="000000"/>
                          </a:solidFill>
                          <a:latin typeface="微軟正黑體"/>
                        </a:rPr>
                        <a:t>60.78</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12,817</a:t>
                      </a: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61.2</a:t>
                      </a: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DDC"/>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12,833</a:t>
                      </a: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59.96</a:t>
                      </a:r>
                    </a:p>
                  </a:txBody>
                  <a:tcPr marL="5617" marR="5617" marT="5617"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pSp>
        <p:nvGrpSpPr>
          <p:cNvPr id="34" name="群組 33"/>
          <p:cNvGrpSpPr/>
          <p:nvPr/>
        </p:nvGrpSpPr>
        <p:grpSpPr>
          <a:xfrm>
            <a:off x="827582" y="572603"/>
            <a:ext cx="3063233" cy="1056197"/>
            <a:chOff x="827582" y="404663"/>
            <a:chExt cx="3634872" cy="1146719"/>
          </a:xfrm>
        </p:grpSpPr>
        <p:pic>
          <p:nvPicPr>
            <p:cNvPr id="35" name="圖片 34"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 name="矩形 35"/>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lum/>
          </a:blip>
          <a:srcRect/>
          <a:stretch>
            <a:fillRect l="-12000" t="10000" r="-12000" b="-16000"/>
          </a:stretch>
        </a:blipFill>
        <a:effectLst/>
      </p:bgPr>
    </p:bg>
    <p:spTree>
      <p:nvGrpSpPr>
        <p:cNvPr id="1" name=""/>
        <p:cNvGrpSpPr/>
        <p:nvPr/>
      </p:nvGrpSpPr>
      <p:grpSpPr>
        <a:xfrm>
          <a:off x="0" y="0"/>
          <a:ext cx="0" cy="0"/>
          <a:chOff x="0" y="0"/>
          <a:chExt cx="0" cy="0"/>
        </a:xfrm>
      </p:grpSpPr>
      <p:sp>
        <p:nvSpPr>
          <p:cNvPr id="2" name="TAYA GROUP"/>
          <p:cNvSpPr txBox="1"/>
          <p:nvPr/>
        </p:nvSpPr>
        <p:spPr>
          <a:xfrm>
            <a:off x="467544" y="1475502"/>
            <a:ext cx="2088232" cy="369322"/>
          </a:xfrm>
          <a:prstGeom prst="rect">
            <a:avLst/>
          </a:prstGeom>
          <a:noFill/>
        </p:spPr>
        <p:txBody>
          <a:bodyPr wrap="square" lIns="91429" tIns="45715" rIns="91429" bIns="45715" rtlCol="0">
            <a:spAutoFit/>
          </a:bodyPr>
          <a:lstStyle/>
          <a:p>
            <a:r>
              <a:rPr lang="en-US" altLang="zh-TW" b="1" dirty="0" smtClean="0">
                <a:solidFill>
                  <a:schemeClr val="tx1">
                    <a:lumMod val="65000"/>
                    <a:lumOff val="35000"/>
                  </a:schemeClr>
                </a:solidFill>
                <a:latin typeface="Arial Black" pitchFamily="34" charset="0"/>
                <a:ea typeface="微軟正黑體" pitchFamily="34" charset="-120"/>
              </a:rPr>
              <a:t>TAYA</a:t>
            </a:r>
            <a:r>
              <a:rPr lang="zh-TW" altLang="en-US" b="1" dirty="0" smtClean="0">
                <a:solidFill>
                  <a:schemeClr val="tx1">
                    <a:lumMod val="65000"/>
                    <a:lumOff val="35000"/>
                  </a:schemeClr>
                </a:solidFill>
                <a:latin typeface="Arial Black" pitchFamily="34" charset="0"/>
                <a:ea typeface="微軟正黑體" pitchFamily="34" charset="-120"/>
              </a:rPr>
              <a:t> </a:t>
            </a:r>
            <a:r>
              <a:rPr lang="en-US" altLang="zh-TW" b="1" dirty="0" smtClean="0">
                <a:solidFill>
                  <a:schemeClr val="tx1">
                    <a:lumMod val="65000"/>
                    <a:lumOff val="35000"/>
                  </a:schemeClr>
                </a:solidFill>
                <a:latin typeface="Arial Black" pitchFamily="34" charset="0"/>
                <a:ea typeface="微軟正黑體" pitchFamily="34" charset="-120"/>
              </a:rPr>
              <a:t>GROUP</a:t>
            </a:r>
            <a:endParaRPr lang="zh-TW" altLang="en-US" b="1" dirty="0">
              <a:solidFill>
                <a:schemeClr val="tx1">
                  <a:lumMod val="65000"/>
                  <a:lumOff val="35000"/>
                </a:schemeClr>
              </a:solidFill>
              <a:latin typeface="Arial Black" pitchFamily="34" charset="0"/>
              <a:ea typeface="微軟正黑體" pitchFamily="34" charset="-120"/>
            </a:endParaRPr>
          </a:p>
        </p:txBody>
      </p:sp>
      <p:pic>
        <p:nvPicPr>
          <p:cNvPr id="3" name="圖片 2" descr="logo網頁用.png"/>
          <p:cNvPicPr>
            <a:picLocks noChangeAspect="1"/>
          </p:cNvPicPr>
          <p:nvPr/>
        </p:nvPicPr>
        <p:blipFill>
          <a:blip r:embed="rId3" cstate="print"/>
          <a:srcRect l="8610" t="18591" r="47111" b="17670"/>
          <a:stretch>
            <a:fillRect/>
          </a:stretch>
        </p:blipFill>
        <p:spPr>
          <a:xfrm>
            <a:off x="570037" y="467390"/>
            <a:ext cx="1553691" cy="919122"/>
          </a:xfrm>
          <a:prstGeom prst="rect">
            <a:avLst/>
          </a:prstGeom>
        </p:spPr>
      </p:pic>
      <p:sp>
        <p:nvSpPr>
          <p:cNvPr id="4" name="標題 1"/>
          <p:cNvSpPr>
            <a:spLocks noGrp="1"/>
          </p:cNvSpPr>
          <p:nvPr>
            <p:ph type="ctrTitle"/>
          </p:nvPr>
        </p:nvSpPr>
        <p:spPr>
          <a:xfrm>
            <a:off x="1835696" y="1052736"/>
            <a:ext cx="6120680" cy="792088"/>
          </a:xfrm>
        </p:spPr>
        <p:txBody>
          <a:bodyPr>
            <a:normAutofit/>
          </a:bodyPr>
          <a:lstStyle/>
          <a:p>
            <a:pPr algn="ctr"/>
            <a:r>
              <a:rPr lang="zh-TW" altLang="en-US" sz="3600" b="1" dirty="0" smtClean="0">
                <a:latin typeface="微軟正黑體" pitchFamily="34" charset="-120"/>
                <a:ea typeface="微軟正黑體" pitchFamily="34" charset="-120"/>
              </a:rPr>
              <a:t>內容綱要</a:t>
            </a:r>
            <a:endParaRPr lang="zh-TW" altLang="en-US" sz="3600" b="1" dirty="0">
              <a:latin typeface="微軟正黑體" pitchFamily="34" charset="-120"/>
              <a:ea typeface="微軟正黑體" pitchFamily="34" charset="-120"/>
            </a:endParaRPr>
          </a:p>
        </p:txBody>
      </p:sp>
      <p:graphicFrame>
        <p:nvGraphicFramePr>
          <p:cNvPr id="5" name="資料庫圖表 4"/>
          <p:cNvGraphicFramePr/>
          <p:nvPr/>
        </p:nvGraphicFramePr>
        <p:xfrm>
          <a:off x="3347864" y="2261096"/>
          <a:ext cx="3024336" cy="3544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2532" name="文字方塊 1"/>
          <p:cNvSpPr txBox="1">
            <a:spLocks noChangeArrowheads="1"/>
          </p:cNvSpPr>
          <p:nvPr/>
        </p:nvSpPr>
        <p:spPr bwMode="auto">
          <a:xfrm>
            <a:off x="6732240" y="2060848"/>
            <a:ext cx="1800200" cy="360040"/>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a:t>
            </a:r>
            <a:r>
              <a:rPr kumimoji="0" lang="zh-TW" altLang="en-US" sz="1400" dirty="0" smtClean="0">
                <a:latin typeface="微軟正黑體" pitchFamily="34" charset="-120"/>
                <a:ea typeface="微軟正黑體" pitchFamily="34" charset="-120"/>
              </a:rPr>
              <a:t>新台幣百萬元</a:t>
            </a:r>
            <a:endParaRPr kumimoji="0" lang="zh-TW" altLang="en-US" sz="1400" dirty="0">
              <a:latin typeface="微軟正黑體" pitchFamily="34" charset="-120"/>
              <a:ea typeface="微軟正黑體" pitchFamily="34" charset="-120"/>
            </a:endParaRPr>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zh-TW" altLang="en-US" b="1" dirty="0" smtClean="0">
                <a:latin typeface="微軟正黑體" pitchFamily="34" charset="-120"/>
                <a:ea typeface="微軟正黑體" pitchFamily="34" charset="-120"/>
              </a:rPr>
              <a:t>合併資產負債表</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續</a:t>
            </a:r>
            <a:r>
              <a:rPr lang="en-US" altLang="zh-TW" b="1" dirty="0" smtClean="0">
                <a:latin typeface="微軟正黑體" pitchFamily="34" charset="-120"/>
                <a:ea typeface="微軟正黑體" pitchFamily="34" charset="-120"/>
              </a:rPr>
              <a:t>)</a:t>
            </a:r>
            <a:endParaRPr lang="zh-TW" altLang="en-US" b="1" dirty="0" smtClean="0">
              <a:latin typeface="微軟正黑體" pitchFamily="34" charset="-120"/>
              <a:ea typeface="微軟正黑體" pitchFamily="34" charset="-120"/>
            </a:endParaRPr>
          </a:p>
        </p:txBody>
      </p:sp>
      <p:graphicFrame>
        <p:nvGraphicFramePr>
          <p:cNvPr id="8" name="表格 7"/>
          <p:cNvGraphicFramePr>
            <a:graphicFrameLocks noGrp="1"/>
          </p:cNvGraphicFramePr>
          <p:nvPr/>
        </p:nvGraphicFramePr>
        <p:xfrm>
          <a:off x="755576" y="2361390"/>
          <a:ext cx="7632848" cy="3875922"/>
        </p:xfrm>
        <a:graphic>
          <a:graphicData uri="http://schemas.openxmlformats.org/drawingml/2006/table">
            <a:tbl>
              <a:tblPr firstRow="1" lastRow="1">
                <a:tableStyleId>{85BE263C-DBD7-4A20-BB59-AAB30ACAA65A}</a:tableStyleId>
              </a:tblPr>
              <a:tblGrid>
                <a:gridCol w="261045"/>
                <a:gridCol w="309991"/>
                <a:gridCol w="2165269"/>
                <a:gridCol w="1080119"/>
                <a:gridCol w="648072"/>
                <a:gridCol w="1008112"/>
                <a:gridCol w="720080"/>
                <a:gridCol w="787548"/>
                <a:gridCol w="652612"/>
              </a:tblGrid>
              <a:tr h="429546">
                <a:tc gridSpan="2">
                  <a:txBody>
                    <a:bodyPr/>
                    <a:lstStyle/>
                    <a:p>
                      <a:pPr algn="ctr" fontAlgn="ctr"/>
                      <a:r>
                        <a:rPr lang="zh-TW" altLang="en-US" sz="1200" u="none" strike="noStrike" dirty="0">
                          <a:latin typeface="微軟正黑體" pitchFamily="34" charset="-120"/>
                          <a:ea typeface="微軟正黑體" pitchFamily="34" charset="-120"/>
                        </a:rPr>
                        <a:t>期別</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a:txBody>
                    <a:bodyPr/>
                    <a:lstStyle/>
                    <a:p>
                      <a:pPr marL="0" algn="ctr" defTabSz="914400" rtl="0" eaLnBrk="1" fontAlgn="ctr" latinLnBrk="0" hangingPunct="1"/>
                      <a:r>
                        <a:rPr lang="zh-TW" altLang="en-US" sz="1200" b="1" u="none" strike="noStrike" kern="1200" dirty="0" smtClean="0">
                          <a:solidFill>
                            <a:schemeClr val="lt1"/>
                          </a:solidFill>
                          <a:latin typeface="微軟正黑體" pitchFamily="34" charset="-120"/>
                          <a:ea typeface="微軟正黑體" pitchFamily="34" charset="-120"/>
                          <a:cs typeface="+mn-cs"/>
                        </a:rPr>
                        <a:t>權                    益</a:t>
                      </a:r>
                      <a:endParaRPr lang="zh-TW" altLang="en-US" sz="1200" b="1" u="none" strike="noStrike" kern="1200" dirty="0">
                        <a:solidFill>
                          <a:schemeClr val="lt1"/>
                        </a:solidFill>
                        <a:latin typeface="微軟正黑體" pitchFamily="34" charset="-120"/>
                        <a:ea typeface="微軟正黑體" pitchFamily="34" charset="-120"/>
                        <a:cs typeface="+mn-cs"/>
                      </a:endParaRPr>
                    </a:p>
                  </a:txBody>
                  <a:tcPr marL="6504" marR="6504" marT="6504" marB="0" anchor="ctr"/>
                </a:tc>
                <a:tc gridSpan="2">
                  <a:txBody>
                    <a:bodyPr/>
                    <a:lstStyle/>
                    <a:p>
                      <a:pPr algn="ctr" rtl="0" fontAlgn="ctr"/>
                      <a:r>
                        <a:rPr lang="en-US" altLang="zh-TW" sz="1200" b="1" i="0" u="none" strike="noStrike" dirty="0">
                          <a:solidFill>
                            <a:srgbClr val="FFFFFF"/>
                          </a:solidFill>
                          <a:latin typeface="微軟正黑體" pitchFamily="34" charset="-120"/>
                          <a:ea typeface="微軟正黑體" pitchFamily="34" charset="-120"/>
                        </a:rPr>
                        <a:t>2020</a:t>
                      </a:r>
                      <a:r>
                        <a:rPr lang="zh-TW" altLang="en-US" sz="1200" b="1" i="0" u="none" strike="noStrike" dirty="0">
                          <a:solidFill>
                            <a:srgbClr val="FFFFFF"/>
                          </a:solidFill>
                          <a:latin typeface="微軟正黑體" pitchFamily="34" charset="-120"/>
                          <a:ea typeface="微軟正黑體" pitchFamily="34" charset="-120"/>
                        </a:rPr>
                        <a:t>年</a:t>
                      </a:r>
                      <a:r>
                        <a:rPr lang="en-US" altLang="zh-TW" sz="1200" b="1" i="0" u="none" strike="noStrike" dirty="0">
                          <a:solidFill>
                            <a:srgbClr val="FFFFFF"/>
                          </a:solidFill>
                          <a:latin typeface="微軟正黑體" pitchFamily="34" charset="-120"/>
                          <a:ea typeface="微軟正黑體" pitchFamily="34" charset="-120"/>
                        </a:rPr>
                        <a:t>6</a:t>
                      </a:r>
                      <a:r>
                        <a:rPr lang="zh-TW" altLang="en-US" sz="1200" b="1" i="0" u="none" strike="noStrike" dirty="0">
                          <a:solidFill>
                            <a:srgbClr val="FFFFFF"/>
                          </a:solidFill>
                          <a:latin typeface="微軟正黑體" pitchFamily="34" charset="-120"/>
                          <a:ea typeface="微軟正黑體" pitchFamily="34" charset="-120"/>
                        </a:rPr>
                        <a:t>月</a:t>
                      </a:r>
                      <a:r>
                        <a:rPr lang="en-US" altLang="zh-TW" sz="1200" b="1" i="0" u="none" strike="noStrike" dirty="0">
                          <a:solidFill>
                            <a:srgbClr val="FFFFFF"/>
                          </a:solidFill>
                          <a:latin typeface="微軟正黑體" pitchFamily="34" charset="-120"/>
                          <a:ea typeface="微軟正黑體" pitchFamily="34" charset="-120"/>
                        </a:rPr>
                        <a:t>30</a:t>
                      </a:r>
                      <a:r>
                        <a:rPr lang="zh-TW" altLang="en-US" sz="1200" b="1" i="0" u="none" strike="noStrike" dirty="0">
                          <a:solidFill>
                            <a:srgbClr val="FFFFFF"/>
                          </a:solidFill>
                          <a:latin typeface="微軟正黑體" pitchFamily="34" charset="-120"/>
                          <a:ea typeface="微軟正黑體" pitchFamily="34" charset="-120"/>
                        </a:rPr>
                        <a:t>日</a:t>
                      </a:r>
                    </a:p>
                  </a:txBody>
                  <a:tcPr marL="9525" marR="9525" marT="9525" marB="0" anchor="ctr"/>
                </a:tc>
                <a:tc hMerge="1">
                  <a:txBody>
                    <a:bodyPr/>
                    <a:lstStyle/>
                    <a:p>
                      <a:endParaRPr lang="zh-TW" altLang="en-US"/>
                    </a:p>
                  </a:txBody>
                  <a:tcPr/>
                </a:tc>
                <a:tc gridSpan="2">
                  <a:txBody>
                    <a:bodyPr/>
                    <a:lstStyle/>
                    <a:p>
                      <a:pPr algn="ctr" rtl="0" fontAlgn="ctr"/>
                      <a:r>
                        <a:rPr lang="en-US" altLang="zh-TW" sz="1200" b="1" i="0" u="none" strike="noStrike">
                          <a:solidFill>
                            <a:srgbClr val="FFFFFF"/>
                          </a:solidFill>
                          <a:latin typeface="微軟正黑體" pitchFamily="34" charset="-120"/>
                          <a:ea typeface="微軟正黑體" pitchFamily="34" charset="-120"/>
                        </a:rPr>
                        <a:t>2019</a:t>
                      </a:r>
                      <a:r>
                        <a:rPr lang="zh-TW" altLang="en-US" sz="1200" b="1" i="0" u="none" strike="noStrike">
                          <a:solidFill>
                            <a:srgbClr val="FFFFFF"/>
                          </a:solidFill>
                          <a:latin typeface="微軟正黑體" pitchFamily="34" charset="-120"/>
                          <a:ea typeface="微軟正黑體" pitchFamily="34" charset="-120"/>
                        </a:rPr>
                        <a:t>年</a:t>
                      </a:r>
                      <a:r>
                        <a:rPr lang="en-US" altLang="zh-TW" sz="1200" b="1" i="0" u="none" strike="noStrike">
                          <a:solidFill>
                            <a:srgbClr val="FFFFFF"/>
                          </a:solidFill>
                          <a:latin typeface="微軟正黑體" pitchFamily="34" charset="-120"/>
                          <a:ea typeface="微軟正黑體" pitchFamily="34" charset="-120"/>
                        </a:rPr>
                        <a:t>6</a:t>
                      </a:r>
                      <a:r>
                        <a:rPr lang="zh-TW" altLang="en-US" sz="1200" b="1" i="0" u="none" strike="noStrike">
                          <a:solidFill>
                            <a:srgbClr val="FFFFFF"/>
                          </a:solidFill>
                          <a:latin typeface="微軟正黑體" pitchFamily="34" charset="-120"/>
                          <a:ea typeface="微軟正黑體" pitchFamily="34" charset="-120"/>
                        </a:rPr>
                        <a:t>月</a:t>
                      </a:r>
                      <a:r>
                        <a:rPr lang="en-US" altLang="zh-TW" sz="1200" b="1" i="0" u="none" strike="noStrike">
                          <a:solidFill>
                            <a:srgbClr val="FFFFFF"/>
                          </a:solidFill>
                          <a:latin typeface="微軟正黑體" pitchFamily="34" charset="-120"/>
                          <a:ea typeface="微軟正黑體" pitchFamily="34" charset="-120"/>
                        </a:rPr>
                        <a:t>30</a:t>
                      </a:r>
                      <a:r>
                        <a:rPr lang="zh-TW" altLang="en-US" sz="1200" b="1" i="0" u="none" strike="noStrike">
                          <a:solidFill>
                            <a:srgbClr val="FFFFFF"/>
                          </a:solidFill>
                          <a:latin typeface="微軟正黑體" pitchFamily="34" charset="-120"/>
                          <a:ea typeface="微軟正黑體" pitchFamily="34" charset="-120"/>
                        </a:rPr>
                        <a:t>日</a:t>
                      </a:r>
                    </a:p>
                  </a:txBody>
                  <a:tcPr marL="9525" marR="9525" marT="9525" marB="0" anchor="ctr"/>
                </a:tc>
                <a:tc hMerge="1">
                  <a:txBody>
                    <a:bodyPr/>
                    <a:lstStyle/>
                    <a:p>
                      <a:endParaRPr lang="zh-TW" altLang="en-US"/>
                    </a:p>
                  </a:txBody>
                  <a:tcPr/>
                </a:tc>
                <a:tc gridSpan="2">
                  <a:txBody>
                    <a:bodyPr/>
                    <a:lstStyle/>
                    <a:p>
                      <a:pPr algn="ctr" rtl="0" fontAlgn="ctr"/>
                      <a:r>
                        <a:rPr lang="en-US" altLang="zh-TW" sz="1200" b="1" i="0" u="none" strike="noStrike" dirty="0">
                          <a:solidFill>
                            <a:srgbClr val="FFFFFF"/>
                          </a:solidFill>
                          <a:latin typeface="微軟正黑體" pitchFamily="34" charset="-120"/>
                          <a:ea typeface="微軟正黑體" pitchFamily="34" charset="-120"/>
                        </a:rPr>
                        <a:t>2020</a:t>
                      </a:r>
                      <a:r>
                        <a:rPr lang="zh-TW" altLang="en-US" sz="1200" b="1" i="0" u="none" strike="noStrike" dirty="0">
                          <a:solidFill>
                            <a:srgbClr val="FFFFFF"/>
                          </a:solidFill>
                          <a:latin typeface="微軟正黑體" pitchFamily="34" charset="-120"/>
                          <a:ea typeface="微軟正黑體" pitchFamily="34" charset="-120"/>
                        </a:rPr>
                        <a:t>年</a:t>
                      </a:r>
                      <a:r>
                        <a:rPr lang="en-US" altLang="zh-TW" sz="1200" b="1" i="0" u="none" strike="noStrike" dirty="0">
                          <a:solidFill>
                            <a:srgbClr val="FFFFFF"/>
                          </a:solidFill>
                          <a:latin typeface="微軟正黑體" pitchFamily="34" charset="-120"/>
                          <a:ea typeface="微軟正黑體" pitchFamily="34" charset="-120"/>
                        </a:rPr>
                        <a:t>3</a:t>
                      </a:r>
                      <a:r>
                        <a:rPr lang="zh-TW" altLang="en-US" sz="1200" b="1" i="0" u="none" strike="noStrike" dirty="0">
                          <a:solidFill>
                            <a:srgbClr val="FFFFFF"/>
                          </a:solidFill>
                          <a:latin typeface="微軟正黑體" pitchFamily="34" charset="-120"/>
                          <a:ea typeface="微軟正黑體" pitchFamily="34" charset="-120"/>
                        </a:rPr>
                        <a:t>月</a:t>
                      </a:r>
                      <a:r>
                        <a:rPr lang="en-US" altLang="zh-TW" sz="1200" b="1" i="0" u="none" strike="noStrike" dirty="0">
                          <a:solidFill>
                            <a:srgbClr val="FFFFFF"/>
                          </a:solidFill>
                          <a:latin typeface="微軟正黑體" pitchFamily="34" charset="-120"/>
                          <a:ea typeface="微軟正黑體" pitchFamily="34" charset="-120"/>
                        </a:rPr>
                        <a:t>31</a:t>
                      </a:r>
                      <a:r>
                        <a:rPr lang="zh-TW" altLang="en-US" sz="1200" b="1" i="0" u="none" strike="noStrike" dirty="0">
                          <a:solidFill>
                            <a:srgbClr val="FFFFFF"/>
                          </a:solidFill>
                          <a:latin typeface="微軟正黑體" pitchFamily="34" charset="-120"/>
                          <a:ea typeface="微軟正黑體" pitchFamily="34" charset="-120"/>
                        </a:rPr>
                        <a:t>日</a:t>
                      </a:r>
                    </a:p>
                  </a:txBody>
                  <a:tcPr marL="9525" marR="9525" marT="9525" marB="0" anchor="ctr"/>
                </a:tc>
                <a:tc hMerge="1">
                  <a:txBody>
                    <a:bodyPr/>
                    <a:lstStyle/>
                    <a:p>
                      <a:endParaRPr lang="zh-TW" altLang="en-US"/>
                    </a:p>
                  </a:txBody>
                  <a:tcPr/>
                </a:tc>
              </a:tr>
              <a:tr h="218526">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zh-TW" altLang="en-US" sz="1200" u="none" strike="noStrike" dirty="0">
                          <a:latin typeface="微軟正黑體" pitchFamily="34" charset="-120"/>
                          <a:ea typeface="微軟正黑體" pitchFamily="34" charset="-120"/>
                        </a:rPr>
                        <a:t>權益</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ctr" fontAlgn="ctr"/>
                      <a:r>
                        <a:rPr lang="zh-TW" altLang="en-US" sz="1200" u="none" strike="noStrike" dirty="0">
                          <a:latin typeface="微軟正黑體" pitchFamily="34" charset="-120"/>
                          <a:ea typeface="微軟正黑體" pitchFamily="34" charset="-120"/>
                        </a:rPr>
                        <a:t> 金額 </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dirty="0">
                          <a:latin typeface="微軟正黑體" pitchFamily="34" charset="-120"/>
                          <a:ea typeface="微軟正黑體" pitchFamily="34" charset="-120"/>
                        </a:rPr>
                        <a:t>金額</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a:latin typeface="微軟正黑體" pitchFamily="34" charset="-120"/>
                          <a:ea typeface="微軟正黑體" pitchFamily="34" charset="-120"/>
                        </a:rPr>
                        <a:t>金額</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21602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普通股股本</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5,951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0" i="0" u="none" strike="noStrike">
                          <a:solidFill>
                            <a:srgbClr val="000000"/>
                          </a:solidFill>
                          <a:latin typeface="微軟正黑體"/>
                        </a:rPr>
                        <a:t>27.04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5,951</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28.41</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5,951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27.8</a:t>
                      </a:r>
                    </a:p>
                  </a:txBody>
                  <a:tcPr marL="9525" marR="9525" marT="9525" marB="0" anchor="ctr">
                    <a:lnT w="12700" cap="flat" cmpd="sng" algn="ctr">
                      <a:solidFill>
                        <a:schemeClr val="tx1"/>
                      </a:solidFill>
                      <a:prstDash val="solid"/>
                      <a:round/>
                      <a:headEnd type="none" w="med" len="med"/>
                      <a:tailEnd type="none" w="med" len="med"/>
                    </a:lnT>
                  </a:tcPr>
                </a:tc>
              </a:tr>
              <a:tr h="21602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資本公積合計</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531</a:t>
                      </a:r>
                    </a:p>
                  </a:txBody>
                  <a:tcPr marL="9525" marR="9525" marT="9525" marB="0" anchor="ctr"/>
                </a:tc>
                <a:tc>
                  <a:txBody>
                    <a:bodyPr/>
                    <a:lstStyle/>
                    <a:p>
                      <a:pPr algn="r" rtl="0" fontAlgn="ctr"/>
                      <a:r>
                        <a:rPr lang="en-US" altLang="zh-TW" sz="1200" b="0" i="0" u="none" strike="noStrike">
                          <a:solidFill>
                            <a:srgbClr val="000000"/>
                          </a:solidFill>
                          <a:latin typeface="微軟正黑體"/>
                        </a:rPr>
                        <a:t>2.41</a:t>
                      </a:r>
                    </a:p>
                  </a:txBody>
                  <a:tcPr marL="9525" marR="9525" marT="9525"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527</a:t>
                      </a:r>
                    </a:p>
                  </a:txBody>
                  <a:tcPr marL="9525" marR="9525" marT="9525"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2.52</a:t>
                      </a:r>
                    </a:p>
                  </a:txBody>
                  <a:tcPr marL="9525" marR="9525" marT="9525"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531</a:t>
                      </a:r>
                    </a:p>
                  </a:txBody>
                  <a:tcPr marL="9525" marR="9525" marT="9525"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2.48</a:t>
                      </a:r>
                    </a:p>
                  </a:txBody>
                  <a:tcPr marL="9525" marR="9525" marT="9525" marB="0" anchor="ctr"/>
                </a:tc>
              </a:tr>
              <a:tr h="21602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保留盈餘合計</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1071</a:t>
                      </a:r>
                    </a:p>
                  </a:txBody>
                  <a:tcPr marL="9525" marR="9525" marT="9525" marB="0" anchor="ctr"/>
                </a:tc>
                <a:tc>
                  <a:txBody>
                    <a:bodyPr/>
                    <a:lstStyle/>
                    <a:p>
                      <a:pPr algn="r" rtl="0" fontAlgn="ctr"/>
                      <a:r>
                        <a:rPr lang="en-US" altLang="zh-TW" sz="1200" b="0" i="0" u="none" strike="noStrike">
                          <a:solidFill>
                            <a:srgbClr val="000000"/>
                          </a:solidFill>
                          <a:latin typeface="微軟正黑體"/>
                        </a:rPr>
                        <a:t>4.87</a:t>
                      </a:r>
                    </a:p>
                  </a:txBody>
                  <a:tcPr marL="9525" marR="9525" marT="9525"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508</a:t>
                      </a:r>
                    </a:p>
                  </a:txBody>
                  <a:tcPr marL="9525" marR="9525" marT="9525"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2.43</a:t>
                      </a:r>
                    </a:p>
                  </a:txBody>
                  <a:tcPr marL="9525" marR="9525" marT="9525"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931</a:t>
                      </a:r>
                    </a:p>
                  </a:txBody>
                  <a:tcPr marL="9525" marR="9525" marT="9525"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4.35</a:t>
                      </a:r>
                    </a:p>
                  </a:txBody>
                  <a:tcPr marL="9525" marR="9525" marT="9525" marB="0" anchor="ctr"/>
                </a:tc>
              </a:tr>
              <a:tr h="21852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其他權益合計</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FF0000"/>
                          </a:solidFill>
                          <a:latin typeface="微軟正黑體"/>
                        </a:rPr>
                        <a:t>-177</a:t>
                      </a:r>
                    </a:p>
                  </a:txBody>
                  <a:tcPr marL="9525" marR="9525" marT="9525" marB="0" anchor="ctr"/>
                </a:tc>
                <a:tc>
                  <a:txBody>
                    <a:bodyPr/>
                    <a:lstStyle/>
                    <a:p>
                      <a:pPr algn="r" rtl="0" fontAlgn="ctr"/>
                      <a:r>
                        <a:rPr lang="en-US" altLang="zh-TW" sz="1200" b="0" i="0" u="none" strike="noStrike" dirty="0">
                          <a:solidFill>
                            <a:srgbClr val="FF0000"/>
                          </a:solidFill>
                          <a:latin typeface="微軟正黑體"/>
                        </a:rPr>
                        <a:t>-0.8</a:t>
                      </a:r>
                    </a:p>
                  </a:txBody>
                  <a:tcPr marL="9525" marR="9525" marT="9525" marB="0" anchor="ct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-96</a:t>
                      </a:r>
                    </a:p>
                  </a:txBody>
                  <a:tcPr marL="9525" marR="9525" marT="9525" marB="0" anchor="ctr">
                    <a:solidFill>
                      <a:schemeClr val="accent2">
                        <a:lumMod val="20000"/>
                        <a:lumOff val="80000"/>
                      </a:schemeClr>
                    </a:solidFill>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-0.47</a:t>
                      </a:r>
                    </a:p>
                  </a:txBody>
                  <a:tcPr marL="9525" marR="9525" marT="9525" marB="0" anchor="ctr">
                    <a:solidFill>
                      <a:schemeClr val="accent2">
                        <a:lumMod val="20000"/>
                        <a:lumOff val="80000"/>
                      </a:schemeClr>
                    </a:solidFill>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-192</a:t>
                      </a:r>
                    </a:p>
                  </a:txBody>
                  <a:tcPr marL="9525" marR="9525" marT="9525" marB="0" anchor="ct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-0.9</a:t>
                      </a:r>
                    </a:p>
                  </a:txBody>
                  <a:tcPr marL="9525" marR="9525" marT="9525" marB="0" anchor="ctr"/>
                </a:tc>
              </a:tr>
              <a:tr h="21852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200" u="none" strike="noStrike" dirty="0">
                          <a:latin typeface="微軟正黑體" pitchFamily="34" charset="-120"/>
                          <a:ea typeface="微軟正黑體" pitchFamily="34" charset="-120"/>
                        </a:rPr>
                        <a:t>庫藏股票</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FF0000"/>
                          </a:solidFill>
                          <a:latin typeface="微軟正黑體"/>
                        </a:rPr>
                        <a:t>-85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rtl="0" fontAlgn="ctr"/>
                      <a:r>
                        <a:rPr lang="en-US" altLang="zh-TW" sz="1200" b="0" i="0" u="none" strike="noStrike">
                          <a:solidFill>
                            <a:srgbClr val="FF0000"/>
                          </a:solidFill>
                          <a:latin typeface="微軟正黑體"/>
                        </a:rPr>
                        <a:t>-0.39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-21</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-0.1</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-33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-0.15</a:t>
                      </a:r>
                    </a:p>
                  </a:txBody>
                  <a:tcPr marL="9525" marR="9525" marT="9525" marB="0" anchor="ctr">
                    <a:lnB w="12700" cap="flat" cmpd="sng" algn="ctr">
                      <a:solidFill>
                        <a:schemeClr val="tx1"/>
                      </a:solidFill>
                      <a:prstDash val="solid"/>
                      <a:round/>
                      <a:headEnd type="none" w="med" len="med"/>
                      <a:tailEnd type="none" w="med" len="med"/>
                    </a:lnB>
                  </a:tcPr>
                </a:tc>
              </a:tr>
              <a:tr h="42954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歸屬於母公司業主之權益合計</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a:rPr>
                        <a:t>7,291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dirty="0">
                          <a:solidFill>
                            <a:srgbClr val="000000"/>
                          </a:solidFill>
                          <a:latin typeface="微軟正黑體"/>
                        </a:rPr>
                        <a:t>33.13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6,869</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32.79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7,188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33.58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54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非控制權益</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a:rPr>
                        <a:t>1,340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dirty="0">
                          <a:solidFill>
                            <a:srgbClr val="000000"/>
                          </a:solidFill>
                          <a:latin typeface="微軟正黑體"/>
                        </a:rPr>
                        <a:t>6.09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1,258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6.01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1,384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6.46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4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權益總計</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a:rPr>
                        <a:t>8,631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dirty="0">
                          <a:solidFill>
                            <a:srgbClr val="000000"/>
                          </a:solidFill>
                          <a:latin typeface="微軟正黑體"/>
                        </a:rPr>
                        <a:t>39.22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8,127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38.80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8,572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40.04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54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1"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zh-TW" altLang="en-US" sz="1200" b="1" u="none" strike="noStrike" dirty="0">
                          <a:latin typeface="微軟正黑體" pitchFamily="34" charset="-120"/>
                          <a:ea typeface="微軟正黑體" pitchFamily="34" charset="-120"/>
                        </a:rPr>
                        <a:t>負債及權益總計</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a:rPr>
                        <a:t>22,011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1" i="0" u="none" strike="noStrike" dirty="0">
                          <a:solidFill>
                            <a:srgbClr val="000000"/>
                          </a:solidFill>
                          <a:latin typeface="微軟正黑體"/>
                        </a:rPr>
                        <a:t>100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20,944</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100</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21,405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100</a:t>
                      </a:r>
                    </a:p>
                  </a:txBody>
                  <a:tcPr marL="9525" marR="9525" marT="9525" marB="0" anchor="ctr">
                    <a:lnT w="12700" cap="flat" cmpd="sng" algn="ctr">
                      <a:solidFill>
                        <a:schemeClr val="tx1"/>
                      </a:solidFill>
                      <a:prstDash val="solid"/>
                      <a:round/>
                      <a:headEnd type="none" w="med" len="med"/>
                      <a:tailEnd type="none" w="med" len="med"/>
                    </a:lnT>
                  </a:tcPr>
                </a:tc>
              </a:tr>
              <a:tr h="429546">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a:txBody>
                    <a:bodyPr/>
                    <a:lstStyle/>
                    <a:p>
                      <a:pPr algn="l" fontAlgn="ctr"/>
                      <a:r>
                        <a:rPr lang="zh-TW" altLang="en-US" sz="1200" b="1" u="none" strike="noStrike" dirty="0" smtClean="0">
                          <a:latin typeface="微軟正黑體" pitchFamily="34" charset="-120"/>
                          <a:ea typeface="微軟正黑體" pitchFamily="34" charset="-120"/>
                        </a:rPr>
                        <a:t>股</a:t>
                      </a:r>
                      <a:r>
                        <a:rPr lang="zh-TW" altLang="en-US" sz="1200" b="1" u="none" strike="noStrike" dirty="0">
                          <a:latin typeface="微軟正黑體" pitchFamily="34" charset="-120"/>
                          <a:ea typeface="微軟正黑體" pitchFamily="34" charset="-120"/>
                        </a:rPr>
                        <a:t>數（單位：股）</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gridSpan="2">
                  <a:txBody>
                    <a:bodyPr/>
                    <a:lstStyle/>
                    <a:p>
                      <a:pPr algn="ctr" rtl="0" fontAlgn="ctr"/>
                      <a:r>
                        <a:rPr lang="en-US" altLang="zh-TW" sz="1200" b="1" i="0" u="none" strike="noStrike">
                          <a:solidFill>
                            <a:srgbClr val="000000"/>
                          </a:solidFill>
                          <a:latin typeface="微軟正黑體" pitchFamily="34" charset="-120"/>
                          <a:ea typeface="微軟正黑體" pitchFamily="34" charset="-120"/>
                        </a:rPr>
                        <a:t>595,068,022</a:t>
                      </a:r>
                    </a:p>
                  </a:txBody>
                  <a:tcPr marL="9525" marR="9525" marT="9525" marB="0" anchor="ctr">
                    <a:solidFill>
                      <a:schemeClr val="accent6">
                        <a:lumMod val="20000"/>
                        <a:lumOff val="80000"/>
                      </a:schemeClr>
                    </a:solidFill>
                  </a:tcPr>
                </a:tc>
                <a:tc hMerge="1">
                  <a:txBody>
                    <a:bodyPr/>
                    <a:lstStyle/>
                    <a:p>
                      <a:endParaRPr lang="zh-TW" altLang="en-US"/>
                    </a:p>
                  </a:txBody>
                  <a:tcPr>
                    <a:solidFill>
                      <a:schemeClr val="accent6">
                        <a:lumMod val="20000"/>
                        <a:lumOff val="80000"/>
                      </a:schemeClr>
                    </a:solidFill>
                  </a:tcPr>
                </a:tc>
                <a:tc gridSpan="2">
                  <a:txBody>
                    <a:bodyPr/>
                    <a:lstStyle/>
                    <a:p>
                      <a:pPr algn="ctr" rtl="0" fontAlgn="ctr"/>
                      <a:r>
                        <a:rPr lang="en-US" altLang="zh-TW" sz="1200" b="1" i="0" u="none" strike="noStrike">
                          <a:solidFill>
                            <a:srgbClr val="000000"/>
                          </a:solidFill>
                          <a:latin typeface="微軟正黑體" pitchFamily="34" charset="-120"/>
                          <a:ea typeface="微軟正黑體" pitchFamily="34" charset="-120"/>
                        </a:rPr>
                        <a:t>572,180,791</a:t>
                      </a:r>
                    </a:p>
                  </a:txBody>
                  <a:tcPr marL="9525" marR="9525" marT="9525" marB="0" anchor="ctr">
                    <a:solidFill>
                      <a:schemeClr val="accent6">
                        <a:lumMod val="20000"/>
                        <a:lumOff val="80000"/>
                      </a:schemeClr>
                    </a:solidFill>
                  </a:tcPr>
                </a:tc>
                <a:tc hMerge="1">
                  <a:txBody>
                    <a:bodyPr/>
                    <a:lstStyle/>
                    <a:p>
                      <a:endParaRPr lang="zh-TW" altLang="en-US"/>
                    </a:p>
                  </a:txBody>
                  <a:tcPr/>
                </a:tc>
                <a:tc gridSpan="2">
                  <a:txBody>
                    <a:bodyPr/>
                    <a:lstStyle/>
                    <a:p>
                      <a:pPr algn="ctr" rtl="0" fontAlgn="ctr"/>
                      <a:r>
                        <a:rPr lang="en-US" altLang="zh-TW" sz="1200" b="1" i="0" u="none" strike="noStrike" dirty="0">
                          <a:solidFill>
                            <a:srgbClr val="000000"/>
                          </a:solidFill>
                          <a:latin typeface="微軟正黑體" pitchFamily="34" charset="-120"/>
                          <a:ea typeface="微軟正黑體" pitchFamily="34" charset="-120"/>
                        </a:rPr>
                        <a:t>595,068,022</a:t>
                      </a:r>
                    </a:p>
                  </a:txBody>
                  <a:tcPr marL="9525" marR="9525" marT="9525" marB="0" anchor="ctr">
                    <a:solidFill>
                      <a:schemeClr val="accent6">
                        <a:lumMod val="20000"/>
                        <a:lumOff val="80000"/>
                      </a:schemeClr>
                    </a:solidFill>
                  </a:tcPr>
                </a:tc>
                <a:tc hMerge="1">
                  <a:txBody>
                    <a:bodyPr/>
                    <a:lstStyle/>
                    <a:p>
                      <a:endParaRPr lang="zh-TW" altLang="en-US"/>
                    </a:p>
                  </a:txBody>
                  <a:tcPr/>
                </a:tc>
              </a:tr>
            </a:tbl>
          </a:graphicData>
        </a:graphic>
      </p:graphicFrame>
      <p:sp>
        <p:nvSpPr>
          <p:cNvPr id="29" name="投影片編號版面配置區 28"/>
          <p:cNvSpPr>
            <a:spLocks noGrp="1"/>
          </p:cNvSpPr>
          <p:nvPr>
            <p:ph type="sldNum" sz="quarter" idx="16"/>
          </p:nvPr>
        </p:nvSpPr>
        <p:spPr/>
        <p:txBody>
          <a:bodyPr/>
          <a:lstStyle/>
          <a:p>
            <a:pPr>
              <a:defRPr/>
            </a:pPr>
            <a:fld id="{620B626C-7E9B-45DD-B951-EB10FCB05BC4}" type="slidenum">
              <a:rPr lang="zh-TW" altLang="en-US" smtClean="0"/>
              <a:pPr>
                <a:defRPr/>
              </a:pPr>
              <a:t>30</a:t>
            </a:fld>
            <a:endParaRPr lang="zh-TW" altLang="en-US"/>
          </a:p>
        </p:txBody>
      </p:sp>
      <p:grpSp>
        <p:nvGrpSpPr>
          <p:cNvPr id="33" name="群組 32"/>
          <p:cNvGrpSpPr/>
          <p:nvPr/>
        </p:nvGrpSpPr>
        <p:grpSpPr>
          <a:xfrm>
            <a:off x="827582" y="476672"/>
            <a:ext cx="3063233" cy="10561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zh-TW" altLang="en-US" b="1" dirty="0" smtClean="0">
                <a:latin typeface="微軟正黑體" pitchFamily="34" charset="-120"/>
                <a:ea typeface="微軟正黑體" pitchFamily="34" charset="-120"/>
              </a:rPr>
              <a:t>各類產品銷貨數量統計</a:t>
            </a:r>
            <a:endParaRPr lang="zh-TW" altLang="en-US" b="1" dirty="0">
              <a:latin typeface="微軟正黑體" pitchFamily="34" charset="-120"/>
              <a:ea typeface="微軟正黑體" pitchFamily="34" charset="-120"/>
            </a:endParaRPr>
          </a:p>
        </p:txBody>
      </p:sp>
      <p:sp>
        <p:nvSpPr>
          <p:cNvPr id="15" name="文字方塊 14"/>
          <p:cNvSpPr txBox="1"/>
          <p:nvPr/>
        </p:nvSpPr>
        <p:spPr>
          <a:xfrm>
            <a:off x="611560" y="5229200"/>
            <a:ext cx="369332" cy="1008112"/>
          </a:xfrm>
          <a:prstGeom prst="rect">
            <a:avLst/>
          </a:prstGeom>
          <a:noFill/>
        </p:spPr>
        <p:txBody>
          <a:bodyPr vert="eaVert" wrap="square" rtlCol="0">
            <a:spAutoFit/>
          </a:bodyPr>
          <a:lstStyle/>
          <a:p>
            <a:r>
              <a:rPr lang="zh-TW" altLang="en-US" sz="1200" dirty="0" smtClean="0">
                <a:latin typeface="微軟正黑體" pitchFamily="34" charset="-120"/>
                <a:ea typeface="微軟正黑體" pitchFamily="34" charset="-120"/>
              </a:rPr>
              <a:t>銷售：公噸</a:t>
            </a:r>
            <a:endParaRPr lang="zh-TW" altLang="en-US" sz="1200" dirty="0">
              <a:latin typeface="微軟正黑體" pitchFamily="34" charset="-120"/>
              <a:ea typeface="微軟正黑體" pitchFamily="34" charset="-120"/>
            </a:endParaRPr>
          </a:p>
        </p:txBody>
      </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31</a:t>
            </a:fld>
            <a:endParaRPr lang="zh-TW" altLang="en-US"/>
          </a:p>
        </p:txBody>
      </p:sp>
      <p:graphicFrame>
        <p:nvGraphicFramePr>
          <p:cNvPr id="30" name="圖表 29"/>
          <p:cNvGraphicFramePr/>
          <p:nvPr/>
        </p:nvGraphicFramePr>
        <p:xfrm>
          <a:off x="899592" y="2132856"/>
          <a:ext cx="7704856" cy="3960440"/>
        </p:xfrm>
        <a:graphic>
          <a:graphicData uri="http://schemas.openxmlformats.org/drawingml/2006/chart">
            <c:chart xmlns:c="http://schemas.openxmlformats.org/drawingml/2006/chart" xmlns:r="http://schemas.openxmlformats.org/officeDocument/2006/relationships" r:id="rId2"/>
          </a:graphicData>
        </a:graphic>
      </p:graphicFrame>
      <p:grpSp>
        <p:nvGrpSpPr>
          <p:cNvPr id="33" name="群組 32"/>
          <p:cNvGrpSpPr/>
          <p:nvPr/>
        </p:nvGrpSpPr>
        <p:grpSpPr>
          <a:xfrm>
            <a:off x="755576" y="548680"/>
            <a:ext cx="3063233" cy="1056197"/>
            <a:chOff x="827582" y="404663"/>
            <a:chExt cx="3634872" cy="1146719"/>
          </a:xfrm>
        </p:grpSpPr>
        <p:pic>
          <p:nvPicPr>
            <p:cNvPr id="34" name="圖片 33" descr="logo網頁用.png"/>
            <p:cNvPicPr preferRelativeResize="0">
              <a:picLocks noChangeAspect="1"/>
            </p:cNvPicPr>
            <p:nvPr/>
          </p:nvPicPr>
          <p:blipFill>
            <a:blip r:embed="rId3"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00113" y="2349500"/>
            <a:ext cx="6616700" cy="2951163"/>
          </a:xfrm>
        </p:spPr>
        <p:txBody>
          <a:bodyPr rtlCol="0"/>
          <a:lstStyle/>
          <a:p>
            <a:pPr>
              <a:defRPr/>
            </a:pPr>
            <a:endParaRPr lang="zh-TW" altLang="en-US" dirty="0"/>
          </a:p>
        </p:txBody>
      </p:sp>
      <p:sp>
        <p:nvSpPr>
          <p:cNvPr id="24579" name="文字版面配置區 3"/>
          <p:cNvSpPr>
            <a:spLocks noGrp="1"/>
          </p:cNvSpPr>
          <p:nvPr>
            <p:ph type="body" sz="quarter" idx="13"/>
          </p:nvPr>
        </p:nvSpPr>
        <p:spPr>
          <a:xfrm>
            <a:off x="900113" y="1556718"/>
            <a:ext cx="7775575" cy="792162"/>
          </a:xfrm>
        </p:spPr>
        <p:txBody>
          <a:bodyPr/>
          <a:lstStyle/>
          <a:p>
            <a:pPr eaLnBrk="1" hangingPunct="1">
              <a:lnSpc>
                <a:spcPct val="200000"/>
              </a:lnSpc>
              <a:buFont typeface="Arial" pitchFamily="34" charset="0"/>
              <a:buChar char="•"/>
            </a:pPr>
            <a:r>
              <a:rPr lang="zh-TW" altLang="en-US" b="1" dirty="0" smtClean="0"/>
              <a:t>被投資公司營運表現</a:t>
            </a:r>
          </a:p>
        </p:txBody>
      </p:sp>
      <p:sp>
        <p:nvSpPr>
          <p:cNvPr id="24580" name="文字方塊 1"/>
          <p:cNvSpPr txBox="1">
            <a:spLocks noChangeArrowheads="1"/>
          </p:cNvSpPr>
          <p:nvPr/>
        </p:nvSpPr>
        <p:spPr bwMode="auto">
          <a:xfrm>
            <a:off x="6588646" y="1917527"/>
            <a:ext cx="1655762" cy="287337"/>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單位：新台幣仟元</a:t>
            </a:r>
          </a:p>
        </p:txBody>
      </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32</a:t>
            </a:fld>
            <a:endParaRPr lang="zh-TW" altLang="en-US"/>
          </a:p>
        </p:txBody>
      </p:sp>
      <p:grpSp>
        <p:nvGrpSpPr>
          <p:cNvPr id="33" name="群組 32"/>
          <p:cNvGrpSpPr/>
          <p:nvPr/>
        </p:nvGrpSpPr>
        <p:grpSpPr>
          <a:xfrm>
            <a:off x="827582" y="620688"/>
            <a:ext cx="3063233" cy="10561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10" name="表格 9"/>
          <p:cNvGraphicFramePr>
            <a:graphicFrameLocks noGrp="1"/>
          </p:cNvGraphicFramePr>
          <p:nvPr/>
        </p:nvGraphicFramePr>
        <p:xfrm>
          <a:off x="899592" y="2276874"/>
          <a:ext cx="6696743" cy="3807663"/>
        </p:xfrm>
        <a:graphic>
          <a:graphicData uri="http://schemas.openxmlformats.org/drawingml/2006/table">
            <a:tbl>
              <a:tblPr/>
              <a:tblGrid>
                <a:gridCol w="2670265"/>
                <a:gridCol w="2013239"/>
                <a:gridCol w="2013239"/>
              </a:tblGrid>
              <a:tr h="424892">
                <a:tc>
                  <a:txBody>
                    <a:bodyPr/>
                    <a:lstStyle/>
                    <a:p>
                      <a:pPr algn="ctr" rtl="0" fontAlgn="t"/>
                      <a:r>
                        <a:rPr lang="zh-TW" altLang="en-US" sz="1200" b="1" i="0" u="none" strike="noStrike" dirty="0">
                          <a:solidFill>
                            <a:srgbClr val="FFFFFF"/>
                          </a:solidFill>
                          <a:latin typeface="微軟正黑體" pitchFamily="34" charset="-120"/>
                          <a:ea typeface="微軟正黑體" pitchFamily="34" charset="-120"/>
                        </a:rPr>
                        <a:t>被投資公司 </a:t>
                      </a:r>
                    </a:p>
                  </a:txBody>
                  <a:tcPr marL="6311" marR="6311" marT="63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t"/>
                      <a:r>
                        <a:rPr lang="en-US" sz="1200" b="1" i="0" u="none" strike="noStrike" dirty="0">
                          <a:solidFill>
                            <a:srgbClr val="FFFFFF"/>
                          </a:solidFill>
                          <a:latin typeface="微軟正黑體" pitchFamily="34" charset="-120"/>
                          <a:ea typeface="微軟正黑體" pitchFamily="34" charset="-120"/>
                        </a:rPr>
                        <a:t>2020Q2</a:t>
                      </a:r>
                      <a:r>
                        <a:rPr lang="zh-TW" altLang="en-US" sz="1200" b="1" i="0" u="none" strike="noStrike" dirty="0">
                          <a:solidFill>
                            <a:srgbClr val="FFFFFF"/>
                          </a:solidFill>
                          <a:latin typeface="微軟正黑體" pitchFamily="34" charset="-120"/>
                          <a:ea typeface="微軟正黑體" pitchFamily="34" charset="-120"/>
                        </a:rPr>
                        <a:t>淨利 </a:t>
                      </a:r>
                      <a:r>
                        <a:rPr lang="en-US" altLang="zh-TW" sz="1200" b="1" i="0" u="none" strike="noStrike" dirty="0">
                          <a:solidFill>
                            <a:srgbClr val="FFFFFF"/>
                          </a:solidFill>
                          <a:latin typeface="微軟正黑體" pitchFamily="34" charset="-120"/>
                          <a:ea typeface="微軟正黑體" pitchFamily="34" charset="-120"/>
                        </a:rPr>
                        <a:t>(</a:t>
                      </a:r>
                      <a:r>
                        <a:rPr lang="zh-TW" altLang="en-US" sz="1200" b="1" i="0" u="none" strike="noStrike" dirty="0">
                          <a:solidFill>
                            <a:srgbClr val="FFFFFF"/>
                          </a:solidFill>
                          <a:latin typeface="微軟正黑體" pitchFamily="34" charset="-120"/>
                          <a:ea typeface="微軟正黑體" pitchFamily="34" charset="-120"/>
                        </a:rPr>
                        <a:t>仟元</a:t>
                      </a:r>
                      <a:r>
                        <a:rPr lang="en-US" altLang="zh-TW" sz="1200" b="1" i="0" u="none" strike="noStrike" dirty="0">
                          <a:solidFill>
                            <a:srgbClr val="FFFFFF"/>
                          </a:solidFill>
                          <a:latin typeface="微軟正黑體" pitchFamily="34" charset="-120"/>
                          <a:ea typeface="微軟正黑體" pitchFamily="34" charset="-120"/>
                        </a:rPr>
                        <a:t>) </a:t>
                      </a:r>
                    </a:p>
                  </a:txBody>
                  <a:tcPr marL="6311" marR="6311" marT="63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t"/>
                      <a:r>
                        <a:rPr lang="en-US" sz="1200" b="1" i="0" u="none" strike="noStrike" dirty="0">
                          <a:solidFill>
                            <a:srgbClr val="FFFFFF"/>
                          </a:solidFill>
                          <a:latin typeface="微軟正黑體" pitchFamily="34" charset="-120"/>
                          <a:ea typeface="微軟正黑體" pitchFamily="34" charset="-120"/>
                        </a:rPr>
                        <a:t>2019Q2</a:t>
                      </a:r>
                      <a:r>
                        <a:rPr lang="zh-TW" altLang="en-US" sz="1200" b="1" i="0" u="none" strike="noStrike" dirty="0">
                          <a:solidFill>
                            <a:srgbClr val="FFFFFF"/>
                          </a:solidFill>
                          <a:latin typeface="微軟正黑體" pitchFamily="34" charset="-120"/>
                          <a:ea typeface="微軟正黑體" pitchFamily="34" charset="-120"/>
                        </a:rPr>
                        <a:t>淨利 </a:t>
                      </a:r>
                      <a:r>
                        <a:rPr lang="en-US" altLang="zh-TW" sz="1200" b="1" i="0" u="none" strike="noStrike" dirty="0">
                          <a:solidFill>
                            <a:srgbClr val="FFFFFF"/>
                          </a:solidFill>
                          <a:latin typeface="微軟正黑體" pitchFamily="34" charset="-120"/>
                          <a:ea typeface="微軟正黑體" pitchFamily="34" charset="-120"/>
                        </a:rPr>
                        <a:t>(</a:t>
                      </a:r>
                      <a:r>
                        <a:rPr lang="zh-TW" altLang="en-US" sz="1200" b="1" i="0" u="none" strike="noStrike" dirty="0">
                          <a:solidFill>
                            <a:srgbClr val="FFFFFF"/>
                          </a:solidFill>
                          <a:latin typeface="微軟正黑體" pitchFamily="34" charset="-120"/>
                          <a:ea typeface="微軟正黑體" pitchFamily="34" charset="-120"/>
                        </a:rPr>
                        <a:t>仟元</a:t>
                      </a:r>
                      <a:r>
                        <a:rPr lang="en-US" altLang="zh-TW" sz="1200" b="1" i="0" u="none" strike="noStrike" dirty="0">
                          <a:solidFill>
                            <a:srgbClr val="FFFFFF"/>
                          </a:solidFill>
                          <a:latin typeface="微軟正黑體" pitchFamily="34" charset="-120"/>
                          <a:ea typeface="微軟正黑體" pitchFamily="34" charset="-120"/>
                        </a:rPr>
                        <a:t>) </a:t>
                      </a:r>
                    </a:p>
                  </a:txBody>
                  <a:tcPr marL="6311" marR="6311" marT="631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r>
              <a:tr h="290716">
                <a:tc>
                  <a:txBody>
                    <a:bodyPr/>
                    <a:lstStyle/>
                    <a:p>
                      <a:pPr algn="l" rtl="0" fontAlgn="t"/>
                      <a:r>
                        <a:rPr lang="es-ES" sz="1200" b="0" i="0" u="none" strike="noStrike" dirty="0">
                          <a:solidFill>
                            <a:srgbClr val="000000"/>
                          </a:solidFill>
                          <a:latin typeface="微軟正黑體" pitchFamily="34" charset="-120"/>
                          <a:ea typeface="微軟正黑體" pitchFamily="34" charset="-120"/>
                        </a:rPr>
                        <a:t>TA YA (CHINA) HOLDING LTD.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FF0000"/>
                          </a:solidFill>
                          <a:latin typeface="微軟正黑體" pitchFamily="34" charset="-120"/>
                          <a:ea typeface="微軟正黑體" pitchFamily="34" charset="-120"/>
                        </a:rPr>
                        <a:t>(72,402)</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FF0000"/>
                          </a:solidFill>
                          <a:latin typeface="微軟正黑體" pitchFamily="34" charset="-120"/>
                          <a:ea typeface="微軟正黑體" pitchFamily="34" charset="-120"/>
                        </a:rPr>
                        <a:t>(47,994)</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r>
              <a:tr h="285124">
                <a:tc>
                  <a:txBody>
                    <a:bodyPr/>
                    <a:lstStyle/>
                    <a:p>
                      <a:pPr algn="l" rtl="0" fontAlgn="t"/>
                      <a:r>
                        <a:rPr lang="nb-NO" sz="1200" b="0" i="0" u="none" strike="noStrike">
                          <a:solidFill>
                            <a:srgbClr val="000000"/>
                          </a:solidFill>
                          <a:latin typeface="微軟正黑體" pitchFamily="34" charset="-120"/>
                          <a:ea typeface="微軟正黑體" pitchFamily="34" charset="-120"/>
                        </a:rPr>
                        <a:t>TA YA VENTURE HOLDINGS LTD.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12,953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FF0000"/>
                          </a:solidFill>
                          <a:latin typeface="微軟正黑體" pitchFamily="34" charset="-120"/>
                          <a:ea typeface="微軟正黑體" pitchFamily="34" charset="-120"/>
                        </a:rPr>
                        <a:t>(22,471)</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r>
              <a:tr h="430483">
                <a:tc>
                  <a:txBody>
                    <a:bodyPr/>
                    <a:lstStyle/>
                    <a:p>
                      <a:pPr algn="l" rtl="0" fontAlgn="t"/>
                      <a:r>
                        <a:rPr lang="en-US" sz="1200" b="0" i="0" u="none" strike="noStrike">
                          <a:solidFill>
                            <a:srgbClr val="000000"/>
                          </a:solidFill>
                          <a:latin typeface="微軟正黑體" pitchFamily="34" charset="-120"/>
                          <a:ea typeface="微軟正黑體" pitchFamily="34" charset="-120"/>
                        </a:rPr>
                        <a:t>TA YA (Vietnam) INVESTMENT HOLDING LTD.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14,632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35,797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r>
              <a:tr h="285124">
                <a:tc>
                  <a:txBody>
                    <a:bodyPr/>
                    <a:lstStyle/>
                    <a:p>
                      <a:pPr algn="l" rtl="0" fontAlgn="t"/>
                      <a:r>
                        <a:rPr lang="zh-TW" altLang="en-US" sz="1200" b="0" i="0" u="none" strike="noStrike">
                          <a:solidFill>
                            <a:srgbClr val="000000"/>
                          </a:solidFill>
                          <a:latin typeface="微軟正黑體" pitchFamily="34" charset="-120"/>
                          <a:ea typeface="微軟正黑體" pitchFamily="34" charset="-120"/>
                        </a:rPr>
                        <a:t>大亞創新投資</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股</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公司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36,074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15,382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r>
              <a:tr h="290716">
                <a:tc>
                  <a:txBody>
                    <a:bodyPr/>
                    <a:lstStyle/>
                    <a:p>
                      <a:pPr algn="l" rtl="0" fontAlgn="t"/>
                      <a:r>
                        <a:rPr lang="es-ES" sz="1200" b="0" i="0" u="none" strike="noStrike">
                          <a:solidFill>
                            <a:srgbClr val="000000"/>
                          </a:solidFill>
                          <a:latin typeface="微軟正黑體" pitchFamily="34" charset="-120"/>
                          <a:ea typeface="微軟正黑體" pitchFamily="34" charset="-120"/>
                        </a:rPr>
                        <a:t>TA YA ELECTRIC WIRE &amp; CABLE (H.K.) CO., LTD.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0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0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r>
              <a:tr h="145358">
                <a:tc>
                  <a:txBody>
                    <a:bodyPr/>
                    <a:lstStyle/>
                    <a:p>
                      <a:pPr algn="l" rtl="0" fontAlgn="t"/>
                      <a:r>
                        <a:rPr lang="zh-TW" altLang="en-US" sz="1200" b="0" i="0" u="none" strike="noStrike">
                          <a:solidFill>
                            <a:srgbClr val="000000"/>
                          </a:solidFill>
                          <a:latin typeface="微軟正黑體" pitchFamily="34" charset="-120"/>
                          <a:ea typeface="微軟正黑體" pitchFamily="34" charset="-120"/>
                        </a:rPr>
                        <a:t>大亞創業投資</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股</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公司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a:solidFill>
                            <a:srgbClr val="000000"/>
                          </a:solidFill>
                          <a:latin typeface="微軟正黑體" pitchFamily="34" charset="-120"/>
                          <a:ea typeface="微軟正黑體" pitchFamily="34" charset="-120"/>
                        </a:rPr>
                        <a:t>123,091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79,892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r>
              <a:tr h="290716">
                <a:tc>
                  <a:txBody>
                    <a:bodyPr/>
                    <a:lstStyle/>
                    <a:p>
                      <a:pPr algn="l" rtl="0" fontAlgn="t"/>
                      <a:r>
                        <a:rPr lang="zh-TW" altLang="en-US" sz="1200" b="0" i="0" u="none" strike="noStrike" dirty="0">
                          <a:solidFill>
                            <a:srgbClr val="000000"/>
                          </a:solidFill>
                          <a:latin typeface="微軟正黑體" pitchFamily="34" charset="-120"/>
                          <a:ea typeface="微軟正黑體" pitchFamily="34" charset="-120"/>
                        </a:rPr>
                        <a:t>大恒電線電纜</a:t>
                      </a:r>
                      <a:r>
                        <a:rPr lang="en-US" altLang="zh-TW" sz="1200" b="0" i="0" u="none" strike="noStrike" dirty="0">
                          <a:solidFill>
                            <a:srgbClr val="000000"/>
                          </a:solidFill>
                          <a:latin typeface="微軟正黑體" pitchFamily="34" charset="-120"/>
                          <a:ea typeface="微軟正黑體" pitchFamily="34" charset="-120"/>
                        </a:rPr>
                        <a:t>(</a:t>
                      </a:r>
                      <a:r>
                        <a:rPr lang="zh-TW" altLang="en-US" sz="1200" b="0" i="0" u="none" strike="noStrike" dirty="0">
                          <a:solidFill>
                            <a:srgbClr val="000000"/>
                          </a:solidFill>
                          <a:latin typeface="微軟正黑體" pitchFamily="34" charset="-120"/>
                          <a:ea typeface="微軟正黑體" pitchFamily="34" charset="-120"/>
                        </a:rPr>
                        <a:t>股</a:t>
                      </a:r>
                      <a:r>
                        <a:rPr lang="en-US" altLang="zh-TW" sz="1200" b="0" i="0" u="none" strike="noStrike" dirty="0">
                          <a:solidFill>
                            <a:srgbClr val="000000"/>
                          </a:solidFill>
                          <a:latin typeface="微軟正黑體" pitchFamily="34" charset="-120"/>
                          <a:ea typeface="微軟正黑體" pitchFamily="34" charset="-120"/>
                        </a:rPr>
                        <a:t>)</a:t>
                      </a:r>
                      <a:r>
                        <a:rPr lang="zh-TW" altLang="en-US" sz="1200" b="0" i="0" u="none" strike="noStrike" dirty="0">
                          <a:solidFill>
                            <a:srgbClr val="000000"/>
                          </a:solidFill>
                          <a:latin typeface="微軟正黑體" pitchFamily="34" charset="-120"/>
                          <a:ea typeface="微軟正黑體" pitchFamily="34" charset="-120"/>
                        </a:rPr>
                        <a:t>公司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a:solidFill>
                            <a:srgbClr val="000000"/>
                          </a:solidFill>
                          <a:latin typeface="微軟正黑體" pitchFamily="34" charset="-120"/>
                          <a:ea typeface="微軟正黑體" pitchFamily="34" charset="-120"/>
                        </a:rPr>
                        <a:t>19,191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17,312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r>
              <a:tr h="285124">
                <a:tc>
                  <a:txBody>
                    <a:bodyPr/>
                    <a:lstStyle/>
                    <a:p>
                      <a:pPr algn="l" rtl="0" fontAlgn="t"/>
                      <a:r>
                        <a:rPr lang="zh-TW" altLang="en-US" sz="1200" b="0" i="0" u="none" strike="noStrike">
                          <a:solidFill>
                            <a:srgbClr val="000000"/>
                          </a:solidFill>
                          <a:latin typeface="微軟正黑體" pitchFamily="34" charset="-120"/>
                          <a:ea typeface="微軟正黑體" pitchFamily="34" charset="-120"/>
                        </a:rPr>
                        <a:t>大河工程顧問</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股</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公司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FF0000"/>
                          </a:solidFill>
                          <a:latin typeface="微軟正黑體" pitchFamily="34" charset="-120"/>
                          <a:ea typeface="微軟正黑體" pitchFamily="34" charset="-120"/>
                        </a:rPr>
                        <a:t>(455)</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4,987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r>
              <a:tr h="150949">
                <a:tc>
                  <a:txBody>
                    <a:bodyPr/>
                    <a:lstStyle/>
                    <a:p>
                      <a:pPr algn="l" rtl="0" fontAlgn="t"/>
                      <a:r>
                        <a:rPr lang="zh-TW" altLang="en-US" sz="1200" b="0" i="0" u="none" strike="noStrike">
                          <a:solidFill>
                            <a:srgbClr val="000000"/>
                          </a:solidFill>
                          <a:latin typeface="微軟正黑體" pitchFamily="34" charset="-120"/>
                          <a:ea typeface="微軟正黑體" pitchFamily="34" charset="-120"/>
                        </a:rPr>
                        <a:t>大義塑膠</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股</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公司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a:solidFill>
                            <a:srgbClr val="000000"/>
                          </a:solidFill>
                          <a:latin typeface="微軟正黑體" pitchFamily="34" charset="-120"/>
                          <a:ea typeface="微軟正黑體" pitchFamily="34" charset="-120"/>
                        </a:rPr>
                        <a:t>1,499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2,645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r>
              <a:tr h="285124">
                <a:tc>
                  <a:txBody>
                    <a:bodyPr/>
                    <a:lstStyle/>
                    <a:p>
                      <a:pPr algn="l" rtl="0" fontAlgn="t"/>
                      <a:r>
                        <a:rPr lang="zh-TW" altLang="en-US" sz="1200" b="0" i="0" u="none" strike="noStrike">
                          <a:solidFill>
                            <a:srgbClr val="000000"/>
                          </a:solidFill>
                          <a:latin typeface="微軟正黑體" pitchFamily="34" charset="-120"/>
                          <a:ea typeface="微軟正黑體" pitchFamily="34" charset="-120"/>
                        </a:rPr>
                        <a:t>大展電線電纜</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股</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公司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FF0000"/>
                          </a:solidFill>
                          <a:latin typeface="微軟正黑體" pitchFamily="34" charset="-120"/>
                          <a:ea typeface="微軟正黑體" pitchFamily="34" charset="-120"/>
                        </a:rPr>
                        <a:t>(34,935)</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FF0000"/>
                          </a:solidFill>
                          <a:latin typeface="微軟正黑體" pitchFamily="34" charset="-120"/>
                          <a:ea typeface="微軟正黑體" pitchFamily="34" charset="-120"/>
                        </a:rPr>
                        <a:t>(32,227)</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r>
              <a:tr h="290716">
                <a:tc>
                  <a:txBody>
                    <a:bodyPr/>
                    <a:lstStyle/>
                    <a:p>
                      <a:pPr algn="l" rtl="0" fontAlgn="t"/>
                      <a:r>
                        <a:rPr lang="zh-TW" altLang="en-US" sz="1200" b="0" i="0" u="none" strike="noStrike">
                          <a:solidFill>
                            <a:srgbClr val="000000"/>
                          </a:solidFill>
                          <a:latin typeface="微軟正黑體" pitchFamily="34" charset="-120"/>
                          <a:ea typeface="微軟正黑體" pitchFamily="34" charset="-120"/>
                        </a:rPr>
                        <a:t>聯友機電</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股</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公司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D0D0"/>
                    </a:solidFill>
                  </a:tcPr>
                </a:tc>
                <a:tc>
                  <a:txBody>
                    <a:bodyPr/>
                    <a:lstStyle/>
                    <a:p>
                      <a:pPr algn="r" rtl="0" fontAlgn="t"/>
                      <a:r>
                        <a:rPr lang="en-US" altLang="zh-TW" sz="1200" b="0" i="0" u="none" strike="noStrike">
                          <a:solidFill>
                            <a:srgbClr val="000000"/>
                          </a:solidFill>
                          <a:latin typeface="微軟正黑體" pitchFamily="34" charset="-120"/>
                          <a:ea typeface="微軟正黑體" pitchFamily="34" charset="-120"/>
                        </a:rPr>
                        <a:t>107,917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20,395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D0D0"/>
                    </a:solidFill>
                  </a:tcPr>
                </a:tc>
              </a:tr>
              <a:tr h="145358">
                <a:tc>
                  <a:txBody>
                    <a:bodyPr/>
                    <a:lstStyle/>
                    <a:p>
                      <a:pPr algn="r" rtl="0" fontAlgn="t"/>
                      <a:r>
                        <a:rPr lang="zh-TW" altLang="en-US" sz="1200" b="1" i="0" u="none" strike="noStrike">
                          <a:solidFill>
                            <a:srgbClr val="000000"/>
                          </a:solidFill>
                          <a:latin typeface="微軟正黑體" pitchFamily="34" charset="-120"/>
                          <a:ea typeface="微軟正黑體" pitchFamily="34" charset="-120"/>
                        </a:rPr>
                        <a:t>本頁小計</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207,565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73,718 </a:t>
                      </a:r>
                    </a:p>
                  </a:txBody>
                  <a:tcPr marL="6311" marR="6311" marT="63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4E9E9"/>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900113" y="2349500"/>
            <a:ext cx="6616700" cy="2951163"/>
          </a:xfrm>
        </p:spPr>
        <p:txBody>
          <a:bodyPr rtlCol="0"/>
          <a:lstStyle/>
          <a:p>
            <a:pPr>
              <a:defRPr/>
            </a:pPr>
            <a:endParaRPr lang="zh-TW" altLang="en-US" dirty="0"/>
          </a:p>
        </p:txBody>
      </p:sp>
      <p:sp>
        <p:nvSpPr>
          <p:cNvPr id="23555" name="文字版面配置區 3"/>
          <p:cNvSpPr>
            <a:spLocks noGrp="1"/>
          </p:cNvSpPr>
          <p:nvPr>
            <p:ph type="body" sz="quarter" idx="13"/>
          </p:nvPr>
        </p:nvSpPr>
        <p:spPr>
          <a:xfrm>
            <a:off x="900113" y="1628726"/>
            <a:ext cx="7775575" cy="792162"/>
          </a:xfrm>
        </p:spPr>
        <p:txBody>
          <a:bodyPr/>
          <a:lstStyle/>
          <a:p>
            <a:pPr eaLnBrk="1" hangingPunct="1">
              <a:lnSpc>
                <a:spcPct val="200000"/>
              </a:lnSpc>
              <a:buFont typeface="Arial" pitchFamily="34" charset="0"/>
              <a:buChar char="•"/>
            </a:pPr>
            <a:r>
              <a:rPr lang="zh-TW" altLang="en-US" b="1" dirty="0" smtClean="0"/>
              <a:t>被投資公司營運表現</a:t>
            </a:r>
          </a:p>
          <a:p>
            <a:pPr eaLnBrk="1" hangingPunct="1"/>
            <a:endParaRPr lang="zh-TW" altLang="en-US" dirty="0" smtClean="0"/>
          </a:p>
        </p:txBody>
      </p:sp>
      <p:sp>
        <p:nvSpPr>
          <p:cNvPr id="23556" name="文字方塊 1"/>
          <p:cNvSpPr txBox="1">
            <a:spLocks noChangeArrowheads="1"/>
          </p:cNvSpPr>
          <p:nvPr/>
        </p:nvSpPr>
        <p:spPr bwMode="auto">
          <a:xfrm>
            <a:off x="6444208" y="1988840"/>
            <a:ext cx="1800200" cy="288032"/>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單位：新台幣仟</a:t>
            </a:r>
            <a:r>
              <a:rPr kumimoji="0" lang="zh-TW" altLang="en-US" sz="1400" dirty="0" smtClean="0">
                <a:latin typeface="微軟正黑體" pitchFamily="34" charset="-120"/>
                <a:ea typeface="微軟正黑體" pitchFamily="34" charset="-120"/>
              </a:rPr>
              <a:t>元</a:t>
            </a:r>
            <a:endParaRPr kumimoji="0" lang="zh-TW" altLang="en-US" sz="1400" dirty="0">
              <a:latin typeface="微軟正黑體" pitchFamily="34" charset="-120"/>
              <a:ea typeface="微軟正黑體" pitchFamily="34" charset="-120"/>
            </a:endParaRPr>
          </a:p>
        </p:txBody>
      </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33</a:t>
            </a:fld>
            <a:endParaRPr lang="zh-TW" altLang="en-US"/>
          </a:p>
        </p:txBody>
      </p:sp>
      <p:grpSp>
        <p:nvGrpSpPr>
          <p:cNvPr id="38" name="群組 37"/>
          <p:cNvGrpSpPr/>
          <p:nvPr/>
        </p:nvGrpSpPr>
        <p:grpSpPr>
          <a:xfrm>
            <a:off x="827582" y="620688"/>
            <a:ext cx="3063233" cy="1056197"/>
            <a:chOff x="827582" y="404663"/>
            <a:chExt cx="3634872" cy="1146719"/>
          </a:xfrm>
        </p:grpSpPr>
        <p:pic>
          <p:nvPicPr>
            <p:cNvPr id="39" name="圖片 38"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0" name="矩形 39"/>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財務表現</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10" name="表格 9"/>
          <p:cNvGraphicFramePr>
            <a:graphicFrameLocks noGrp="1"/>
          </p:cNvGraphicFramePr>
          <p:nvPr/>
        </p:nvGraphicFramePr>
        <p:xfrm>
          <a:off x="1115616" y="2636911"/>
          <a:ext cx="6408713" cy="3428924"/>
        </p:xfrm>
        <a:graphic>
          <a:graphicData uri="http://schemas.openxmlformats.org/drawingml/2006/table">
            <a:tbl>
              <a:tblPr/>
              <a:tblGrid>
                <a:gridCol w="2555415"/>
                <a:gridCol w="1926649"/>
                <a:gridCol w="1926649"/>
              </a:tblGrid>
              <a:tr h="383498">
                <a:tc>
                  <a:txBody>
                    <a:bodyPr/>
                    <a:lstStyle/>
                    <a:p>
                      <a:pPr algn="ctr" rtl="0" fontAlgn="t"/>
                      <a:r>
                        <a:rPr lang="zh-TW" altLang="en-US" sz="1200" b="1" i="0" u="none" strike="noStrike" dirty="0">
                          <a:solidFill>
                            <a:srgbClr val="FFFFFF"/>
                          </a:solidFill>
                          <a:latin typeface="微軟正黑體" pitchFamily="34" charset="-120"/>
                          <a:ea typeface="微軟正黑體" pitchFamily="34" charset="-120"/>
                        </a:rPr>
                        <a:t>被投資公司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rtl="0" fontAlgn="t"/>
                      <a:r>
                        <a:rPr lang="en-US" sz="1200" b="1" i="0" u="none" strike="noStrike">
                          <a:solidFill>
                            <a:srgbClr val="FFFFFF"/>
                          </a:solidFill>
                          <a:latin typeface="微軟正黑體" pitchFamily="34" charset="-120"/>
                          <a:ea typeface="微軟正黑體" pitchFamily="34" charset="-120"/>
                        </a:rPr>
                        <a:t>2020Q2</a:t>
                      </a:r>
                      <a:r>
                        <a:rPr lang="zh-TW" altLang="en-US" sz="1200" b="1" i="0" u="none" strike="noStrike">
                          <a:solidFill>
                            <a:srgbClr val="FFFFFF"/>
                          </a:solidFill>
                          <a:latin typeface="微軟正黑體" pitchFamily="34" charset="-120"/>
                          <a:ea typeface="微軟正黑體" pitchFamily="34" charset="-120"/>
                        </a:rPr>
                        <a:t>淨利 </a:t>
                      </a:r>
                      <a:r>
                        <a:rPr lang="en-US" altLang="zh-TW" sz="1200" b="1" i="0" u="none" strike="noStrike">
                          <a:solidFill>
                            <a:srgbClr val="FFFFFF"/>
                          </a:solidFill>
                          <a:latin typeface="微軟正黑體" pitchFamily="34" charset="-120"/>
                          <a:ea typeface="微軟正黑體" pitchFamily="34" charset="-120"/>
                        </a:rPr>
                        <a:t>(</a:t>
                      </a:r>
                      <a:r>
                        <a:rPr lang="zh-TW" altLang="en-US" sz="1200" b="1" i="0" u="none" strike="noStrike">
                          <a:solidFill>
                            <a:srgbClr val="FFFFFF"/>
                          </a:solidFill>
                          <a:latin typeface="微軟正黑體" pitchFamily="34" charset="-120"/>
                          <a:ea typeface="微軟正黑體" pitchFamily="34" charset="-120"/>
                        </a:rPr>
                        <a:t>仟元</a:t>
                      </a:r>
                      <a:r>
                        <a:rPr lang="en-US" altLang="zh-TW" sz="1200" b="1" i="0" u="none" strike="noStrike">
                          <a:solidFill>
                            <a:srgbClr val="FFFFFF"/>
                          </a:solidFill>
                          <a:latin typeface="微軟正黑體" pitchFamily="34" charset="-120"/>
                          <a:ea typeface="微軟正黑體" pitchFamily="34" charset="-120"/>
                        </a:rPr>
                        <a:t>)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rtl="0" fontAlgn="t"/>
                      <a:r>
                        <a:rPr lang="en-US" sz="1200" b="1" i="0" u="none" strike="noStrike">
                          <a:solidFill>
                            <a:srgbClr val="FFFFFF"/>
                          </a:solidFill>
                          <a:latin typeface="微軟正黑體" pitchFamily="34" charset="-120"/>
                          <a:ea typeface="微軟正黑體" pitchFamily="34" charset="-120"/>
                        </a:rPr>
                        <a:t>2019Q2</a:t>
                      </a:r>
                      <a:r>
                        <a:rPr lang="zh-TW" altLang="en-US" sz="1200" b="1" i="0" u="none" strike="noStrike">
                          <a:solidFill>
                            <a:srgbClr val="FFFFFF"/>
                          </a:solidFill>
                          <a:latin typeface="微軟正黑體" pitchFamily="34" charset="-120"/>
                          <a:ea typeface="微軟正黑體" pitchFamily="34" charset="-120"/>
                        </a:rPr>
                        <a:t>淨利 </a:t>
                      </a:r>
                      <a:r>
                        <a:rPr lang="en-US" altLang="zh-TW" sz="1200" b="1" i="0" u="none" strike="noStrike">
                          <a:solidFill>
                            <a:srgbClr val="FFFFFF"/>
                          </a:solidFill>
                          <a:latin typeface="微軟正黑體" pitchFamily="34" charset="-120"/>
                          <a:ea typeface="微軟正黑體" pitchFamily="34" charset="-120"/>
                        </a:rPr>
                        <a:t>(</a:t>
                      </a:r>
                      <a:r>
                        <a:rPr lang="zh-TW" altLang="en-US" sz="1200" b="1" i="0" u="none" strike="noStrike">
                          <a:solidFill>
                            <a:srgbClr val="FFFFFF"/>
                          </a:solidFill>
                          <a:latin typeface="微軟正黑體" pitchFamily="34" charset="-120"/>
                          <a:ea typeface="微軟正黑體" pitchFamily="34" charset="-120"/>
                        </a:rPr>
                        <a:t>仟元</a:t>
                      </a:r>
                      <a:r>
                        <a:rPr lang="en-US" altLang="zh-TW" sz="1200" b="1" i="0" u="none" strike="noStrike">
                          <a:solidFill>
                            <a:srgbClr val="FFFFFF"/>
                          </a:solidFill>
                          <a:latin typeface="微軟正黑體" pitchFamily="34" charset="-120"/>
                          <a:ea typeface="微軟正黑體" pitchFamily="34" charset="-120"/>
                        </a:rPr>
                        <a:t>)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r>
              <a:tr h="293263">
                <a:tc>
                  <a:txBody>
                    <a:bodyPr/>
                    <a:lstStyle/>
                    <a:p>
                      <a:pPr algn="r" rtl="0" fontAlgn="t"/>
                      <a:r>
                        <a:rPr lang="zh-TW" altLang="en-US" sz="1200" b="1" i="0" u="none" strike="noStrike">
                          <a:solidFill>
                            <a:srgbClr val="000000"/>
                          </a:solidFill>
                          <a:latin typeface="微軟正黑體" pitchFamily="34" charset="-120"/>
                          <a:ea typeface="微軟正黑體" pitchFamily="34" charset="-120"/>
                        </a:rPr>
                        <a:t>接續上頁小計 </a:t>
                      </a:r>
                    </a:p>
                  </a:txBody>
                  <a:tcPr marL="8414" marR="8414" marT="8414"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207,565 </a:t>
                      </a:r>
                    </a:p>
                  </a:txBody>
                  <a:tcPr marL="8414" marR="8414" marT="8414"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73,718 </a:t>
                      </a:r>
                    </a:p>
                  </a:txBody>
                  <a:tcPr marL="8414" marR="8414" marT="8414"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r>
              <a:tr h="391018">
                <a:tc>
                  <a:txBody>
                    <a:bodyPr/>
                    <a:lstStyle/>
                    <a:p>
                      <a:pPr algn="l" rtl="0" fontAlgn="t"/>
                      <a:r>
                        <a:rPr lang="zh-TW" altLang="en-US" sz="1200" b="0" i="0" u="none" strike="noStrike">
                          <a:solidFill>
                            <a:srgbClr val="000000"/>
                          </a:solidFill>
                          <a:latin typeface="微軟正黑體" pitchFamily="34" charset="-120"/>
                          <a:ea typeface="微軟正黑體" pitchFamily="34" charset="-120"/>
                        </a:rPr>
                        <a:t>協同能源科技</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股</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公司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FF0000"/>
                          </a:solidFill>
                          <a:latin typeface="微軟正黑體" pitchFamily="34" charset="-120"/>
                          <a:ea typeface="微軟正黑體" pitchFamily="34" charset="-120"/>
                        </a:rPr>
                        <a:t>(6,356)</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FF0000"/>
                          </a:solidFill>
                          <a:latin typeface="微軟正黑體" pitchFamily="34" charset="-120"/>
                          <a:ea typeface="微軟正黑體" pitchFamily="34" charset="-120"/>
                        </a:rPr>
                        <a:t>(7,118)</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r>
              <a:tr h="579007">
                <a:tc>
                  <a:txBody>
                    <a:bodyPr/>
                    <a:lstStyle/>
                    <a:p>
                      <a:pPr algn="l" rtl="0" fontAlgn="t"/>
                      <a:r>
                        <a:rPr lang="en-US" sz="1200" b="0" i="0" u="none" strike="noStrike" dirty="0">
                          <a:solidFill>
                            <a:srgbClr val="000000"/>
                          </a:solidFill>
                          <a:latin typeface="微軟正黑體" pitchFamily="34" charset="-120"/>
                          <a:ea typeface="微軟正黑體" pitchFamily="34" charset="-120"/>
                        </a:rPr>
                        <a:t>PLASTIC TECHNOLOGY INVESTMENT HOLDING LTD.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6,811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9,642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r>
              <a:tr h="203028">
                <a:tc>
                  <a:txBody>
                    <a:bodyPr/>
                    <a:lstStyle/>
                    <a:p>
                      <a:pPr algn="l" rtl="0" fontAlgn="t"/>
                      <a:r>
                        <a:rPr lang="zh-TW" altLang="en-US" sz="1200" b="0" i="0" u="none" strike="noStrike" dirty="0">
                          <a:solidFill>
                            <a:srgbClr val="000000"/>
                          </a:solidFill>
                          <a:latin typeface="微軟正黑體" pitchFamily="34" charset="-120"/>
                          <a:ea typeface="微軟正黑體" pitchFamily="34" charset="-120"/>
                        </a:rPr>
                        <a:t>大亞綠能科技</a:t>
                      </a:r>
                      <a:r>
                        <a:rPr lang="en-US" altLang="zh-TW" sz="1200" b="0" i="0" u="none" strike="noStrike" dirty="0">
                          <a:solidFill>
                            <a:srgbClr val="000000"/>
                          </a:solidFill>
                          <a:latin typeface="微軟正黑體" pitchFamily="34" charset="-120"/>
                          <a:ea typeface="微軟正黑體" pitchFamily="34" charset="-120"/>
                        </a:rPr>
                        <a:t>(</a:t>
                      </a:r>
                      <a:r>
                        <a:rPr lang="zh-TW" altLang="en-US" sz="1200" b="0" i="0" u="none" strike="noStrike" dirty="0">
                          <a:solidFill>
                            <a:srgbClr val="000000"/>
                          </a:solidFill>
                          <a:latin typeface="微軟正黑體" pitchFamily="34" charset="-120"/>
                          <a:ea typeface="微軟正黑體" pitchFamily="34" charset="-120"/>
                        </a:rPr>
                        <a:t>股</a:t>
                      </a:r>
                      <a:r>
                        <a:rPr lang="en-US" altLang="zh-TW" sz="1200" b="0" i="0" u="none" strike="noStrike" dirty="0">
                          <a:solidFill>
                            <a:srgbClr val="000000"/>
                          </a:solidFill>
                          <a:latin typeface="微軟正黑體" pitchFamily="34" charset="-120"/>
                          <a:ea typeface="微軟正黑體" pitchFamily="34" charset="-120"/>
                        </a:rPr>
                        <a:t>)</a:t>
                      </a:r>
                      <a:r>
                        <a:rPr lang="zh-TW" altLang="en-US" sz="1200" b="0" i="0" u="none" strike="noStrike" dirty="0">
                          <a:solidFill>
                            <a:srgbClr val="000000"/>
                          </a:solidFill>
                          <a:latin typeface="微軟正黑體" pitchFamily="34" charset="-120"/>
                          <a:ea typeface="微軟正黑體" pitchFamily="34" charset="-120"/>
                        </a:rPr>
                        <a:t>公司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21,592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11,030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r>
              <a:tr h="391018">
                <a:tc>
                  <a:txBody>
                    <a:bodyPr/>
                    <a:lstStyle/>
                    <a:p>
                      <a:pPr algn="l" rtl="0" fontAlgn="t"/>
                      <a:r>
                        <a:rPr lang="zh-TW" altLang="en-US" sz="1200" b="0" i="0" u="none" strike="noStrike" dirty="0">
                          <a:solidFill>
                            <a:srgbClr val="000000"/>
                          </a:solidFill>
                          <a:latin typeface="微軟正黑體" pitchFamily="34" charset="-120"/>
                          <a:ea typeface="微軟正黑體" pitchFamily="34" charset="-120"/>
                        </a:rPr>
                        <a:t>協創系統科技</a:t>
                      </a:r>
                      <a:r>
                        <a:rPr lang="en-US" altLang="zh-TW" sz="1200" b="0" i="0" u="none" strike="noStrike" dirty="0">
                          <a:solidFill>
                            <a:srgbClr val="000000"/>
                          </a:solidFill>
                          <a:latin typeface="微軟正黑體" pitchFamily="34" charset="-120"/>
                          <a:ea typeface="微軟正黑體" pitchFamily="34" charset="-120"/>
                        </a:rPr>
                        <a:t>(</a:t>
                      </a:r>
                      <a:r>
                        <a:rPr lang="zh-TW" altLang="en-US" sz="1200" b="0" i="0" u="none" strike="noStrike" dirty="0">
                          <a:solidFill>
                            <a:srgbClr val="000000"/>
                          </a:solidFill>
                          <a:latin typeface="微軟正黑體" pitchFamily="34" charset="-120"/>
                          <a:ea typeface="微軟正黑體" pitchFamily="34" charset="-120"/>
                        </a:rPr>
                        <a:t>股</a:t>
                      </a:r>
                      <a:r>
                        <a:rPr lang="en-US" altLang="zh-TW" sz="1200" b="0" i="0" u="none" strike="noStrike" dirty="0">
                          <a:solidFill>
                            <a:srgbClr val="000000"/>
                          </a:solidFill>
                          <a:latin typeface="微軟正黑體" pitchFamily="34" charset="-120"/>
                          <a:ea typeface="微軟正黑體" pitchFamily="34" charset="-120"/>
                        </a:rPr>
                        <a:t>)</a:t>
                      </a:r>
                      <a:r>
                        <a:rPr lang="zh-TW" altLang="en-US" sz="1200" b="0" i="0" u="none" strike="noStrike" dirty="0">
                          <a:solidFill>
                            <a:srgbClr val="000000"/>
                          </a:solidFill>
                          <a:latin typeface="微軟正黑體" pitchFamily="34" charset="-120"/>
                          <a:ea typeface="微軟正黑體" pitchFamily="34" charset="-120"/>
                        </a:rPr>
                        <a:t>公司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FF0000"/>
                          </a:solidFill>
                          <a:latin typeface="微軟正黑體" pitchFamily="34" charset="-120"/>
                          <a:ea typeface="微軟正黑體" pitchFamily="34" charset="-120"/>
                        </a:rPr>
                        <a:t>(3,856)</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FF0000"/>
                          </a:solidFill>
                          <a:latin typeface="微軟正黑體" pitchFamily="34" charset="-120"/>
                          <a:ea typeface="微軟正黑體" pitchFamily="34" charset="-120"/>
                        </a:rPr>
                        <a:t>(3,414)</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r>
              <a:tr h="203028">
                <a:tc>
                  <a:txBody>
                    <a:bodyPr/>
                    <a:lstStyle/>
                    <a:p>
                      <a:pPr algn="l" rtl="0" fontAlgn="t"/>
                      <a:r>
                        <a:rPr lang="zh-TW" altLang="en-US" sz="1200" b="0" i="0" u="none" strike="noStrike" dirty="0">
                          <a:solidFill>
                            <a:srgbClr val="000000"/>
                          </a:solidFill>
                          <a:latin typeface="微軟正黑體" pitchFamily="34" charset="-120"/>
                          <a:ea typeface="微軟正黑體" pitchFamily="34" charset="-120"/>
                        </a:rPr>
                        <a:t>安鼎國際工程</a:t>
                      </a:r>
                      <a:r>
                        <a:rPr lang="en-US" altLang="zh-TW" sz="1200" b="0" i="0" u="none" strike="noStrike" dirty="0">
                          <a:solidFill>
                            <a:srgbClr val="000000"/>
                          </a:solidFill>
                          <a:latin typeface="微軟正黑體" pitchFamily="34" charset="-120"/>
                          <a:ea typeface="微軟正黑體" pitchFamily="34" charset="-120"/>
                        </a:rPr>
                        <a:t>(</a:t>
                      </a:r>
                      <a:r>
                        <a:rPr lang="zh-TW" altLang="en-US" sz="1200" b="0" i="0" u="none" strike="noStrike" dirty="0">
                          <a:solidFill>
                            <a:srgbClr val="000000"/>
                          </a:solidFill>
                          <a:latin typeface="微軟正黑體" pitchFamily="34" charset="-120"/>
                          <a:ea typeface="微軟正黑體" pitchFamily="34" charset="-120"/>
                        </a:rPr>
                        <a:t>股</a:t>
                      </a:r>
                      <a:r>
                        <a:rPr lang="en-US" altLang="zh-TW" sz="1200" b="0" i="0" u="none" strike="noStrike" dirty="0">
                          <a:solidFill>
                            <a:srgbClr val="000000"/>
                          </a:solidFill>
                          <a:latin typeface="微軟正黑體" pitchFamily="34" charset="-120"/>
                          <a:ea typeface="微軟正黑體" pitchFamily="34" charset="-120"/>
                        </a:rPr>
                        <a:t>)</a:t>
                      </a:r>
                      <a:r>
                        <a:rPr lang="zh-TW" altLang="en-US" sz="1200" b="0" i="0" u="none" strike="noStrike" dirty="0">
                          <a:solidFill>
                            <a:srgbClr val="000000"/>
                          </a:solidFill>
                          <a:latin typeface="微軟正黑體" pitchFamily="34" charset="-120"/>
                          <a:ea typeface="微軟正黑體" pitchFamily="34" charset="-120"/>
                        </a:rPr>
                        <a:t>公司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32,727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10,148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r>
              <a:tr h="391018">
                <a:tc>
                  <a:txBody>
                    <a:bodyPr/>
                    <a:lstStyle/>
                    <a:p>
                      <a:pPr algn="l" rtl="0" fontAlgn="t"/>
                      <a:r>
                        <a:rPr lang="zh-TW" altLang="en-US" sz="1200" b="0" i="0" u="none" strike="noStrike" dirty="0">
                          <a:solidFill>
                            <a:srgbClr val="000000"/>
                          </a:solidFill>
                          <a:latin typeface="微軟正黑體" pitchFamily="34" charset="-120"/>
                          <a:ea typeface="微軟正黑體" pitchFamily="34" charset="-120"/>
                        </a:rPr>
                        <a:t>聚恆</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smtClean="0">
                          <a:solidFill>
                            <a:srgbClr val="000000"/>
                          </a:solidFill>
                          <a:latin typeface="微軟正黑體" pitchFamily="34" charset="-120"/>
                          <a:ea typeface="微軟正黑體" pitchFamily="34" charset="-120"/>
                        </a:rPr>
                        <a:t>16,607</a:t>
                      </a:r>
                      <a:endParaRPr lang="en-US" altLang="zh-TW" sz="1200" b="0" i="0" u="none" strike="noStrike" dirty="0">
                        <a:solidFill>
                          <a:srgbClr val="000000"/>
                        </a:solidFill>
                        <a:latin typeface="微軟正黑體" pitchFamily="34" charset="-120"/>
                        <a:ea typeface="微軟正黑體" pitchFamily="34" charset="-120"/>
                      </a:endParaRP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44,706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r>
              <a:tr h="203028">
                <a:tc>
                  <a:txBody>
                    <a:bodyPr/>
                    <a:lstStyle/>
                    <a:p>
                      <a:pPr algn="l" rtl="0" fontAlgn="t"/>
                      <a:r>
                        <a:rPr lang="zh-TW" altLang="en-US" sz="1200" b="0" i="0" u="none" strike="noStrike" dirty="0">
                          <a:solidFill>
                            <a:srgbClr val="000000"/>
                          </a:solidFill>
                          <a:latin typeface="微軟正黑體" pitchFamily="34" charset="-120"/>
                          <a:ea typeface="微軟正黑體" pitchFamily="34" charset="-120"/>
                        </a:rPr>
                        <a:t>榮星電線工業</a:t>
                      </a:r>
                      <a:r>
                        <a:rPr lang="en-US" altLang="zh-TW" sz="1200" b="0" i="0" u="none" strike="noStrike" dirty="0">
                          <a:solidFill>
                            <a:srgbClr val="000000"/>
                          </a:solidFill>
                          <a:latin typeface="微軟正黑體" pitchFamily="34" charset="-120"/>
                          <a:ea typeface="微軟正黑體" pitchFamily="34" charset="-120"/>
                        </a:rPr>
                        <a:t>(</a:t>
                      </a:r>
                      <a:r>
                        <a:rPr lang="zh-TW" altLang="en-US" sz="1200" b="0" i="0" u="none" strike="noStrike" dirty="0">
                          <a:solidFill>
                            <a:srgbClr val="000000"/>
                          </a:solidFill>
                          <a:latin typeface="微軟正黑體" pitchFamily="34" charset="-120"/>
                          <a:ea typeface="微軟正黑體" pitchFamily="34" charset="-120"/>
                        </a:rPr>
                        <a:t>股</a:t>
                      </a:r>
                      <a:r>
                        <a:rPr lang="en-US" altLang="zh-TW" sz="1200" b="0" i="0" u="none" strike="noStrike" dirty="0">
                          <a:solidFill>
                            <a:srgbClr val="000000"/>
                          </a:solidFill>
                          <a:latin typeface="微軟正黑體" pitchFamily="34" charset="-120"/>
                          <a:ea typeface="微軟正黑體" pitchFamily="34" charset="-120"/>
                        </a:rPr>
                        <a:t>)</a:t>
                      </a:r>
                      <a:r>
                        <a:rPr lang="zh-TW" altLang="en-US" sz="1200" b="0" i="0" u="none" strike="noStrike" dirty="0">
                          <a:solidFill>
                            <a:srgbClr val="000000"/>
                          </a:solidFill>
                          <a:latin typeface="微軟正黑體" pitchFamily="34" charset="-120"/>
                          <a:ea typeface="微軟正黑體" pitchFamily="34" charset="-120"/>
                        </a:rPr>
                        <a:t>公司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54,650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40,668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E9E9"/>
                    </a:solidFill>
                  </a:tcPr>
                </a:tc>
              </a:tr>
              <a:tr h="195509">
                <a:tc>
                  <a:txBody>
                    <a:bodyPr/>
                    <a:lstStyle/>
                    <a:p>
                      <a:pPr algn="r" rtl="0" fontAlgn="t"/>
                      <a:r>
                        <a:rPr lang="zh-TW" altLang="en-US" sz="1200" b="1" i="0" u="none" strike="noStrike" dirty="0">
                          <a:solidFill>
                            <a:srgbClr val="000000"/>
                          </a:solidFill>
                          <a:latin typeface="微軟正黑體" pitchFamily="34" charset="-120"/>
                          <a:ea typeface="微軟正黑體" pitchFamily="34" charset="-120"/>
                        </a:rPr>
                        <a:t>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9E9"/>
                    </a:solidFill>
                  </a:tcPr>
                </a:tc>
                <a:tc>
                  <a:txBody>
                    <a:bodyPr/>
                    <a:lstStyle/>
                    <a:p>
                      <a:pPr algn="r" rtl="0" fontAlgn="t"/>
                      <a:r>
                        <a:rPr lang="zh-TW" altLang="en-US" sz="1200" b="0" i="0" u="none" strike="noStrike">
                          <a:solidFill>
                            <a:srgbClr val="000000"/>
                          </a:solidFill>
                          <a:latin typeface="微軟正黑體" pitchFamily="34" charset="-120"/>
                          <a:ea typeface="微軟正黑體" pitchFamily="34" charset="-120"/>
                        </a:rPr>
                        <a:t>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9E9"/>
                    </a:solidFill>
                  </a:tcPr>
                </a:tc>
                <a:tc>
                  <a:txBody>
                    <a:bodyPr/>
                    <a:lstStyle/>
                    <a:p>
                      <a:pPr algn="r" rtl="0" fontAlgn="t"/>
                      <a:r>
                        <a:rPr lang="zh-TW" altLang="en-US" sz="1200" b="0" i="0" u="none" strike="noStrike" dirty="0">
                          <a:solidFill>
                            <a:srgbClr val="000000"/>
                          </a:solidFill>
                          <a:latin typeface="微軟正黑體" pitchFamily="34" charset="-120"/>
                          <a:ea typeface="微軟正黑體" pitchFamily="34" charset="-120"/>
                        </a:rPr>
                        <a:t>　</a:t>
                      </a:r>
                    </a:p>
                  </a:txBody>
                  <a:tcPr marL="8414" marR="8414" marT="841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9E9"/>
                    </a:solidFill>
                  </a:tcPr>
                </a:tc>
              </a:tr>
              <a:tr h="195509">
                <a:tc>
                  <a:txBody>
                    <a:bodyPr/>
                    <a:lstStyle/>
                    <a:p>
                      <a:pPr algn="r" rtl="0" fontAlgn="t"/>
                      <a:r>
                        <a:rPr lang="zh-TW" altLang="en-US" sz="1200" b="1" i="0" u="none" strike="noStrike">
                          <a:solidFill>
                            <a:srgbClr val="000000"/>
                          </a:solidFill>
                          <a:latin typeface="微軟正黑體" pitchFamily="34" charset="-120"/>
                          <a:ea typeface="微軟正黑體" pitchFamily="34" charset="-120"/>
                        </a:rPr>
                        <a:t>合計  </a:t>
                      </a:r>
                    </a:p>
                  </a:txBody>
                  <a:tcPr marL="8414" marR="8414" marT="841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smtClean="0">
                          <a:solidFill>
                            <a:srgbClr val="000000"/>
                          </a:solidFill>
                          <a:latin typeface="微軟正黑體" pitchFamily="34" charset="-120"/>
                          <a:ea typeface="微軟正黑體" pitchFamily="34" charset="-120"/>
                        </a:rPr>
                        <a:t>329,740 </a:t>
                      </a:r>
                      <a:endParaRPr lang="en-US" altLang="zh-TW" sz="1200" b="0" i="0" u="none" strike="noStrike" dirty="0">
                        <a:solidFill>
                          <a:srgbClr val="000000"/>
                        </a:solidFill>
                        <a:latin typeface="微軟正黑體" pitchFamily="34" charset="-120"/>
                        <a:ea typeface="微軟正黑體" pitchFamily="34" charset="-120"/>
                      </a:endParaRPr>
                    </a:p>
                  </a:txBody>
                  <a:tcPr marL="8414" marR="8414" marT="841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8D0D0"/>
                    </a:solidFill>
                  </a:tcPr>
                </a:tc>
                <a:tc>
                  <a:txBody>
                    <a:bodyPr/>
                    <a:lstStyle/>
                    <a:p>
                      <a:pPr algn="r" rtl="0" fontAlgn="t"/>
                      <a:r>
                        <a:rPr lang="en-US" altLang="zh-TW" sz="1200" b="0" i="0" u="none" strike="noStrike" dirty="0">
                          <a:solidFill>
                            <a:srgbClr val="000000"/>
                          </a:solidFill>
                          <a:latin typeface="微軟正黑體" pitchFamily="34" charset="-120"/>
                          <a:ea typeface="微軟正黑體" pitchFamily="34" charset="-120"/>
                        </a:rPr>
                        <a:t>179,380 </a:t>
                      </a:r>
                    </a:p>
                  </a:txBody>
                  <a:tcPr marL="8414" marR="8414" marT="841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8D0D0"/>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字版面配置區 3"/>
          <p:cNvSpPr>
            <a:spLocks noGrp="1"/>
          </p:cNvSpPr>
          <p:nvPr>
            <p:ph type="body" sz="quarter" idx="13"/>
          </p:nvPr>
        </p:nvSpPr>
        <p:spPr>
          <a:xfrm>
            <a:off x="1691680" y="2276872"/>
            <a:ext cx="4967263" cy="3313112"/>
          </a:xfrm>
        </p:spPr>
        <p:txBody>
          <a:bodyPr/>
          <a:lstStyle/>
          <a:p>
            <a:pPr indent="539750" eaLnBrk="1" hangingPunct="1">
              <a:lnSpc>
                <a:spcPct val="200000"/>
              </a:lnSpc>
              <a:buFont typeface="Wingdings" pitchFamily="2" charset="2"/>
              <a:buChar char="Ø"/>
            </a:pPr>
            <a:r>
              <a:rPr lang="zh-TW" altLang="en-US" dirty="0" smtClean="0"/>
              <a:t>公司發言人：陳重光</a:t>
            </a:r>
            <a:endParaRPr lang="en-US" altLang="zh-TW" dirty="0" smtClean="0"/>
          </a:p>
          <a:p>
            <a:pPr indent="539750" eaLnBrk="1" hangingPunct="1">
              <a:lnSpc>
                <a:spcPct val="200000"/>
              </a:lnSpc>
              <a:buFont typeface="Wingdings" pitchFamily="2" charset="2"/>
              <a:buChar char="Ø"/>
            </a:pPr>
            <a:r>
              <a:rPr lang="zh-TW" altLang="en-US" dirty="0" smtClean="0"/>
              <a:t>地址：台南市關廟區中山路二段</a:t>
            </a:r>
            <a:r>
              <a:rPr lang="en-US" altLang="zh-TW" dirty="0" smtClean="0"/>
              <a:t>249</a:t>
            </a:r>
            <a:r>
              <a:rPr lang="zh-TW" altLang="en-US" dirty="0" smtClean="0"/>
              <a:t>號</a:t>
            </a:r>
            <a:endParaRPr lang="en-US" altLang="zh-TW" dirty="0" smtClean="0"/>
          </a:p>
          <a:p>
            <a:pPr indent="539750" eaLnBrk="1" hangingPunct="1">
              <a:lnSpc>
                <a:spcPct val="200000"/>
              </a:lnSpc>
              <a:buFont typeface="Wingdings" pitchFamily="2" charset="2"/>
              <a:buChar char="Ø"/>
            </a:pPr>
            <a:r>
              <a:rPr lang="zh-TW" altLang="en-US" dirty="0" smtClean="0"/>
              <a:t>電子信箱：</a:t>
            </a:r>
            <a:r>
              <a:rPr lang="en-US" altLang="zh-TW" dirty="0" smtClean="0">
                <a:hlinkClick r:id="rId3"/>
              </a:rPr>
              <a:t>ck_chen@mail.taya.com.tw</a:t>
            </a:r>
            <a:endParaRPr lang="en-US" altLang="zh-TW" dirty="0" smtClean="0"/>
          </a:p>
          <a:p>
            <a:pPr indent="539750" eaLnBrk="1" hangingPunct="1">
              <a:lnSpc>
                <a:spcPct val="200000"/>
              </a:lnSpc>
              <a:buFont typeface="Wingdings" pitchFamily="2" charset="2"/>
              <a:buChar char="Ø"/>
            </a:pPr>
            <a:r>
              <a:rPr lang="zh-TW" altLang="en-US" dirty="0" smtClean="0"/>
              <a:t>電話：</a:t>
            </a:r>
            <a:r>
              <a:rPr lang="en-US" altLang="zh-TW" dirty="0" smtClean="0"/>
              <a:t>+886-6-595-3131</a:t>
            </a:r>
            <a:r>
              <a:rPr lang="zh-TW" altLang="en-US" dirty="0" smtClean="0"/>
              <a:t>   </a:t>
            </a:r>
            <a:r>
              <a:rPr lang="en-US" altLang="zh-TW" dirty="0" smtClean="0"/>
              <a:t>#250</a:t>
            </a:r>
          </a:p>
          <a:p>
            <a:pPr indent="539750" eaLnBrk="1" hangingPunct="1">
              <a:lnSpc>
                <a:spcPct val="200000"/>
              </a:lnSpc>
              <a:buFont typeface="Wingdings" pitchFamily="2" charset="2"/>
              <a:buChar char="Ø"/>
            </a:pPr>
            <a:r>
              <a:rPr lang="zh-TW" altLang="en-US" dirty="0" smtClean="0"/>
              <a:t>傳真：</a:t>
            </a:r>
            <a:r>
              <a:rPr lang="en-US" altLang="zh-TW" dirty="0" smtClean="0"/>
              <a:t>+886-6-595-8190</a:t>
            </a:r>
            <a:endParaRPr lang="zh-TW" altLang="en-US" dirty="0" smtClean="0"/>
          </a:p>
        </p:txBody>
      </p:sp>
      <p:sp>
        <p:nvSpPr>
          <p:cNvPr id="26" name="投影片編號版面配置區 25"/>
          <p:cNvSpPr>
            <a:spLocks noGrp="1"/>
          </p:cNvSpPr>
          <p:nvPr>
            <p:ph type="sldNum" sz="quarter" idx="16"/>
          </p:nvPr>
        </p:nvSpPr>
        <p:spPr/>
        <p:txBody>
          <a:bodyPr/>
          <a:lstStyle/>
          <a:p>
            <a:pPr>
              <a:defRPr/>
            </a:pPr>
            <a:fld id="{620B626C-7E9B-45DD-B951-EB10FCB05BC4}" type="slidenum">
              <a:rPr lang="zh-TW" altLang="en-US" smtClean="0"/>
              <a:pPr>
                <a:defRPr/>
              </a:pPr>
              <a:t>34</a:t>
            </a:fld>
            <a:endParaRPr lang="zh-TW" altLang="en-US"/>
          </a:p>
        </p:txBody>
      </p:sp>
      <p:pic>
        <p:nvPicPr>
          <p:cNvPr id="7" name="圖片 6" descr="大亞電纜Logo + 65週年Pattern_基本款_白底.jpg"/>
          <p:cNvPicPr>
            <a:picLocks noChangeAspect="1"/>
          </p:cNvPicPr>
          <p:nvPr/>
        </p:nvPicPr>
        <p:blipFill>
          <a:blip r:embed="rId4" cstate="print">
            <a:clrChange>
              <a:clrFrom>
                <a:srgbClr val="FFFFFF"/>
              </a:clrFrom>
              <a:clrTo>
                <a:srgbClr val="FFFFFF">
                  <a:alpha val="0"/>
                </a:srgbClr>
              </a:clrTo>
            </a:clrChange>
          </a:blip>
          <a:srcRect l="59849" t="23895" r="8652" b="35668"/>
          <a:stretch>
            <a:fillRect/>
          </a:stretch>
        </p:blipFill>
        <p:spPr>
          <a:xfrm>
            <a:off x="5940152" y="5517232"/>
            <a:ext cx="2592288" cy="1080120"/>
          </a:xfrm>
          <a:prstGeom prst="rect">
            <a:avLst/>
          </a:prstGeom>
        </p:spPr>
      </p:pic>
      <p:grpSp>
        <p:nvGrpSpPr>
          <p:cNvPr id="6" name="群組 5"/>
          <p:cNvGrpSpPr/>
          <p:nvPr/>
        </p:nvGrpSpPr>
        <p:grpSpPr>
          <a:xfrm>
            <a:off x="611560" y="836712"/>
            <a:ext cx="3063233" cy="1056197"/>
            <a:chOff x="827582" y="404663"/>
            <a:chExt cx="3634872" cy="1146719"/>
          </a:xfrm>
        </p:grpSpPr>
        <p:pic>
          <p:nvPicPr>
            <p:cNvPr id="8" name="圖片 7" descr="logo網頁用.png"/>
            <p:cNvPicPr preferRelativeResize="0">
              <a:picLocks noChangeAspect="1"/>
            </p:cNvPicPr>
            <p:nvPr/>
          </p:nvPicPr>
          <p:blipFill>
            <a:blip r:embed="rId5"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矩形 8"/>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smtClean="0">
                  <a:solidFill>
                    <a:schemeClr val="bg2">
                      <a:lumMod val="25000"/>
                    </a:schemeClr>
                  </a:solidFill>
                  <a:latin typeface="微軟正黑體" pitchFamily="34" charset="-120"/>
                  <a:ea typeface="微軟正黑體" pitchFamily="34" charset="-120"/>
                </a:rPr>
                <a:t>聯絡方式</a:t>
              </a:r>
              <a:endParaRPr lang="zh-TW" altLang="en-US" sz="2800" b="1" dirty="0">
                <a:solidFill>
                  <a:schemeClr val="bg2">
                    <a:lumMod val="25000"/>
                  </a:schemeClr>
                </a:solidFill>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55576" y="1932240"/>
            <a:ext cx="2901008" cy="488648"/>
          </a:xfrm>
        </p:spPr>
        <p:txBody>
          <a:bodyPr/>
          <a:lstStyle/>
          <a:p>
            <a:r>
              <a:rPr lang="zh-TW" altLang="en-US" dirty="0" smtClean="0"/>
              <a:t>一、公司簡介</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第二頁"/>
          <p:cNvGrpSpPr/>
          <p:nvPr/>
        </p:nvGrpSpPr>
        <p:grpSpPr>
          <a:xfrm>
            <a:off x="0" y="-27384"/>
            <a:ext cx="10297144" cy="6913508"/>
            <a:chOff x="-235065" y="-69077"/>
            <a:chExt cx="10162826" cy="5761257"/>
          </a:xfrm>
        </p:grpSpPr>
        <p:grpSp>
          <p:nvGrpSpPr>
            <p:cNvPr id="9" name="群組 44"/>
            <p:cNvGrpSpPr/>
            <p:nvPr/>
          </p:nvGrpSpPr>
          <p:grpSpPr>
            <a:xfrm>
              <a:off x="-235065" y="-22820"/>
              <a:ext cx="10162826" cy="5715000"/>
              <a:chOff x="-323949" y="-27384"/>
              <a:chExt cx="14005644" cy="6858000"/>
            </a:xfrm>
          </p:grpSpPr>
          <p:sp>
            <p:nvSpPr>
              <p:cNvPr id="50" name="矩形 49"/>
              <p:cNvSpPr/>
              <p:nvPr/>
            </p:nvSpPr>
            <p:spPr>
              <a:xfrm>
                <a:off x="-323949" y="-27384"/>
                <a:ext cx="12637492"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圓形圖 50"/>
              <p:cNvSpPr/>
              <p:nvPr/>
            </p:nvSpPr>
            <p:spPr>
              <a:xfrm>
                <a:off x="10945391" y="2060848"/>
                <a:ext cx="2736304" cy="2736304"/>
              </a:xfrm>
              <a:prstGeom prst="pie">
                <a:avLst>
                  <a:gd name="adj1" fmla="val 5406602"/>
                  <a:gd name="adj2" fmla="val 16200000"/>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pic>
          <p:nvPicPr>
            <p:cNvPr id="49" name="大亞空拍" descr="全景0531ok.jpg"/>
            <p:cNvPicPr>
              <a:picLocks noChangeAspect="1"/>
            </p:cNvPicPr>
            <p:nvPr/>
          </p:nvPicPr>
          <p:blipFill rotWithShape="1">
            <a:blip r:embed="rId2" cstate="print">
              <a:extLst>
                <a:ext uri="{28A0092B-C50C-407E-A947-70E740481C1C}">
                  <a14:useLocalDpi xmlns:a14="http://schemas.microsoft.com/office/drawing/2010/main" xmlns="" val="0"/>
                </a:ext>
              </a:extLst>
            </a:blip>
            <a:srcRect t="43177" b="21758"/>
            <a:stretch/>
          </p:blipFill>
          <p:spPr bwMode="auto">
            <a:xfrm>
              <a:off x="-235065" y="-69077"/>
              <a:ext cx="9199555" cy="192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3" name="第二頁內文"/>
          <p:cNvSpPr txBox="1">
            <a:spLocks/>
          </p:cNvSpPr>
          <p:nvPr/>
        </p:nvSpPr>
        <p:spPr>
          <a:xfrm>
            <a:off x="1115616" y="3212976"/>
            <a:ext cx="6768752" cy="2880320"/>
          </a:xfrm>
          <a:prstGeom prst="rect">
            <a:avLst/>
          </a:prstGeom>
        </p:spPr>
        <p:txBody>
          <a:bodyPr>
            <a:noAutofit/>
          </a:bodyPr>
          <a:lstStyle/>
          <a:p>
            <a:pPr marR="0" lvl="0" algn="l" defTabSz="914400" rtl="0" eaLnBrk="1" fontAlgn="auto" latinLnBrk="0" hangingPunct="1">
              <a:lnSpc>
                <a:spcPts val="1500"/>
              </a:lnSpc>
              <a:spcAft>
                <a:spcPts val="0"/>
              </a:spcAft>
              <a:buClrTx/>
              <a:buSzTx/>
              <a:tabLst/>
              <a:defRPr/>
            </a:pP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設立年份</a:t>
            </a:r>
            <a:r>
              <a:rPr kumimoji="0" lang="ja-JP"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1955</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年</a:t>
            </a: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marR="0" lvl="0" algn="l" defTabSz="914400" rtl="0" eaLnBrk="1" fontAlgn="auto" latinLnBrk="0" hangingPunct="1">
              <a:lnSpc>
                <a:spcPts val="1500"/>
              </a:lnSpc>
              <a:spcAft>
                <a:spcPts val="0"/>
              </a:spcAft>
              <a:buClrTx/>
              <a:buSzTx/>
              <a:tabLst/>
              <a:defRPr/>
            </a:pP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marR="0" lvl="0" algn="l" defTabSz="914400" rtl="0" eaLnBrk="1" fontAlgn="auto" latinLnBrk="0" hangingPunct="1">
              <a:lnSpc>
                <a:spcPts val="1500"/>
              </a:lnSpc>
              <a:spcAft>
                <a:spcPts val="0"/>
              </a:spcAft>
              <a:buClrTx/>
              <a:buSzTx/>
              <a:tabLst/>
              <a:defRPr/>
            </a:pP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總資本額：新台幣</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59.51</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億元</a:t>
            </a: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marL="342900" marR="0" lvl="0" indent="-342900" algn="l" defTabSz="914400" rtl="0" eaLnBrk="1" fontAlgn="auto" latinLnBrk="0" hangingPunct="1">
              <a:lnSpc>
                <a:spcPts val="1500"/>
              </a:lnSpc>
              <a:spcAft>
                <a:spcPts val="0"/>
              </a:spcAft>
              <a:buClrTx/>
              <a:buSzTx/>
              <a:buFontTx/>
              <a:buChar char="•"/>
              <a:tabLst/>
              <a:defRPr/>
            </a:pP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cs typeface="Arial" pitchFamily="34" charset="0"/>
            </a:endParaRPr>
          </a:p>
          <a:p>
            <a:pPr marR="0" lvl="0" algn="l" defTabSz="914400" rtl="0" eaLnBrk="1" fontAlgn="auto" latinLnBrk="0" hangingPunct="1">
              <a:lnSpc>
                <a:spcPts val="1500"/>
              </a:lnSpc>
              <a:spcAft>
                <a:spcPts val="0"/>
              </a:spcAft>
              <a:buClrTx/>
              <a:buSzTx/>
              <a:tabLst/>
              <a:defRPr/>
            </a:pPr>
            <a:r>
              <a:rPr lang="zh-TW" altLang="en-US" sz="1400" b="1" dirty="0" smtClean="0">
                <a:solidFill>
                  <a:schemeClr val="tx1">
                    <a:lumMod val="95000"/>
                    <a:lumOff val="5000"/>
                  </a:schemeClr>
                </a:solidFill>
                <a:latin typeface="微軟正黑體" pitchFamily="34" charset="-120"/>
                <a:ea typeface="微軟正黑體" pitchFamily="34" charset="-120"/>
                <a:cs typeface="Arial" pitchFamily="34" charset="0"/>
              </a:rPr>
              <a:t>總</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cs typeface="Arial" pitchFamily="34" charset="0"/>
              </a:rPr>
              <a:t>營業額</a:t>
            </a:r>
            <a:r>
              <a:rPr kumimoji="0" lang="ja-JP"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cs typeface="Arial" pitchFamily="34" charset="0"/>
              </a:rPr>
              <a:t>：</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新台幣約</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181.53</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億元</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(2019</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年合併營收</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a:t>
            </a:r>
          </a:p>
          <a:p>
            <a:pPr marL="342900" marR="0" lvl="0" indent="-342900" algn="l" defTabSz="914400" rtl="0" eaLnBrk="1" fontAlgn="auto" latinLnBrk="0" hangingPunct="1">
              <a:lnSpc>
                <a:spcPts val="1500"/>
              </a:lnSpc>
              <a:spcAft>
                <a:spcPts val="0"/>
              </a:spcAft>
              <a:buClrTx/>
              <a:buSzTx/>
              <a:buFontTx/>
              <a:buChar char="•"/>
              <a:tabLst/>
              <a:defRPr/>
            </a:pP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marR="0" lvl="0" algn="l" defTabSz="914400" rtl="0" eaLnBrk="1" fontAlgn="auto" latinLnBrk="0" hangingPunct="1">
              <a:lnSpc>
                <a:spcPts val="1500"/>
              </a:lnSpc>
              <a:spcAft>
                <a:spcPts val="0"/>
              </a:spcAft>
              <a:buClrTx/>
              <a:buSzTx/>
              <a:tabLst/>
              <a:defRPr/>
            </a:pPr>
            <a:r>
              <a:rPr lang="zh-TW" altLang="en-US" sz="1400" b="1" dirty="0" smtClean="0">
                <a:solidFill>
                  <a:schemeClr val="tx1">
                    <a:lumMod val="95000"/>
                    <a:lumOff val="5000"/>
                  </a:schemeClr>
                </a:solidFill>
                <a:latin typeface="微軟正黑體" pitchFamily="34" charset="-120"/>
                <a:ea typeface="微軟正黑體" pitchFamily="34" charset="-120"/>
                <a:sym typeface="Wingdings" pitchFamily="2" charset="2"/>
              </a:rPr>
              <a:t>廠區</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sym typeface="Wingdings" pitchFamily="2" charset="2"/>
              </a:rPr>
              <a:t>面積</a:t>
            </a:r>
            <a:r>
              <a:rPr kumimoji="0" lang="ja-JP"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sym typeface="Wingdings" pitchFamily="2" charset="2"/>
              </a:rPr>
              <a:t>：</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138,038 </a:t>
            </a:r>
            <a:r>
              <a:rPr kumimoji="0" lang="en-US" altLang="ja-JP"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a:t>
            </a: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sym typeface="Wingdings" pitchFamily="2" charset="2"/>
            </a:endParaRPr>
          </a:p>
          <a:p>
            <a:pPr marR="0" lvl="0" algn="l" defTabSz="914400" rtl="0" eaLnBrk="1" fontAlgn="auto" latinLnBrk="0" hangingPunct="1">
              <a:lnSpc>
                <a:spcPts val="1500"/>
              </a:lnSpc>
              <a:spcAft>
                <a:spcPts val="0"/>
              </a:spcAft>
              <a:buClrTx/>
              <a:buSzTx/>
              <a:tabLst/>
              <a:defRPr/>
            </a:pP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lvl="0" defTabSz="914400">
              <a:lnSpc>
                <a:spcPts val="1500"/>
              </a:lnSpc>
              <a:defRPr/>
            </a:pP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員工人數</a:t>
            </a:r>
            <a:r>
              <a:rPr lang="zh-TW" altLang="en-US" sz="1400" b="1" dirty="0" smtClean="0">
                <a:solidFill>
                  <a:schemeClr val="tx1">
                    <a:lumMod val="95000"/>
                    <a:lumOff val="5000"/>
                  </a:schemeClr>
                </a:solidFill>
                <a:latin typeface="微軟正黑體" pitchFamily="34" charset="-120"/>
                <a:ea typeface="微軟正黑體" pitchFamily="34" charset="-120"/>
              </a:rPr>
              <a:t>：</a:t>
            </a:r>
            <a:r>
              <a:rPr lang="en-US" altLang="zh-TW" sz="1400" b="1" dirty="0" smtClean="0">
                <a:latin typeface="微軟正黑體" pitchFamily="34" charset="-120"/>
                <a:ea typeface="微軟正黑體" pitchFamily="34" charset="-120"/>
              </a:rPr>
              <a:t>625</a:t>
            </a:r>
            <a:r>
              <a:rPr kumimoji="0" lang="zh-TW" altLang="en-US" sz="1400" b="1" i="0" u="none" strike="noStrike" kern="1200" cap="none" spc="0" normalizeH="0" baseline="0" noProof="0" dirty="0" smtClean="0">
                <a:ln>
                  <a:noFill/>
                </a:ln>
                <a:effectLst/>
                <a:uLnTx/>
                <a:uFillTx/>
                <a:latin typeface="微軟正黑體" pitchFamily="34" charset="-120"/>
                <a:ea typeface="微軟正黑體" pitchFamily="34" charset="-120"/>
              </a:rPr>
              <a:t>名</a:t>
            </a:r>
            <a:endParaRPr kumimoji="0" lang="en-US" altLang="zh-TW" sz="1400" b="1" i="0" u="none" strike="noStrike" kern="1200" cap="none" spc="0" normalizeH="0" baseline="0" noProof="0" dirty="0" smtClean="0">
              <a:ln>
                <a:noFill/>
              </a:ln>
              <a:effectLst/>
              <a:uLnTx/>
              <a:uFillTx/>
              <a:latin typeface="微軟正黑體" pitchFamily="34" charset="-120"/>
              <a:ea typeface="微軟正黑體" pitchFamily="34" charset="-120"/>
            </a:endParaRPr>
          </a:p>
          <a:p>
            <a:pPr marL="342900" marR="0" lvl="0" indent="-342900" algn="l" defTabSz="914400" rtl="0" eaLnBrk="1" fontAlgn="auto" latinLnBrk="0" hangingPunct="1">
              <a:lnSpc>
                <a:spcPts val="1500"/>
              </a:lnSpc>
              <a:spcAft>
                <a:spcPts val="0"/>
              </a:spcAft>
              <a:buClrTx/>
              <a:buSzTx/>
              <a:tabLst/>
              <a:defRPr/>
            </a:pPr>
            <a:endPar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endParaRPr>
          </a:p>
          <a:p>
            <a:pPr lvl="0" defTabSz="914400">
              <a:lnSpc>
                <a:spcPts val="1500"/>
              </a:lnSpc>
              <a:defRPr/>
            </a:pP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主要產品</a:t>
            </a:r>
            <a:r>
              <a:rPr lang="zh-TW" altLang="en-US" sz="1400" b="1" dirty="0" smtClean="0">
                <a:solidFill>
                  <a:schemeClr val="tx1">
                    <a:lumMod val="95000"/>
                    <a:lumOff val="5000"/>
                  </a:schemeClr>
                </a:solidFill>
                <a:latin typeface="微軟正黑體" pitchFamily="34" charset="-120"/>
                <a:ea typeface="微軟正黑體" pitchFamily="34" charset="-120"/>
              </a:rPr>
              <a:t>：</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電力電纜</a:t>
            </a:r>
            <a:r>
              <a:rPr kumimoji="0" lang="zh-TW"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漆包線</a:t>
            </a:r>
            <a:r>
              <a:rPr kumimoji="0" lang="zh-TW"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通信電纜</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 &amp;</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光纖光纜</a:t>
            </a:r>
            <a:r>
              <a:rPr kumimoji="0" lang="en-US" altLang="zh-TW"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a:t>
            </a:r>
            <a:r>
              <a:rPr kumimoji="0" lang="zh-TW" altLang="en-US" sz="1400" b="1" i="0" u="none" strike="noStrike" kern="1200" cap="none" spc="0" normalizeH="0" baseline="0" noProof="0" dirty="0" smtClean="0">
                <a:ln>
                  <a:noFill/>
                </a:ln>
                <a:solidFill>
                  <a:schemeClr val="tx1">
                    <a:lumMod val="95000"/>
                    <a:lumOff val="5000"/>
                  </a:schemeClr>
                </a:solidFill>
                <a:effectLst/>
                <a:uLnTx/>
                <a:uFillTx/>
                <a:latin typeface="微軟正黑體" pitchFamily="34" charset="-120"/>
                <a:ea typeface="微軟正黑體" pitchFamily="34" charset="-120"/>
              </a:rPr>
              <a:t>封裝焊線</a:t>
            </a:r>
            <a:endParaRPr kumimoji="0" lang="en-US" altLang="zh-TW" sz="1400" b="1" i="0" u="none" strike="noStrike" kern="1200" cap="none" spc="0" normalizeH="0" baseline="0" noProof="0" dirty="0">
              <a:ln>
                <a:noFill/>
              </a:ln>
              <a:solidFill>
                <a:schemeClr val="tx1">
                  <a:lumMod val="95000"/>
                  <a:lumOff val="5000"/>
                </a:schemeClr>
              </a:solidFill>
              <a:effectLst/>
              <a:uLnTx/>
              <a:uFillTx/>
              <a:latin typeface="微軟正黑體" pitchFamily="34" charset="-120"/>
              <a:ea typeface="微軟正黑體" pitchFamily="34" charset="-120"/>
            </a:endParaRPr>
          </a:p>
        </p:txBody>
      </p:sp>
      <p:sp>
        <p:nvSpPr>
          <p:cNvPr id="43" name="矩形 42"/>
          <p:cNvSpPr/>
          <p:nvPr/>
        </p:nvSpPr>
        <p:spPr>
          <a:xfrm>
            <a:off x="-180528" y="6597352"/>
            <a:ext cx="9324528" cy="26064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TW" altLang="en-US"/>
          </a:p>
        </p:txBody>
      </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5</a:t>
            </a:fld>
            <a:endParaRPr lang="zh-TW" altLang="en-US"/>
          </a:p>
        </p:txBody>
      </p:sp>
      <p:sp>
        <p:nvSpPr>
          <p:cNvPr id="24" name="文字方塊 23"/>
          <p:cNvSpPr txBox="1"/>
          <p:nvPr/>
        </p:nvSpPr>
        <p:spPr>
          <a:xfrm>
            <a:off x="1115616" y="2564904"/>
            <a:ext cx="1656184" cy="400110"/>
          </a:xfrm>
          <a:prstGeom prst="rect">
            <a:avLst/>
          </a:prstGeom>
          <a:noFill/>
        </p:spPr>
        <p:txBody>
          <a:bodyPr wrap="square" rtlCol="0">
            <a:spAutoFit/>
          </a:bodyPr>
          <a:lstStyle/>
          <a:p>
            <a:r>
              <a:rPr lang="zh-TW" altLang="en-US" sz="20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大亞總公司</a:t>
            </a:r>
            <a:endParaRPr lang="zh-TW" altLang="en-US" sz="2000" b="1" dirty="0">
              <a:latin typeface="微軟正黑體" pitchFamily="34" charset="-120"/>
              <a:ea typeface="微軟正黑體"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395536" y="5027692"/>
            <a:ext cx="2232248" cy="1569660"/>
          </a:xfrm>
          <a:prstGeom prst="rect">
            <a:avLst/>
          </a:prstGeom>
        </p:spPr>
        <p:txBody>
          <a:bodyPr wrap="square">
            <a:spAutoFit/>
          </a:bodyPr>
          <a:lstStyle/>
          <a:p>
            <a:pPr lvl="0" algn="dist">
              <a:lnSpc>
                <a:spcPct val="150000"/>
              </a:lnSpc>
            </a:pP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＊快樂的員工</a:t>
            </a:r>
            <a:endParaRPr lang="en-US" altLang="zh-TW"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gn="dist">
              <a:lnSpc>
                <a:spcPct val="150000"/>
              </a:lnSpc>
            </a:pP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＊滿意的客戶</a:t>
            </a:r>
            <a:endParaRPr lang="en-US" altLang="zh-TW"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gn="dist">
              <a:lnSpc>
                <a:spcPct val="150000"/>
              </a:lnSpc>
            </a:pP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＊滿足的股東</a:t>
            </a:r>
            <a:endParaRPr lang="en-US" altLang="zh-TW"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gn="dist">
              <a:lnSpc>
                <a:spcPct val="150000"/>
              </a:lnSpc>
            </a:pP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＊美麗的家園</a:t>
            </a:r>
            <a:endParaRPr lang="zh-TW" alt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graphicFrame>
        <p:nvGraphicFramePr>
          <p:cNvPr id="7" name="資料庫圖表 6"/>
          <p:cNvGraphicFramePr/>
          <p:nvPr/>
        </p:nvGraphicFramePr>
        <p:xfrm>
          <a:off x="827584" y="908720"/>
          <a:ext cx="640871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descr="C:\Users\sungmao\Desktop\logo.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91880" y="2996952"/>
            <a:ext cx="1235506" cy="792088"/>
          </a:xfrm>
          <a:prstGeom prst="rect">
            <a:avLst/>
          </a:prstGeom>
          <a:noFill/>
        </p:spPr>
      </p:pic>
      <p:sp>
        <p:nvSpPr>
          <p:cNvPr id="42" name="投影片編號版面配置區 41"/>
          <p:cNvSpPr>
            <a:spLocks noGrp="1"/>
          </p:cNvSpPr>
          <p:nvPr>
            <p:ph type="sldNum" sz="quarter" idx="16"/>
          </p:nvPr>
        </p:nvSpPr>
        <p:spPr/>
        <p:txBody>
          <a:bodyPr/>
          <a:lstStyle/>
          <a:p>
            <a:pPr>
              <a:defRPr/>
            </a:pPr>
            <a:fld id="{620B626C-7E9B-45DD-B951-EB10FCB05BC4}" type="slidenum">
              <a:rPr lang="zh-TW" altLang="en-US" smtClean="0"/>
              <a:pPr>
                <a:defRPr/>
              </a:pPr>
              <a:t>6</a:t>
            </a:fld>
            <a:endParaRPr lang="zh-TW" altLang="en-US" dirty="0"/>
          </a:p>
        </p:txBody>
      </p:sp>
      <p:sp>
        <p:nvSpPr>
          <p:cNvPr id="24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FFFF"/>
                </a:solidFill>
                <a:effectLst/>
                <a:latin typeface="Calibri" pitchFamily="34" charset="0"/>
                <a:ea typeface="inherit"/>
                <a:cs typeface="新細明體" pitchFamily="18" charset="-120"/>
              </a:rPr>
              <a:t>Continuous improvements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4580" name="Rectangle 4"/>
          <p:cNvSpPr>
            <a:spLocks noChangeArrowheads="1"/>
          </p:cNvSpPr>
          <p:nvPr/>
        </p:nvSpPr>
        <p:spPr bwMode="auto">
          <a:xfrm>
            <a:off x="5724128" y="5099700"/>
            <a:ext cx="237626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dist">
              <a:lnSpc>
                <a:spcPct val="150000"/>
              </a:lnSpc>
            </a:pP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＊精益求精</a:t>
            </a:r>
            <a:endParaRPr lang="en-US" altLang="zh-TW"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dist">
              <a:lnSpc>
                <a:spcPct val="150000"/>
              </a:lnSpc>
            </a:pP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＊共存</a:t>
            </a:r>
            <a:r>
              <a:rPr lang="zh-TW" alt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共榮</a:t>
            </a:r>
            <a:endParaRPr lang="en-US" altLang="zh-TW"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dist">
              <a:lnSpc>
                <a:spcPct val="150000"/>
              </a:lnSpc>
            </a:pP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＊實事求是</a:t>
            </a:r>
            <a:endParaRPr lang="en-US" altLang="zh-TW"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dist">
              <a:lnSpc>
                <a:spcPct val="150000"/>
              </a:lnSpc>
            </a:pP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＊創新</a:t>
            </a:r>
            <a:r>
              <a:rPr lang="zh-TW" alt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求</a:t>
            </a: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變</a:t>
            </a:r>
            <a:endParaRPr lang="zh-TW" alt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13" name="標題 1"/>
          <p:cNvSpPr txBox="1">
            <a:spLocks/>
          </p:cNvSpPr>
          <p:nvPr/>
        </p:nvSpPr>
        <p:spPr>
          <a:xfrm>
            <a:off x="446856" y="260648"/>
            <a:ext cx="3693096" cy="620712"/>
          </a:xfrm>
          <a:prstGeom prst="rect">
            <a:avLst/>
          </a:prstGeom>
          <a:scene3d>
            <a:camera prst="orthographicFront"/>
            <a:lightRig rig="threePt" dir="t"/>
          </a:scene3d>
          <a:sp3d>
            <a:bevelT prst="convex"/>
          </a:sp3d>
        </p:spPr>
        <p:txBody>
          <a:bodyPr vert="horz" lIns="91440" tIns="45720" rIns="91440" bIns="45720" rtlCol="0" anchor="ctr">
            <a:normAutofit/>
          </a:bodyPr>
          <a:lstStyle/>
          <a:p>
            <a:pPr lvl="0">
              <a:buClr>
                <a:srgbClr val="996600"/>
              </a:buClr>
              <a:buFont typeface="Wingdings" pitchFamily="2" charset="2"/>
              <a:buChar char="Ø"/>
              <a:defRPr/>
            </a:pPr>
            <a:r>
              <a:rPr lang="zh-TW" altLang="en-US" sz="32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 經營理念</a:t>
            </a:r>
            <a:endParaRPr lang="zh-TW" altLang="en-US" sz="28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24582" name="Rectangle 6"/>
          <p:cNvSpPr>
            <a:spLocks noChangeArrowheads="1"/>
          </p:cNvSpPr>
          <p:nvPr/>
        </p:nvSpPr>
        <p:spPr bwMode="auto">
          <a:xfrm>
            <a:off x="5436096" y="663950"/>
            <a:ext cx="3707904" cy="1569660"/>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lvl="0">
              <a:lnSpc>
                <a:spcPct val="150000"/>
              </a:lnSpc>
            </a:pP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致力成為</a:t>
            </a:r>
            <a:endParaRPr lang="en-US" altLang="zh-TW"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nSpc>
                <a:spcPct val="150000"/>
              </a:lnSpc>
            </a:pP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＊能源串接的領導品牌 </a:t>
            </a:r>
            <a:endParaRPr lang="en-US" altLang="zh-TW"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nSpc>
                <a:spcPct val="150000"/>
              </a:lnSpc>
            </a:pP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＊友善環境、美麗家園的推手</a:t>
            </a:r>
            <a:endParaRPr lang="en-US" altLang="zh-TW"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lvl="0">
              <a:lnSpc>
                <a:spcPct val="150000"/>
              </a:lnSpc>
            </a:pPr>
            <a:r>
              <a:rPr lang="zh-TW"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＊員工、客戶、股東、社會信賴的企業</a:t>
            </a:r>
            <a:endParaRPr lang="en-US" altLang="zh-TW"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直線接點 126"/>
          <p:cNvCxnSpPr/>
          <p:nvPr/>
        </p:nvCxnSpPr>
        <p:spPr>
          <a:xfrm>
            <a:off x="3995936" y="3573016"/>
            <a:ext cx="0" cy="360040"/>
          </a:xfrm>
          <a:prstGeom prst="line">
            <a:avLst/>
          </a:prstGeom>
          <a:ln w="28575">
            <a:solidFill>
              <a:schemeClr val="accent4">
                <a:alpha val="85000"/>
              </a:schemeClr>
            </a:solidFill>
          </a:ln>
          <a:effectLst/>
        </p:spPr>
        <p:style>
          <a:lnRef idx="1">
            <a:schemeClr val="accent1"/>
          </a:lnRef>
          <a:fillRef idx="0">
            <a:schemeClr val="accent1"/>
          </a:fillRef>
          <a:effectRef idx="0">
            <a:schemeClr val="accent1"/>
          </a:effectRef>
          <a:fontRef idx="minor">
            <a:schemeClr val="tx1"/>
          </a:fontRef>
        </p:style>
      </p:cxnSp>
      <p:sp>
        <p:nvSpPr>
          <p:cNvPr id="101" name="標題 1"/>
          <p:cNvSpPr txBox="1">
            <a:spLocks/>
          </p:cNvSpPr>
          <p:nvPr/>
        </p:nvSpPr>
        <p:spPr>
          <a:xfrm>
            <a:off x="446856" y="360016"/>
            <a:ext cx="3693096" cy="620712"/>
          </a:xfrm>
          <a:prstGeom prst="rect">
            <a:avLst/>
          </a:prstGeom>
        </p:spPr>
        <p:txBody>
          <a:bodyPr vert="horz" lIns="91440" tIns="45720" rIns="91440" bIns="45720" rtlCol="0" anchor="ctr">
            <a:normAutofit/>
          </a:bodyPr>
          <a:lstStyle/>
          <a:p>
            <a:pPr lvl="0">
              <a:buClr>
                <a:srgbClr val="996600"/>
              </a:buClr>
              <a:buFont typeface="Wingdings" pitchFamily="2" charset="2"/>
              <a:buChar char="Ø"/>
              <a:defRPr/>
            </a:pPr>
            <a:r>
              <a:rPr lang="zh-TW" altLang="en-US" sz="28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 大亞發展里程碑</a:t>
            </a:r>
            <a:endParaRPr lang="zh-TW" altLang="en-US" sz="24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endParaRPr>
          </a:p>
        </p:txBody>
      </p:sp>
      <p:grpSp>
        <p:nvGrpSpPr>
          <p:cNvPr id="211" name="群組 210"/>
          <p:cNvGrpSpPr/>
          <p:nvPr/>
        </p:nvGrpSpPr>
        <p:grpSpPr>
          <a:xfrm>
            <a:off x="539552" y="1844823"/>
            <a:ext cx="7367454" cy="3384377"/>
            <a:chOff x="253982" y="1924281"/>
            <a:chExt cx="7115506" cy="3442727"/>
          </a:xfrm>
        </p:grpSpPr>
        <p:sp>
          <p:nvSpPr>
            <p:cNvPr id="54" name="圓角矩形 53"/>
            <p:cNvSpPr/>
            <p:nvPr/>
          </p:nvSpPr>
          <p:spPr>
            <a:xfrm>
              <a:off x="4635349" y="4361378"/>
              <a:ext cx="1800200" cy="1005629"/>
            </a:xfrm>
            <a:prstGeom prst="roundRect">
              <a:avLst/>
            </a:prstGeom>
            <a:noFill/>
            <a:ln w="28575">
              <a:solidFill>
                <a:srgbClr val="ED945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141" name="圓角矩形 140"/>
            <p:cNvSpPr/>
            <p:nvPr/>
          </p:nvSpPr>
          <p:spPr>
            <a:xfrm>
              <a:off x="3105348" y="1924281"/>
              <a:ext cx="2295002" cy="1464990"/>
            </a:xfrm>
            <a:prstGeom prst="round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altLang="zh-TW" sz="1400" dirty="0" smtClean="0">
                  <a:latin typeface="微軟正黑體" panose="020B0604030504040204" pitchFamily="34" charset="-120"/>
                  <a:ea typeface="微軟正黑體" panose="020B0604030504040204" pitchFamily="34" charset="-120"/>
                </a:rPr>
                <a:t>345kV</a:t>
              </a:r>
              <a:r>
                <a:rPr lang="zh-TW" altLang="en-US" sz="1400" dirty="0" smtClean="0">
                  <a:latin typeface="微軟正黑體" panose="020B0604030504040204" pitchFamily="34" charset="-120"/>
                  <a:ea typeface="微軟正黑體" panose="020B0604030504040204" pitchFamily="34" charset="-120"/>
                </a:rPr>
                <a:t>電纜通過台灣電力公司定型試驗評鑑；</a:t>
              </a:r>
              <a:endParaRPr lang="en-US" altLang="zh-TW" sz="1400"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1400" dirty="0" smtClean="0">
                  <a:latin typeface="微軟正黑體" panose="020B0604030504040204" pitchFamily="34" charset="-120"/>
                  <a:ea typeface="微軟正黑體" panose="020B0604030504040204" pitchFamily="34" charset="-120"/>
                </a:rPr>
                <a:t>環保電纜獲得行政院環保署第一類環保標章認證。</a:t>
              </a:r>
              <a:endParaRPr lang="zh-TW" altLang="en-US" sz="1400" b="1" dirty="0"/>
            </a:p>
          </p:txBody>
        </p:sp>
        <p:grpSp>
          <p:nvGrpSpPr>
            <p:cNvPr id="116" name="群組 115"/>
            <p:cNvGrpSpPr/>
            <p:nvPr/>
          </p:nvGrpSpPr>
          <p:grpSpPr>
            <a:xfrm>
              <a:off x="323528" y="2852936"/>
              <a:ext cx="1368152" cy="720080"/>
              <a:chOff x="179512" y="2852936"/>
              <a:chExt cx="1368152" cy="720080"/>
            </a:xfrm>
          </p:grpSpPr>
          <p:sp>
            <p:nvSpPr>
              <p:cNvPr id="175" name="圓角矩形 174"/>
              <p:cNvSpPr/>
              <p:nvPr/>
            </p:nvSpPr>
            <p:spPr>
              <a:xfrm>
                <a:off x="179512" y="2852936"/>
                <a:ext cx="1368152" cy="504056"/>
              </a:xfrm>
              <a:prstGeom prst="roundRect">
                <a:avLst/>
              </a:prstGeom>
              <a:noFill/>
              <a:ln w="19050">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58" name="文字方塊 57"/>
              <p:cNvSpPr txBox="1"/>
              <p:nvPr/>
            </p:nvSpPr>
            <p:spPr>
              <a:xfrm>
                <a:off x="179512" y="2926685"/>
                <a:ext cx="1368152" cy="646331"/>
              </a:xfrm>
              <a:prstGeom prst="rect">
                <a:avLst/>
              </a:prstGeom>
              <a:noFill/>
            </p:spPr>
            <p:txBody>
              <a:bodyPr wrap="square" rtlCol="0">
                <a:spAutoFit/>
              </a:bodyPr>
              <a:lstStyle/>
              <a:p>
                <a:pPr lvl="0" algn="ctr"/>
                <a:r>
                  <a:rPr lang="zh-TW" altLang="en-US" dirty="0" smtClean="0">
                    <a:latin typeface="微軟正黑體" pitchFamily="34" charset="-120"/>
                    <a:ea typeface="微軟正黑體" pitchFamily="34" charset="-120"/>
                  </a:rPr>
                  <a:t>公司</a:t>
                </a:r>
                <a:r>
                  <a:rPr lang="zh-TW" altLang="en-US" dirty="0">
                    <a:latin typeface="微軟正黑體" pitchFamily="34" charset="-120"/>
                    <a:ea typeface="微軟正黑體" pitchFamily="34" charset="-120"/>
                  </a:rPr>
                  <a:t>成立</a:t>
                </a:r>
                <a:endParaRPr lang="en-US" altLang="zh-TW" dirty="0">
                  <a:latin typeface="微軟正黑體" pitchFamily="34" charset="-120"/>
                  <a:ea typeface="微軟正黑體" pitchFamily="34" charset="-120"/>
                </a:endParaRPr>
              </a:p>
              <a:p>
                <a:pPr lvl="0"/>
                <a:r>
                  <a:rPr lang="zh-TW" altLang="en-US" dirty="0">
                    <a:latin typeface="微軟正黑體" pitchFamily="34" charset="-120"/>
                    <a:ea typeface="微軟正黑體" pitchFamily="34" charset="-120"/>
                  </a:rPr>
                  <a:t> </a:t>
                </a:r>
                <a:endParaRPr lang="zh-TW" altLang="en-US" dirty="0"/>
              </a:p>
            </p:txBody>
          </p:sp>
        </p:grpSp>
        <p:grpSp>
          <p:nvGrpSpPr>
            <p:cNvPr id="115" name="群組 114"/>
            <p:cNvGrpSpPr/>
            <p:nvPr/>
          </p:nvGrpSpPr>
          <p:grpSpPr>
            <a:xfrm>
              <a:off x="1783984" y="2876525"/>
              <a:ext cx="1266939" cy="512747"/>
              <a:chOff x="2360048" y="1508373"/>
              <a:chExt cx="1266939" cy="512747"/>
            </a:xfrm>
          </p:grpSpPr>
          <p:sp>
            <p:nvSpPr>
              <p:cNvPr id="133" name="圓角矩形 132"/>
              <p:cNvSpPr/>
              <p:nvPr/>
            </p:nvSpPr>
            <p:spPr>
              <a:xfrm>
                <a:off x="2360048" y="1508373"/>
                <a:ext cx="1224136" cy="512747"/>
              </a:xfrm>
              <a:prstGeom prst="roundRect">
                <a:avLst/>
              </a:prstGeom>
              <a:noFill/>
              <a:ln w="19050">
                <a:solidFill>
                  <a:srgbClr val="F616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82" name="文字方塊 81"/>
              <p:cNvSpPr txBox="1"/>
              <p:nvPr/>
            </p:nvSpPr>
            <p:spPr>
              <a:xfrm>
                <a:off x="2429594" y="1581623"/>
                <a:ext cx="1197393" cy="375700"/>
              </a:xfrm>
              <a:prstGeom prst="rect">
                <a:avLst/>
              </a:prstGeom>
              <a:noFill/>
            </p:spPr>
            <p:txBody>
              <a:bodyPr wrap="square" rtlCol="0">
                <a:spAutoFit/>
              </a:bodyPr>
              <a:lstStyle/>
              <a:p>
                <a:pPr lvl="0" algn="ctr"/>
                <a:r>
                  <a:rPr lang="zh-TW" altLang="en-US" dirty="0" smtClean="0">
                    <a:latin typeface="微軟正黑體" panose="020B0604030504040204" pitchFamily="34" charset="-120"/>
                    <a:ea typeface="微軟正黑體" panose="020B0604030504040204" pitchFamily="34" charset="-120"/>
                  </a:rPr>
                  <a:t>股票上市</a:t>
                </a:r>
                <a:endParaRPr lang="zh-TW" altLang="en-US" dirty="0"/>
              </a:p>
            </p:txBody>
          </p:sp>
        </p:grpSp>
        <p:sp>
          <p:nvSpPr>
            <p:cNvPr id="90" name="圓角矩形 89"/>
            <p:cNvSpPr/>
            <p:nvPr/>
          </p:nvSpPr>
          <p:spPr>
            <a:xfrm>
              <a:off x="1115616" y="4365104"/>
              <a:ext cx="1512168" cy="720080"/>
            </a:xfrm>
            <a:prstGeom prst="roundRect">
              <a:avLst/>
            </a:prstGeom>
            <a:noFill/>
            <a:ln w="28575">
              <a:solidFill>
                <a:srgbClr val="F3C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91" name="文字方塊 90"/>
            <p:cNvSpPr txBox="1"/>
            <p:nvPr/>
          </p:nvSpPr>
          <p:spPr>
            <a:xfrm>
              <a:off x="1259633" y="4428401"/>
              <a:ext cx="1296143" cy="584775"/>
            </a:xfrm>
            <a:prstGeom prst="rect">
              <a:avLst/>
            </a:prstGeom>
            <a:noFill/>
            <a:ln>
              <a:noFill/>
            </a:ln>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總公司遷移</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至關廟新廠</a:t>
              </a:r>
              <a:endParaRPr lang="zh-TW" altLang="en-US" sz="1600" dirty="0">
                <a:latin typeface="微軟正黑體" pitchFamily="34" charset="-120"/>
                <a:ea typeface="微軟正黑體" pitchFamily="34" charset="-120"/>
              </a:endParaRPr>
            </a:p>
          </p:txBody>
        </p:sp>
        <p:sp>
          <p:nvSpPr>
            <p:cNvPr id="95" name="圓角矩形 94"/>
            <p:cNvSpPr/>
            <p:nvPr/>
          </p:nvSpPr>
          <p:spPr>
            <a:xfrm>
              <a:off x="2896711" y="4363862"/>
              <a:ext cx="1530002" cy="929896"/>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cxnSp>
          <p:nvCxnSpPr>
            <p:cNvPr id="130" name="直線接點 129"/>
            <p:cNvCxnSpPr/>
            <p:nvPr/>
          </p:nvCxnSpPr>
          <p:spPr>
            <a:xfrm>
              <a:off x="2618531" y="3389271"/>
              <a:ext cx="0" cy="502814"/>
            </a:xfrm>
            <a:prstGeom prst="line">
              <a:avLst/>
            </a:prstGeom>
            <a:ln w="28575">
              <a:solidFill>
                <a:srgbClr val="F6166B"/>
              </a:solidFill>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a:xfrm>
              <a:off x="4704725" y="3389271"/>
              <a:ext cx="170" cy="356315"/>
            </a:xfrm>
            <a:prstGeom prst="line">
              <a:avLst/>
            </a:prstGeom>
            <a:ln w="285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flipH="1">
              <a:off x="6721714" y="3389271"/>
              <a:ext cx="1" cy="36624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7" name="圓角矩形 156"/>
            <p:cNvSpPr/>
            <p:nvPr/>
          </p:nvSpPr>
          <p:spPr>
            <a:xfrm>
              <a:off x="5539442" y="2070781"/>
              <a:ext cx="1808183" cy="1318490"/>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cxnSp>
          <p:nvCxnSpPr>
            <p:cNvPr id="78" name="直線接點 77"/>
            <p:cNvCxnSpPr/>
            <p:nvPr/>
          </p:nvCxnSpPr>
          <p:spPr>
            <a:xfrm>
              <a:off x="1505802" y="3902018"/>
              <a:ext cx="0" cy="439497"/>
            </a:xfrm>
            <a:prstGeom prst="line">
              <a:avLst/>
            </a:prstGeom>
            <a:ln w="28575">
              <a:solidFill>
                <a:srgbClr val="F3C919"/>
              </a:solidFill>
            </a:ln>
          </p:spPr>
          <p:style>
            <a:lnRef idx="1">
              <a:schemeClr val="accent1"/>
            </a:lnRef>
            <a:fillRef idx="0">
              <a:schemeClr val="accent1"/>
            </a:fillRef>
            <a:effectRef idx="0">
              <a:schemeClr val="accent1"/>
            </a:effectRef>
            <a:fontRef idx="minor">
              <a:schemeClr val="tx1"/>
            </a:fontRef>
          </p:style>
        </p:cxnSp>
        <p:sp>
          <p:nvSpPr>
            <p:cNvPr id="160" name="文字方塊 159"/>
            <p:cNvSpPr txBox="1"/>
            <p:nvPr/>
          </p:nvSpPr>
          <p:spPr>
            <a:xfrm>
              <a:off x="5724128" y="366651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2012</a:t>
              </a:r>
              <a:endParaRPr lang="zh-TW" altLang="en-US" sz="1600" b="1" dirty="0">
                <a:solidFill>
                  <a:schemeClr val="bg1"/>
                </a:solidFill>
                <a:latin typeface="微軟正黑體" pitchFamily="34" charset="-120"/>
                <a:ea typeface="微軟正黑體" pitchFamily="34" charset="-120"/>
              </a:endParaRPr>
            </a:p>
          </p:txBody>
        </p:sp>
        <p:cxnSp>
          <p:nvCxnSpPr>
            <p:cNvPr id="170" name="直線接點 169"/>
            <p:cNvCxnSpPr/>
            <p:nvPr/>
          </p:nvCxnSpPr>
          <p:spPr>
            <a:xfrm>
              <a:off x="601711" y="3389271"/>
              <a:ext cx="0" cy="36000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9" name="矩形 128"/>
            <p:cNvSpPr/>
            <p:nvPr/>
          </p:nvSpPr>
          <p:spPr>
            <a:xfrm>
              <a:off x="2896712" y="4286872"/>
              <a:ext cx="1460456" cy="1080136"/>
            </a:xfrm>
            <a:prstGeom prst="rect">
              <a:avLst/>
            </a:prstGeom>
          </p:spPr>
          <p:txBody>
            <a:bodyPr wrap="square">
              <a:spAutoFit/>
            </a:bodyPr>
            <a:lstStyle/>
            <a:p>
              <a:pPr algn="ctr">
                <a:lnSpc>
                  <a:spcPct val="150000"/>
                </a:lnSpc>
              </a:pPr>
              <a:r>
                <a:rPr lang="en-US" altLang="zh-TW" sz="1400" dirty="0" smtClean="0">
                  <a:latin typeface="微軟正黑體" panose="020B0604030504040204" pitchFamily="34" charset="-120"/>
                  <a:ea typeface="微軟正黑體" panose="020B0604030504040204" pitchFamily="34" charset="-120"/>
                </a:rPr>
                <a:t>161kV</a:t>
              </a:r>
              <a:r>
                <a:rPr lang="zh-TW" altLang="en-US" sz="1400" dirty="0" smtClean="0">
                  <a:latin typeface="微軟正黑體" panose="020B0604030504040204" pitchFamily="34" charset="-120"/>
                  <a:ea typeface="微軟正黑體" panose="020B0604030504040204" pitchFamily="34" charset="-120"/>
                </a:rPr>
                <a:t>電纜通過</a:t>
              </a:r>
              <a:endParaRPr lang="en-US" altLang="zh-TW" sz="1400"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1400" dirty="0" smtClean="0">
                  <a:latin typeface="微軟正黑體" panose="020B0604030504040204" pitchFamily="34" charset="-120"/>
                  <a:ea typeface="微軟正黑體" panose="020B0604030504040204" pitchFamily="34" charset="-120"/>
                </a:rPr>
                <a:t>台灣電力公司</a:t>
              </a:r>
              <a:endParaRPr lang="en-US" altLang="zh-TW" sz="1400"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1400" dirty="0" smtClean="0">
                  <a:latin typeface="微軟正黑體" panose="020B0604030504040204" pitchFamily="34" charset="-120"/>
                  <a:ea typeface="微軟正黑體" panose="020B0604030504040204" pitchFamily="34" charset="-120"/>
                </a:rPr>
                <a:t>定型試驗評鑑</a:t>
              </a:r>
              <a:endParaRPr lang="zh-TW" altLang="en-US" sz="1400" dirty="0"/>
            </a:p>
          </p:txBody>
        </p:sp>
        <p:sp>
          <p:nvSpPr>
            <p:cNvPr id="137" name="矩形 136"/>
            <p:cNvSpPr/>
            <p:nvPr/>
          </p:nvSpPr>
          <p:spPr>
            <a:xfrm>
              <a:off x="4774440" y="4268264"/>
              <a:ext cx="1530001" cy="1080136"/>
            </a:xfrm>
            <a:prstGeom prst="rect">
              <a:avLst/>
            </a:prstGeom>
          </p:spPr>
          <p:txBody>
            <a:bodyPr wrap="square">
              <a:spAutoFit/>
            </a:bodyPr>
            <a:lstStyle/>
            <a:p>
              <a:pPr algn="ctr">
                <a:lnSpc>
                  <a:spcPct val="150000"/>
                </a:lnSpc>
              </a:pPr>
              <a:r>
                <a:rPr lang="zh-TW" altLang="en-US" sz="1400" dirty="0" smtClean="0">
                  <a:latin typeface="微軟正黑體" panose="020B0604030504040204" pitchFamily="34" charset="-120"/>
                  <a:ea typeface="微軟正黑體" panose="020B0604030504040204" pitchFamily="34" charset="-120"/>
                </a:rPr>
                <a:t>成立財團法人</a:t>
              </a:r>
              <a:endParaRPr lang="en-US" altLang="zh-TW" sz="1400"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1400" dirty="0" smtClean="0">
                  <a:latin typeface="微軟正黑體" panose="020B0604030504040204" pitchFamily="34" charset="-120"/>
                  <a:ea typeface="微軟正黑體" panose="020B0604030504040204" pitchFamily="34" charset="-120"/>
                </a:rPr>
                <a:t>大亞電纜</a:t>
              </a:r>
              <a:endParaRPr lang="en-US" altLang="zh-TW" sz="1400"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1400" dirty="0" smtClean="0">
                  <a:latin typeface="微軟正黑體" panose="020B0604030504040204" pitchFamily="34" charset="-120"/>
                  <a:ea typeface="微軟正黑體" panose="020B0604030504040204" pitchFamily="34" charset="-120"/>
                </a:rPr>
                <a:t>美麗家園基金會</a:t>
              </a:r>
              <a:endParaRPr lang="zh-TW" altLang="en-US" sz="1400" dirty="0"/>
            </a:p>
          </p:txBody>
        </p:sp>
        <p:grpSp>
          <p:nvGrpSpPr>
            <p:cNvPr id="185" name="群組 110"/>
            <p:cNvGrpSpPr/>
            <p:nvPr/>
          </p:nvGrpSpPr>
          <p:grpSpPr>
            <a:xfrm>
              <a:off x="253982" y="3693431"/>
              <a:ext cx="7115506" cy="648084"/>
              <a:chOff x="845349" y="3042568"/>
              <a:chExt cx="6734212" cy="648084"/>
            </a:xfrm>
          </p:grpSpPr>
          <p:sp>
            <p:nvSpPr>
              <p:cNvPr id="187" name="＞形箭號 186"/>
              <p:cNvSpPr/>
              <p:nvPr/>
            </p:nvSpPr>
            <p:spPr>
              <a:xfrm>
                <a:off x="6499561" y="3068960"/>
                <a:ext cx="1080000" cy="288000"/>
              </a:xfrm>
              <a:prstGeom prst="chevr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88" name="＞形箭號 187"/>
              <p:cNvSpPr/>
              <p:nvPr/>
            </p:nvSpPr>
            <p:spPr>
              <a:xfrm>
                <a:off x="5563336" y="3068960"/>
                <a:ext cx="1080000" cy="288000"/>
              </a:xfrm>
              <a:prstGeom prst="chevron">
                <a:avLst/>
              </a:prstGeom>
              <a:solidFill>
                <a:srgbClr val="ED9451"/>
              </a:solidFill>
              <a:ln>
                <a:solidFill>
                  <a:srgbClr val="ED9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89" name="＞形箭號 9"/>
              <p:cNvSpPr/>
              <p:nvPr/>
            </p:nvSpPr>
            <p:spPr>
              <a:xfrm>
                <a:off x="2754096" y="3068960"/>
                <a:ext cx="1080000" cy="288000"/>
              </a:xfrm>
              <a:prstGeom prst="chevron">
                <a:avLst/>
              </a:prstGeom>
              <a:solidFill>
                <a:srgbClr val="F6166B"/>
              </a:solidFill>
              <a:ln>
                <a:solidFill>
                  <a:srgbClr val="F616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0" name="＞形箭號 7"/>
              <p:cNvSpPr/>
              <p:nvPr/>
            </p:nvSpPr>
            <p:spPr>
              <a:xfrm>
                <a:off x="4631032" y="3068960"/>
                <a:ext cx="1080000" cy="288000"/>
              </a:xfrm>
              <a:prstGeom prst="chevron">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1" name="＞形箭號 190"/>
              <p:cNvSpPr/>
              <p:nvPr/>
            </p:nvSpPr>
            <p:spPr>
              <a:xfrm>
                <a:off x="3691129" y="3068960"/>
                <a:ext cx="1080000" cy="288000"/>
              </a:xfrm>
              <a:prstGeom prst="chevron">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2" name="＞形箭號 191"/>
              <p:cNvSpPr/>
              <p:nvPr/>
            </p:nvSpPr>
            <p:spPr>
              <a:xfrm>
                <a:off x="845349" y="3068960"/>
                <a:ext cx="1080000" cy="288000"/>
              </a:xfrm>
              <a:prstGeom prst="chevron">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solidFill>
                    <a:schemeClr val="tx1"/>
                  </a:solidFill>
                  <a:latin typeface="微軟正黑體" pitchFamily="34" charset="-120"/>
                  <a:ea typeface="微軟正黑體" pitchFamily="34" charset="-120"/>
                </a:endParaRPr>
              </a:p>
            </p:txBody>
          </p:sp>
          <p:sp>
            <p:nvSpPr>
              <p:cNvPr id="193" name="＞形箭號 192"/>
              <p:cNvSpPr/>
              <p:nvPr/>
            </p:nvSpPr>
            <p:spPr>
              <a:xfrm>
                <a:off x="1781454" y="3068960"/>
                <a:ext cx="1080000" cy="288000"/>
              </a:xfrm>
              <a:prstGeom prst="chevron">
                <a:avLst/>
              </a:prstGeom>
              <a:solidFill>
                <a:srgbClr val="F3C919"/>
              </a:solidFill>
              <a:ln>
                <a:solidFill>
                  <a:srgbClr val="F3C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4" name="文字方塊 193"/>
              <p:cNvSpPr txBox="1"/>
              <p:nvPr/>
            </p:nvSpPr>
            <p:spPr>
              <a:xfrm>
                <a:off x="1026832" y="3042570"/>
                <a:ext cx="671979" cy="338554"/>
              </a:xfrm>
              <a:prstGeom prst="rect">
                <a:avLst/>
              </a:prstGeom>
              <a:noFill/>
            </p:spPr>
            <p:txBody>
              <a:bodyPr wrap="none" rtlCol="0" anchor="ctr">
                <a:spAutoFit/>
              </a:bodyPr>
              <a:lstStyle/>
              <a:p>
                <a:r>
                  <a:rPr lang="en-US" altLang="zh-TW" sz="1600" b="1" dirty="0" smtClean="0">
                    <a:solidFill>
                      <a:schemeClr val="bg1"/>
                    </a:solidFill>
                    <a:latin typeface="微軟正黑體" pitchFamily="34" charset="-120"/>
                    <a:ea typeface="微軟正黑體" pitchFamily="34" charset="-120"/>
                  </a:rPr>
                  <a:t>1955</a:t>
                </a:r>
                <a:endParaRPr lang="zh-TW" altLang="en-US" sz="1600" b="1" dirty="0">
                  <a:solidFill>
                    <a:schemeClr val="bg1"/>
                  </a:solidFill>
                  <a:latin typeface="微軟正黑體" pitchFamily="34" charset="-120"/>
                  <a:ea typeface="微軟正黑體" pitchFamily="34" charset="-120"/>
                </a:endParaRPr>
              </a:p>
            </p:txBody>
          </p:sp>
          <p:sp>
            <p:nvSpPr>
              <p:cNvPr id="195" name="文字方塊 194"/>
              <p:cNvSpPr txBox="1"/>
              <p:nvPr/>
            </p:nvSpPr>
            <p:spPr>
              <a:xfrm>
                <a:off x="2034945"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1986</a:t>
                </a:r>
                <a:endParaRPr lang="zh-TW" altLang="en-US" sz="1600" b="1" dirty="0">
                  <a:solidFill>
                    <a:schemeClr val="bg1"/>
                  </a:solidFill>
                  <a:latin typeface="微軟正黑體" pitchFamily="34" charset="-120"/>
                  <a:ea typeface="微軟正黑體" pitchFamily="34" charset="-120"/>
                </a:endParaRPr>
              </a:p>
            </p:txBody>
          </p:sp>
          <p:sp>
            <p:nvSpPr>
              <p:cNvPr id="196" name="文字方塊 195"/>
              <p:cNvSpPr txBox="1"/>
              <p:nvPr/>
            </p:nvSpPr>
            <p:spPr>
              <a:xfrm>
                <a:off x="3869686"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1995</a:t>
                </a:r>
                <a:endParaRPr lang="zh-TW" altLang="en-US" sz="1600" b="1" dirty="0">
                  <a:solidFill>
                    <a:schemeClr val="bg1"/>
                  </a:solidFill>
                  <a:latin typeface="微軟正黑體" pitchFamily="34" charset="-120"/>
                  <a:ea typeface="微軟正黑體" pitchFamily="34" charset="-120"/>
                </a:endParaRPr>
              </a:p>
            </p:txBody>
          </p:sp>
          <p:sp>
            <p:nvSpPr>
              <p:cNvPr id="197" name="文字方塊 196"/>
              <p:cNvSpPr txBox="1"/>
              <p:nvPr/>
            </p:nvSpPr>
            <p:spPr>
              <a:xfrm>
                <a:off x="4805790"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2008</a:t>
                </a:r>
                <a:endParaRPr lang="zh-TW" altLang="en-US" sz="1600" b="1" dirty="0">
                  <a:solidFill>
                    <a:schemeClr val="bg1"/>
                  </a:solidFill>
                  <a:latin typeface="微軟正黑體" pitchFamily="34" charset="-120"/>
                  <a:ea typeface="微軟正黑體" pitchFamily="34" charset="-120"/>
                </a:endParaRPr>
              </a:p>
            </p:txBody>
          </p:sp>
          <p:cxnSp>
            <p:nvCxnSpPr>
              <p:cNvPr id="198" name="直線接點 197"/>
              <p:cNvCxnSpPr/>
              <p:nvPr/>
            </p:nvCxnSpPr>
            <p:spPr>
              <a:xfrm>
                <a:off x="6045036" y="3354201"/>
                <a:ext cx="0" cy="336451"/>
              </a:xfrm>
              <a:prstGeom prst="line">
                <a:avLst/>
              </a:prstGeom>
              <a:ln w="28575">
                <a:solidFill>
                  <a:srgbClr val="ED9451"/>
                </a:solidFill>
              </a:ln>
            </p:spPr>
            <p:style>
              <a:lnRef idx="1">
                <a:schemeClr val="accent1"/>
              </a:lnRef>
              <a:fillRef idx="0">
                <a:schemeClr val="accent1"/>
              </a:fillRef>
              <a:effectRef idx="0">
                <a:schemeClr val="accent1"/>
              </a:effectRef>
              <a:fontRef idx="minor">
                <a:schemeClr val="tx1"/>
              </a:fontRef>
            </p:style>
          </p:cxnSp>
          <p:sp>
            <p:nvSpPr>
              <p:cNvPr id="199" name="文字方塊 198"/>
              <p:cNvSpPr txBox="1"/>
              <p:nvPr/>
            </p:nvSpPr>
            <p:spPr>
              <a:xfrm>
                <a:off x="6654091" y="3042568"/>
                <a:ext cx="614222" cy="344391"/>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2014</a:t>
                </a:r>
                <a:endParaRPr lang="zh-TW" altLang="en-US" sz="1600" b="1" dirty="0">
                  <a:solidFill>
                    <a:schemeClr val="bg1"/>
                  </a:solidFill>
                  <a:latin typeface="微軟正黑體" pitchFamily="34" charset="-120"/>
                  <a:ea typeface="微軟正黑體" pitchFamily="34" charset="-120"/>
                </a:endParaRPr>
              </a:p>
            </p:txBody>
          </p:sp>
          <p:sp>
            <p:nvSpPr>
              <p:cNvPr id="200" name="文字方塊 199"/>
              <p:cNvSpPr txBox="1"/>
              <p:nvPr/>
            </p:nvSpPr>
            <p:spPr>
              <a:xfrm>
                <a:off x="2909675"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1988</a:t>
                </a:r>
                <a:endParaRPr lang="zh-TW" altLang="en-US" sz="1600" b="1" dirty="0">
                  <a:solidFill>
                    <a:schemeClr val="bg1"/>
                  </a:solidFill>
                  <a:latin typeface="微軟正黑體" pitchFamily="34" charset="-120"/>
                  <a:ea typeface="微軟正黑體" pitchFamily="34" charset="-120"/>
                </a:endParaRPr>
              </a:p>
            </p:txBody>
          </p:sp>
          <p:sp>
            <p:nvSpPr>
              <p:cNvPr id="201" name="文字方塊 200"/>
              <p:cNvSpPr txBox="1"/>
              <p:nvPr/>
            </p:nvSpPr>
            <p:spPr>
              <a:xfrm>
                <a:off x="5741894"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2012</a:t>
                </a:r>
                <a:endParaRPr lang="zh-TW" altLang="en-US" sz="1600" b="1" dirty="0">
                  <a:solidFill>
                    <a:schemeClr val="bg1"/>
                  </a:solidFill>
                  <a:latin typeface="微軟正黑體" pitchFamily="34" charset="-120"/>
                  <a:ea typeface="微軟正黑體" pitchFamily="34" charset="-120"/>
                </a:endParaRPr>
              </a:p>
            </p:txBody>
          </p:sp>
        </p:grpSp>
        <p:sp>
          <p:nvSpPr>
            <p:cNvPr id="204" name="矩形 203"/>
            <p:cNvSpPr/>
            <p:nvPr/>
          </p:nvSpPr>
          <p:spPr>
            <a:xfrm>
              <a:off x="5608987" y="2162636"/>
              <a:ext cx="1738637" cy="1080136"/>
            </a:xfrm>
            <a:prstGeom prst="rect">
              <a:avLst/>
            </a:prstGeom>
          </p:spPr>
          <p:txBody>
            <a:bodyPr wrap="square">
              <a:spAutoFit/>
            </a:bodyPr>
            <a:lstStyle/>
            <a:p>
              <a:pPr>
                <a:lnSpc>
                  <a:spcPct val="150000"/>
                </a:lnSpc>
              </a:pPr>
              <a:r>
                <a:rPr lang="zh-TW" altLang="en-US" sz="1400" dirty="0" smtClean="0">
                  <a:latin typeface="微軟正黑體" panose="020B0604030504040204" pitchFamily="34" charset="-120"/>
                  <a:ea typeface="微軟正黑體" panose="020B0604030504040204" pitchFamily="34" charset="-120"/>
                </a:rPr>
                <a:t>成立大亞綠能科技股份有限公司，跨足再生能源電廠業。</a:t>
              </a:r>
              <a:endParaRPr lang="zh-TW" altLang="en-US" sz="1400" dirty="0"/>
            </a:p>
          </p:txBody>
        </p:sp>
      </p:grpSp>
      <p:sp>
        <p:nvSpPr>
          <p:cNvPr id="59" name="投影片編號版面配置區 58"/>
          <p:cNvSpPr>
            <a:spLocks noGrp="1"/>
          </p:cNvSpPr>
          <p:nvPr>
            <p:ph type="sldNum" sz="quarter" idx="12"/>
          </p:nvPr>
        </p:nvSpPr>
        <p:spPr/>
        <p:txBody>
          <a:bodyPr/>
          <a:lstStyle/>
          <a:p>
            <a:fld id="{58C89DEB-3A96-4859-9A12-208015B5559B}" type="slidenum">
              <a:rPr lang="zh-TW" altLang="en-US" smtClean="0"/>
              <a:pPr/>
              <a:t>7</a:t>
            </a:fld>
            <a:endParaRPr lang="zh-TW" altLang="en-US"/>
          </a:p>
        </p:txBody>
      </p:sp>
      <p:sp>
        <p:nvSpPr>
          <p:cNvPr id="56" name="＞形箭號 55"/>
          <p:cNvSpPr/>
          <p:nvPr/>
        </p:nvSpPr>
        <p:spPr>
          <a:xfrm>
            <a:off x="7740352" y="3610800"/>
            <a:ext cx="1180800" cy="288032"/>
          </a:xfrm>
          <a:prstGeom prst="chevron">
            <a:avLst/>
          </a:prstGeom>
          <a:solidFill>
            <a:srgbClr val="FF0000">
              <a:alpha val="88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solidFill>
                <a:schemeClr val="accent4">
                  <a:lumMod val="40000"/>
                  <a:lumOff val="60000"/>
                </a:schemeClr>
              </a:solidFill>
            </a:endParaRPr>
          </a:p>
        </p:txBody>
      </p:sp>
      <p:sp>
        <p:nvSpPr>
          <p:cNvPr id="57" name="圓角矩形 56"/>
          <p:cNvSpPr/>
          <p:nvPr/>
        </p:nvSpPr>
        <p:spPr>
          <a:xfrm>
            <a:off x="7020272" y="4293095"/>
            <a:ext cx="1944216" cy="792089"/>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TW" altLang="en-US" sz="1400" dirty="0" smtClean="0">
                <a:solidFill>
                  <a:schemeClr val="tx1"/>
                </a:solidFill>
                <a:latin typeface="微軟正黑體" panose="020B0604030504040204" pitchFamily="34" charset="-120"/>
                <a:ea typeface="微軟正黑體" panose="020B0604030504040204" pitchFamily="34" charset="-120"/>
              </a:rPr>
              <a:t>大亞</a:t>
            </a:r>
            <a:r>
              <a:rPr lang="en-US" altLang="zh-TW" sz="1400" dirty="0" smtClean="0">
                <a:solidFill>
                  <a:schemeClr val="tx1"/>
                </a:solidFill>
                <a:latin typeface="微軟正黑體" panose="020B0604030504040204" pitchFamily="34" charset="-120"/>
                <a:ea typeface="微軟正黑體" panose="020B0604030504040204" pitchFamily="34" charset="-120"/>
              </a:rPr>
              <a:t>65</a:t>
            </a:r>
            <a:r>
              <a:rPr lang="zh-TW" altLang="en-US" sz="1400" dirty="0" smtClean="0">
                <a:solidFill>
                  <a:schemeClr val="tx1"/>
                </a:solidFill>
                <a:latin typeface="微軟正黑體" panose="020B0604030504040204" pitchFamily="34" charset="-120"/>
                <a:ea typeface="微軟正黑體" panose="020B0604030504040204" pitchFamily="34" charset="-120"/>
              </a:rPr>
              <a:t>周年</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algn="ctr">
              <a:lnSpc>
                <a:spcPct val="150000"/>
              </a:lnSpc>
            </a:pPr>
            <a:r>
              <a:rPr lang="en-US" altLang="zh-TW" sz="1400" dirty="0" smtClean="0">
                <a:solidFill>
                  <a:schemeClr val="tx1"/>
                </a:solidFill>
                <a:latin typeface="微軟正黑體" panose="020B0604030504040204" pitchFamily="34" charset="-120"/>
                <a:ea typeface="微軟正黑體" panose="020B0604030504040204" pitchFamily="34" charset="-120"/>
              </a:rPr>
              <a:t>2020</a:t>
            </a:r>
            <a:r>
              <a:rPr lang="zh-TW" altLang="en-US" sz="1400" dirty="0" smtClean="0">
                <a:solidFill>
                  <a:schemeClr val="tx1"/>
                </a:solidFill>
                <a:latin typeface="微軟正黑體" panose="020B0604030504040204" pitchFamily="34" charset="-120"/>
                <a:ea typeface="微軟正黑體" panose="020B0604030504040204" pitchFamily="34" charset="-120"/>
              </a:rPr>
              <a:t>為品牌溝通元年</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cxnSp>
        <p:nvCxnSpPr>
          <p:cNvPr id="60" name="直線接點 59"/>
          <p:cNvCxnSpPr/>
          <p:nvPr/>
        </p:nvCxnSpPr>
        <p:spPr>
          <a:xfrm>
            <a:off x="8316416" y="3861048"/>
            <a:ext cx="0" cy="43204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45" name="矩形 144"/>
          <p:cNvSpPr/>
          <p:nvPr/>
        </p:nvSpPr>
        <p:spPr>
          <a:xfrm>
            <a:off x="7956376" y="3594502"/>
            <a:ext cx="792088" cy="33855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TW" sz="1600" b="1" dirty="0" smtClean="0">
                <a:ln w="11430"/>
                <a:solidFill>
                  <a:schemeClr val="bg1"/>
                </a:solidFill>
                <a:effectLst>
                  <a:outerShdw blurRad="80000" dist="40000" dir="5040000" algn="tl">
                    <a:srgbClr val="000000">
                      <a:alpha val="30000"/>
                    </a:srgbClr>
                  </a:outerShdw>
                </a:effectLst>
                <a:latin typeface="微軟正黑體" pitchFamily="34" charset="-120"/>
                <a:ea typeface="微軟正黑體" pitchFamily="34" charset="-120"/>
              </a:rPr>
              <a:t>2020</a:t>
            </a:r>
            <a:endParaRPr lang="zh-TW" altLang="en-US" sz="1600" b="1" dirty="0">
              <a:ln w="11430"/>
              <a:solidFill>
                <a:schemeClr val="bg1"/>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3020926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圖片 49" descr="台灣2.png"/>
          <p:cNvPicPr>
            <a:picLocks noChangeAspect="1"/>
          </p:cNvPicPr>
          <p:nvPr/>
        </p:nvPicPr>
        <p:blipFill>
          <a:blip r:embed="rId3" cstate="print"/>
          <a:srcRect t="1471"/>
          <a:stretch>
            <a:fillRect/>
          </a:stretch>
        </p:blipFill>
        <p:spPr>
          <a:xfrm>
            <a:off x="1547664" y="1340768"/>
            <a:ext cx="5216237" cy="4865804"/>
          </a:xfrm>
          <a:prstGeom prst="rect">
            <a:avLst/>
          </a:prstGeom>
        </p:spPr>
      </p:pic>
      <p:sp>
        <p:nvSpPr>
          <p:cNvPr id="15362" name="文字版面配置區 3"/>
          <p:cNvSpPr>
            <a:spLocks noGrp="1"/>
          </p:cNvSpPr>
          <p:nvPr>
            <p:ph type="body" sz="quarter" idx="13"/>
          </p:nvPr>
        </p:nvSpPr>
        <p:spPr>
          <a:xfrm>
            <a:off x="900113" y="332656"/>
            <a:ext cx="5976143" cy="792162"/>
          </a:xfrm>
        </p:spPr>
        <p:txBody>
          <a:bodyPr>
            <a:normAutofit/>
          </a:bodyPr>
          <a:lstStyle/>
          <a:p>
            <a:pPr lvl="0" indent="539750" eaLnBrk="1" hangingPunct="1">
              <a:buFont typeface="Wingdings" pitchFamily="2" charset="2"/>
              <a:buChar char="Ø"/>
            </a:pPr>
            <a:r>
              <a:rPr lang="zh-TW" altLang="en-US" sz="28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rPr>
              <a:t> 大亞集團分布圖</a:t>
            </a:r>
            <a:endParaRPr lang="zh-TW" altLang="en-US" sz="2800" b="1" dirty="0" smtClean="0"/>
          </a:p>
        </p:txBody>
      </p:sp>
      <p:grpSp>
        <p:nvGrpSpPr>
          <p:cNvPr id="2" name="群組 62"/>
          <p:cNvGrpSpPr/>
          <p:nvPr/>
        </p:nvGrpSpPr>
        <p:grpSpPr>
          <a:xfrm>
            <a:off x="1763688" y="908720"/>
            <a:ext cx="5760640" cy="5184576"/>
            <a:chOff x="2239963" y="1628800"/>
            <a:chExt cx="5630728" cy="4993163"/>
          </a:xfrm>
        </p:grpSpPr>
        <p:grpSp>
          <p:nvGrpSpPr>
            <p:cNvPr id="3" name="群組 1"/>
            <p:cNvGrpSpPr>
              <a:grpSpLocks/>
            </p:cNvGrpSpPr>
            <p:nvPr/>
          </p:nvGrpSpPr>
          <p:grpSpPr bwMode="auto">
            <a:xfrm>
              <a:off x="2239963" y="2492895"/>
              <a:ext cx="5630584" cy="3851670"/>
              <a:chOff x="2240026" y="2493360"/>
              <a:chExt cx="5630917" cy="3850650"/>
            </a:xfrm>
          </p:grpSpPr>
          <p:sp>
            <p:nvSpPr>
              <p:cNvPr id="29" name="矩形 28"/>
              <p:cNvSpPr/>
              <p:nvPr/>
            </p:nvSpPr>
            <p:spPr bwMode="auto">
              <a:xfrm>
                <a:off x="2240026" y="4730022"/>
                <a:ext cx="1979729" cy="504691"/>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大亞(越南)電線電纜</a:t>
                </a:r>
                <a:endParaRPr kumimoji="0" lang="en-US" altLang="zh-TW" sz="1300" b="1" dirty="0">
                  <a:solidFill>
                    <a:schemeClr val="tx1"/>
                  </a:solidFill>
                  <a:latin typeface="微軟正黑體" pitchFamily="34" charset="-120"/>
                  <a:ea typeface="微軟正黑體" pitchFamily="34" charset="-120"/>
                </a:endParaRPr>
              </a:p>
              <a:p>
                <a:pPr algn="ct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股份有限公司</a:t>
                </a:r>
                <a:endParaRPr kumimoji="0" lang="zh-TW" altLang="zh-TW" sz="1300" b="1" dirty="0">
                  <a:solidFill>
                    <a:schemeClr val="tx1"/>
                  </a:solidFill>
                  <a:latin typeface="微軟正黑體" pitchFamily="34" charset="-120"/>
                  <a:ea typeface="微軟正黑體" pitchFamily="34" charset="-120"/>
                </a:endParaRPr>
              </a:p>
            </p:txBody>
          </p:sp>
          <p:sp>
            <p:nvSpPr>
              <p:cNvPr id="31" name="矩形 30"/>
              <p:cNvSpPr/>
              <p:nvPr/>
            </p:nvSpPr>
            <p:spPr bwMode="auto">
              <a:xfrm>
                <a:off x="3014298" y="2946785"/>
                <a:ext cx="1970870" cy="277324"/>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恆亞電工</a:t>
                </a:r>
                <a:r>
                  <a:rPr kumimoji="0" lang="en-US" altLang="zh-TW" sz="1300" b="1" dirty="0">
                    <a:solidFill>
                      <a:schemeClr val="tx1"/>
                    </a:solidFill>
                    <a:latin typeface="微軟正黑體" pitchFamily="34" charset="-120"/>
                    <a:ea typeface="微軟正黑體" pitchFamily="34" charset="-120"/>
                  </a:rPr>
                  <a:t>(</a:t>
                </a:r>
                <a:r>
                  <a:rPr kumimoji="0" lang="zh-TW" altLang="en-US" sz="1300" b="1" dirty="0">
                    <a:solidFill>
                      <a:schemeClr val="tx1"/>
                    </a:solidFill>
                    <a:latin typeface="微軟正黑體" pitchFamily="34" charset="-120"/>
                    <a:ea typeface="微軟正黑體" pitchFamily="34" charset="-120"/>
                  </a:rPr>
                  <a:t>昆山</a:t>
                </a:r>
                <a:r>
                  <a:rPr kumimoji="0" lang="en-US" altLang="zh-TW" sz="1300" b="1" dirty="0">
                    <a:solidFill>
                      <a:schemeClr val="tx1"/>
                    </a:solidFill>
                    <a:latin typeface="微軟正黑體" pitchFamily="34" charset="-120"/>
                    <a:ea typeface="微軟正黑體" pitchFamily="34" charset="-120"/>
                  </a:rPr>
                  <a:t>)</a:t>
                </a:r>
                <a:r>
                  <a:rPr kumimoji="0" lang="zh-TW" altLang="en-US" sz="1300" b="1" dirty="0">
                    <a:solidFill>
                      <a:schemeClr val="tx1"/>
                    </a:solidFill>
                    <a:latin typeface="微軟正黑體" pitchFamily="34" charset="-120"/>
                    <a:ea typeface="微軟正黑體" pitchFamily="34" charset="-120"/>
                  </a:rPr>
                  <a:t>有限公司</a:t>
                </a:r>
                <a:endParaRPr kumimoji="0" lang="en-US" altLang="zh-TW" sz="1300" b="1" dirty="0">
                  <a:solidFill>
                    <a:schemeClr val="tx1"/>
                  </a:solidFill>
                  <a:latin typeface="微軟正黑體" pitchFamily="34" charset="-120"/>
                  <a:ea typeface="微軟正黑體" pitchFamily="34" charset="-120"/>
                </a:endParaRPr>
              </a:p>
            </p:txBody>
          </p:sp>
          <p:sp>
            <p:nvSpPr>
              <p:cNvPr id="32" name="矩形 31"/>
              <p:cNvSpPr/>
              <p:nvPr/>
            </p:nvSpPr>
            <p:spPr bwMode="auto">
              <a:xfrm>
                <a:off x="3014297" y="3224110"/>
                <a:ext cx="1970652" cy="277324"/>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東莞恒亞電工有限公司</a:t>
                </a:r>
                <a:endParaRPr kumimoji="0" lang="en-US" altLang="zh-TW" sz="1300" b="1" dirty="0">
                  <a:solidFill>
                    <a:schemeClr val="tx1"/>
                  </a:solidFill>
                  <a:latin typeface="微軟正黑體" pitchFamily="34" charset="-120"/>
                  <a:ea typeface="微軟正黑體" pitchFamily="34" charset="-120"/>
                </a:endParaRPr>
              </a:p>
            </p:txBody>
          </p:sp>
          <p:sp>
            <p:nvSpPr>
              <p:cNvPr id="33" name="矩形 32"/>
              <p:cNvSpPr/>
              <p:nvPr/>
            </p:nvSpPr>
            <p:spPr bwMode="auto">
              <a:xfrm>
                <a:off x="5638930" y="2493360"/>
                <a:ext cx="2231785" cy="286741"/>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大亞創業投資股份有限公司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34" name="矩形 33"/>
              <p:cNvSpPr/>
              <p:nvPr/>
            </p:nvSpPr>
            <p:spPr bwMode="auto">
              <a:xfrm>
                <a:off x="5638930" y="2781317"/>
                <a:ext cx="2231785" cy="287634"/>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聯友機電股份有限公司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35" name="矩形 34"/>
              <p:cNvSpPr/>
              <p:nvPr/>
            </p:nvSpPr>
            <p:spPr bwMode="auto">
              <a:xfrm>
                <a:off x="5638931" y="3068951"/>
                <a:ext cx="2231785" cy="28827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大展電線電纜股份有限公司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36" name="矩形 35"/>
              <p:cNvSpPr/>
              <p:nvPr/>
            </p:nvSpPr>
            <p:spPr bwMode="auto">
              <a:xfrm>
                <a:off x="5675073" y="4034821"/>
                <a:ext cx="2195870" cy="30155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大亞電線電纜股份有限公司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37" name="矩形 36"/>
              <p:cNvSpPr/>
              <p:nvPr/>
            </p:nvSpPr>
            <p:spPr bwMode="auto">
              <a:xfrm>
                <a:off x="5673487" y="4322776"/>
                <a:ext cx="2195870" cy="30155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大恒電線電纜股份有限公司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38" name="矩形 37"/>
              <p:cNvSpPr/>
              <p:nvPr/>
            </p:nvSpPr>
            <p:spPr bwMode="auto">
              <a:xfrm>
                <a:off x="5673487" y="4888057"/>
                <a:ext cx="2195870" cy="30155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安鼎國際工程股份有限公司</a:t>
                </a:r>
              </a:p>
            </p:txBody>
          </p:sp>
          <p:sp>
            <p:nvSpPr>
              <p:cNvPr id="39" name="矩形 38"/>
              <p:cNvSpPr/>
              <p:nvPr/>
            </p:nvSpPr>
            <p:spPr bwMode="auto">
              <a:xfrm>
                <a:off x="5673487" y="5477406"/>
                <a:ext cx="2195870" cy="311955"/>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大亞綠能科技股份有限公司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40" name="矩形 39"/>
              <p:cNvSpPr/>
              <p:nvPr/>
            </p:nvSpPr>
            <p:spPr bwMode="auto">
              <a:xfrm>
                <a:off x="5673487" y="5176011"/>
                <a:ext cx="2195870" cy="30155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大義塑膠股份有限公司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41" name="矩形 40"/>
              <p:cNvSpPr/>
              <p:nvPr/>
            </p:nvSpPr>
            <p:spPr bwMode="auto">
              <a:xfrm>
                <a:off x="5675072" y="4586500"/>
                <a:ext cx="2195870" cy="30155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大河工程顧問有限公司</a:t>
                </a:r>
              </a:p>
            </p:txBody>
          </p:sp>
          <p:sp>
            <p:nvSpPr>
              <p:cNvPr id="42" name="矩形 41"/>
              <p:cNvSpPr/>
              <p:nvPr/>
            </p:nvSpPr>
            <p:spPr bwMode="auto">
              <a:xfrm>
                <a:off x="5673487" y="5765129"/>
                <a:ext cx="2195870" cy="30155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大聚電業股份有限公司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43" name="矩形 42"/>
              <p:cNvSpPr/>
              <p:nvPr/>
            </p:nvSpPr>
            <p:spPr bwMode="auto">
              <a:xfrm>
                <a:off x="5673487" y="6042453"/>
                <a:ext cx="2195870" cy="30155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博斯太陽能股份有限公司</a:t>
                </a:r>
                <a:endParaRPr kumimoji="0" lang="en-US" altLang="zh-TW" sz="1300" b="1" dirty="0">
                  <a:solidFill>
                    <a:schemeClr val="tx1"/>
                  </a:solidFill>
                  <a:latin typeface="微軟正黑體" pitchFamily="34" charset="-120"/>
                  <a:ea typeface="微軟正黑體" pitchFamily="34" charset="-120"/>
                </a:endParaRPr>
              </a:p>
            </p:txBody>
          </p:sp>
        </p:grpSp>
        <p:sp>
          <p:nvSpPr>
            <p:cNvPr id="44" name="矩形 43"/>
            <p:cNvSpPr/>
            <p:nvPr/>
          </p:nvSpPr>
          <p:spPr bwMode="auto">
            <a:xfrm>
              <a:off x="5638666" y="2204864"/>
              <a:ext cx="2232025" cy="28733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a:solidFill>
                    <a:schemeClr val="tx1"/>
                  </a:solidFill>
                  <a:latin typeface="微軟正黑體" pitchFamily="34" charset="-120"/>
                  <a:ea typeface="微軟正黑體" pitchFamily="34" charset="-120"/>
                </a:rPr>
                <a:t>大亞</a:t>
              </a:r>
              <a:r>
                <a:rPr kumimoji="0" lang="zh-TW" altLang="en-US" sz="1300" b="1" dirty="0" smtClean="0">
                  <a:solidFill>
                    <a:schemeClr val="tx1"/>
                  </a:solidFill>
                  <a:latin typeface="微軟正黑體" pitchFamily="34" charset="-120"/>
                  <a:ea typeface="微軟正黑體" pitchFamily="34" charset="-120"/>
                </a:rPr>
                <a:t>創新投資</a:t>
              </a:r>
              <a:r>
                <a:rPr kumimoji="0" lang="zh-TW" altLang="en-US" sz="1300" b="1" dirty="0">
                  <a:solidFill>
                    <a:schemeClr val="tx1"/>
                  </a:solidFill>
                  <a:latin typeface="微軟正黑體" pitchFamily="34" charset="-120"/>
                  <a:ea typeface="微軟正黑體" pitchFamily="34" charset="-120"/>
                </a:rPr>
                <a:t>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45" name="矩形 44"/>
            <p:cNvSpPr/>
            <p:nvPr/>
          </p:nvSpPr>
          <p:spPr bwMode="auto">
            <a:xfrm>
              <a:off x="5638666" y="1916832"/>
              <a:ext cx="2232025" cy="28733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smtClean="0">
                  <a:solidFill>
                    <a:schemeClr val="tx1"/>
                  </a:solidFill>
                  <a:latin typeface="微軟正黑體" pitchFamily="34" charset="-120"/>
                  <a:ea typeface="微軟正黑體" pitchFamily="34" charset="-120"/>
                </a:rPr>
                <a:t>協創系統科技股份有限公司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46" name="矩形 45"/>
            <p:cNvSpPr/>
            <p:nvPr/>
          </p:nvSpPr>
          <p:spPr bwMode="auto">
            <a:xfrm>
              <a:off x="5638666" y="1628800"/>
              <a:ext cx="2232025" cy="28733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smtClean="0">
                  <a:solidFill>
                    <a:schemeClr val="tx1"/>
                  </a:solidFill>
                  <a:latin typeface="微軟正黑體" pitchFamily="34" charset="-120"/>
                  <a:ea typeface="微軟正黑體" pitchFamily="34" charset="-120"/>
                </a:rPr>
                <a:t>協同能源科技股份有限公司</a:t>
              </a:r>
              <a:endParaRPr kumimoji="0" lang="en-US" altLang="zh-TW" sz="1300" b="1" dirty="0">
                <a:solidFill>
                  <a:schemeClr val="tx1"/>
                </a:solidFill>
                <a:latin typeface="微軟正黑體" pitchFamily="34" charset="-120"/>
                <a:ea typeface="微軟正黑體" pitchFamily="34" charset="-120"/>
              </a:endParaRPr>
            </a:p>
          </p:txBody>
        </p:sp>
        <p:sp>
          <p:nvSpPr>
            <p:cNvPr id="48" name="矩形 47"/>
            <p:cNvSpPr/>
            <p:nvPr/>
          </p:nvSpPr>
          <p:spPr bwMode="auto">
            <a:xfrm>
              <a:off x="5675180" y="6321926"/>
              <a:ext cx="2195511" cy="30003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smtClean="0">
                  <a:solidFill>
                    <a:schemeClr val="tx1"/>
                  </a:solidFill>
                  <a:latin typeface="微軟正黑體" pitchFamily="34" charset="-120"/>
                  <a:ea typeface="微軟正黑體" pitchFamily="34" charset="-120"/>
                </a:rPr>
                <a:t>博碩太陽能</a:t>
              </a:r>
              <a:r>
                <a:rPr kumimoji="0" lang="zh-TW" altLang="en-US" sz="1300" b="1" dirty="0">
                  <a:solidFill>
                    <a:schemeClr val="tx1"/>
                  </a:solidFill>
                  <a:latin typeface="微軟正黑體" pitchFamily="34" charset="-120"/>
                  <a:ea typeface="微軟正黑體" pitchFamily="34" charset="-120"/>
                </a:rPr>
                <a:t>股份有限公司</a:t>
              </a:r>
              <a:endParaRPr kumimoji="0" lang="en-US" altLang="zh-TW" sz="1300" b="1" dirty="0">
                <a:solidFill>
                  <a:schemeClr val="tx1"/>
                </a:solidFill>
                <a:latin typeface="微軟正黑體" pitchFamily="34" charset="-120"/>
                <a:ea typeface="微軟正黑體" pitchFamily="34" charset="-120"/>
              </a:endParaRPr>
            </a:p>
          </p:txBody>
        </p:sp>
      </p:grpSp>
      <p:sp>
        <p:nvSpPr>
          <p:cNvPr id="47" name="投影片編號版面配置區 46"/>
          <p:cNvSpPr>
            <a:spLocks noGrp="1"/>
          </p:cNvSpPr>
          <p:nvPr>
            <p:ph type="sldNum" sz="quarter" idx="16"/>
          </p:nvPr>
        </p:nvSpPr>
        <p:spPr/>
        <p:txBody>
          <a:bodyPr/>
          <a:lstStyle/>
          <a:p>
            <a:pPr>
              <a:defRPr/>
            </a:pPr>
            <a:fld id="{620B626C-7E9B-45DD-B951-EB10FCB05BC4}" type="slidenum">
              <a:rPr lang="zh-TW" altLang="en-US" smtClean="0"/>
              <a:pPr>
                <a:defRPr/>
              </a:pPr>
              <a:t>8</a:t>
            </a:fld>
            <a:endParaRPr lang="zh-TW" altLang="en-US"/>
          </a:p>
        </p:txBody>
      </p:sp>
      <p:sp>
        <p:nvSpPr>
          <p:cNvPr id="64" name="矩形 63"/>
          <p:cNvSpPr/>
          <p:nvPr/>
        </p:nvSpPr>
        <p:spPr bwMode="auto">
          <a:xfrm>
            <a:off x="5277928" y="6068128"/>
            <a:ext cx="2246400" cy="31320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kumimoji="0" lang="zh-TW" altLang="en-US" sz="1300" b="1" dirty="0" smtClean="0">
                <a:solidFill>
                  <a:schemeClr val="tx1"/>
                </a:solidFill>
                <a:latin typeface="微軟正黑體" pitchFamily="34" charset="-120"/>
                <a:ea typeface="微軟正黑體" pitchFamily="34" charset="-120"/>
              </a:rPr>
              <a:t>心忠電業股份有限公司</a:t>
            </a:r>
            <a:endParaRPr kumimoji="0" lang="en-US" altLang="zh-TW" sz="1300" b="1" dirty="0">
              <a:solidFill>
                <a:schemeClr val="tx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1200" y="1422424"/>
            <a:ext cx="184731" cy="369333"/>
          </a:xfrm>
          <a:prstGeom prst="rect">
            <a:avLst/>
          </a:prstGeom>
        </p:spPr>
        <p:txBody>
          <a:bodyPr wrap="none">
            <a:spAutoFit/>
          </a:bodyPr>
          <a:lstStyle/>
          <a:p>
            <a:endParaRPr lang="zh-TW" altLang="en-US" dirty="0">
              <a:solidFill>
                <a:srgbClr val="0000FF"/>
              </a:solidFill>
              <a:latin typeface="微軟正黑體" panose="020B0604030504040204" pitchFamily="34" charset="-120"/>
              <a:ea typeface="微軟正黑體" panose="020B0604030504040204" pitchFamily="34" charset="-120"/>
            </a:endParaRPr>
          </a:p>
        </p:txBody>
      </p:sp>
      <p:grpSp>
        <p:nvGrpSpPr>
          <p:cNvPr id="2" name="群組 24"/>
          <p:cNvGrpSpPr/>
          <p:nvPr/>
        </p:nvGrpSpPr>
        <p:grpSpPr>
          <a:xfrm>
            <a:off x="827784" y="1628800"/>
            <a:ext cx="7200600" cy="1512168"/>
            <a:chOff x="35496" y="1412776"/>
            <a:chExt cx="7692948" cy="1565374"/>
          </a:xfrm>
        </p:grpSpPr>
        <p:sp>
          <p:nvSpPr>
            <p:cNvPr id="26" name="矩形 25"/>
            <p:cNvSpPr/>
            <p:nvPr/>
          </p:nvSpPr>
          <p:spPr>
            <a:xfrm>
              <a:off x="35496" y="1412776"/>
              <a:ext cx="3526607" cy="382327"/>
            </a:xfrm>
            <a:prstGeom prst="rect">
              <a:avLst/>
            </a:prstGeom>
          </p:spPr>
          <p:txBody>
            <a:bodyPr wrap="none">
              <a:spAutoFit/>
            </a:bodyPr>
            <a:lstStyle/>
            <a:p>
              <a:pPr marL="285750" indent="-285750">
                <a:buFont typeface="Arial" pitchFamily="34" charset="0"/>
                <a:buChar char="•"/>
              </a:pPr>
              <a:r>
                <a:rPr lang="zh-TW" altLang="zh-TW"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電力電纜</a:t>
              </a:r>
              <a:r>
                <a:rPr lang="zh-TW" altLang="en-US"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通信</a:t>
              </a:r>
              <a:r>
                <a:rPr lang="zh-TW" altLang="en-US"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銅</a:t>
              </a:r>
              <a:r>
                <a:rPr lang="zh-TW" altLang="zh-TW"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纜</a:t>
              </a:r>
              <a:r>
                <a:rPr lang="zh-TW" altLang="en-US"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u="sng" dirty="0" smtClean="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光</a:t>
              </a:r>
              <a:r>
                <a:rPr lang="zh-TW" altLang="zh-TW" b="1" u="sng" dirty="0" smtClean="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纜</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27" name="Picture 2"/>
            <p:cNvPicPr>
              <a:picLocks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767590" y="1836051"/>
              <a:ext cx="1923077" cy="1118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3"/>
            <p:cNvPicPr>
              <a:picLocks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266624" y="1836051"/>
              <a:ext cx="1923077" cy="1118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4"/>
            <p:cNvPicPr>
              <a:picLocks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5805367" y="1860061"/>
              <a:ext cx="1923077" cy="1118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3" name="群組 29"/>
          <p:cNvGrpSpPr/>
          <p:nvPr/>
        </p:nvGrpSpPr>
        <p:grpSpPr>
          <a:xfrm>
            <a:off x="827584" y="3861048"/>
            <a:ext cx="4758303" cy="1778608"/>
            <a:chOff x="163404" y="3140968"/>
            <a:chExt cx="4758303" cy="1507079"/>
          </a:xfrm>
        </p:grpSpPr>
        <p:sp>
          <p:nvSpPr>
            <p:cNvPr id="31" name="矩形 30"/>
            <p:cNvSpPr/>
            <p:nvPr/>
          </p:nvSpPr>
          <p:spPr>
            <a:xfrm>
              <a:off x="163404" y="3140968"/>
              <a:ext cx="1165704" cy="312951"/>
            </a:xfrm>
            <a:prstGeom prst="rect">
              <a:avLst/>
            </a:prstGeom>
          </p:spPr>
          <p:txBody>
            <a:bodyPr wrap="none">
              <a:spAutoFit/>
            </a:bodyPr>
            <a:lstStyle/>
            <a:p>
              <a:pPr marL="285750" indent="-285750">
                <a:buFont typeface="Arial" pitchFamily="34" charset="0"/>
                <a:buChar char="•"/>
              </a:pPr>
              <a:r>
                <a:rPr lang="zh-TW" altLang="zh-TW" b="1" u="sng"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漆包線</a:t>
              </a:r>
              <a:endPar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32" name="Picture 5"/>
            <p:cNvPicPr>
              <a:picLocks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889459" y="3580403"/>
              <a:ext cx="1800000" cy="1067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6"/>
            <p:cNvPicPr>
              <a:picLocks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3121707" y="3553440"/>
              <a:ext cx="1800000" cy="1067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9" name="矩形 38"/>
          <p:cNvSpPr/>
          <p:nvPr/>
        </p:nvSpPr>
        <p:spPr>
          <a:xfrm>
            <a:off x="683568" y="404664"/>
            <a:ext cx="3204864" cy="523220"/>
          </a:xfrm>
          <a:prstGeom prst="rect">
            <a:avLst/>
          </a:prstGeom>
        </p:spPr>
        <p:txBody>
          <a:bodyPr wrap="square">
            <a:spAutoFit/>
          </a:bodyPr>
          <a:lstStyle/>
          <a:p>
            <a:pPr indent="539750">
              <a:spcBef>
                <a:spcPct val="20000"/>
              </a:spcBef>
              <a:buFont typeface="Wingdings" pitchFamily="2" charset="2"/>
              <a:buChar char="Ø"/>
            </a:pPr>
            <a:r>
              <a:rPr lang="zh-TW" altLang="en-US" sz="28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  事業群簡介</a:t>
            </a:r>
            <a:endParaRPr lang="en-US" altLang="zh-TW" sz="28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p:txBody>
      </p:sp>
      <p:sp>
        <p:nvSpPr>
          <p:cNvPr id="45" name="投影片編號版面配置區 44"/>
          <p:cNvSpPr>
            <a:spLocks noGrp="1"/>
          </p:cNvSpPr>
          <p:nvPr>
            <p:ph type="sldNum" sz="quarter" idx="12"/>
          </p:nvPr>
        </p:nvSpPr>
        <p:spPr/>
        <p:txBody>
          <a:bodyPr/>
          <a:lstStyle/>
          <a:p>
            <a:fld id="{58C89DEB-3A96-4859-9A12-208015B5559B}" type="slidenum">
              <a:rPr lang="zh-TW" altLang="en-US" smtClean="0"/>
              <a:pPr/>
              <a:t>9</a:t>
            </a:fld>
            <a:endParaRPr lang="zh-TW" altLang="en-US"/>
          </a:p>
        </p:txBody>
      </p:sp>
    </p:spTree>
    <p:extLst>
      <p:ext uri="{BB962C8B-B14F-4D97-AF65-F5344CB8AC3E}">
        <p14:creationId xmlns:p14="http://schemas.microsoft.com/office/powerpoint/2010/main" xmlns="" val="60611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4356</TotalTime>
  <Words>2432</Words>
  <Application>Microsoft Office PowerPoint</Application>
  <PresentationFormat>如螢幕大小 (4:3)</PresentationFormat>
  <Paragraphs>1067</Paragraphs>
  <Slides>35</Slides>
  <Notes>4</Notes>
  <HiddenSlides>0</HiddenSlides>
  <MMClips>0</MMClips>
  <ScaleCrop>false</ScaleCrop>
  <HeadingPairs>
    <vt:vector size="4" baseType="variant">
      <vt:variant>
        <vt:lpstr>佈景主題</vt:lpstr>
      </vt:variant>
      <vt:variant>
        <vt:i4>6</vt:i4>
      </vt:variant>
      <vt:variant>
        <vt:lpstr>投影片標題</vt:lpstr>
      </vt:variant>
      <vt:variant>
        <vt:i4>35</vt:i4>
      </vt:variant>
    </vt:vector>
  </HeadingPairs>
  <TitlesOfParts>
    <vt:vector size="41" baseType="lpstr">
      <vt:lpstr>Office 佈景主題</vt:lpstr>
      <vt:lpstr>3_Office 佈景主題</vt:lpstr>
      <vt:lpstr>2_Office 佈景主題</vt:lpstr>
      <vt:lpstr>1_Office 佈景主題</vt:lpstr>
      <vt:lpstr>4_Office 佈景主題</vt:lpstr>
      <vt:lpstr>5_Office 佈景主題</vt:lpstr>
      <vt:lpstr>2020年法人說明會</vt:lpstr>
      <vt:lpstr>免責聲明</vt:lpstr>
      <vt:lpstr>內容綱要</vt:lpstr>
      <vt:lpstr>一、公司簡介</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二、財務表現</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EasonCL Chien</dc:creator>
  <cp:lastModifiedBy>黃怡玲</cp:lastModifiedBy>
  <cp:revision>611</cp:revision>
  <dcterms:created xsi:type="dcterms:W3CDTF">2015-09-11T13:57:23Z</dcterms:created>
  <dcterms:modified xsi:type="dcterms:W3CDTF">2020-09-03T05:53:44Z</dcterms:modified>
</cp:coreProperties>
</file>