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1"/>
    <p:sldMasterId id="2147483724" r:id="rId2"/>
  </p:sldMasterIdLst>
  <p:notesMasterIdLst>
    <p:notesMasterId r:id="rId26"/>
  </p:notesMasterIdLst>
  <p:handoutMasterIdLst>
    <p:handoutMasterId r:id="rId27"/>
  </p:handoutMasterIdLst>
  <p:sldIdLst>
    <p:sldId id="338" r:id="rId3"/>
    <p:sldId id="339" r:id="rId4"/>
    <p:sldId id="314" r:id="rId5"/>
    <p:sldId id="258" r:id="rId6"/>
    <p:sldId id="662" r:id="rId7"/>
    <p:sldId id="654" r:id="rId8"/>
    <p:sldId id="645" r:id="rId9"/>
    <p:sldId id="663" r:id="rId10"/>
    <p:sldId id="1300" r:id="rId11"/>
    <p:sldId id="4633" r:id="rId12"/>
    <p:sldId id="667" r:id="rId13"/>
    <p:sldId id="4632" r:id="rId14"/>
    <p:sldId id="665" r:id="rId15"/>
    <p:sldId id="340" r:id="rId16"/>
    <p:sldId id="345" r:id="rId17"/>
    <p:sldId id="346" r:id="rId18"/>
    <p:sldId id="347" r:id="rId19"/>
    <p:sldId id="341" r:id="rId20"/>
    <p:sldId id="342" r:id="rId21"/>
    <p:sldId id="349" r:id="rId22"/>
    <p:sldId id="350" r:id="rId23"/>
    <p:sldId id="343" r:id="rId24"/>
    <p:sldId id="344" r:id="rId25"/>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陳重光" initials="陳重光" lastIdx="1" clrIdx="0">
    <p:extLst>
      <p:ext uri="{19B8F6BF-5375-455C-9EA6-DF929625EA0E}">
        <p15:presenceInfo xmlns:p15="http://schemas.microsoft.com/office/powerpoint/2012/main" userId="S-1-5-21-915342038-12989407-1951487848-3589" providerId="AD"/>
      </p:ext>
    </p:extLst>
  </p:cmAuthor>
  <p:cmAuthor id="2" name="亞 大" initials="亞" lastIdx="2" clrIdx="1">
    <p:extLst>
      <p:ext uri="{19B8F6BF-5375-455C-9EA6-DF929625EA0E}">
        <p15:presenceInfo xmlns:p15="http://schemas.microsoft.com/office/powerpoint/2012/main" userId="93486ef9cc38fc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B280F"/>
    <a:srgbClr val="B33C17"/>
    <a:srgbClr val="AE311C"/>
    <a:srgbClr val="A0322A"/>
    <a:srgbClr val="FD9101"/>
    <a:srgbClr val="64727F"/>
    <a:srgbClr val="996600"/>
    <a:srgbClr val="FF3399"/>
    <a:srgbClr val="8C89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85" autoAdjust="0"/>
    <p:restoredTop sz="94660" autoAdjust="0"/>
  </p:normalViewPr>
  <p:slideViewPr>
    <p:cSldViewPr>
      <p:cViewPr varScale="1">
        <p:scale>
          <a:sx n="79" d="100"/>
          <a:sy n="79" d="100"/>
        </p:scale>
        <p:origin x="75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3" d="100"/>
          <a:sy n="63" d="100"/>
        </p:scale>
        <p:origin x="-298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HD6\alina\&#27861;&#35498;&#26371;\2022Q2-&#27861;&#35498;&#26371;\2022Q2&#24213;&#3129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D6\alina\&#27861;&#35498;&#26371;\2022Q1-&#38515;&#21103;&#32317;\&#37559;&#21806;&#37327;-&#20729;&#32113;&#35336;2022Q1.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HD6\alina\&#27861;&#35498;&#26371;\2022Q2-&#27861;&#35498;&#26371;\&#37559;&#21806;&#37327;-&#20729;&#32113;&#35336;2022Q2.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oleObject" Target="file:///\\HD6\alina\&#27861;&#35498;&#26371;\2022Q1-&#38515;&#21103;&#32317;\&#37559;&#21806;&#37327;-&#20729;&#32113;&#35336;2022Q1.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HD6\alina\&#27861;&#35498;&#26371;\2022Q2-&#27861;&#35498;&#26371;\&#37559;&#21806;&#37327;-&#20729;&#32113;&#35336;2022Q2.xlsx"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oleObject" Target="file:///\\HD6\alina\&#27861;&#35498;&#26371;\2022Q1-&#38515;&#21103;&#32317;\&#37559;&#21806;&#37327;-&#20729;&#32113;&#35336;2022Q1.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HD6\alina\&#27861;&#35498;&#26371;\2022Q2-&#27861;&#35498;&#26371;\&#37559;&#21806;&#37327;-&#20729;&#32113;&#35336;2022Q2.xlsx" TargetMode="External"/><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1548911491661881"/>
          <c:y val="4.1059525919060008E-2"/>
          <c:w val="0.77732912853919656"/>
          <c:h val="0.80323763056415864"/>
        </c:manualLayout>
      </c:layout>
      <c:barChart>
        <c:barDir val="col"/>
        <c:grouping val="clustered"/>
        <c:varyColors val="0"/>
        <c:ser>
          <c:idx val="0"/>
          <c:order val="0"/>
          <c:tx>
            <c:strRef>
              <c:f>年度營運!$C$3</c:f>
              <c:strCache>
                <c:ptCount val="1"/>
                <c:pt idx="0">
                  <c:v> 營業額(仟元) </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invertIfNegative val="0"/>
          <c:dPt>
            <c:idx val="2"/>
            <c:invertIfNegative val="1"/>
            <c:bubble3D val="0"/>
            <c:extLst>
              <c:ext xmlns:c16="http://schemas.microsoft.com/office/drawing/2014/chart" uri="{C3380CC4-5D6E-409C-BE32-E72D297353CC}">
                <c16:uniqueId val="{00000000-24FA-4DB4-8CEC-CA6C8B870AAE}"/>
              </c:ext>
            </c:extLst>
          </c:dPt>
          <c:cat>
            <c:strRef>
              <c:f>年度營運!$B$6:$B$11</c:f>
              <c:strCache>
                <c:ptCount val="6"/>
                <c:pt idx="0">
                  <c:v>106年</c:v>
                </c:pt>
                <c:pt idx="1">
                  <c:v>107年</c:v>
                </c:pt>
                <c:pt idx="2">
                  <c:v>108年</c:v>
                </c:pt>
                <c:pt idx="3">
                  <c:v>109年</c:v>
                </c:pt>
                <c:pt idx="4">
                  <c:v>110Q4</c:v>
                </c:pt>
                <c:pt idx="5">
                  <c:v>111Q2</c:v>
                </c:pt>
              </c:strCache>
            </c:strRef>
          </c:cat>
          <c:val>
            <c:numRef>
              <c:f>年度營運!$C$6:$C$11</c:f>
              <c:numCache>
                <c:formatCode>#,##0_);[Red]\(#,##0\)</c:formatCode>
                <c:ptCount val="6"/>
                <c:pt idx="0">
                  <c:v>16743012</c:v>
                </c:pt>
                <c:pt idx="1">
                  <c:v>18577212</c:v>
                </c:pt>
                <c:pt idx="2">
                  <c:v>18153101</c:v>
                </c:pt>
                <c:pt idx="3">
                  <c:v>18300805</c:v>
                </c:pt>
                <c:pt idx="4">
                  <c:v>27457879</c:v>
                </c:pt>
                <c:pt idx="5">
                  <c:v>13728485</c:v>
                </c:pt>
              </c:numCache>
            </c:numRef>
          </c:val>
          <c:extLst>
            <c:ext xmlns:c16="http://schemas.microsoft.com/office/drawing/2014/chart" uri="{C3380CC4-5D6E-409C-BE32-E72D297353CC}">
              <c16:uniqueId val="{00000001-24FA-4DB4-8CEC-CA6C8B870AAE}"/>
            </c:ext>
          </c:extLst>
        </c:ser>
        <c:ser>
          <c:idx val="3"/>
          <c:order val="1"/>
          <c:tx>
            <c:strRef>
              <c:f>年度營運!$E$3</c:f>
              <c:strCache>
                <c:ptCount val="1"/>
                <c:pt idx="0">
                  <c:v> 歸屬母公司稅後淨利(仟元) </c:v>
                </c:pt>
              </c:strCache>
            </c:strRef>
          </c:tx>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invertIfNegative val="0"/>
          <c:cat>
            <c:strRef>
              <c:f>年度營運!$B$6:$B$11</c:f>
              <c:strCache>
                <c:ptCount val="6"/>
                <c:pt idx="0">
                  <c:v>106年</c:v>
                </c:pt>
                <c:pt idx="1">
                  <c:v>107年</c:v>
                </c:pt>
                <c:pt idx="2">
                  <c:v>108年</c:v>
                </c:pt>
                <c:pt idx="3">
                  <c:v>109年</c:v>
                </c:pt>
                <c:pt idx="4">
                  <c:v>110Q4</c:v>
                </c:pt>
                <c:pt idx="5">
                  <c:v>111Q2</c:v>
                </c:pt>
              </c:strCache>
            </c:strRef>
          </c:cat>
          <c:val>
            <c:numRef>
              <c:f>年度營運!$E$6:$E$11</c:f>
              <c:numCache>
                <c:formatCode>#,##0_);[Red]\(#,##0\)</c:formatCode>
                <c:ptCount val="6"/>
                <c:pt idx="0">
                  <c:v>467463</c:v>
                </c:pt>
                <c:pt idx="1">
                  <c:v>471252</c:v>
                </c:pt>
                <c:pt idx="2">
                  <c:v>505047</c:v>
                </c:pt>
                <c:pt idx="3">
                  <c:v>850045</c:v>
                </c:pt>
                <c:pt idx="4">
                  <c:v>1408768</c:v>
                </c:pt>
                <c:pt idx="5">
                  <c:v>158674</c:v>
                </c:pt>
              </c:numCache>
            </c:numRef>
          </c:val>
          <c:extLst>
            <c:ext xmlns:c16="http://schemas.microsoft.com/office/drawing/2014/chart" uri="{C3380CC4-5D6E-409C-BE32-E72D297353CC}">
              <c16:uniqueId val="{00000002-24FA-4DB4-8CEC-CA6C8B870AAE}"/>
            </c:ext>
          </c:extLst>
        </c:ser>
        <c:dLbls>
          <c:showLegendKey val="0"/>
          <c:showVal val="0"/>
          <c:showCatName val="0"/>
          <c:showSerName val="0"/>
          <c:showPercent val="0"/>
          <c:showBubbleSize val="0"/>
        </c:dLbls>
        <c:gapWidth val="75"/>
        <c:axId val="143443840"/>
        <c:axId val="143445376"/>
      </c:barChart>
      <c:lineChart>
        <c:grouping val="standard"/>
        <c:varyColors val="0"/>
        <c:ser>
          <c:idx val="4"/>
          <c:order val="2"/>
          <c:tx>
            <c:strRef>
              <c:f>年度營運!$G$3</c:f>
              <c:strCache>
                <c:ptCount val="1"/>
                <c:pt idx="0">
                  <c:v>毛利率(%)</c:v>
                </c:pt>
              </c:strCache>
            </c:strRef>
          </c:tx>
          <c:spPr>
            <a:ln w="50800"/>
          </c:spPr>
          <c:marker>
            <c:spPr>
              <a:ln w="15875" cap="rnd">
                <a:solidFill>
                  <a:srgbClr val="4BACC6">
                    <a:shade val="95000"/>
                    <a:satMod val="105000"/>
                  </a:srgbClr>
                </a:solidFill>
              </a:ln>
            </c:spPr>
          </c:marker>
          <c:dLbls>
            <c:spPr>
              <a:noFill/>
              <a:ln>
                <a:noFill/>
              </a:ln>
              <a:effectLst/>
            </c:spPr>
            <c:txPr>
              <a:bodyPr/>
              <a:lstStyle/>
              <a:p>
                <a:pPr>
                  <a:defRPr>
                    <a:solidFill>
                      <a:schemeClr val="tx1">
                        <a:lumMod val="75000"/>
                        <a:lumOff val="25000"/>
                      </a:schemeClr>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年度營運!$B$6:$B$11</c:f>
              <c:strCache>
                <c:ptCount val="6"/>
                <c:pt idx="0">
                  <c:v>106年</c:v>
                </c:pt>
                <c:pt idx="1">
                  <c:v>107年</c:v>
                </c:pt>
                <c:pt idx="2">
                  <c:v>108年</c:v>
                </c:pt>
                <c:pt idx="3">
                  <c:v>109年</c:v>
                </c:pt>
                <c:pt idx="4">
                  <c:v>110Q4</c:v>
                </c:pt>
                <c:pt idx="5">
                  <c:v>111Q2</c:v>
                </c:pt>
              </c:strCache>
            </c:strRef>
          </c:cat>
          <c:val>
            <c:numRef>
              <c:f>年度營運!$G$6:$G$11</c:f>
              <c:numCache>
                <c:formatCode>0.00%</c:formatCode>
                <c:ptCount val="6"/>
                <c:pt idx="0">
                  <c:v>9.2643486130213615E-2</c:v>
                </c:pt>
                <c:pt idx="1">
                  <c:v>6.8949366568029691E-2</c:v>
                </c:pt>
                <c:pt idx="2">
                  <c:v>7.1919943595311897E-2</c:v>
                </c:pt>
                <c:pt idx="3">
                  <c:v>8.7482326597108709E-2</c:v>
                </c:pt>
                <c:pt idx="4">
                  <c:v>0.1020400009774972</c:v>
                </c:pt>
                <c:pt idx="5">
                  <c:v>8.5915088227142319E-2</c:v>
                </c:pt>
              </c:numCache>
            </c:numRef>
          </c:val>
          <c:smooth val="0"/>
          <c:extLst>
            <c:ext xmlns:c16="http://schemas.microsoft.com/office/drawing/2014/chart" uri="{C3380CC4-5D6E-409C-BE32-E72D297353CC}">
              <c16:uniqueId val="{00000003-24FA-4DB4-8CEC-CA6C8B870AAE}"/>
            </c:ext>
          </c:extLst>
        </c:ser>
        <c:dLbls>
          <c:showLegendKey val="0"/>
          <c:showVal val="0"/>
          <c:showCatName val="0"/>
          <c:showSerName val="0"/>
          <c:showPercent val="0"/>
          <c:showBubbleSize val="0"/>
        </c:dLbls>
        <c:marker val="1"/>
        <c:smooth val="0"/>
        <c:axId val="143461376"/>
        <c:axId val="143459840"/>
      </c:lineChart>
      <c:catAx>
        <c:axId val="143443840"/>
        <c:scaling>
          <c:orientation val="minMax"/>
        </c:scaling>
        <c:delete val="0"/>
        <c:axPos val="b"/>
        <c:numFmt formatCode="General" sourceLinked="0"/>
        <c:majorTickMark val="none"/>
        <c:minorTickMark val="none"/>
        <c:tickLblPos val="nextTo"/>
        <c:crossAx val="143445376"/>
        <c:crosses val="autoZero"/>
        <c:auto val="1"/>
        <c:lblAlgn val="ctr"/>
        <c:lblOffset val="100"/>
        <c:noMultiLvlLbl val="0"/>
      </c:catAx>
      <c:valAx>
        <c:axId val="143445376"/>
        <c:scaling>
          <c:orientation val="minMax"/>
        </c:scaling>
        <c:delete val="0"/>
        <c:axPos val="l"/>
        <c:majorGridlines/>
        <c:numFmt formatCode="#,##0.00_);\(#,##0.00\)" sourceLinked="0"/>
        <c:majorTickMark val="none"/>
        <c:minorTickMark val="none"/>
        <c:tickLblPos val="nextTo"/>
        <c:txPr>
          <a:bodyPr/>
          <a:lstStyle/>
          <a:p>
            <a:pPr>
              <a:defRPr>
                <a:latin typeface="微軟正黑體" pitchFamily="34" charset="-120"/>
                <a:ea typeface="微軟正黑體" pitchFamily="34" charset="-120"/>
              </a:defRPr>
            </a:pPr>
            <a:endParaRPr lang="zh-TW"/>
          </a:p>
        </c:txPr>
        <c:crossAx val="143443840"/>
        <c:crosses val="autoZero"/>
        <c:crossBetween val="between"/>
        <c:dispUnits>
          <c:builtInUnit val="thousands"/>
          <c:dispUnitsLbl>
            <c:layout>
              <c:manualLayout>
                <c:xMode val="edge"/>
                <c:yMode val="edge"/>
                <c:x val="1.6949152542372881E-2"/>
                <c:y val="0.85362814496672768"/>
              </c:manualLayout>
            </c:layout>
            <c:tx>
              <c:rich>
                <a:bodyPr rot="0" vert="eaVert"/>
                <a:lstStyle/>
                <a:p>
                  <a:pPr>
                    <a:defRPr sz="1200">
                      <a:latin typeface="微軟正黑體" pitchFamily="34" charset="-120"/>
                      <a:ea typeface="微軟正黑體" pitchFamily="34" charset="-120"/>
                    </a:defRPr>
                  </a:pPr>
                  <a:r>
                    <a:rPr lang="zh-TW" sz="1200">
                      <a:latin typeface="微軟正黑體" pitchFamily="34" charset="-120"/>
                      <a:ea typeface="微軟正黑體" pitchFamily="34" charset="-120"/>
                    </a:rPr>
                    <a:t>百萬元</a:t>
                  </a:r>
                </a:p>
              </c:rich>
            </c:tx>
          </c:dispUnitsLbl>
        </c:dispUnits>
      </c:valAx>
      <c:valAx>
        <c:axId val="143459840"/>
        <c:scaling>
          <c:orientation val="minMax"/>
        </c:scaling>
        <c:delete val="0"/>
        <c:axPos val="r"/>
        <c:numFmt formatCode="0.00%" sourceLinked="1"/>
        <c:majorTickMark val="out"/>
        <c:minorTickMark val="none"/>
        <c:tickLblPos val="nextTo"/>
        <c:txPr>
          <a:bodyPr/>
          <a:lstStyle/>
          <a:p>
            <a:pPr>
              <a:defRPr>
                <a:latin typeface="微軟正黑體" pitchFamily="34" charset="-120"/>
                <a:ea typeface="微軟正黑體" pitchFamily="34" charset="-120"/>
              </a:defRPr>
            </a:pPr>
            <a:endParaRPr lang="zh-TW"/>
          </a:p>
        </c:txPr>
        <c:crossAx val="143461376"/>
        <c:crosses val="max"/>
        <c:crossBetween val="between"/>
      </c:valAx>
      <c:catAx>
        <c:axId val="143461376"/>
        <c:scaling>
          <c:orientation val="minMax"/>
        </c:scaling>
        <c:delete val="1"/>
        <c:axPos val="b"/>
        <c:numFmt formatCode="General" sourceLinked="1"/>
        <c:majorTickMark val="out"/>
        <c:minorTickMark val="none"/>
        <c:tickLblPos val="none"/>
        <c:crossAx val="143459840"/>
        <c:crosses val="autoZero"/>
        <c:auto val="1"/>
        <c:lblAlgn val="ctr"/>
        <c:lblOffset val="100"/>
        <c:noMultiLvlLbl val="0"/>
      </c:catAx>
    </c:plotArea>
    <c:legend>
      <c:legendPos val="b"/>
      <c:layout>
        <c:manualLayout>
          <c:xMode val="edge"/>
          <c:yMode val="edge"/>
          <c:x val="0.15813196249222569"/>
          <c:y val="0.91977609058153742"/>
          <c:w val="0.68373607501554867"/>
          <c:h val="8.0223909418462525E-2"/>
        </c:manualLayout>
      </c:layout>
      <c:overlay val="0"/>
      <c:txPr>
        <a:bodyPr/>
        <a:lstStyle/>
        <a:p>
          <a:pPr>
            <a:defRPr sz="1200">
              <a:latin typeface="微軟正黑體" panose="020B0604030504040204" pitchFamily="34" charset="-120"/>
              <a:ea typeface="微軟正黑體" panose="020B0604030504040204" pitchFamily="34" charset="-120"/>
            </a:defRPr>
          </a:pPr>
          <a:endParaRPr lang="zh-TW"/>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7.3519253064817394E-2"/>
          <c:y val="1.9529593374120153E-2"/>
          <c:w val="0.8992140702492647"/>
          <c:h val="0.80465014077323604"/>
        </c:manualLayout>
      </c:layout>
      <c:barChart>
        <c:barDir val="col"/>
        <c:grouping val="stacked"/>
        <c:varyColors val="0"/>
        <c:ser>
          <c:idx val="0"/>
          <c:order val="0"/>
          <c:tx>
            <c:strRef>
              <c:f>銷售數量統計!$A$22</c:f>
              <c:strCache>
                <c:ptCount val="1"/>
                <c:pt idx="0">
                  <c:v>裸銅線</c:v>
                </c:pt>
              </c:strCache>
            </c:strRef>
          </c:tx>
          <c:spPr>
            <a:solidFill>
              <a:schemeClr val="bg2">
                <a:lumMod val="75000"/>
              </a:schemeClr>
            </a:solidFill>
          </c:spPr>
          <c:invertIfNegative val="0"/>
          <c:cat>
            <c:strRef>
              <c:f>銷售數量統計!$F$21:$K$21</c:f>
              <c:strCache>
                <c:ptCount val="6"/>
                <c:pt idx="0">
                  <c:v>  2017Y  </c:v>
                </c:pt>
                <c:pt idx="1">
                  <c:v>  2018Y  </c:v>
                </c:pt>
                <c:pt idx="2">
                  <c:v>  2019Y  </c:v>
                </c:pt>
                <c:pt idx="3">
                  <c:v>  2020Y  </c:v>
                </c:pt>
                <c:pt idx="4">
                  <c:v>  2021年  </c:v>
                </c:pt>
                <c:pt idx="5">
                  <c:v>  2022年Q2  </c:v>
                </c:pt>
              </c:strCache>
            </c:strRef>
          </c:cat>
          <c:val>
            <c:numRef>
              <c:f>銷售數量統計!$F$22:$K$22</c:f>
              <c:numCache>
                <c:formatCode>_-* #,##0_-;\-* #,##0_-;_-* "-"??_-;_-@_-</c:formatCode>
                <c:ptCount val="6"/>
                <c:pt idx="0">
                  <c:v>4753</c:v>
                </c:pt>
                <c:pt idx="1">
                  <c:v>4672</c:v>
                </c:pt>
                <c:pt idx="2">
                  <c:v>4704</c:v>
                </c:pt>
                <c:pt idx="3">
                  <c:v>5308</c:v>
                </c:pt>
                <c:pt idx="4">
                  <c:v>6168</c:v>
                </c:pt>
                <c:pt idx="5">
                  <c:v>2879</c:v>
                </c:pt>
              </c:numCache>
            </c:numRef>
          </c:val>
          <c:extLst>
            <c:ext xmlns:c16="http://schemas.microsoft.com/office/drawing/2014/chart" uri="{C3380CC4-5D6E-409C-BE32-E72D297353CC}">
              <c16:uniqueId val="{00000000-BF5F-4C7F-89EF-0CBF88403956}"/>
            </c:ext>
          </c:extLst>
        </c:ser>
        <c:ser>
          <c:idx val="1"/>
          <c:order val="1"/>
          <c:tx>
            <c:strRef>
              <c:f>銷售數量統計!$A$23</c:f>
              <c:strCache>
                <c:ptCount val="1"/>
                <c:pt idx="0">
                  <c:v>電力線纜</c:v>
                </c:pt>
              </c:strCache>
            </c:strRef>
          </c:tx>
          <c:spPr>
            <a:solidFill>
              <a:schemeClr val="accent2">
                <a:lumMod val="60000"/>
                <a:lumOff val="40000"/>
              </a:schemeClr>
            </a:solidFill>
          </c:spPr>
          <c:invertIfNegative val="0"/>
          <c:cat>
            <c:strRef>
              <c:f>銷售數量統計!$F$21:$K$21</c:f>
              <c:strCache>
                <c:ptCount val="6"/>
                <c:pt idx="0">
                  <c:v>  2017Y  </c:v>
                </c:pt>
                <c:pt idx="1">
                  <c:v>  2018Y  </c:v>
                </c:pt>
                <c:pt idx="2">
                  <c:v>  2019Y  </c:v>
                </c:pt>
                <c:pt idx="3">
                  <c:v>  2020Y  </c:v>
                </c:pt>
                <c:pt idx="4">
                  <c:v>  2021年  </c:v>
                </c:pt>
                <c:pt idx="5">
                  <c:v>  2022年Q2  </c:v>
                </c:pt>
              </c:strCache>
            </c:strRef>
          </c:cat>
          <c:val>
            <c:numRef>
              <c:f>銷售數量統計!$F$23:$K$23</c:f>
              <c:numCache>
                <c:formatCode>_-* #,##0_-;\-* #,##0_-;_-* "-"??_-;_-@_-</c:formatCode>
                <c:ptCount val="6"/>
                <c:pt idx="0">
                  <c:v>18172</c:v>
                </c:pt>
                <c:pt idx="1">
                  <c:v>21635</c:v>
                </c:pt>
                <c:pt idx="2">
                  <c:v>25254</c:v>
                </c:pt>
                <c:pt idx="3">
                  <c:v>27791</c:v>
                </c:pt>
                <c:pt idx="4">
                  <c:v>30572</c:v>
                </c:pt>
                <c:pt idx="5">
                  <c:v>16149</c:v>
                </c:pt>
              </c:numCache>
            </c:numRef>
          </c:val>
          <c:extLst>
            <c:ext xmlns:c16="http://schemas.microsoft.com/office/drawing/2014/chart" uri="{C3380CC4-5D6E-409C-BE32-E72D297353CC}">
              <c16:uniqueId val="{00000001-BF5F-4C7F-89EF-0CBF88403956}"/>
            </c:ext>
          </c:extLst>
        </c:ser>
        <c:ser>
          <c:idx val="2"/>
          <c:order val="2"/>
          <c:tx>
            <c:strRef>
              <c:f>銷售數量統計!$A$24</c:f>
              <c:strCache>
                <c:ptCount val="1"/>
                <c:pt idx="0">
                  <c:v>通信線纜</c:v>
                </c:pt>
              </c:strCache>
            </c:strRef>
          </c:tx>
          <c:invertIfNegative val="0"/>
          <c:cat>
            <c:strRef>
              <c:f>銷售數量統計!$F$21:$K$21</c:f>
              <c:strCache>
                <c:ptCount val="6"/>
                <c:pt idx="0">
                  <c:v>  2017Y  </c:v>
                </c:pt>
                <c:pt idx="1">
                  <c:v>  2018Y  </c:v>
                </c:pt>
                <c:pt idx="2">
                  <c:v>  2019Y  </c:v>
                </c:pt>
                <c:pt idx="3">
                  <c:v>  2020Y  </c:v>
                </c:pt>
                <c:pt idx="4">
                  <c:v>  2021年  </c:v>
                </c:pt>
                <c:pt idx="5">
                  <c:v>  2022年Q2  </c:v>
                </c:pt>
              </c:strCache>
            </c:strRef>
          </c:cat>
          <c:val>
            <c:numRef>
              <c:f>銷售數量統計!$F$24:$K$24</c:f>
              <c:numCache>
                <c:formatCode>_-* #,##0_-;\-* #,##0_-;_-* "-"??_-;_-@_-</c:formatCode>
                <c:ptCount val="6"/>
                <c:pt idx="0">
                  <c:v>1041</c:v>
                </c:pt>
                <c:pt idx="1">
                  <c:v>1377</c:v>
                </c:pt>
                <c:pt idx="2">
                  <c:v>1231</c:v>
                </c:pt>
                <c:pt idx="3">
                  <c:v>1021</c:v>
                </c:pt>
                <c:pt idx="4">
                  <c:v>1247</c:v>
                </c:pt>
                <c:pt idx="5">
                  <c:v>460</c:v>
                </c:pt>
              </c:numCache>
            </c:numRef>
          </c:val>
          <c:extLst>
            <c:ext xmlns:c16="http://schemas.microsoft.com/office/drawing/2014/chart" uri="{C3380CC4-5D6E-409C-BE32-E72D297353CC}">
              <c16:uniqueId val="{00000002-BF5F-4C7F-89EF-0CBF88403956}"/>
            </c:ext>
          </c:extLst>
        </c:ser>
        <c:ser>
          <c:idx val="3"/>
          <c:order val="3"/>
          <c:tx>
            <c:strRef>
              <c:f>銷售數量統計!$A$25</c:f>
              <c:strCache>
                <c:ptCount val="1"/>
                <c:pt idx="0">
                  <c:v>漆包線</c:v>
                </c:pt>
              </c:strCache>
            </c:strRef>
          </c:tx>
          <c:spPr>
            <a:solidFill>
              <a:schemeClr val="accent4">
                <a:lumMod val="60000"/>
                <a:lumOff val="40000"/>
              </a:schemeClr>
            </a:solidFill>
          </c:spPr>
          <c:invertIfNegative val="0"/>
          <c:cat>
            <c:strRef>
              <c:f>銷售數量統計!$F$21:$K$21</c:f>
              <c:strCache>
                <c:ptCount val="6"/>
                <c:pt idx="0">
                  <c:v>  2017Y  </c:v>
                </c:pt>
                <c:pt idx="1">
                  <c:v>  2018Y  </c:v>
                </c:pt>
                <c:pt idx="2">
                  <c:v>  2019Y  </c:v>
                </c:pt>
                <c:pt idx="3">
                  <c:v>  2020Y  </c:v>
                </c:pt>
                <c:pt idx="4">
                  <c:v>  2021年  </c:v>
                </c:pt>
                <c:pt idx="5">
                  <c:v>  2022年Q2  </c:v>
                </c:pt>
              </c:strCache>
            </c:strRef>
          </c:cat>
          <c:val>
            <c:numRef>
              <c:f>銷售數量統計!$F$25:$K$25</c:f>
              <c:numCache>
                <c:formatCode>_-* #,##0_-;\-* #,##0_-;_-* "-"??_-;_-@_-</c:formatCode>
                <c:ptCount val="6"/>
                <c:pt idx="0">
                  <c:v>9344</c:v>
                </c:pt>
                <c:pt idx="1">
                  <c:v>10214</c:v>
                </c:pt>
                <c:pt idx="2">
                  <c:v>8596</c:v>
                </c:pt>
                <c:pt idx="3">
                  <c:v>8884</c:v>
                </c:pt>
                <c:pt idx="4">
                  <c:v>11493</c:v>
                </c:pt>
                <c:pt idx="5">
                  <c:v>5565</c:v>
                </c:pt>
              </c:numCache>
            </c:numRef>
          </c:val>
          <c:extLst>
            <c:ext xmlns:c16="http://schemas.microsoft.com/office/drawing/2014/chart" uri="{C3380CC4-5D6E-409C-BE32-E72D297353CC}">
              <c16:uniqueId val="{00000003-BF5F-4C7F-89EF-0CBF88403956}"/>
            </c:ext>
          </c:extLst>
        </c:ser>
        <c:ser>
          <c:idx val="4"/>
          <c:order val="4"/>
          <c:tx>
            <c:strRef>
              <c:f>銷售數量統計!$A$26</c:f>
              <c:strCache>
                <c:ptCount val="1"/>
                <c:pt idx="0">
                  <c:v>其他</c:v>
                </c:pt>
              </c:strCache>
            </c:strRef>
          </c:tx>
          <c:spPr>
            <a:solidFill>
              <a:schemeClr val="tx2">
                <a:lumMod val="60000"/>
                <a:lumOff val="40000"/>
              </a:schemeClr>
            </a:solidFill>
          </c:spPr>
          <c:invertIfNegative val="0"/>
          <c:cat>
            <c:strRef>
              <c:f>銷售數量統計!$F$21:$K$21</c:f>
              <c:strCache>
                <c:ptCount val="6"/>
                <c:pt idx="0">
                  <c:v>  2017Y  </c:v>
                </c:pt>
                <c:pt idx="1">
                  <c:v>  2018Y  </c:v>
                </c:pt>
                <c:pt idx="2">
                  <c:v>  2019Y  </c:v>
                </c:pt>
                <c:pt idx="3">
                  <c:v>  2020Y  </c:v>
                </c:pt>
                <c:pt idx="4">
                  <c:v>  2021年  </c:v>
                </c:pt>
                <c:pt idx="5">
                  <c:v>  2022年Q2  </c:v>
                </c:pt>
              </c:strCache>
            </c:strRef>
          </c:cat>
          <c:val>
            <c:numRef>
              <c:f>銷售數量統計!$F$26:$K$26</c:f>
              <c:numCache>
                <c:formatCode>_-* #,##0_-;\-* #,##0_-;_-* "-"??_-;_-@_-</c:formatCode>
                <c:ptCount val="6"/>
                <c:pt idx="0">
                  <c:v>4227</c:v>
                </c:pt>
                <c:pt idx="1">
                  <c:v>2123</c:v>
                </c:pt>
                <c:pt idx="2">
                  <c:v>2366</c:v>
                </c:pt>
                <c:pt idx="3">
                  <c:v>2305</c:v>
                </c:pt>
                <c:pt idx="4">
                  <c:v>2422</c:v>
                </c:pt>
                <c:pt idx="5">
                  <c:v>1053</c:v>
                </c:pt>
              </c:numCache>
            </c:numRef>
          </c:val>
          <c:extLst>
            <c:ext xmlns:c16="http://schemas.microsoft.com/office/drawing/2014/chart" uri="{C3380CC4-5D6E-409C-BE32-E72D297353CC}">
              <c16:uniqueId val="{00000004-BF5F-4C7F-89EF-0CBF88403956}"/>
            </c:ext>
          </c:extLst>
        </c:ser>
        <c:dLbls>
          <c:showLegendKey val="0"/>
          <c:showVal val="0"/>
          <c:showCatName val="0"/>
          <c:showSerName val="0"/>
          <c:showPercent val="0"/>
          <c:showBubbleSize val="0"/>
        </c:dLbls>
        <c:gapWidth val="75"/>
        <c:overlap val="100"/>
        <c:axId val="101485568"/>
        <c:axId val="101491456"/>
      </c:barChart>
      <c:lineChart>
        <c:grouping val="standard"/>
        <c:varyColors val="0"/>
        <c:ser>
          <c:idx val="5"/>
          <c:order val="5"/>
          <c:tx>
            <c:strRef>
              <c:f>銷售數量統計!$A$27</c:f>
              <c:strCache>
                <c:ptCount val="1"/>
                <c:pt idx="0">
                  <c:v>合計</c:v>
                </c:pt>
              </c:strCache>
            </c:strRef>
          </c:tx>
          <c:dLbls>
            <c:dLbl>
              <c:idx val="0"/>
              <c:layout>
                <c:manualLayout>
                  <c:x val="-4.0900015028876927E-2"/>
                  <c:y val="-7.68060186889605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60-46E9-9925-5B012BBC6B4D}"/>
                </c:ext>
              </c:extLst>
            </c:dLbl>
            <c:dLbl>
              <c:idx val="1"/>
              <c:layout>
                <c:manualLayout>
                  <c:x val="-4.6012516907486499E-2"/>
                  <c:y val="-6.7205266352840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60-46E9-9925-5B012BBC6B4D}"/>
                </c:ext>
              </c:extLst>
            </c:dLbl>
            <c:dLbl>
              <c:idx val="2"/>
              <c:layout>
                <c:manualLayout>
                  <c:x val="-5.7941687957575691E-2"/>
                  <c:y val="-5.76045140167204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60-46E9-9925-5B012BBC6B4D}"/>
                </c:ext>
              </c:extLst>
            </c:dLbl>
            <c:dLbl>
              <c:idx val="3"/>
              <c:layout>
                <c:manualLayout>
                  <c:x val="-5.2829186078966014E-2"/>
                  <c:y val="-8.6406771025080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60-46E9-9925-5B012BBC6B4D}"/>
                </c:ext>
              </c:extLst>
            </c:dLbl>
            <c:dLbl>
              <c:idx val="4"/>
              <c:layout>
                <c:manualLayout>
                  <c:x val="-4.9420851493226267E-2"/>
                  <c:y val="-5.4404263238013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A60-46E9-9925-5B012BBC6B4D}"/>
                </c:ext>
              </c:extLst>
            </c:dLbl>
            <c:dLbl>
              <c:idx val="5"/>
              <c:layout>
                <c:manualLayout>
                  <c:x val="-3.5787513150267423E-2"/>
                  <c:y val="-0.15361203737792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A60-46E9-9925-5B012BBC6B4D}"/>
                </c:ext>
              </c:extLst>
            </c:dLbl>
            <c:spPr>
              <a:noFill/>
              <a:ln>
                <a:noFill/>
              </a:ln>
              <a:effectLst/>
            </c:spPr>
            <c:txPr>
              <a:bodyPr wrap="square" lIns="38100" tIns="19050" rIns="38100" bIns="19050" anchor="ctr">
                <a:spAutoFit/>
              </a:bodyPr>
              <a:lstStyle/>
              <a:p>
                <a:pPr>
                  <a:defRPr sz="1400" b="1" i="0" baseline="0">
                    <a:solidFill>
                      <a:schemeClr val="accent6"/>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銷售數量統計!$D$21:$K$21</c:f>
              <c:strCache>
                <c:ptCount val="8"/>
                <c:pt idx="0">
                  <c:v>  2015年  </c:v>
                </c:pt>
                <c:pt idx="1">
                  <c:v>  2016年  </c:v>
                </c:pt>
                <c:pt idx="2">
                  <c:v>  2017Y  </c:v>
                </c:pt>
                <c:pt idx="3">
                  <c:v>  2018Y  </c:v>
                </c:pt>
                <c:pt idx="4">
                  <c:v>  2019Y  </c:v>
                </c:pt>
                <c:pt idx="5">
                  <c:v>  2020Y  </c:v>
                </c:pt>
                <c:pt idx="6">
                  <c:v>  2021年  </c:v>
                </c:pt>
                <c:pt idx="7">
                  <c:v>  2022年Q2  </c:v>
                </c:pt>
              </c:strCache>
            </c:strRef>
          </c:cat>
          <c:val>
            <c:numRef>
              <c:f>銷售數量統計!$F$27:$K$27</c:f>
              <c:numCache>
                <c:formatCode>_-* #,##0_-;\-* #,##0_-;_-* "-"??_-;_-@_-</c:formatCode>
                <c:ptCount val="6"/>
                <c:pt idx="0">
                  <c:v>37537</c:v>
                </c:pt>
                <c:pt idx="1">
                  <c:v>40021</c:v>
                </c:pt>
                <c:pt idx="2">
                  <c:v>42151</c:v>
                </c:pt>
                <c:pt idx="3">
                  <c:v>45309</c:v>
                </c:pt>
                <c:pt idx="4">
                  <c:v>51902</c:v>
                </c:pt>
                <c:pt idx="5">
                  <c:v>26106</c:v>
                </c:pt>
              </c:numCache>
            </c:numRef>
          </c:val>
          <c:smooth val="0"/>
          <c:extLst>
            <c:ext xmlns:c16="http://schemas.microsoft.com/office/drawing/2014/chart" uri="{C3380CC4-5D6E-409C-BE32-E72D297353CC}">
              <c16:uniqueId val="{00000005-BF5F-4C7F-89EF-0CBF88403956}"/>
            </c:ext>
          </c:extLst>
        </c:ser>
        <c:dLbls>
          <c:showLegendKey val="0"/>
          <c:showVal val="0"/>
          <c:showCatName val="0"/>
          <c:showSerName val="0"/>
          <c:showPercent val="0"/>
          <c:showBubbleSize val="0"/>
        </c:dLbls>
        <c:marker val="1"/>
        <c:smooth val="0"/>
        <c:axId val="101485568"/>
        <c:axId val="101491456"/>
      </c:lineChart>
      <c:catAx>
        <c:axId val="101485568"/>
        <c:scaling>
          <c:orientation val="minMax"/>
        </c:scaling>
        <c:delete val="0"/>
        <c:axPos val="b"/>
        <c:numFmt formatCode="General" sourceLinked="0"/>
        <c:majorTickMark val="none"/>
        <c:minorTickMark val="none"/>
        <c:tickLblPos val="nextTo"/>
        <c:txPr>
          <a:bodyPr/>
          <a:lstStyle/>
          <a:p>
            <a:pPr>
              <a:defRPr sz="1200">
                <a:latin typeface="微軟正黑體" panose="020B0604030504040204" pitchFamily="34" charset="-120"/>
                <a:ea typeface="微軟正黑體" panose="020B0604030504040204" pitchFamily="34" charset="-120"/>
              </a:defRPr>
            </a:pPr>
            <a:endParaRPr lang="zh-TW"/>
          </a:p>
        </c:txPr>
        <c:crossAx val="101491456"/>
        <c:crosses val="autoZero"/>
        <c:auto val="1"/>
        <c:lblAlgn val="ctr"/>
        <c:lblOffset val="100"/>
        <c:noMultiLvlLbl val="0"/>
      </c:catAx>
      <c:valAx>
        <c:axId val="101491456"/>
        <c:scaling>
          <c:orientation val="minMax"/>
        </c:scaling>
        <c:delete val="0"/>
        <c:axPos val="l"/>
        <c:majorGridlines/>
        <c:numFmt formatCode="_-* #,##0_-;\-* #,##0_-;_-* &quot;-&quot;??_-;_-@_-" sourceLinked="1"/>
        <c:majorTickMark val="none"/>
        <c:minorTickMark val="none"/>
        <c:tickLblPos val="nextTo"/>
        <c:txPr>
          <a:bodyPr/>
          <a:lstStyle/>
          <a:p>
            <a:pPr>
              <a:defRPr sz="1200">
                <a:latin typeface="微軟正黑體" panose="020B0604030504040204" pitchFamily="34" charset="-120"/>
                <a:ea typeface="微軟正黑體" panose="020B0604030504040204" pitchFamily="34" charset="-120"/>
              </a:defRPr>
            </a:pPr>
            <a:endParaRPr lang="zh-TW"/>
          </a:p>
        </c:txPr>
        <c:crossAx val="101485568"/>
        <c:crosses val="autoZero"/>
        <c:crossBetween val="between"/>
      </c:valAx>
    </c:plotArea>
    <c:legend>
      <c:legendPos val="b"/>
      <c:overlay val="0"/>
      <c:txPr>
        <a:bodyPr/>
        <a:lstStyle/>
        <a:p>
          <a:pPr>
            <a:defRPr sz="1200">
              <a:latin typeface="微軟正黑體" panose="020B0604030504040204" pitchFamily="34" charset="-120"/>
              <a:ea typeface="微軟正黑體" panose="020B0604030504040204" pitchFamily="34" charset="-120"/>
            </a:defRPr>
          </a:pPr>
          <a:endParaRPr lang="zh-TW"/>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759504903834904E-2"/>
          <c:y val="3.274445004947768E-2"/>
          <c:w val="0.78824764896380262"/>
          <c:h val="0.81342690011701757"/>
        </c:manualLayout>
      </c:layout>
      <c:barChart>
        <c:barDir val="col"/>
        <c:grouping val="stacked"/>
        <c:varyColors val="0"/>
        <c:ser>
          <c:idx val="0"/>
          <c:order val="0"/>
          <c:tx>
            <c:strRef>
              <c:f>'銷售數量統計 百分比'!$A$31</c:f>
              <c:strCache>
                <c:ptCount val="1"/>
                <c:pt idx="0">
                  <c:v>裸銅線</c:v>
                </c:pt>
              </c:strCache>
            </c:strRef>
          </c:tx>
          <c:spPr>
            <a:solidFill>
              <a:schemeClr val="bg2">
                <a:lumMod val="9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百分比'!$F$30:$K$30</c:f>
              <c:strCache>
                <c:ptCount val="6"/>
                <c:pt idx="0">
                  <c:v> 2017Y </c:v>
                </c:pt>
                <c:pt idx="1">
                  <c:v> 2018Y </c:v>
                </c:pt>
                <c:pt idx="2">
                  <c:v> 2019Y </c:v>
                </c:pt>
                <c:pt idx="3">
                  <c:v> 2020Y </c:v>
                </c:pt>
                <c:pt idx="4">
                  <c:v> 2021Y </c:v>
                </c:pt>
                <c:pt idx="5">
                  <c:v>2022Q2</c:v>
                </c:pt>
              </c:strCache>
            </c:strRef>
          </c:cat>
          <c:val>
            <c:numRef>
              <c:f>'銷售數量統計 百分比'!$F$31:$K$31</c:f>
              <c:numCache>
                <c:formatCode>0%</c:formatCode>
                <c:ptCount val="6"/>
                <c:pt idx="0">
                  <c:v>0.12662173322321976</c:v>
                </c:pt>
                <c:pt idx="1">
                  <c:v>0.11673871217610754</c:v>
                </c:pt>
                <c:pt idx="2">
                  <c:v>0.11159877582975493</c:v>
                </c:pt>
                <c:pt idx="3">
                  <c:v>0.11715137502530752</c:v>
                </c:pt>
                <c:pt idx="4">
                  <c:v>0.11883446193189112</c:v>
                </c:pt>
                <c:pt idx="5">
                  <c:v>0.11027240253900197</c:v>
                </c:pt>
              </c:numCache>
            </c:numRef>
          </c:val>
          <c:extLst>
            <c:ext xmlns:c16="http://schemas.microsoft.com/office/drawing/2014/chart" uri="{C3380CC4-5D6E-409C-BE32-E72D297353CC}">
              <c16:uniqueId val="{00000000-539B-4C44-9330-8A1C5D6F1813}"/>
            </c:ext>
          </c:extLst>
        </c:ser>
        <c:ser>
          <c:idx val="1"/>
          <c:order val="1"/>
          <c:tx>
            <c:strRef>
              <c:f>'銷售數量統計 百分比'!$A$32</c:f>
              <c:strCache>
                <c:ptCount val="1"/>
                <c:pt idx="0">
                  <c:v>電力線纜</c:v>
                </c:pt>
              </c:strCache>
            </c:strRef>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百分比'!$F$30:$K$30</c:f>
              <c:strCache>
                <c:ptCount val="6"/>
                <c:pt idx="0">
                  <c:v> 2017Y </c:v>
                </c:pt>
                <c:pt idx="1">
                  <c:v> 2018Y </c:v>
                </c:pt>
                <c:pt idx="2">
                  <c:v> 2019Y </c:v>
                </c:pt>
                <c:pt idx="3">
                  <c:v> 2020Y </c:v>
                </c:pt>
                <c:pt idx="4">
                  <c:v> 2021Y </c:v>
                </c:pt>
                <c:pt idx="5">
                  <c:v>2022Q2</c:v>
                </c:pt>
              </c:strCache>
            </c:strRef>
          </c:cat>
          <c:val>
            <c:numRef>
              <c:f>'銷售數量統計 百分比'!$F$32:$K$32</c:f>
              <c:numCache>
                <c:formatCode>0%</c:formatCode>
                <c:ptCount val="6"/>
                <c:pt idx="0">
                  <c:v>0.48410901244105814</c:v>
                </c:pt>
                <c:pt idx="1">
                  <c:v>0.54059118962544661</c:v>
                </c:pt>
                <c:pt idx="2">
                  <c:v>0.59913169319826343</c:v>
                </c:pt>
                <c:pt idx="3">
                  <c:v>0.61335891337735493</c:v>
                </c:pt>
                <c:pt idx="4">
                  <c:v>0.58903030462532513</c:v>
                </c:pt>
                <c:pt idx="5">
                  <c:v>0.61860405073227087</c:v>
                </c:pt>
              </c:numCache>
            </c:numRef>
          </c:val>
          <c:extLst>
            <c:ext xmlns:c16="http://schemas.microsoft.com/office/drawing/2014/chart" uri="{C3380CC4-5D6E-409C-BE32-E72D297353CC}">
              <c16:uniqueId val="{00000001-539B-4C44-9330-8A1C5D6F1813}"/>
            </c:ext>
          </c:extLst>
        </c:ser>
        <c:ser>
          <c:idx val="2"/>
          <c:order val="2"/>
          <c:tx>
            <c:strRef>
              <c:f>'銷售數量統計 百分比'!$A$33</c:f>
              <c:strCache>
                <c:ptCount val="1"/>
                <c:pt idx="0">
                  <c:v>通信線纜</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百分比'!$F$30:$K$30</c:f>
              <c:strCache>
                <c:ptCount val="6"/>
                <c:pt idx="0">
                  <c:v> 2017Y </c:v>
                </c:pt>
                <c:pt idx="1">
                  <c:v> 2018Y </c:v>
                </c:pt>
                <c:pt idx="2">
                  <c:v> 2019Y </c:v>
                </c:pt>
                <c:pt idx="3">
                  <c:v> 2020Y </c:v>
                </c:pt>
                <c:pt idx="4">
                  <c:v> 2021Y </c:v>
                </c:pt>
                <c:pt idx="5">
                  <c:v>2022Q2</c:v>
                </c:pt>
              </c:strCache>
            </c:strRef>
          </c:cat>
          <c:val>
            <c:numRef>
              <c:f>'銷售數量統計 百分比'!$F$33:$K$33</c:f>
              <c:numCache>
                <c:formatCode>0%</c:formatCode>
                <c:ptCount val="6"/>
                <c:pt idx="0">
                  <c:v>2.7732637131363719E-2</c:v>
                </c:pt>
                <c:pt idx="1">
                  <c:v>3.4406936358411834E-2</c:v>
                </c:pt>
                <c:pt idx="2">
                  <c:v>2.9204526582999216E-2</c:v>
                </c:pt>
                <c:pt idx="3">
                  <c:v>2.253314145591789E-2</c:v>
                </c:pt>
                <c:pt idx="4">
                  <c:v>2.4032802379994667E-2</c:v>
                </c:pt>
                <c:pt idx="5">
                  <c:v>1.7622205896272294E-2</c:v>
                </c:pt>
              </c:numCache>
            </c:numRef>
          </c:val>
          <c:extLst>
            <c:ext xmlns:c16="http://schemas.microsoft.com/office/drawing/2014/chart" uri="{C3380CC4-5D6E-409C-BE32-E72D297353CC}">
              <c16:uniqueId val="{00000002-539B-4C44-9330-8A1C5D6F1813}"/>
            </c:ext>
          </c:extLst>
        </c:ser>
        <c:ser>
          <c:idx val="3"/>
          <c:order val="3"/>
          <c:tx>
            <c:strRef>
              <c:f>'銷售數量統計 百分比'!$A$34</c:f>
              <c:strCache>
                <c:ptCount val="1"/>
                <c:pt idx="0">
                  <c:v>漆包線</c:v>
                </c:pt>
              </c:strCache>
            </c:strRef>
          </c:tx>
          <c:spPr>
            <a:solidFill>
              <a:schemeClr val="accent4">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百分比'!$F$30:$K$30</c:f>
              <c:strCache>
                <c:ptCount val="6"/>
                <c:pt idx="0">
                  <c:v> 2017Y </c:v>
                </c:pt>
                <c:pt idx="1">
                  <c:v> 2018Y </c:v>
                </c:pt>
                <c:pt idx="2">
                  <c:v> 2019Y </c:v>
                </c:pt>
                <c:pt idx="3">
                  <c:v> 2020Y </c:v>
                </c:pt>
                <c:pt idx="4">
                  <c:v> 2021Y </c:v>
                </c:pt>
                <c:pt idx="5">
                  <c:v>2022Q2</c:v>
                </c:pt>
              </c:strCache>
            </c:strRef>
          </c:cat>
          <c:val>
            <c:numRef>
              <c:f>'銷售數量統計 百分比'!$F$34:$K$34</c:f>
              <c:numCache>
                <c:formatCode>0%</c:formatCode>
                <c:ptCount val="6"/>
                <c:pt idx="0">
                  <c:v>0.24892772464501692</c:v>
                </c:pt>
                <c:pt idx="1">
                  <c:v>0.25521601159391322</c:v>
                </c:pt>
                <c:pt idx="2">
                  <c:v>0.20393347726032596</c:v>
                </c:pt>
                <c:pt idx="3">
                  <c:v>0.19608334482480158</c:v>
                </c:pt>
                <c:pt idx="4">
                  <c:v>0.22143216373669558</c:v>
                </c:pt>
                <c:pt idx="5">
                  <c:v>0.21316448035295382</c:v>
                </c:pt>
              </c:numCache>
            </c:numRef>
          </c:val>
          <c:extLst>
            <c:ext xmlns:c16="http://schemas.microsoft.com/office/drawing/2014/chart" uri="{C3380CC4-5D6E-409C-BE32-E72D297353CC}">
              <c16:uniqueId val="{00000003-539B-4C44-9330-8A1C5D6F1813}"/>
            </c:ext>
          </c:extLst>
        </c:ser>
        <c:ser>
          <c:idx val="4"/>
          <c:order val="4"/>
          <c:tx>
            <c:strRef>
              <c:f>'銷售數量統計 百分比'!$A$35</c:f>
              <c:strCache>
                <c:ptCount val="1"/>
                <c:pt idx="0">
                  <c:v>其他</c:v>
                </c:pt>
              </c:strCache>
            </c:strRef>
          </c:tx>
          <c:spPr>
            <a:solidFill>
              <a:schemeClr val="tx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百分比'!$F$30:$K$30</c:f>
              <c:strCache>
                <c:ptCount val="6"/>
                <c:pt idx="0">
                  <c:v> 2017Y </c:v>
                </c:pt>
                <c:pt idx="1">
                  <c:v> 2018Y </c:v>
                </c:pt>
                <c:pt idx="2">
                  <c:v> 2019Y </c:v>
                </c:pt>
                <c:pt idx="3">
                  <c:v> 2020Y </c:v>
                </c:pt>
                <c:pt idx="4">
                  <c:v> 2021Y </c:v>
                </c:pt>
                <c:pt idx="5">
                  <c:v>2022Q2</c:v>
                </c:pt>
              </c:strCache>
            </c:strRef>
          </c:cat>
          <c:val>
            <c:numRef>
              <c:f>'銷售數量統計 百分比'!$F$35:$K$35</c:f>
              <c:numCache>
                <c:formatCode>0%</c:formatCode>
                <c:ptCount val="6"/>
                <c:pt idx="0">
                  <c:v>0.11260889255934145</c:v>
                </c:pt>
                <c:pt idx="1">
                  <c:v>5.3047150246120785E-2</c:v>
                </c:pt>
                <c:pt idx="2">
                  <c:v>5.6131527128656496E-2</c:v>
                </c:pt>
                <c:pt idx="3">
                  <c:v>5.0873225316618038E-2</c:v>
                </c:pt>
                <c:pt idx="4">
                  <c:v>4.6670267326093466E-2</c:v>
                </c:pt>
                <c:pt idx="5">
                  <c:v>4.0336860479501004E-2</c:v>
                </c:pt>
              </c:numCache>
            </c:numRef>
          </c:val>
          <c:extLst>
            <c:ext xmlns:c16="http://schemas.microsoft.com/office/drawing/2014/chart" uri="{C3380CC4-5D6E-409C-BE32-E72D297353CC}">
              <c16:uniqueId val="{00000004-539B-4C44-9330-8A1C5D6F1813}"/>
            </c:ext>
          </c:extLst>
        </c:ser>
        <c:dLbls>
          <c:showLegendKey val="0"/>
          <c:showVal val="1"/>
          <c:showCatName val="0"/>
          <c:showSerName val="0"/>
          <c:showPercent val="0"/>
          <c:showBubbleSize val="0"/>
        </c:dLbls>
        <c:gapWidth val="75"/>
        <c:overlap val="100"/>
        <c:axId val="101627008"/>
        <c:axId val="101628544"/>
      </c:barChart>
      <c:lineChart>
        <c:grouping val="standard"/>
        <c:varyColors val="0"/>
        <c:ser>
          <c:idx val="5"/>
          <c:order val="5"/>
          <c:tx>
            <c:strRef>
              <c:f>'銷售數量統計 百分比'!$A$37</c:f>
              <c:strCache>
                <c:ptCount val="1"/>
                <c:pt idx="0">
                  <c:v>銷售數量:公噸</c:v>
                </c:pt>
              </c:strCache>
            </c:strRef>
          </c:tx>
          <c:dLbls>
            <c:dLbl>
              <c:idx val="0"/>
              <c:layout>
                <c:manualLayout>
                  <c:x val="-4.808461241490504E-2"/>
                  <c:y val="-0.241509638632686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39B-4C44-9330-8A1C5D6F1813}"/>
                </c:ext>
              </c:extLst>
            </c:dLbl>
            <c:dLbl>
              <c:idx val="1"/>
              <c:layout>
                <c:manualLayout>
                  <c:x val="-5.9495412426564732E-2"/>
                  <c:y val="-0.205196412578780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39B-4C44-9330-8A1C5D6F1813}"/>
                </c:ext>
              </c:extLst>
            </c:dLbl>
            <c:dLbl>
              <c:idx val="2"/>
              <c:layout>
                <c:manualLayout>
                  <c:x val="-5.8253998422776385E-2"/>
                  <c:y val="-0.178959610502456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39B-4C44-9330-8A1C5D6F1813}"/>
                </c:ext>
              </c:extLst>
            </c:dLbl>
            <c:dLbl>
              <c:idx val="3"/>
              <c:layout>
                <c:manualLayout>
                  <c:x val="-7.4945424343453304E-2"/>
                  <c:y val="-0.13500954382792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39B-4C44-9330-8A1C5D6F1813}"/>
                </c:ext>
              </c:extLst>
            </c:dLbl>
            <c:dLbl>
              <c:idx val="4"/>
              <c:layout>
                <c:manualLayout>
                  <c:x val="-6.4894877478953533E-2"/>
                  <c:y val="-4.88785807693256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39B-4C44-9330-8A1C5D6F1813}"/>
                </c:ext>
              </c:extLst>
            </c:dLbl>
            <c:dLbl>
              <c:idx val="5"/>
              <c:layout>
                <c:manualLayout>
                  <c:x val="-6.3653463475165192E-2"/>
                  <c:y val="-0.401031309029289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39B-4C44-9330-8A1C5D6F1813}"/>
                </c:ext>
              </c:extLst>
            </c:dLbl>
            <c:dLbl>
              <c:idx val="6"/>
              <c:layout>
                <c:manualLayout>
                  <c:x val="-1.6139042494362821E-2"/>
                  <c:y val="2.25294382509543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39B-4C44-9330-8A1C5D6F181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百分比'!$C$30:$K$30</c:f>
              <c:strCache>
                <c:ptCount val="9"/>
                <c:pt idx="0">
                  <c:v> 2014年 </c:v>
                </c:pt>
                <c:pt idx="1">
                  <c:v> 2015年 </c:v>
                </c:pt>
                <c:pt idx="2">
                  <c:v> 2016年 </c:v>
                </c:pt>
                <c:pt idx="3">
                  <c:v> 2017Y </c:v>
                </c:pt>
                <c:pt idx="4">
                  <c:v> 2018Y </c:v>
                </c:pt>
                <c:pt idx="5">
                  <c:v> 2019Y </c:v>
                </c:pt>
                <c:pt idx="6">
                  <c:v> 2020Y </c:v>
                </c:pt>
                <c:pt idx="7">
                  <c:v> 2021Y </c:v>
                </c:pt>
                <c:pt idx="8">
                  <c:v>2022Q2</c:v>
                </c:pt>
              </c:strCache>
            </c:strRef>
          </c:cat>
          <c:val>
            <c:numRef>
              <c:f>'銷售數量統計 百分比'!$F$37:$K$37</c:f>
              <c:numCache>
                <c:formatCode>_-* #,##0_-;\-* #,##0_-;_-* "-"??_-;_-@_-</c:formatCode>
                <c:ptCount val="6"/>
                <c:pt idx="0">
                  <c:v>37537</c:v>
                </c:pt>
                <c:pt idx="1">
                  <c:v>40021</c:v>
                </c:pt>
                <c:pt idx="2">
                  <c:v>42151</c:v>
                </c:pt>
                <c:pt idx="3">
                  <c:v>45309</c:v>
                </c:pt>
                <c:pt idx="4">
                  <c:v>51901.968828999998</c:v>
                </c:pt>
                <c:pt idx="5">
                  <c:v>26105.841840000001</c:v>
                </c:pt>
              </c:numCache>
            </c:numRef>
          </c:val>
          <c:smooth val="0"/>
          <c:extLst>
            <c:ext xmlns:c16="http://schemas.microsoft.com/office/drawing/2014/chart" uri="{C3380CC4-5D6E-409C-BE32-E72D297353CC}">
              <c16:uniqueId val="{0000000C-539B-4C44-9330-8A1C5D6F1813}"/>
            </c:ext>
          </c:extLst>
        </c:ser>
        <c:dLbls>
          <c:showLegendKey val="0"/>
          <c:showVal val="0"/>
          <c:showCatName val="0"/>
          <c:showSerName val="0"/>
          <c:showPercent val="0"/>
          <c:showBubbleSize val="0"/>
        </c:dLbls>
        <c:marker val="1"/>
        <c:smooth val="0"/>
        <c:axId val="101394304"/>
        <c:axId val="101392768"/>
      </c:lineChart>
      <c:catAx>
        <c:axId val="101627008"/>
        <c:scaling>
          <c:orientation val="minMax"/>
        </c:scaling>
        <c:delete val="0"/>
        <c:axPos val="b"/>
        <c:numFmt formatCode="General" sourceLinked="0"/>
        <c:majorTickMark val="none"/>
        <c:minorTickMark val="none"/>
        <c:tickLblPos val="nextTo"/>
        <c:crossAx val="101628544"/>
        <c:crosses val="autoZero"/>
        <c:auto val="1"/>
        <c:lblAlgn val="ctr"/>
        <c:lblOffset val="100"/>
        <c:noMultiLvlLbl val="0"/>
      </c:catAx>
      <c:valAx>
        <c:axId val="101628544"/>
        <c:scaling>
          <c:orientation val="minMax"/>
          <c:min val="0"/>
        </c:scaling>
        <c:delete val="0"/>
        <c:axPos val="l"/>
        <c:majorGridlines/>
        <c:numFmt formatCode="0%" sourceLinked="0"/>
        <c:majorTickMark val="none"/>
        <c:minorTickMark val="none"/>
        <c:tickLblPos val="nextTo"/>
        <c:crossAx val="101627008"/>
        <c:crosses val="autoZero"/>
        <c:crossBetween val="between"/>
        <c:minorUnit val="2.0000000000000011E-2"/>
      </c:valAx>
      <c:valAx>
        <c:axId val="101392768"/>
        <c:scaling>
          <c:orientation val="minMax"/>
        </c:scaling>
        <c:delete val="0"/>
        <c:axPos val="r"/>
        <c:numFmt formatCode="_-* #,##0_-;\-* #,##0_-;_-* &quot;-&quot;??_-;_-@_-" sourceLinked="1"/>
        <c:majorTickMark val="out"/>
        <c:minorTickMark val="none"/>
        <c:tickLblPos val="nextTo"/>
        <c:crossAx val="101394304"/>
        <c:crosses val="max"/>
        <c:crossBetween val="between"/>
      </c:valAx>
      <c:catAx>
        <c:axId val="101394304"/>
        <c:scaling>
          <c:orientation val="minMax"/>
        </c:scaling>
        <c:delete val="1"/>
        <c:axPos val="b"/>
        <c:numFmt formatCode="General" sourceLinked="1"/>
        <c:majorTickMark val="out"/>
        <c:minorTickMark val="none"/>
        <c:tickLblPos val="none"/>
        <c:crossAx val="101392768"/>
        <c:crosses val="autoZero"/>
        <c:auto val="1"/>
        <c:lblAlgn val="ctr"/>
        <c:lblOffset val="100"/>
        <c:noMultiLvlLbl val="0"/>
      </c:catAx>
    </c:plotArea>
    <c:legend>
      <c:legendPos val="b"/>
      <c:overlay val="0"/>
    </c:legend>
    <c:plotVisOnly val="1"/>
    <c:dispBlanksAs val="gap"/>
    <c:showDLblsOverMax val="0"/>
  </c:chart>
  <c:txPr>
    <a:bodyPr/>
    <a:lstStyle/>
    <a:p>
      <a:pPr>
        <a:defRPr sz="1200">
          <a:latin typeface="微軟正黑體" pitchFamily="34" charset="-120"/>
          <a:ea typeface="微軟正黑體" pitchFamily="34" charset="-120"/>
        </a:defRPr>
      </a:pPr>
      <a:endParaRPr lang="zh-TW"/>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view3D>
    <c:floor>
      <c:thickness val="0"/>
    </c:floor>
    <c:sideWall>
      <c:thickness val="0"/>
    </c:sideWall>
    <c:backWall>
      <c:thickness val="0"/>
    </c:backWall>
    <c:plotArea>
      <c:layout/>
      <c:pie3DChart>
        <c:varyColors val="1"/>
        <c:dLbls>
          <c:showLegendKey val="0"/>
          <c:showVal val="0"/>
          <c:showCatName val="1"/>
          <c:showSerName val="0"/>
          <c:showPercent val="1"/>
          <c:showBubbleSize val="0"/>
          <c:showLeaderLines val="0"/>
        </c:dLbls>
      </c:pie3D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'111Q2年銷售數量分類圓餅圖'!$B$3</c:f>
              <c:strCache>
                <c:ptCount val="1"/>
                <c:pt idx="0">
                  <c:v>111Q2銷售數量</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noFill/>
              </a:ln>
              <a:effectLst>
                <a:outerShdw blurRad="40000" dist="20000" dir="5400000" rotWithShape="0">
                  <a:srgbClr val="000000">
                    <a:alpha val="38000"/>
                  </a:srgbClr>
                </a:outerShdw>
              </a:effectLst>
              <a:sp3d/>
            </c:spPr>
            <c:extLst>
              <c:ext xmlns:c16="http://schemas.microsoft.com/office/drawing/2014/chart" uri="{C3380CC4-5D6E-409C-BE32-E72D297353CC}">
                <c16:uniqueId val="{00000001-89E9-45BF-92A3-42C6FE85E848}"/>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a:noFill/>
              </a:ln>
              <a:effectLst>
                <a:outerShdw blurRad="40000" dist="20000" dir="5400000" rotWithShape="0">
                  <a:srgbClr val="000000">
                    <a:alpha val="38000"/>
                  </a:srgbClr>
                </a:outerShdw>
              </a:effectLst>
              <a:sp3d/>
            </c:spPr>
            <c:extLst>
              <c:ext xmlns:c16="http://schemas.microsoft.com/office/drawing/2014/chart" uri="{C3380CC4-5D6E-409C-BE32-E72D297353CC}">
                <c16:uniqueId val="{00000003-89E9-45BF-92A3-42C6FE85E848}"/>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a:noFill/>
              </a:ln>
              <a:effectLst>
                <a:outerShdw blurRad="40000" dist="20000" dir="5400000" rotWithShape="0">
                  <a:srgbClr val="000000">
                    <a:alpha val="38000"/>
                  </a:srgbClr>
                </a:outerShdw>
              </a:effectLst>
              <a:sp3d/>
            </c:spPr>
            <c:extLst>
              <c:ext xmlns:c16="http://schemas.microsoft.com/office/drawing/2014/chart" uri="{C3380CC4-5D6E-409C-BE32-E72D297353CC}">
                <c16:uniqueId val="{00000005-54E6-4A82-8150-4A7DF183DFD9}"/>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a:noFill/>
              </a:ln>
              <a:effectLst>
                <a:outerShdw blurRad="40000" dist="20000" dir="5400000" rotWithShape="0">
                  <a:srgbClr val="000000">
                    <a:alpha val="38000"/>
                  </a:srgbClr>
                </a:outerShdw>
              </a:effectLst>
              <a:sp3d/>
            </c:spPr>
            <c:extLst>
              <c:ext xmlns:c16="http://schemas.microsoft.com/office/drawing/2014/chart" uri="{C3380CC4-5D6E-409C-BE32-E72D297353CC}">
                <c16:uniqueId val="{00000002-89E9-45BF-92A3-42C6FE85E848}"/>
              </c:ext>
            </c:extLst>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a:noFill/>
              </a:ln>
              <a:effectLst>
                <a:outerShdw blurRad="40000" dist="20000" dir="5400000" rotWithShape="0">
                  <a:srgbClr val="000000">
                    <a:alpha val="38000"/>
                  </a:srgbClr>
                </a:outerShdw>
              </a:effectLst>
              <a:sp3d/>
            </c:spPr>
            <c:extLst>
              <c:ext xmlns:c16="http://schemas.microsoft.com/office/drawing/2014/chart" uri="{C3380CC4-5D6E-409C-BE32-E72D297353CC}">
                <c16:uniqueId val="{00000009-54E6-4A82-8150-4A7DF183DFD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'111Q2年銷售數量分類圓餅圖'!$A$4:$A$8</c:f>
              <c:strCache>
                <c:ptCount val="5"/>
                <c:pt idx="0">
                  <c:v>裸銅線</c:v>
                </c:pt>
                <c:pt idx="1">
                  <c:v>電力線纜(工程)</c:v>
                </c:pt>
                <c:pt idx="2">
                  <c:v>通信線纜</c:v>
                </c:pt>
                <c:pt idx="3">
                  <c:v>漆包線</c:v>
                </c:pt>
                <c:pt idx="4">
                  <c:v>其他(加工、租金等)</c:v>
                </c:pt>
              </c:strCache>
            </c:strRef>
          </c:cat>
          <c:val>
            <c:numRef>
              <c:f>'111Q2年銷售數量分類圓餅圖'!$B$4:$B$8</c:f>
              <c:numCache>
                <c:formatCode>_-* #,##0_-;\-* #,##0_-;_-* "-"??_-;_-@_-</c:formatCode>
                <c:ptCount val="5"/>
                <c:pt idx="0">
                  <c:v>2878.7539000000002</c:v>
                </c:pt>
                <c:pt idx="1">
                  <c:v>16149.17951</c:v>
                </c:pt>
                <c:pt idx="2">
                  <c:v>460.04252000000002</c:v>
                </c:pt>
                <c:pt idx="3">
                  <c:v>5564.8382099999999</c:v>
                </c:pt>
                <c:pt idx="4">
                  <c:v>1053.0276999999999</c:v>
                </c:pt>
              </c:numCache>
            </c:numRef>
          </c:val>
          <c:extLst>
            <c:ext xmlns:c16="http://schemas.microsoft.com/office/drawing/2014/chart" uri="{C3380CC4-5D6E-409C-BE32-E72D297353CC}">
              <c16:uniqueId val="{00000000-89E9-45BF-92A3-42C6FE85E848}"/>
            </c:ext>
          </c:extLst>
        </c:ser>
        <c:dLbls>
          <c:showLegendKey val="0"/>
          <c:showVal val="0"/>
          <c:showCatName val="1"/>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微軟正黑體" panose="020B0604030504040204" pitchFamily="34" charset="-120"/>
              <a:ea typeface="微軟正黑體" panose="020B0604030504040204" pitchFamily="34" charset="-120"/>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8.6451284827871525E-2"/>
          <c:y val="0.1561073238158345"/>
          <c:w val="0.82709743034425698"/>
          <c:h val="0.80635484315585504"/>
        </c:manualLayout>
      </c:layout>
      <c:pie3DChart>
        <c:varyColors val="1"/>
        <c:dLbls>
          <c:showLegendKey val="0"/>
          <c:showVal val="0"/>
          <c:showCatName val="1"/>
          <c:showSerName val="0"/>
          <c:showPercent val="1"/>
          <c:showBubbleSize val="0"/>
          <c:showLeaderLines val="0"/>
        </c:dLbls>
      </c:pie3D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'111Q2年銷售金額分類圓餅圖'!$B$21</c:f>
              <c:strCache>
                <c:ptCount val="1"/>
                <c:pt idx="0">
                  <c:v>111Q2銷售額-合計</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noFill/>
              </a:ln>
              <a:effectLst>
                <a:outerShdw blurRad="40000" dist="20000" dir="5400000" rotWithShape="0">
                  <a:srgbClr val="000000">
                    <a:alpha val="38000"/>
                  </a:srgbClr>
                </a:outerShdw>
              </a:effectLst>
              <a:sp3d/>
            </c:spPr>
            <c:extLst>
              <c:ext xmlns:c16="http://schemas.microsoft.com/office/drawing/2014/chart" uri="{C3380CC4-5D6E-409C-BE32-E72D297353CC}">
                <c16:uniqueId val="{00000000-997C-435B-86D0-0F16737EB31F}"/>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a:noFill/>
              </a:ln>
              <a:effectLst>
                <a:outerShdw blurRad="40000" dist="20000" dir="5400000" rotWithShape="0">
                  <a:srgbClr val="000000">
                    <a:alpha val="38000"/>
                  </a:srgbClr>
                </a:outerShdw>
              </a:effectLst>
              <a:sp3d/>
            </c:spPr>
            <c:extLst>
              <c:ext xmlns:c16="http://schemas.microsoft.com/office/drawing/2014/chart" uri="{C3380CC4-5D6E-409C-BE32-E72D297353CC}">
                <c16:uniqueId val="{00000001-997C-435B-86D0-0F16737EB31F}"/>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a:noFill/>
              </a:ln>
              <a:effectLst>
                <a:outerShdw blurRad="40000" dist="20000" dir="5400000" rotWithShape="0">
                  <a:srgbClr val="000000">
                    <a:alpha val="38000"/>
                  </a:srgbClr>
                </a:outerShdw>
              </a:effectLst>
              <a:sp3d/>
            </c:spPr>
            <c:extLst>
              <c:ext xmlns:c16="http://schemas.microsoft.com/office/drawing/2014/chart" uri="{C3380CC4-5D6E-409C-BE32-E72D297353CC}">
                <c16:uniqueId val="{00000005-EC1A-4266-ACA0-18B00A13924B}"/>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a:noFill/>
              </a:ln>
              <a:effectLst>
                <a:outerShdw blurRad="40000" dist="20000" dir="5400000" rotWithShape="0">
                  <a:srgbClr val="000000">
                    <a:alpha val="38000"/>
                  </a:srgbClr>
                </a:outerShdw>
              </a:effectLst>
              <a:sp3d/>
            </c:spPr>
            <c:extLst>
              <c:ext xmlns:c16="http://schemas.microsoft.com/office/drawing/2014/chart" uri="{C3380CC4-5D6E-409C-BE32-E72D297353CC}">
                <c16:uniqueId val="{00000002-997C-435B-86D0-0F16737EB31F}"/>
              </c:ext>
            </c:extLst>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a:noFill/>
              </a:ln>
              <a:effectLst>
                <a:outerShdw blurRad="40000" dist="20000" dir="5400000" rotWithShape="0">
                  <a:srgbClr val="000000">
                    <a:alpha val="38000"/>
                  </a:srgbClr>
                </a:outerShdw>
              </a:effectLst>
              <a:sp3d/>
            </c:spPr>
            <c:extLst>
              <c:ext xmlns:c16="http://schemas.microsoft.com/office/drawing/2014/chart" uri="{C3380CC4-5D6E-409C-BE32-E72D297353CC}">
                <c16:uniqueId val="{00000003-997C-435B-86D0-0F16737EB31F}"/>
              </c:ext>
            </c:extLst>
          </c:dPt>
          <c:dLbls>
            <c:dLbl>
              <c:idx val="4"/>
              <c:tx>
                <c:rich>
                  <a:bodyPr/>
                  <a:lstStyle/>
                  <a:p>
                    <a:fld id="{FBA34035-841F-4C18-B0CA-9F38BB4C118F}" type="CATEGORYNAME">
                      <a:rPr lang="zh-TW" altLang="en-US" sz="1000" b="0" i="0" u="none" strike="noStrike" kern="1200" baseline="0" smtClean="0">
                        <a:solidFill>
                          <a:sysClr val="windowText" lastClr="000000"/>
                        </a:solidFill>
                        <a:latin typeface="微軟正黑體" pitchFamily="34" charset="-120"/>
                        <a:ea typeface="微軟正黑體" pitchFamily="34" charset="-120"/>
                      </a:rPr>
                      <a:pPr/>
                      <a:t>[類別名稱]</a:t>
                    </a:fld>
                    <a:r>
                      <a:rPr lang="en-US" altLang="zh-TW" sz="1000" b="0" i="0" u="none" strike="noStrike" kern="1200" baseline="0" dirty="0">
                        <a:solidFill>
                          <a:sysClr val="windowText" lastClr="000000"/>
                        </a:solidFill>
                        <a:latin typeface="微軟正黑體" pitchFamily="34" charset="-120"/>
                        <a:ea typeface="微軟正黑體" pitchFamily="34" charset="-120"/>
                      </a:rPr>
                      <a:t>3%</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97C-435B-86D0-0F16737EB31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'111Q2年銷售金額分類圓餅圖'!$A$22:$A$26</c:f>
              <c:strCache>
                <c:ptCount val="5"/>
                <c:pt idx="0">
                  <c:v>裸銅線</c:v>
                </c:pt>
                <c:pt idx="1">
                  <c:v>電力線纜(工程)</c:v>
                </c:pt>
                <c:pt idx="2">
                  <c:v>通信線纜</c:v>
                </c:pt>
                <c:pt idx="3">
                  <c:v>漆包線</c:v>
                </c:pt>
                <c:pt idx="4">
                  <c:v>其他</c:v>
                </c:pt>
              </c:strCache>
            </c:strRef>
          </c:cat>
          <c:val>
            <c:numRef>
              <c:f>'111Q2年銷售金額分類圓餅圖'!$B$22:$B$26</c:f>
              <c:numCache>
                <c:formatCode>#,##0</c:formatCode>
                <c:ptCount val="5"/>
                <c:pt idx="0">
                  <c:v>840397.28300000005</c:v>
                </c:pt>
                <c:pt idx="1">
                  <c:v>4284343.6119999997</c:v>
                </c:pt>
                <c:pt idx="2">
                  <c:v>115600.26199999999</c:v>
                </c:pt>
                <c:pt idx="3">
                  <c:v>1882685.9650000001</c:v>
                </c:pt>
                <c:pt idx="4">
                  <c:v>256400.83500000002</c:v>
                </c:pt>
              </c:numCache>
            </c:numRef>
          </c:val>
          <c:extLst>
            <c:ext xmlns:c16="http://schemas.microsoft.com/office/drawing/2014/chart" uri="{C3380CC4-5D6E-409C-BE32-E72D297353CC}">
              <c16:uniqueId val="{00000004-997C-435B-86D0-0F16737EB31F}"/>
            </c:ext>
          </c:extLst>
        </c:ser>
        <c:dLbls>
          <c:showLegendKey val="0"/>
          <c:showVal val="0"/>
          <c:showCatName val="1"/>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微軟正黑體" panose="020B0604030504040204" pitchFamily="34" charset="-120"/>
              <a:ea typeface="微軟正黑體" panose="020B0604030504040204" pitchFamily="34" charset="-120"/>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9416763930229466"/>
          <c:y val="2.2141847298916523E-2"/>
          <c:w val="0.7804097568250371"/>
          <c:h val="0.78659031401165258"/>
        </c:manualLayout>
      </c:layout>
      <c:bar3DChart>
        <c:barDir val="col"/>
        <c:grouping val="clustered"/>
        <c:varyColors val="0"/>
        <c:ser>
          <c:idx val="1"/>
          <c:order val="0"/>
          <c:tx>
            <c:strRef>
              <c:f>工作表1!$A$2</c:f>
              <c:strCache>
                <c:ptCount val="1"/>
                <c:pt idx="0">
                  <c:v>截至目前裝置容量(Kwp)</c:v>
                </c:pt>
              </c:strCache>
            </c:strRef>
          </c:tx>
          <c:spPr>
            <a:solidFill>
              <a:schemeClr val="accent6">
                <a:lumMod val="40000"/>
                <a:lumOff val="60000"/>
              </a:schemeClr>
            </a:solidFill>
            <a:ln>
              <a:noFill/>
            </a:ln>
            <a:effectLst/>
            <a:sp3d/>
          </c:spPr>
          <c:invertIfNegative val="0"/>
          <c:cat>
            <c:strRef>
              <c:f>工作表1!$B$1:$F$1</c:f>
              <c:strCache>
                <c:ptCount val="5"/>
                <c:pt idx="0">
                  <c:v>大亞綠能</c:v>
                </c:pt>
                <c:pt idx="1">
                  <c:v>博斯</c:v>
                </c:pt>
                <c:pt idx="2">
                  <c:v>大聚</c:v>
                </c:pt>
                <c:pt idx="3">
                  <c:v>博碩</c:v>
                </c:pt>
                <c:pt idx="4">
                  <c:v>心忠</c:v>
                </c:pt>
              </c:strCache>
            </c:strRef>
          </c:cat>
          <c:val>
            <c:numRef>
              <c:f>工作表1!$B$2:$F$2</c:f>
              <c:numCache>
                <c:formatCode>_(* #,##0.00_);_(* \(#,##0.00\);_(* "-"??_);_(@_)</c:formatCode>
                <c:ptCount val="5"/>
                <c:pt idx="0">
                  <c:v>1833.35</c:v>
                </c:pt>
                <c:pt idx="1">
                  <c:v>35724.9</c:v>
                </c:pt>
                <c:pt idx="2">
                  <c:v>2392.25</c:v>
                </c:pt>
                <c:pt idx="3">
                  <c:v>5546.1</c:v>
                </c:pt>
                <c:pt idx="4">
                  <c:v>75969.600000000006</c:v>
                </c:pt>
              </c:numCache>
            </c:numRef>
          </c:val>
          <c:extLst>
            <c:ext xmlns:c16="http://schemas.microsoft.com/office/drawing/2014/chart" uri="{C3380CC4-5D6E-409C-BE32-E72D297353CC}">
              <c16:uniqueId val="{00000000-8820-46D0-BAF9-BE92931D48E6}"/>
            </c:ext>
          </c:extLst>
        </c:ser>
        <c:ser>
          <c:idx val="2"/>
          <c:order val="1"/>
          <c:tx>
            <c:strRef>
              <c:f>工作表1!$A$3</c:f>
              <c:strCache>
                <c:ptCount val="1"/>
                <c:pt idx="0">
                  <c:v>2019年發電度數(仟度)</c:v>
                </c:pt>
              </c:strCache>
            </c:strRef>
          </c:tx>
          <c:spPr>
            <a:gradFill>
              <a:gsLst>
                <a:gs pos="100000">
                  <a:schemeClr val="accent5">
                    <a:alpha val="0"/>
                  </a:schemeClr>
                </a:gs>
                <a:gs pos="50000">
                  <a:schemeClr val="accent5"/>
                </a:gs>
              </a:gsLst>
              <a:lin ang="5400000" scaled="0"/>
            </a:gradFill>
            <a:ln>
              <a:noFill/>
            </a:ln>
            <a:effectLst/>
            <a:sp3d/>
          </c:spPr>
          <c:invertIfNegative val="0"/>
          <c:cat>
            <c:strRef>
              <c:f>工作表1!$B$1:$F$1</c:f>
              <c:strCache>
                <c:ptCount val="5"/>
                <c:pt idx="0">
                  <c:v>大亞綠能</c:v>
                </c:pt>
                <c:pt idx="1">
                  <c:v>博斯</c:v>
                </c:pt>
                <c:pt idx="2">
                  <c:v>大聚</c:v>
                </c:pt>
                <c:pt idx="3">
                  <c:v>博碩</c:v>
                </c:pt>
                <c:pt idx="4">
                  <c:v>心忠</c:v>
                </c:pt>
              </c:strCache>
            </c:strRef>
          </c:cat>
          <c:val>
            <c:numRef>
              <c:f>工作表1!$B$3:$F$3</c:f>
              <c:numCache>
                <c:formatCode>_(* #,##0.00_);_(* \(#,##0.00\);_(* "-"??_);_(@_)</c:formatCode>
                <c:ptCount val="5"/>
                <c:pt idx="0">
                  <c:v>1503.44</c:v>
                </c:pt>
                <c:pt idx="1">
                  <c:v>24944.799999999999</c:v>
                </c:pt>
                <c:pt idx="2">
                  <c:v>2935.53</c:v>
                </c:pt>
                <c:pt idx="3">
                  <c:v>6780.5</c:v>
                </c:pt>
                <c:pt idx="4">
                  <c:v>0</c:v>
                </c:pt>
              </c:numCache>
            </c:numRef>
          </c:val>
          <c:extLst>
            <c:ext xmlns:c16="http://schemas.microsoft.com/office/drawing/2014/chart" uri="{C3380CC4-5D6E-409C-BE32-E72D297353CC}">
              <c16:uniqueId val="{00000001-8820-46D0-BAF9-BE92931D48E6}"/>
            </c:ext>
          </c:extLst>
        </c:ser>
        <c:ser>
          <c:idx val="3"/>
          <c:order val="2"/>
          <c:tx>
            <c:strRef>
              <c:f>工作表1!$A$4</c:f>
              <c:strCache>
                <c:ptCount val="1"/>
                <c:pt idx="0">
                  <c:v>2020年發電度數(仟度)</c:v>
                </c:pt>
              </c:strCache>
            </c:strRef>
          </c:tx>
          <c:spPr>
            <a:solidFill>
              <a:srgbClr val="FFC000"/>
            </a:solidFill>
            <a:ln>
              <a:noFill/>
            </a:ln>
            <a:effectLst/>
            <a:sp3d/>
          </c:spPr>
          <c:invertIfNegative val="0"/>
          <c:cat>
            <c:strRef>
              <c:f>工作表1!$B$1:$F$1</c:f>
              <c:strCache>
                <c:ptCount val="5"/>
                <c:pt idx="0">
                  <c:v>大亞綠能</c:v>
                </c:pt>
                <c:pt idx="1">
                  <c:v>博斯</c:v>
                </c:pt>
                <c:pt idx="2">
                  <c:v>大聚</c:v>
                </c:pt>
                <c:pt idx="3">
                  <c:v>博碩</c:v>
                </c:pt>
                <c:pt idx="4">
                  <c:v>心忠</c:v>
                </c:pt>
              </c:strCache>
            </c:strRef>
          </c:cat>
          <c:val>
            <c:numRef>
              <c:f>工作表1!$B$4:$F$4</c:f>
              <c:numCache>
                <c:formatCode>_(* #,##0.00_);_(* \(#,##0.00\);_(* "-"??_);_(@_)</c:formatCode>
                <c:ptCount val="5"/>
                <c:pt idx="0">
                  <c:v>2105.2800000000002</c:v>
                </c:pt>
                <c:pt idx="1">
                  <c:v>30239.119999999999</c:v>
                </c:pt>
                <c:pt idx="2">
                  <c:v>3175.9</c:v>
                </c:pt>
                <c:pt idx="3">
                  <c:v>7943.65</c:v>
                </c:pt>
                <c:pt idx="4">
                  <c:v>0</c:v>
                </c:pt>
              </c:numCache>
            </c:numRef>
          </c:val>
          <c:extLst>
            <c:ext xmlns:c16="http://schemas.microsoft.com/office/drawing/2014/chart" uri="{C3380CC4-5D6E-409C-BE32-E72D297353CC}">
              <c16:uniqueId val="{00000002-8820-46D0-BAF9-BE92931D48E6}"/>
            </c:ext>
          </c:extLst>
        </c:ser>
        <c:ser>
          <c:idx val="4"/>
          <c:order val="3"/>
          <c:tx>
            <c:strRef>
              <c:f>工作表1!$A$5</c:f>
              <c:strCache>
                <c:ptCount val="1"/>
                <c:pt idx="0">
                  <c:v>2021年發電度數(仟度)</c:v>
                </c:pt>
              </c:strCache>
            </c:strRef>
          </c:tx>
          <c:spPr>
            <a:solidFill>
              <a:srgbClr val="996600"/>
            </a:solidFill>
            <a:ln>
              <a:noFill/>
            </a:ln>
            <a:effectLst/>
            <a:sp3d/>
          </c:spPr>
          <c:invertIfNegative val="0"/>
          <c:cat>
            <c:strRef>
              <c:f>工作表1!$B$1:$F$1</c:f>
              <c:strCache>
                <c:ptCount val="5"/>
                <c:pt idx="0">
                  <c:v>大亞綠能</c:v>
                </c:pt>
                <c:pt idx="1">
                  <c:v>博斯</c:v>
                </c:pt>
                <c:pt idx="2">
                  <c:v>大聚</c:v>
                </c:pt>
                <c:pt idx="3">
                  <c:v>博碩</c:v>
                </c:pt>
                <c:pt idx="4">
                  <c:v>心忠</c:v>
                </c:pt>
              </c:strCache>
            </c:strRef>
          </c:cat>
          <c:val>
            <c:numRef>
              <c:f>工作表1!$B$5:$F$5</c:f>
              <c:numCache>
                <c:formatCode>_(* #,##0.00_);_(* \(#,##0.00\);_(* "-"??_);_(@_)</c:formatCode>
                <c:ptCount val="5"/>
                <c:pt idx="0">
                  <c:v>2046.06</c:v>
                </c:pt>
                <c:pt idx="1">
                  <c:v>34635.980000000003</c:v>
                </c:pt>
                <c:pt idx="2">
                  <c:v>3038.32</c:v>
                </c:pt>
                <c:pt idx="3">
                  <c:v>7281.28</c:v>
                </c:pt>
                <c:pt idx="4">
                  <c:v>106468.09</c:v>
                </c:pt>
              </c:numCache>
            </c:numRef>
          </c:val>
          <c:extLst>
            <c:ext xmlns:c16="http://schemas.microsoft.com/office/drawing/2014/chart" uri="{C3380CC4-5D6E-409C-BE32-E72D297353CC}">
              <c16:uniqueId val="{00000003-8820-46D0-BAF9-BE92931D48E6}"/>
            </c:ext>
          </c:extLst>
        </c:ser>
        <c:ser>
          <c:idx val="0"/>
          <c:order val="4"/>
          <c:tx>
            <c:strRef>
              <c:f>工作表1!$A$6</c:f>
              <c:strCache>
                <c:ptCount val="1"/>
                <c:pt idx="0">
                  <c:v>2022年Q2發電度數(仟度)</c:v>
                </c:pt>
              </c:strCache>
            </c:strRef>
          </c:tx>
          <c:spPr>
            <a:solidFill>
              <a:srgbClr val="00B050"/>
            </a:solidFill>
            <a:ln>
              <a:noFill/>
            </a:ln>
            <a:effectLst/>
            <a:sp3d/>
          </c:spPr>
          <c:invertIfNegative val="0"/>
          <c:cat>
            <c:strRef>
              <c:f>工作表1!$B$1:$F$1</c:f>
              <c:strCache>
                <c:ptCount val="5"/>
                <c:pt idx="0">
                  <c:v>大亞綠能</c:v>
                </c:pt>
                <c:pt idx="1">
                  <c:v>博斯</c:v>
                </c:pt>
                <c:pt idx="2">
                  <c:v>大聚</c:v>
                </c:pt>
                <c:pt idx="3">
                  <c:v>博碩</c:v>
                </c:pt>
                <c:pt idx="4">
                  <c:v>心忠</c:v>
                </c:pt>
              </c:strCache>
            </c:strRef>
          </c:cat>
          <c:val>
            <c:numRef>
              <c:f>工作表1!$B$6:$F$6</c:f>
              <c:numCache>
                <c:formatCode>_(* #,##0.00_);_(* \(#,##0.00\);_(* "-"??_);_(@_)</c:formatCode>
                <c:ptCount val="5"/>
                <c:pt idx="0">
                  <c:v>917</c:v>
                </c:pt>
                <c:pt idx="1">
                  <c:v>17992</c:v>
                </c:pt>
                <c:pt idx="2">
                  <c:v>1416</c:v>
                </c:pt>
                <c:pt idx="3">
                  <c:v>3534</c:v>
                </c:pt>
                <c:pt idx="4">
                  <c:v>49625</c:v>
                </c:pt>
              </c:numCache>
            </c:numRef>
          </c:val>
          <c:extLst>
            <c:ext xmlns:c16="http://schemas.microsoft.com/office/drawing/2014/chart" uri="{C3380CC4-5D6E-409C-BE32-E72D297353CC}">
              <c16:uniqueId val="{00000004-8820-46D0-BAF9-BE92931D48E6}"/>
            </c:ext>
          </c:extLst>
        </c:ser>
        <c:dLbls>
          <c:showLegendKey val="0"/>
          <c:showVal val="0"/>
          <c:showCatName val="0"/>
          <c:showSerName val="0"/>
          <c:showPercent val="0"/>
          <c:showBubbleSize val="0"/>
        </c:dLbls>
        <c:gapWidth val="150"/>
        <c:gapDepth val="0"/>
        <c:shape val="box"/>
        <c:axId val="486888168"/>
        <c:axId val="486881280"/>
        <c:axId val="0"/>
      </c:bar3DChart>
      <c:catAx>
        <c:axId val="4868881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86881280"/>
        <c:crosses val="autoZero"/>
        <c:auto val="1"/>
        <c:lblAlgn val="ctr"/>
        <c:lblOffset val="100"/>
        <c:noMultiLvlLbl val="0"/>
      </c:catAx>
      <c:valAx>
        <c:axId val="486881280"/>
        <c:scaling>
          <c:orientation val="minMax"/>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crossAx val="486888168"/>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工作表1!$A$8</c:f>
              <c:strCache>
                <c:ptCount val="1"/>
                <c:pt idx="0">
                  <c:v>2019年度電業收入(仟元)</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工作表1!$B$1:$F$1</c:f>
              <c:strCache>
                <c:ptCount val="5"/>
                <c:pt idx="0">
                  <c:v>大亞綠能</c:v>
                </c:pt>
                <c:pt idx="1">
                  <c:v>博斯</c:v>
                </c:pt>
                <c:pt idx="2">
                  <c:v>大聚</c:v>
                </c:pt>
                <c:pt idx="3">
                  <c:v>博碩</c:v>
                </c:pt>
                <c:pt idx="4">
                  <c:v>心忠</c:v>
                </c:pt>
              </c:strCache>
            </c:strRef>
          </c:cat>
          <c:val>
            <c:numRef>
              <c:f>工作表1!$B$8:$F$8</c:f>
              <c:numCache>
                <c:formatCode>_-* #,##0_-;\-* #,##0_-;_-* "-"??_-;_-@_-</c:formatCode>
                <c:ptCount val="5"/>
                <c:pt idx="0">
                  <c:v>8312</c:v>
                </c:pt>
                <c:pt idx="1">
                  <c:v>117552</c:v>
                </c:pt>
                <c:pt idx="2">
                  <c:v>14834</c:v>
                </c:pt>
                <c:pt idx="3">
                  <c:v>29803</c:v>
                </c:pt>
                <c:pt idx="4">
                  <c:v>0</c:v>
                </c:pt>
              </c:numCache>
            </c:numRef>
          </c:val>
          <c:extLst>
            <c:ext xmlns:c16="http://schemas.microsoft.com/office/drawing/2014/chart" uri="{C3380CC4-5D6E-409C-BE32-E72D297353CC}">
              <c16:uniqueId val="{00000000-0B31-4BA3-BEA0-F694B74A67C2}"/>
            </c:ext>
          </c:extLst>
        </c:ser>
        <c:ser>
          <c:idx val="1"/>
          <c:order val="1"/>
          <c:tx>
            <c:strRef>
              <c:f>工作表1!$A$9</c:f>
              <c:strCache>
                <c:ptCount val="1"/>
                <c:pt idx="0">
                  <c:v>2020年度電業收入(仟元)</c:v>
                </c:pt>
              </c:strCache>
            </c:strRef>
          </c:tx>
          <c:spPr>
            <a:solidFill>
              <a:srgbClr val="FFFF00"/>
            </a:solidFill>
            <a:ln>
              <a:noFill/>
            </a:ln>
            <a:effectLst/>
            <a:sp3d/>
          </c:spPr>
          <c:invertIfNegative val="0"/>
          <c:cat>
            <c:strRef>
              <c:f>工作表1!$B$1:$F$1</c:f>
              <c:strCache>
                <c:ptCount val="5"/>
                <c:pt idx="0">
                  <c:v>大亞綠能</c:v>
                </c:pt>
                <c:pt idx="1">
                  <c:v>博斯</c:v>
                </c:pt>
                <c:pt idx="2">
                  <c:v>大聚</c:v>
                </c:pt>
                <c:pt idx="3">
                  <c:v>博碩</c:v>
                </c:pt>
                <c:pt idx="4">
                  <c:v>心忠</c:v>
                </c:pt>
              </c:strCache>
            </c:strRef>
          </c:cat>
          <c:val>
            <c:numRef>
              <c:f>工作表1!$B$9:$F$9</c:f>
              <c:numCache>
                <c:formatCode>_-* #,##0_-;\-* #,##0_-;_-* "-"??_-;_-@_-</c:formatCode>
                <c:ptCount val="5"/>
                <c:pt idx="0">
                  <c:v>10170</c:v>
                </c:pt>
                <c:pt idx="1">
                  <c:v>141797</c:v>
                </c:pt>
                <c:pt idx="2">
                  <c:v>16049</c:v>
                </c:pt>
                <c:pt idx="3">
                  <c:v>34367</c:v>
                </c:pt>
                <c:pt idx="4">
                  <c:v>0</c:v>
                </c:pt>
              </c:numCache>
            </c:numRef>
          </c:val>
          <c:extLst>
            <c:ext xmlns:c16="http://schemas.microsoft.com/office/drawing/2014/chart" uri="{C3380CC4-5D6E-409C-BE32-E72D297353CC}">
              <c16:uniqueId val="{00000001-0B31-4BA3-BEA0-F694B74A67C2}"/>
            </c:ext>
          </c:extLst>
        </c:ser>
        <c:ser>
          <c:idx val="2"/>
          <c:order val="2"/>
          <c:tx>
            <c:strRef>
              <c:f>工作表1!$A$10</c:f>
              <c:strCache>
                <c:ptCount val="1"/>
                <c:pt idx="0">
                  <c:v>2021年度電業收入(仟元)</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工作表1!$B$1:$F$1</c:f>
              <c:strCache>
                <c:ptCount val="5"/>
                <c:pt idx="0">
                  <c:v>大亞綠能</c:v>
                </c:pt>
                <c:pt idx="1">
                  <c:v>博斯</c:v>
                </c:pt>
                <c:pt idx="2">
                  <c:v>大聚</c:v>
                </c:pt>
                <c:pt idx="3">
                  <c:v>博碩</c:v>
                </c:pt>
                <c:pt idx="4">
                  <c:v>心忠</c:v>
                </c:pt>
              </c:strCache>
            </c:strRef>
          </c:cat>
          <c:val>
            <c:numRef>
              <c:f>工作表1!$B$10:$F$10</c:f>
              <c:numCache>
                <c:formatCode>_-* #,##0_-;\-* #,##0_-;_-* "-"??_-;_-@_-</c:formatCode>
                <c:ptCount val="5"/>
                <c:pt idx="0">
                  <c:v>10804</c:v>
                </c:pt>
                <c:pt idx="1">
                  <c:v>195223</c:v>
                </c:pt>
                <c:pt idx="2">
                  <c:v>15354</c:v>
                </c:pt>
                <c:pt idx="3">
                  <c:v>31502</c:v>
                </c:pt>
                <c:pt idx="4">
                  <c:v>514177</c:v>
                </c:pt>
              </c:numCache>
            </c:numRef>
          </c:val>
          <c:extLst>
            <c:ext xmlns:c16="http://schemas.microsoft.com/office/drawing/2014/chart" uri="{C3380CC4-5D6E-409C-BE32-E72D297353CC}">
              <c16:uniqueId val="{00000002-0B31-4BA3-BEA0-F694B74A67C2}"/>
            </c:ext>
          </c:extLst>
        </c:ser>
        <c:ser>
          <c:idx val="3"/>
          <c:order val="3"/>
          <c:tx>
            <c:strRef>
              <c:f>工作表1!$A$11</c:f>
              <c:strCache>
                <c:ptCount val="1"/>
                <c:pt idx="0">
                  <c:v>2022年Q2電業收入(仟元)</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工作表1!$B$1:$F$1</c:f>
              <c:strCache>
                <c:ptCount val="5"/>
                <c:pt idx="0">
                  <c:v>大亞綠能</c:v>
                </c:pt>
                <c:pt idx="1">
                  <c:v>博斯</c:v>
                </c:pt>
                <c:pt idx="2">
                  <c:v>大聚</c:v>
                </c:pt>
                <c:pt idx="3">
                  <c:v>博碩</c:v>
                </c:pt>
                <c:pt idx="4">
                  <c:v>心忠</c:v>
                </c:pt>
              </c:strCache>
            </c:strRef>
          </c:cat>
          <c:val>
            <c:numRef>
              <c:f>工作表1!$B$11:$F$11</c:f>
              <c:numCache>
                <c:formatCode>_-* #,##0_-;\-* #,##0_-;_-* "-"??_-;_-@_-</c:formatCode>
                <c:ptCount val="5"/>
                <c:pt idx="0">
                  <c:v>5158</c:v>
                </c:pt>
                <c:pt idx="1">
                  <c:v>94545</c:v>
                </c:pt>
                <c:pt idx="2">
                  <c:v>7154</c:v>
                </c:pt>
                <c:pt idx="3">
                  <c:v>15291</c:v>
                </c:pt>
                <c:pt idx="4">
                  <c:v>239659</c:v>
                </c:pt>
              </c:numCache>
            </c:numRef>
          </c:val>
          <c:extLst>
            <c:ext xmlns:c16="http://schemas.microsoft.com/office/drawing/2014/chart" uri="{C3380CC4-5D6E-409C-BE32-E72D297353CC}">
              <c16:uniqueId val="{00000003-0B31-4BA3-BEA0-F694B74A67C2}"/>
            </c:ext>
          </c:extLst>
        </c:ser>
        <c:dLbls>
          <c:showLegendKey val="0"/>
          <c:showVal val="0"/>
          <c:showCatName val="0"/>
          <c:showSerName val="0"/>
          <c:showPercent val="0"/>
          <c:showBubbleSize val="0"/>
        </c:dLbls>
        <c:gapWidth val="150"/>
        <c:shape val="box"/>
        <c:axId val="710639344"/>
        <c:axId val="710642296"/>
        <c:axId val="0"/>
      </c:bar3DChart>
      <c:catAx>
        <c:axId val="7106393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710642296"/>
        <c:crosses val="autoZero"/>
        <c:auto val="1"/>
        <c:lblAlgn val="ctr"/>
        <c:lblOffset val="100"/>
        <c:noMultiLvlLbl val="0"/>
      </c:catAx>
      <c:valAx>
        <c:axId val="710642296"/>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7106393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5951B-113E-4B44-B19B-22877DFCC6AB}" type="doc">
      <dgm:prSet loTypeId="urn:microsoft.com/office/officeart/2005/8/layout/orgChart1" loCatId="hierarchy" qsTypeId="urn:microsoft.com/office/officeart/2005/8/quickstyle/3d2" qsCatId="3D" csTypeId="urn:microsoft.com/office/officeart/2005/8/colors/accent3_1" csCatId="accent3" phldr="1"/>
      <dgm:spPr/>
      <dgm:t>
        <a:bodyPr/>
        <a:lstStyle/>
        <a:p>
          <a:endParaRPr lang="zh-TW" altLang="en-US"/>
        </a:p>
      </dgm:t>
    </dgm:pt>
    <dgm:pt modelId="{392ABA78-C342-4AF9-BEBF-219FB315572B}">
      <dgm:prSet phldrT="[文字]" custT="1"/>
      <dgm:spPr>
        <a:noFill/>
      </dgm:spPr>
      <dgm:t>
        <a:bodyPr/>
        <a:lstStyle/>
        <a:p>
          <a:r>
            <a:rPr lang="zh-TW" altLang="en-US" sz="1800" b="1" dirty="0">
              <a:solidFill>
                <a:schemeClr val="accent3">
                  <a:lumMod val="50000"/>
                </a:schemeClr>
              </a:solidFill>
              <a:effectLst/>
              <a:latin typeface="微軟正黑體" panose="020B0604030504040204" pitchFamily="34" charset="-120"/>
              <a:ea typeface="微軟正黑體" panose="020B0604030504040204" pitchFamily="34" charset="-120"/>
            </a:rPr>
            <a:t>大亞綠能</a:t>
          </a:r>
          <a:endParaRPr lang="en-US" altLang="zh-TW" sz="1800" b="1" dirty="0">
            <a:solidFill>
              <a:schemeClr val="accent3">
                <a:lumMod val="50000"/>
              </a:schemeClr>
            </a:solidFill>
            <a:effectLst/>
            <a:latin typeface="微軟正黑體" panose="020B0604030504040204" pitchFamily="34" charset="-120"/>
            <a:ea typeface="微軟正黑體" panose="020B0604030504040204" pitchFamily="34" charset="-120"/>
          </a:endParaRPr>
        </a:p>
      </dgm:t>
    </dgm:pt>
    <dgm:pt modelId="{89F2A4E5-6E02-4E1E-B699-973012387588}" type="parTrans" cxnId="{F9EB9795-D545-40A5-87CC-9A8DF2EBC050}">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FF2D0EC2-6462-49CE-9A21-45B94095CD95}" type="sibTrans" cxnId="{F9EB9795-D545-40A5-87CC-9A8DF2EBC050}">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8C91B20B-B863-4AC1-9082-F94C7D60A2E2}">
      <dgm:prSet phldrT="[文字]" custT="1"/>
      <dgm:spPr>
        <a:noFill/>
      </dgm:spPr>
      <dgm:t>
        <a:bodyPr/>
        <a:lstStyle/>
        <a:p>
          <a:r>
            <a:rPr lang="zh-TW" altLang="en-US" sz="1400" dirty="0">
              <a:solidFill>
                <a:schemeClr val="accent5">
                  <a:lumMod val="50000"/>
                </a:schemeClr>
              </a:solidFill>
              <a:latin typeface="微軟正黑體" panose="020B0604030504040204" pitchFamily="34" charset="-120"/>
              <a:ea typeface="微軟正黑體" panose="020B0604030504040204" pitchFamily="34" charset="-120"/>
            </a:rPr>
            <a:t>博斯電業</a:t>
          </a:r>
        </a:p>
      </dgm:t>
    </dgm:pt>
    <dgm:pt modelId="{A4A6EBD1-3FA2-4EA7-B51B-119213708114}" type="parTrans" cxnId="{CC749A86-3ECF-4F69-86CE-3A943DAE0A34}">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A6AFBE8A-A7A5-4886-8212-8C1ECACA3BD7}" type="sibTrans" cxnId="{CC749A86-3ECF-4F69-86CE-3A943DAE0A34}">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F586B3D3-C49F-4E96-A47D-B48D4BFFCA86}">
      <dgm:prSet phldrT="[文字]" custT="1"/>
      <dgm:spPr>
        <a:noFill/>
      </dgm:spPr>
      <dgm:t>
        <a:bodyPr/>
        <a:lstStyle/>
        <a:p>
          <a:r>
            <a:rPr lang="zh-TW" altLang="en-US" sz="1400" dirty="0">
              <a:solidFill>
                <a:schemeClr val="accent5">
                  <a:lumMod val="50000"/>
                </a:schemeClr>
              </a:solidFill>
              <a:latin typeface="微軟正黑體" panose="020B0604030504040204" pitchFamily="34" charset="-120"/>
              <a:ea typeface="微軟正黑體" panose="020B0604030504040204" pitchFamily="34" charset="-120"/>
            </a:rPr>
            <a:t>大聚電業</a:t>
          </a:r>
        </a:p>
      </dgm:t>
    </dgm:pt>
    <dgm:pt modelId="{8791A7DF-798D-4752-A313-7EE1C118190A}" type="parTrans" cxnId="{ED49DA29-42C9-4088-8149-EAFFD2CC73CA}">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9EE2BD8F-8DFA-47B8-A2EF-874709F539DD}" type="sibTrans" cxnId="{ED49DA29-42C9-4088-8149-EAFFD2CC73CA}">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6C5994BC-F2FD-4BD4-B3E9-09BB635375B4}">
      <dgm:prSet phldrT="[文字]" custT="1"/>
      <dgm:spPr>
        <a:noFill/>
      </dgm:spPr>
      <dgm:t>
        <a:bodyPr/>
        <a:lstStyle/>
        <a:p>
          <a:r>
            <a:rPr lang="zh-TW" altLang="en-US" sz="1400" dirty="0">
              <a:solidFill>
                <a:schemeClr val="accent5">
                  <a:lumMod val="50000"/>
                </a:schemeClr>
              </a:solidFill>
              <a:latin typeface="微軟正黑體" panose="020B0604030504040204" pitchFamily="34" charset="-120"/>
              <a:ea typeface="微軟正黑體" panose="020B0604030504040204" pitchFamily="34" charset="-120"/>
            </a:rPr>
            <a:t>博碩電業</a:t>
          </a:r>
        </a:p>
      </dgm:t>
    </dgm:pt>
    <dgm:pt modelId="{56827DAD-965C-4112-9078-96F92A800238}" type="parTrans" cxnId="{7BC7D7FD-5367-4406-9986-903FA110BAC6}">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FA72ED3D-CAFA-45F7-B41C-6112F2BD558C}" type="sibTrans" cxnId="{7BC7D7FD-5367-4406-9986-903FA110BAC6}">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687034D8-29FD-4305-A607-4847D143B995}">
      <dgm:prSet custT="1"/>
      <dgm:spPr>
        <a:noFill/>
      </dgm:spPr>
      <dgm:t>
        <a:bodyPr/>
        <a:lstStyle/>
        <a:p>
          <a:r>
            <a:rPr lang="zh-TW" altLang="en-US" sz="1400" dirty="0">
              <a:solidFill>
                <a:schemeClr val="accent5">
                  <a:lumMod val="50000"/>
                </a:schemeClr>
              </a:solidFill>
              <a:latin typeface="微軟正黑體" panose="020B0604030504040204" pitchFamily="34" charset="-120"/>
              <a:ea typeface="微軟正黑體" panose="020B0604030504040204" pitchFamily="34" charset="-120"/>
            </a:rPr>
            <a:t>心忠電業</a:t>
          </a:r>
        </a:p>
      </dgm:t>
    </dgm:pt>
    <dgm:pt modelId="{94EE1D80-AE9E-493B-B572-97AFA5AD0EB4}" type="parTrans" cxnId="{9ED5D716-2E5D-4859-873F-6C279D155AC8}">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0A3B9928-159D-48BD-B655-FE872A95C90F}" type="sibTrans" cxnId="{9ED5D716-2E5D-4859-873F-6C279D155AC8}">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D09A4C55-C40C-461B-98F4-741CA77E24C9}">
      <dgm:prSet custT="1"/>
      <dgm:spPr>
        <a:noFill/>
      </dgm:spPr>
      <dgm:t>
        <a:bodyPr/>
        <a:lstStyle/>
        <a:p>
          <a:r>
            <a:rPr lang="zh-TW" altLang="en-US" sz="1400" dirty="0">
              <a:solidFill>
                <a:schemeClr val="accent5">
                  <a:lumMod val="50000"/>
                </a:schemeClr>
              </a:solidFill>
              <a:latin typeface="微軟正黑體" panose="020B0604030504040204" pitchFamily="34" charset="-120"/>
              <a:ea typeface="微軟正黑體" panose="020B0604030504040204" pitchFamily="34" charset="-120"/>
            </a:rPr>
            <a:t>志光能源</a:t>
          </a:r>
        </a:p>
      </dgm:t>
    </dgm:pt>
    <dgm:pt modelId="{10E0A5C2-B5D4-4E1A-9F9C-80685FD1B184}" type="parTrans" cxnId="{D052B14E-BEC8-4015-80C7-668B06822E6B}">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05A55991-943C-43CF-BD6D-1B34B80648BD}" type="sibTrans" cxnId="{D052B14E-BEC8-4015-80C7-668B06822E6B}">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FA25F59B-CE09-4715-AC29-4F67BFC88F48}">
      <dgm:prSet custT="1"/>
      <dgm:spPr>
        <a:noFill/>
      </dgm:spPr>
      <dgm:t>
        <a:bodyPr/>
        <a:lstStyle/>
        <a:p>
          <a:r>
            <a:rPr lang="zh-TW" altLang="en-US" sz="1400" dirty="0">
              <a:solidFill>
                <a:schemeClr val="accent5">
                  <a:lumMod val="50000"/>
                </a:schemeClr>
              </a:solidFill>
              <a:latin typeface="微軟正黑體" panose="020B0604030504040204" pitchFamily="34" charset="-120"/>
              <a:ea typeface="微軟正黑體" panose="020B0604030504040204" pitchFamily="34" charset="-120"/>
            </a:rPr>
            <a:t>博曜電力</a:t>
          </a:r>
        </a:p>
      </dgm:t>
    </dgm:pt>
    <dgm:pt modelId="{9773088E-9392-4F15-8EB5-9B1573889C43}" type="parTrans" cxnId="{4089888B-E2F1-4196-B95F-346E4674843A}">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067C34F8-D415-415D-B8C8-E9B496ACE360}" type="sibTrans" cxnId="{4089888B-E2F1-4196-B95F-346E4674843A}">
      <dgm:prSet/>
      <dgm:spPr/>
      <dgm:t>
        <a:bodyPr/>
        <a:lstStyle/>
        <a:p>
          <a:endParaRPr lang="zh-TW" altLang="en-US" sz="1400">
            <a:latin typeface="微軟正黑體" panose="020B0604030504040204" pitchFamily="34" charset="-120"/>
            <a:ea typeface="微軟正黑體" panose="020B0604030504040204" pitchFamily="34" charset="-120"/>
          </a:endParaRPr>
        </a:p>
      </dgm:t>
    </dgm:pt>
    <dgm:pt modelId="{A8EC2A9B-2090-424E-8663-0B4DB8A35333}" type="pres">
      <dgm:prSet presAssocID="{0D05951B-113E-4B44-B19B-22877DFCC6AB}" presName="hierChild1" presStyleCnt="0">
        <dgm:presLayoutVars>
          <dgm:orgChart val="1"/>
          <dgm:chPref val="1"/>
          <dgm:dir/>
          <dgm:animOne val="branch"/>
          <dgm:animLvl val="lvl"/>
          <dgm:resizeHandles/>
        </dgm:presLayoutVars>
      </dgm:prSet>
      <dgm:spPr/>
    </dgm:pt>
    <dgm:pt modelId="{E1B6461B-39E4-4D3C-8862-47C13A0878D5}" type="pres">
      <dgm:prSet presAssocID="{392ABA78-C342-4AF9-BEBF-219FB315572B}" presName="hierRoot1" presStyleCnt="0">
        <dgm:presLayoutVars>
          <dgm:hierBranch val="init"/>
        </dgm:presLayoutVars>
      </dgm:prSet>
      <dgm:spPr/>
    </dgm:pt>
    <dgm:pt modelId="{C29BB498-6F40-433B-8C13-68D607DE191C}" type="pres">
      <dgm:prSet presAssocID="{392ABA78-C342-4AF9-BEBF-219FB315572B}" presName="rootComposite1" presStyleCnt="0"/>
      <dgm:spPr/>
    </dgm:pt>
    <dgm:pt modelId="{7FD98F4F-503B-4C12-ABE6-CDD40C625C50}" type="pres">
      <dgm:prSet presAssocID="{392ABA78-C342-4AF9-BEBF-219FB315572B}" presName="rootText1" presStyleLbl="node0" presStyleIdx="0" presStyleCnt="1" custScaleX="149496" custScaleY="104580" custLinFactNeighborX="2210" custLinFactNeighborY="-91400">
        <dgm:presLayoutVars>
          <dgm:chPref val="3"/>
        </dgm:presLayoutVars>
      </dgm:prSet>
      <dgm:spPr/>
    </dgm:pt>
    <dgm:pt modelId="{7F920C86-8C52-4114-841C-A6A70AA447EA}" type="pres">
      <dgm:prSet presAssocID="{392ABA78-C342-4AF9-BEBF-219FB315572B}" presName="rootConnector1" presStyleLbl="node1" presStyleIdx="0" presStyleCnt="0"/>
      <dgm:spPr/>
    </dgm:pt>
    <dgm:pt modelId="{2A13DFC9-90CC-48C4-B797-5692E9839594}" type="pres">
      <dgm:prSet presAssocID="{392ABA78-C342-4AF9-BEBF-219FB315572B}" presName="hierChild2" presStyleCnt="0"/>
      <dgm:spPr/>
    </dgm:pt>
    <dgm:pt modelId="{91EBA591-264D-4F12-817C-549AEFF3E3A8}" type="pres">
      <dgm:prSet presAssocID="{A4A6EBD1-3FA2-4EA7-B51B-119213708114}" presName="Name37" presStyleLbl="parChTrans1D2" presStyleIdx="0" presStyleCnt="6"/>
      <dgm:spPr/>
    </dgm:pt>
    <dgm:pt modelId="{A0218416-7474-42DA-9AAC-D47CCAEAF89F}" type="pres">
      <dgm:prSet presAssocID="{8C91B20B-B863-4AC1-9082-F94C7D60A2E2}" presName="hierRoot2" presStyleCnt="0">
        <dgm:presLayoutVars>
          <dgm:hierBranch val="init"/>
        </dgm:presLayoutVars>
      </dgm:prSet>
      <dgm:spPr/>
    </dgm:pt>
    <dgm:pt modelId="{59595191-A8F6-4A1F-8365-BEED4AFCE6E3}" type="pres">
      <dgm:prSet presAssocID="{8C91B20B-B863-4AC1-9082-F94C7D60A2E2}" presName="rootComposite" presStyleCnt="0"/>
      <dgm:spPr/>
    </dgm:pt>
    <dgm:pt modelId="{5630E455-2314-41A6-B432-92B543637EC7}" type="pres">
      <dgm:prSet presAssocID="{8C91B20B-B863-4AC1-9082-F94C7D60A2E2}" presName="rootText" presStyleLbl="node2" presStyleIdx="0" presStyleCnt="6">
        <dgm:presLayoutVars>
          <dgm:chPref val="3"/>
        </dgm:presLayoutVars>
      </dgm:prSet>
      <dgm:spPr/>
    </dgm:pt>
    <dgm:pt modelId="{E9DC4605-07BB-4582-B9EC-8581B390360A}" type="pres">
      <dgm:prSet presAssocID="{8C91B20B-B863-4AC1-9082-F94C7D60A2E2}" presName="rootConnector" presStyleLbl="node2" presStyleIdx="0" presStyleCnt="6"/>
      <dgm:spPr/>
    </dgm:pt>
    <dgm:pt modelId="{D9F15D86-4949-4D08-89AE-0584988DA43A}" type="pres">
      <dgm:prSet presAssocID="{8C91B20B-B863-4AC1-9082-F94C7D60A2E2}" presName="hierChild4" presStyleCnt="0"/>
      <dgm:spPr/>
    </dgm:pt>
    <dgm:pt modelId="{370720D8-C460-4A6C-A461-3ECFBA8BA87D}" type="pres">
      <dgm:prSet presAssocID="{8C91B20B-B863-4AC1-9082-F94C7D60A2E2}" presName="hierChild5" presStyleCnt="0"/>
      <dgm:spPr/>
    </dgm:pt>
    <dgm:pt modelId="{D74528A0-AA27-4ACE-844B-9F6A6151129C}" type="pres">
      <dgm:prSet presAssocID="{8791A7DF-798D-4752-A313-7EE1C118190A}" presName="Name37" presStyleLbl="parChTrans1D2" presStyleIdx="1" presStyleCnt="6"/>
      <dgm:spPr/>
    </dgm:pt>
    <dgm:pt modelId="{1B2CB043-CEC5-4D34-8EAD-CCBD0FCCB3DB}" type="pres">
      <dgm:prSet presAssocID="{F586B3D3-C49F-4E96-A47D-B48D4BFFCA86}" presName="hierRoot2" presStyleCnt="0">
        <dgm:presLayoutVars>
          <dgm:hierBranch val="init"/>
        </dgm:presLayoutVars>
      </dgm:prSet>
      <dgm:spPr/>
    </dgm:pt>
    <dgm:pt modelId="{AAFEC2DD-FEF7-499D-9A01-B19D924E2040}" type="pres">
      <dgm:prSet presAssocID="{F586B3D3-C49F-4E96-A47D-B48D4BFFCA86}" presName="rootComposite" presStyleCnt="0"/>
      <dgm:spPr/>
    </dgm:pt>
    <dgm:pt modelId="{031EF2D0-7EB0-47AA-B948-C0487ADB9659}" type="pres">
      <dgm:prSet presAssocID="{F586B3D3-C49F-4E96-A47D-B48D4BFFCA86}" presName="rootText" presStyleLbl="node2" presStyleIdx="1" presStyleCnt="6">
        <dgm:presLayoutVars>
          <dgm:chPref val="3"/>
        </dgm:presLayoutVars>
      </dgm:prSet>
      <dgm:spPr/>
    </dgm:pt>
    <dgm:pt modelId="{904E8F43-6A69-45F4-B1F0-8CD1D61963E1}" type="pres">
      <dgm:prSet presAssocID="{F586B3D3-C49F-4E96-A47D-B48D4BFFCA86}" presName="rootConnector" presStyleLbl="node2" presStyleIdx="1" presStyleCnt="6"/>
      <dgm:spPr/>
    </dgm:pt>
    <dgm:pt modelId="{483B0C06-767F-48F5-9E5F-BE77C0C6505F}" type="pres">
      <dgm:prSet presAssocID="{F586B3D3-C49F-4E96-A47D-B48D4BFFCA86}" presName="hierChild4" presStyleCnt="0"/>
      <dgm:spPr/>
    </dgm:pt>
    <dgm:pt modelId="{B213DC3C-15E0-4558-AC48-CBB8F69FE55A}" type="pres">
      <dgm:prSet presAssocID="{F586B3D3-C49F-4E96-A47D-B48D4BFFCA86}" presName="hierChild5" presStyleCnt="0"/>
      <dgm:spPr/>
    </dgm:pt>
    <dgm:pt modelId="{55297F08-A8DD-4F77-89C6-5B2E384AFE29}" type="pres">
      <dgm:prSet presAssocID="{56827DAD-965C-4112-9078-96F92A800238}" presName="Name37" presStyleLbl="parChTrans1D2" presStyleIdx="2" presStyleCnt="6"/>
      <dgm:spPr/>
    </dgm:pt>
    <dgm:pt modelId="{6AA85C92-B094-4336-8944-B88B55376203}" type="pres">
      <dgm:prSet presAssocID="{6C5994BC-F2FD-4BD4-B3E9-09BB635375B4}" presName="hierRoot2" presStyleCnt="0">
        <dgm:presLayoutVars>
          <dgm:hierBranch val="init"/>
        </dgm:presLayoutVars>
      </dgm:prSet>
      <dgm:spPr/>
    </dgm:pt>
    <dgm:pt modelId="{C4ABEF3B-A05B-429C-AFCC-631259E7CD8B}" type="pres">
      <dgm:prSet presAssocID="{6C5994BC-F2FD-4BD4-B3E9-09BB635375B4}" presName="rootComposite" presStyleCnt="0"/>
      <dgm:spPr/>
    </dgm:pt>
    <dgm:pt modelId="{860E69A3-4F10-43E1-8FB9-55247F3721B7}" type="pres">
      <dgm:prSet presAssocID="{6C5994BC-F2FD-4BD4-B3E9-09BB635375B4}" presName="rootText" presStyleLbl="node2" presStyleIdx="2" presStyleCnt="6">
        <dgm:presLayoutVars>
          <dgm:chPref val="3"/>
        </dgm:presLayoutVars>
      </dgm:prSet>
      <dgm:spPr/>
    </dgm:pt>
    <dgm:pt modelId="{AB664621-BAC5-4785-B5F1-F25BED1CEB30}" type="pres">
      <dgm:prSet presAssocID="{6C5994BC-F2FD-4BD4-B3E9-09BB635375B4}" presName="rootConnector" presStyleLbl="node2" presStyleIdx="2" presStyleCnt="6"/>
      <dgm:spPr/>
    </dgm:pt>
    <dgm:pt modelId="{587F192E-298A-4762-A770-AA180E874BA4}" type="pres">
      <dgm:prSet presAssocID="{6C5994BC-F2FD-4BD4-B3E9-09BB635375B4}" presName="hierChild4" presStyleCnt="0"/>
      <dgm:spPr/>
    </dgm:pt>
    <dgm:pt modelId="{08D3958B-A4AF-40E9-A64F-C427047C62A5}" type="pres">
      <dgm:prSet presAssocID="{6C5994BC-F2FD-4BD4-B3E9-09BB635375B4}" presName="hierChild5" presStyleCnt="0"/>
      <dgm:spPr/>
    </dgm:pt>
    <dgm:pt modelId="{BCD8CC0B-EA73-43A3-873E-35A918B84222}" type="pres">
      <dgm:prSet presAssocID="{94EE1D80-AE9E-493B-B572-97AFA5AD0EB4}" presName="Name37" presStyleLbl="parChTrans1D2" presStyleIdx="3" presStyleCnt="6"/>
      <dgm:spPr/>
    </dgm:pt>
    <dgm:pt modelId="{A09D46FF-EAB5-43FE-920E-0DA29B11F8FF}" type="pres">
      <dgm:prSet presAssocID="{687034D8-29FD-4305-A607-4847D143B995}" presName="hierRoot2" presStyleCnt="0">
        <dgm:presLayoutVars>
          <dgm:hierBranch val="init"/>
        </dgm:presLayoutVars>
      </dgm:prSet>
      <dgm:spPr/>
    </dgm:pt>
    <dgm:pt modelId="{5AEFA46D-5C8D-4E4E-A635-983134D47A4C}" type="pres">
      <dgm:prSet presAssocID="{687034D8-29FD-4305-A607-4847D143B995}" presName="rootComposite" presStyleCnt="0"/>
      <dgm:spPr/>
    </dgm:pt>
    <dgm:pt modelId="{D5357A07-6C75-49D1-B42F-908A828DF3CE}" type="pres">
      <dgm:prSet presAssocID="{687034D8-29FD-4305-A607-4847D143B995}" presName="rootText" presStyleLbl="node2" presStyleIdx="3" presStyleCnt="6">
        <dgm:presLayoutVars>
          <dgm:chPref val="3"/>
        </dgm:presLayoutVars>
      </dgm:prSet>
      <dgm:spPr/>
    </dgm:pt>
    <dgm:pt modelId="{A5002E75-C42A-4765-A950-C1D92BA11DF4}" type="pres">
      <dgm:prSet presAssocID="{687034D8-29FD-4305-A607-4847D143B995}" presName="rootConnector" presStyleLbl="node2" presStyleIdx="3" presStyleCnt="6"/>
      <dgm:spPr/>
    </dgm:pt>
    <dgm:pt modelId="{EE45FFFE-237D-4935-8750-F6E8D1482162}" type="pres">
      <dgm:prSet presAssocID="{687034D8-29FD-4305-A607-4847D143B995}" presName="hierChild4" presStyleCnt="0"/>
      <dgm:spPr/>
    </dgm:pt>
    <dgm:pt modelId="{AE08C442-9409-45E9-9FEE-EA126033EE41}" type="pres">
      <dgm:prSet presAssocID="{687034D8-29FD-4305-A607-4847D143B995}" presName="hierChild5" presStyleCnt="0"/>
      <dgm:spPr/>
    </dgm:pt>
    <dgm:pt modelId="{EABEF010-7673-4E80-9A58-677364FFA490}" type="pres">
      <dgm:prSet presAssocID="{10E0A5C2-B5D4-4E1A-9F9C-80685FD1B184}" presName="Name37" presStyleLbl="parChTrans1D2" presStyleIdx="4" presStyleCnt="6"/>
      <dgm:spPr/>
    </dgm:pt>
    <dgm:pt modelId="{EF95F299-377C-44EB-BD30-ED33ADE11AE9}" type="pres">
      <dgm:prSet presAssocID="{D09A4C55-C40C-461B-98F4-741CA77E24C9}" presName="hierRoot2" presStyleCnt="0">
        <dgm:presLayoutVars>
          <dgm:hierBranch val="init"/>
        </dgm:presLayoutVars>
      </dgm:prSet>
      <dgm:spPr/>
    </dgm:pt>
    <dgm:pt modelId="{63206D9C-DEF6-4D43-A54D-44DAD7AF1A65}" type="pres">
      <dgm:prSet presAssocID="{D09A4C55-C40C-461B-98F4-741CA77E24C9}" presName="rootComposite" presStyleCnt="0"/>
      <dgm:spPr/>
    </dgm:pt>
    <dgm:pt modelId="{42AA3290-DA2F-4AEA-BDF3-96C3A4E1D41B}" type="pres">
      <dgm:prSet presAssocID="{D09A4C55-C40C-461B-98F4-741CA77E24C9}" presName="rootText" presStyleLbl="node2" presStyleIdx="4" presStyleCnt="6">
        <dgm:presLayoutVars>
          <dgm:chPref val="3"/>
        </dgm:presLayoutVars>
      </dgm:prSet>
      <dgm:spPr/>
    </dgm:pt>
    <dgm:pt modelId="{C41EC91A-2620-44CE-ABE9-D40B2C40AA1E}" type="pres">
      <dgm:prSet presAssocID="{D09A4C55-C40C-461B-98F4-741CA77E24C9}" presName="rootConnector" presStyleLbl="node2" presStyleIdx="4" presStyleCnt="6"/>
      <dgm:spPr/>
    </dgm:pt>
    <dgm:pt modelId="{4C02ECCC-FAF5-4107-A69C-B2C504559BAF}" type="pres">
      <dgm:prSet presAssocID="{D09A4C55-C40C-461B-98F4-741CA77E24C9}" presName="hierChild4" presStyleCnt="0"/>
      <dgm:spPr/>
    </dgm:pt>
    <dgm:pt modelId="{1E84E281-C447-496E-8652-6A31CB10F3B7}" type="pres">
      <dgm:prSet presAssocID="{D09A4C55-C40C-461B-98F4-741CA77E24C9}" presName="hierChild5" presStyleCnt="0"/>
      <dgm:spPr/>
    </dgm:pt>
    <dgm:pt modelId="{0FE0827A-80C5-4290-9333-75AC8D6077DC}" type="pres">
      <dgm:prSet presAssocID="{9773088E-9392-4F15-8EB5-9B1573889C43}" presName="Name37" presStyleLbl="parChTrans1D2" presStyleIdx="5" presStyleCnt="6"/>
      <dgm:spPr/>
    </dgm:pt>
    <dgm:pt modelId="{6286FEF8-4B9D-41E1-9170-73D0FE2166B9}" type="pres">
      <dgm:prSet presAssocID="{FA25F59B-CE09-4715-AC29-4F67BFC88F48}" presName="hierRoot2" presStyleCnt="0">
        <dgm:presLayoutVars>
          <dgm:hierBranch val="init"/>
        </dgm:presLayoutVars>
      </dgm:prSet>
      <dgm:spPr/>
    </dgm:pt>
    <dgm:pt modelId="{FA59B480-885A-4293-92F9-57481DA118DE}" type="pres">
      <dgm:prSet presAssocID="{FA25F59B-CE09-4715-AC29-4F67BFC88F48}" presName="rootComposite" presStyleCnt="0"/>
      <dgm:spPr/>
    </dgm:pt>
    <dgm:pt modelId="{755AEB1B-4178-493F-BD58-41DF012E4CE8}" type="pres">
      <dgm:prSet presAssocID="{FA25F59B-CE09-4715-AC29-4F67BFC88F48}" presName="rootText" presStyleLbl="node2" presStyleIdx="5" presStyleCnt="6">
        <dgm:presLayoutVars>
          <dgm:chPref val="3"/>
        </dgm:presLayoutVars>
      </dgm:prSet>
      <dgm:spPr/>
    </dgm:pt>
    <dgm:pt modelId="{4147FACD-C422-4C26-8479-C7928959D536}" type="pres">
      <dgm:prSet presAssocID="{FA25F59B-CE09-4715-AC29-4F67BFC88F48}" presName="rootConnector" presStyleLbl="node2" presStyleIdx="5" presStyleCnt="6"/>
      <dgm:spPr/>
    </dgm:pt>
    <dgm:pt modelId="{0E2A06E1-12D7-4C48-983D-602E13CE7F0D}" type="pres">
      <dgm:prSet presAssocID="{FA25F59B-CE09-4715-AC29-4F67BFC88F48}" presName="hierChild4" presStyleCnt="0"/>
      <dgm:spPr/>
    </dgm:pt>
    <dgm:pt modelId="{2FDCA641-009E-417C-ACA8-8F0C7408F8EE}" type="pres">
      <dgm:prSet presAssocID="{FA25F59B-CE09-4715-AC29-4F67BFC88F48}" presName="hierChild5" presStyleCnt="0"/>
      <dgm:spPr/>
    </dgm:pt>
    <dgm:pt modelId="{609E2F10-BC0B-4DC6-BB13-476C0E713D73}" type="pres">
      <dgm:prSet presAssocID="{392ABA78-C342-4AF9-BEBF-219FB315572B}" presName="hierChild3" presStyleCnt="0"/>
      <dgm:spPr/>
    </dgm:pt>
  </dgm:ptLst>
  <dgm:cxnLst>
    <dgm:cxn modelId="{9ED5D716-2E5D-4859-873F-6C279D155AC8}" srcId="{392ABA78-C342-4AF9-BEBF-219FB315572B}" destId="{687034D8-29FD-4305-A607-4847D143B995}" srcOrd="3" destOrd="0" parTransId="{94EE1D80-AE9E-493B-B572-97AFA5AD0EB4}" sibTransId="{0A3B9928-159D-48BD-B655-FE872A95C90F}"/>
    <dgm:cxn modelId="{E579721A-1E35-472D-B2AF-8A148094243F}" type="presOf" srcId="{A4A6EBD1-3FA2-4EA7-B51B-119213708114}" destId="{91EBA591-264D-4F12-817C-549AEFF3E3A8}" srcOrd="0" destOrd="0" presId="urn:microsoft.com/office/officeart/2005/8/layout/orgChart1"/>
    <dgm:cxn modelId="{ED49DA29-42C9-4088-8149-EAFFD2CC73CA}" srcId="{392ABA78-C342-4AF9-BEBF-219FB315572B}" destId="{F586B3D3-C49F-4E96-A47D-B48D4BFFCA86}" srcOrd="1" destOrd="0" parTransId="{8791A7DF-798D-4752-A313-7EE1C118190A}" sibTransId="{9EE2BD8F-8DFA-47B8-A2EF-874709F539DD}"/>
    <dgm:cxn modelId="{8931D42A-1CCE-44AB-BC8C-4D12C7DA8BC1}" type="presOf" srcId="{F586B3D3-C49F-4E96-A47D-B48D4BFFCA86}" destId="{031EF2D0-7EB0-47AA-B948-C0487ADB9659}" srcOrd="0" destOrd="0" presId="urn:microsoft.com/office/officeart/2005/8/layout/orgChart1"/>
    <dgm:cxn modelId="{58389C2C-83E5-4358-AC6D-7E73C394A464}" type="presOf" srcId="{6C5994BC-F2FD-4BD4-B3E9-09BB635375B4}" destId="{AB664621-BAC5-4785-B5F1-F25BED1CEB30}" srcOrd="1" destOrd="0" presId="urn:microsoft.com/office/officeart/2005/8/layout/orgChart1"/>
    <dgm:cxn modelId="{DA7B992F-6CBD-4453-B1C9-C099D28EC7AB}" type="presOf" srcId="{392ABA78-C342-4AF9-BEBF-219FB315572B}" destId="{7F920C86-8C52-4114-841C-A6A70AA447EA}" srcOrd="1" destOrd="0" presId="urn:microsoft.com/office/officeart/2005/8/layout/orgChart1"/>
    <dgm:cxn modelId="{D052B14E-BEC8-4015-80C7-668B06822E6B}" srcId="{392ABA78-C342-4AF9-BEBF-219FB315572B}" destId="{D09A4C55-C40C-461B-98F4-741CA77E24C9}" srcOrd="4" destOrd="0" parTransId="{10E0A5C2-B5D4-4E1A-9F9C-80685FD1B184}" sibTransId="{05A55991-943C-43CF-BD6D-1B34B80648BD}"/>
    <dgm:cxn modelId="{02ABD571-236C-44EC-9D62-34C91E49180B}" type="presOf" srcId="{94EE1D80-AE9E-493B-B572-97AFA5AD0EB4}" destId="{BCD8CC0B-EA73-43A3-873E-35A918B84222}" srcOrd="0" destOrd="0" presId="urn:microsoft.com/office/officeart/2005/8/layout/orgChart1"/>
    <dgm:cxn modelId="{9B47A152-E4C7-41B3-8A68-CDCF8E8CD8AC}" type="presOf" srcId="{8C91B20B-B863-4AC1-9082-F94C7D60A2E2}" destId="{E9DC4605-07BB-4582-B9EC-8581B390360A}" srcOrd="1" destOrd="0" presId="urn:microsoft.com/office/officeart/2005/8/layout/orgChart1"/>
    <dgm:cxn modelId="{8DDC9753-DE34-455D-AE72-63B8117E7C7C}" type="presOf" srcId="{687034D8-29FD-4305-A607-4847D143B995}" destId="{D5357A07-6C75-49D1-B42F-908A828DF3CE}" srcOrd="0" destOrd="0" presId="urn:microsoft.com/office/officeart/2005/8/layout/orgChart1"/>
    <dgm:cxn modelId="{CF30AB74-633B-4E14-A543-4E601984D9E2}" type="presOf" srcId="{FA25F59B-CE09-4715-AC29-4F67BFC88F48}" destId="{755AEB1B-4178-493F-BD58-41DF012E4CE8}" srcOrd="0" destOrd="0" presId="urn:microsoft.com/office/officeart/2005/8/layout/orgChart1"/>
    <dgm:cxn modelId="{B0440984-F19D-41CE-B203-47A905991020}" type="presOf" srcId="{8C91B20B-B863-4AC1-9082-F94C7D60A2E2}" destId="{5630E455-2314-41A6-B432-92B543637EC7}" srcOrd="0" destOrd="0" presId="urn:microsoft.com/office/officeart/2005/8/layout/orgChart1"/>
    <dgm:cxn modelId="{CC749A86-3ECF-4F69-86CE-3A943DAE0A34}" srcId="{392ABA78-C342-4AF9-BEBF-219FB315572B}" destId="{8C91B20B-B863-4AC1-9082-F94C7D60A2E2}" srcOrd="0" destOrd="0" parTransId="{A4A6EBD1-3FA2-4EA7-B51B-119213708114}" sibTransId="{A6AFBE8A-A7A5-4886-8212-8C1ECACA3BD7}"/>
    <dgm:cxn modelId="{4089888B-E2F1-4196-B95F-346E4674843A}" srcId="{392ABA78-C342-4AF9-BEBF-219FB315572B}" destId="{FA25F59B-CE09-4715-AC29-4F67BFC88F48}" srcOrd="5" destOrd="0" parTransId="{9773088E-9392-4F15-8EB5-9B1573889C43}" sibTransId="{067C34F8-D415-415D-B8C8-E9B496ACE360}"/>
    <dgm:cxn modelId="{432B7B91-2219-45CB-95BD-1931C69AC7A7}" type="presOf" srcId="{687034D8-29FD-4305-A607-4847D143B995}" destId="{A5002E75-C42A-4765-A950-C1D92BA11DF4}" srcOrd="1" destOrd="0" presId="urn:microsoft.com/office/officeart/2005/8/layout/orgChart1"/>
    <dgm:cxn modelId="{F9EB9795-D545-40A5-87CC-9A8DF2EBC050}" srcId="{0D05951B-113E-4B44-B19B-22877DFCC6AB}" destId="{392ABA78-C342-4AF9-BEBF-219FB315572B}" srcOrd="0" destOrd="0" parTransId="{89F2A4E5-6E02-4E1E-B699-973012387588}" sibTransId="{FF2D0EC2-6462-49CE-9A21-45B94095CD95}"/>
    <dgm:cxn modelId="{7A300899-386F-4C9B-92DE-2A9EFD9AE6E0}" type="presOf" srcId="{8791A7DF-798D-4752-A313-7EE1C118190A}" destId="{D74528A0-AA27-4ACE-844B-9F6A6151129C}" srcOrd="0" destOrd="0" presId="urn:microsoft.com/office/officeart/2005/8/layout/orgChart1"/>
    <dgm:cxn modelId="{72C5319C-8AAD-427A-8CB1-CB5A042F4438}" type="presOf" srcId="{D09A4C55-C40C-461B-98F4-741CA77E24C9}" destId="{42AA3290-DA2F-4AEA-BDF3-96C3A4E1D41B}" srcOrd="0" destOrd="0" presId="urn:microsoft.com/office/officeart/2005/8/layout/orgChart1"/>
    <dgm:cxn modelId="{CA54A4A3-19B2-4912-8883-E7C64A4075A5}" type="presOf" srcId="{56827DAD-965C-4112-9078-96F92A800238}" destId="{55297F08-A8DD-4F77-89C6-5B2E384AFE29}" srcOrd="0" destOrd="0" presId="urn:microsoft.com/office/officeart/2005/8/layout/orgChart1"/>
    <dgm:cxn modelId="{1E3B85A7-E25C-4BC8-BC6C-62E38DE4E002}" type="presOf" srcId="{392ABA78-C342-4AF9-BEBF-219FB315572B}" destId="{7FD98F4F-503B-4C12-ABE6-CDD40C625C50}" srcOrd="0" destOrd="0" presId="urn:microsoft.com/office/officeart/2005/8/layout/orgChart1"/>
    <dgm:cxn modelId="{A27ED5AD-E88C-447C-87D5-6A96165EA64D}" type="presOf" srcId="{F586B3D3-C49F-4E96-A47D-B48D4BFFCA86}" destId="{904E8F43-6A69-45F4-B1F0-8CD1D61963E1}" srcOrd="1" destOrd="0" presId="urn:microsoft.com/office/officeart/2005/8/layout/orgChart1"/>
    <dgm:cxn modelId="{828F8BBE-AC78-4A9A-B125-6E5E3E2FF380}" type="presOf" srcId="{D09A4C55-C40C-461B-98F4-741CA77E24C9}" destId="{C41EC91A-2620-44CE-ABE9-D40B2C40AA1E}" srcOrd="1" destOrd="0" presId="urn:microsoft.com/office/officeart/2005/8/layout/orgChart1"/>
    <dgm:cxn modelId="{AC6E47CB-4CC5-4A49-BC33-D1338B3ED3F2}" type="presOf" srcId="{10E0A5C2-B5D4-4E1A-9F9C-80685FD1B184}" destId="{EABEF010-7673-4E80-9A58-677364FFA490}" srcOrd="0" destOrd="0" presId="urn:microsoft.com/office/officeart/2005/8/layout/orgChart1"/>
    <dgm:cxn modelId="{4C38D1D4-BB76-464C-9E7E-713D53A396E7}" type="presOf" srcId="{6C5994BC-F2FD-4BD4-B3E9-09BB635375B4}" destId="{860E69A3-4F10-43E1-8FB9-55247F3721B7}" srcOrd="0" destOrd="0" presId="urn:microsoft.com/office/officeart/2005/8/layout/orgChart1"/>
    <dgm:cxn modelId="{2DBC73DE-F092-4FFA-A804-B065A3FE08E5}" type="presOf" srcId="{FA25F59B-CE09-4715-AC29-4F67BFC88F48}" destId="{4147FACD-C422-4C26-8479-C7928959D536}" srcOrd="1" destOrd="0" presId="urn:microsoft.com/office/officeart/2005/8/layout/orgChart1"/>
    <dgm:cxn modelId="{278DC7E2-9D3D-4201-902B-ADFA2A1F7575}" type="presOf" srcId="{9773088E-9392-4F15-8EB5-9B1573889C43}" destId="{0FE0827A-80C5-4290-9333-75AC8D6077DC}" srcOrd="0" destOrd="0" presId="urn:microsoft.com/office/officeart/2005/8/layout/orgChart1"/>
    <dgm:cxn modelId="{50B460EC-981E-4F69-8F63-017A179D95F9}" type="presOf" srcId="{0D05951B-113E-4B44-B19B-22877DFCC6AB}" destId="{A8EC2A9B-2090-424E-8663-0B4DB8A35333}" srcOrd="0" destOrd="0" presId="urn:microsoft.com/office/officeart/2005/8/layout/orgChart1"/>
    <dgm:cxn modelId="{7BC7D7FD-5367-4406-9986-903FA110BAC6}" srcId="{392ABA78-C342-4AF9-BEBF-219FB315572B}" destId="{6C5994BC-F2FD-4BD4-B3E9-09BB635375B4}" srcOrd="2" destOrd="0" parTransId="{56827DAD-965C-4112-9078-96F92A800238}" sibTransId="{FA72ED3D-CAFA-45F7-B41C-6112F2BD558C}"/>
    <dgm:cxn modelId="{1D01D89B-9049-456B-8909-83B28F8B6682}" type="presParOf" srcId="{A8EC2A9B-2090-424E-8663-0B4DB8A35333}" destId="{E1B6461B-39E4-4D3C-8862-47C13A0878D5}" srcOrd="0" destOrd="0" presId="urn:microsoft.com/office/officeart/2005/8/layout/orgChart1"/>
    <dgm:cxn modelId="{BB3E3C8F-A1DC-465F-A8B3-484973199947}" type="presParOf" srcId="{E1B6461B-39E4-4D3C-8862-47C13A0878D5}" destId="{C29BB498-6F40-433B-8C13-68D607DE191C}" srcOrd="0" destOrd="0" presId="urn:microsoft.com/office/officeart/2005/8/layout/orgChart1"/>
    <dgm:cxn modelId="{760EED29-4B5B-4773-BA19-3DA7D89EC98A}" type="presParOf" srcId="{C29BB498-6F40-433B-8C13-68D607DE191C}" destId="{7FD98F4F-503B-4C12-ABE6-CDD40C625C50}" srcOrd="0" destOrd="0" presId="urn:microsoft.com/office/officeart/2005/8/layout/orgChart1"/>
    <dgm:cxn modelId="{7751BCF8-B5D2-4C38-9F86-CF01B737B7B6}" type="presParOf" srcId="{C29BB498-6F40-433B-8C13-68D607DE191C}" destId="{7F920C86-8C52-4114-841C-A6A70AA447EA}" srcOrd="1" destOrd="0" presId="urn:microsoft.com/office/officeart/2005/8/layout/orgChart1"/>
    <dgm:cxn modelId="{E6EC49B8-3511-48BC-B1D9-67F817CD43A7}" type="presParOf" srcId="{E1B6461B-39E4-4D3C-8862-47C13A0878D5}" destId="{2A13DFC9-90CC-48C4-B797-5692E9839594}" srcOrd="1" destOrd="0" presId="urn:microsoft.com/office/officeart/2005/8/layout/orgChart1"/>
    <dgm:cxn modelId="{973C3542-A32D-4B16-ADC2-32B38E6E5D37}" type="presParOf" srcId="{2A13DFC9-90CC-48C4-B797-5692E9839594}" destId="{91EBA591-264D-4F12-817C-549AEFF3E3A8}" srcOrd="0" destOrd="0" presId="urn:microsoft.com/office/officeart/2005/8/layout/orgChart1"/>
    <dgm:cxn modelId="{9DBEA047-4094-4DDE-8565-868A53BB6F3C}" type="presParOf" srcId="{2A13DFC9-90CC-48C4-B797-5692E9839594}" destId="{A0218416-7474-42DA-9AAC-D47CCAEAF89F}" srcOrd="1" destOrd="0" presId="urn:microsoft.com/office/officeart/2005/8/layout/orgChart1"/>
    <dgm:cxn modelId="{486C27BF-6AA6-4559-9B3E-6225E0AE55A5}" type="presParOf" srcId="{A0218416-7474-42DA-9AAC-D47CCAEAF89F}" destId="{59595191-A8F6-4A1F-8365-BEED4AFCE6E3}" srcOrd="0" destOrd="0" presId="urn:microsoft.com/office/officeart/2005/8/layout/orgChart1"/>
    <dgm:cxn modelId="{5559305D-26F9-4364-9438-14CB4CF4FA4D}" type="presParOf" srcId="{59595191-A8F6-4A1F-8365-BEED4AFCE6E3}" destId="{5630E455-2314-41A6-B432-92B543637EC7}" srcOrd="0" destOrd="0" presId="urn:microsoft.com/office/officeart/2005/8/layout/orgChart1"/>
    <dgm:cxn modelId="{B5485454-986C-4AD8-AF47-BCCF6E99106D}" type="presParOf" srcId="{59595191-A8F6-4A1F-8365-BEED4AFCE6E3}" destId="{E9DC4605-07BB-4582-B9EC-8581B390360A}" srcOrd="1" destOrd="0" presId="urn:microsoft.com/office/officeart/2005/8/layout/orgChart1"/>
    <dgm:cxn modelId="{7D6CA940-C1DE-4FD6-8682-EA375748C5DB}" type="presParOf" srcId="{A0218416-7474-42DA-9AAC-D47CCAEAF89F}" destId="{D9F15D86-4949-4D08-89AE-0584988DA43A}" srcOrd="1" destOrd="0" presId="urn:microsoft.com/office/officeart/2005/8/layout/orgChart1"/>
    <dgm:cxn modelId="{6C57D701-99CB-4C71-8261-9B14DB14A577}" type="presParOf" srcId="{A0218416-7474-42DA-9AAC-D47CCAEAF89F}" destId="{370720D8-C460-4A6C-A461-3ECFBA8BA87D}" srcOrd="2" destOrd="0" presId="urn:microsoft.com/office/officeart/2005/8/layout/orgChart1"/>
    <dgm:cxn modelId="{C3008647-7787-4980-816F-4E1ABA37897F}" type="presParOf" srcId="{2A13DFC9-90CC-48C4-B797-5692E9839594}" destId="{D74528A0-AA27-4ACE-844B-9F6A6151129C}" srcOrd="2" destOrd="0" presId="urn:microsoft.com/office/officeart/2005/8/layout/orgChart1"/>
    <dgm:cxn modelId="{CBC711F7-4CB8-4369-970C-2A3786EDBA66}" type="presParOf" srcId="{2A13DFC9-90CC-48C4-B797-5692E9839594}" destId="{1B2CB043-CEC5-4D34-8EAD-CCBD0FCCB3DB}" srcOrd="3" destOrd="0" presId="urn:microsoft.com/office/officeart/2005/8/layout/orgChart1"/>
    <dgm:cxn modelId="{F83C21B6-5B91-46EC-9737-C5F4F3642FDD}" type="presParOf" srcId="{1B2CB043-CEC5-4D34-8EAD-CCBD0FCCB3DB}" destId="{AAFEC2DD-FEF7-499D-9A01-B19D924E2040}" srcOrd="0" destOrd="0" presId="urn:microsoft.com/office/officeart/2005/8/layout/orgChart1"/>
    <dgm:cxn modelId="{59985202-588E-4101-B720-1B6A4F05EFA0}" type="presParOf" srcId="{AAFEC2DD-FEF7-499D-9A01-B19D924E2040}" destId="{031EF2D0-7EB0-47AA-B948-C0487ADB9659}" srcOrd="0" destOrd="0" presId="urn:microsoft.com/office/officeart/2005/8/layout/orgChart1"/>
    <dgm:cxn modelId="{D0EAC59E-C129-41BC-A2BD-4F9333EDDC0F}" type="presParOf" srcId="{AAFEC2DD-FEF7-499D-9A01-B19D924E2040}" destId="{904E8F43-6A69-45F4-B1F0-8CD1D61963E1}" srcOrd="1" destOrd="0" presId="urn:microsoft.com/office/officeart/2005/8/layout/orgChart1"/>
    <dgm:cxn modelId="{70AC54EC-C03D-4546-ACC0-777438D04762}" type="presParOf" srcId="{1B2CB043-CEC5-4D34-8EAD-CCBD0FCCB3DB}" destId="{483B0C06-767F-48F5-9E5F-BE77C0C6505F}" srcOrd="1" destOrd="0" presId="urn:microsoft.com/office/officeart/2005/8/layout/orgChart1"/>
    <dgm:cxn modelId="{F0361FF7-F092-4309-9959-E4A2DE6972BD}" type="presParOf" srcId="{1B2CB043-CEC5-4D34-8EAD-CCBD0FCCB3DB}" destId="{B213DC3C-15E0-4558-AC48-CBB8F69FE55A}" srcOrd="2" destOrd="0" presId="urn:microsoft.com/office/officeart/2005/8/layout/orgChart1"/>
    <dgm:cxn modelId="{E16882BD-4693-405C-AF6A-9CC57850B790}" type="presParOf" srcId="{2A13DFC9-90CC-48C4-B797-5692E9839594}" destId="{55297F08-A8DD-4F77-89C6-5B2E384AFE29}" srcOrd="4" destOrd="0" presId="urn:microsoft.com/office/officeart/2005/8/layout/orgChart1"/>
    <dgm:cxn modelId="{A58CDE42-4E28-408D-B61A-8623793DFF16}" type="presParOf" srcId="{2A13DFC9-90CC-48C4-B797-5692E9839594}" destId="{6AA85C92-B094-4336-8944-B88B55376203}" srcOrd="5" destOrd="0" presId="urn:microsoft.com/office/officeart/2005/8/layout/orgChart1"/>
    <dgm:cxn modelId="{274FD61C-193B-4FA3-82B5-FEE15067045C}" type="presParOf" srcId="{6AA85C92-B094-4336-8944-B88B55376203}" destId="{C4ABEF3B-A05B-429C-AFCC-631259E7CD8B}" srcOrd="0" destOrd="0" presId="urn:microsoft.com/office/officeart/2005/8/layout/orgChart1"/>
    <dgm:cxn modelId="{4D014158-01FF-4D4D-85FD-BE1681DFDE45}" type="presParOf" srcId="{C4ABEF3B-A05B-429C-AFCC-631259E7CD8B}" destId="{860E69A3-4F10-43E1-8FB9-55247F3721B7}" srcOrd="0" destOrd="0" presId="urn:microsoft.com/office/officeart/2005/8/layout/orgChart1"/>
    <dgm:cxn modelId="{EB52D9AD-1EB0-4061-9EC8-C38A7C91E481}" type="presParOf" srcId="{C4ABEF3B-A05B-429C-AFCC-631259E7CD8B}" destId="{AB664621-BAC5-4785-B5F1-F25BED1CEB30}" srcOrd="1" destOrd="0" presId="urn:microsoft.com/office/officeart/2005/8/layout/orgChart1"/>
    <dgm:cxn modelId="{B0FC05DB-2760-4681-9CF0-53F02FAE9A82}" type="presParOf" srcId="{6AA85C92-B094-4336-8944-B88B55376203}" destId="{587F192E-298A-4762-A770-AA180E874BA4}" srcOrd="1" destOrd="0" presId="urn:microsoft.com/office/officeart/2005/8/layout/orgChart1"/>
    <dgm:cxn modelId="{1F3E3081-55E9-4FF3-88D1-3B3BCF0943E9}" type="presParOf" srcId="{6AA85C92-B094-4336-8944-B88B55376203}" destId="{08D3958B-A4AF-40E9-A64F-C427047C62A5}" srcOrd="2" destOrd="0" presId="urn:microsoft.com/office/officeart/2005/8/layout/orgChart1"/>
    <dgm:cxn modelId="{29C15F2F-1135-45BB-8956-A1F7B2F7ECA4}" type="presParOf" srcId="{2A13DFC9-90CC-48C4-B797-5692E9839594}" destId="{BCD8CC0B-EA73-43A3-873E-35A918B84222}" srcOrd="6" destOrd="0" presId="urn:microsoft.com/office/officeart/2005/8/layout/orgChart1"/>
    <dgm:cxn modelId="{CCB244A7-6FDA-43CE-9F3F-35813910E257}" type="presParOf" srcId="{2A13DFC9-90CC-48C4-B797-5692E9839594}" destId="{A09D46FF-EAB5-43FE-920E-0DA29B11F8FF}" srcOrd="7" destOrd="0" presId="urn:microsoft.com/office/officeart/2005/8/layout/orgChart1"/>
    <dgm:cxn modelId="{CC74C585-8708-43B9-A037-CD03C0829DC5}" type="presParOf" srcId="{A09D46FF-EAB5-43FE-920E-0DA29B11F8FF}" destId="{5AEFA46D-5C8D-4E4E-A635-983134D47A4C}" srcOrd="0" destOrd="0" presId="urn:microsoft.com/office/officeart/2005/8/layout/orgChart1"/>
    <dgm:cxn modelId="{1A8FE905-8F24-417F-B120-EB4AD465FB2B}" type="presParOf" srcId="{5AEFA46D-5C8D-4E4E-A635-983134D47A4C}" destId="{D5357A07-6C75-49D1-B42F-908A828DF3CE}" srcOrd="0" destOrd="0" presId="urn:microsoft.com/office/officeart/2005/8/layout/orgChart1"/>
    <dgm:cxn modelId="{45E4AA03-6403-4ECB-8C41-117467FC6A5B}" type="presParOf" srcId="{5AEFA46D-5C8D-4E4E-A635-983134D47A4C}" destId="{A5002E75-C42A-4765-A950-C1D92BA11DF4}" srcOrd="1" destOrd="0" presId="urn:microsoft.com/office/officeart/2005/8/layout/orgChart1"/>
    <dgm:cxn modelId="{7BFD26CB-AFB8-4568-AD22-78612188B7E4}" type="presParOf" srcId="{A09D46FF-EAB5-43FE-920E-0DA29B11F8FF}" destId="{EE45FFFE-237D-4935-8750-F6E8D1482162}" srcOrd="1" destOrd="0" presId="urn:microsoft.com/office/officeart/2005/8/layout/orgChart1"/>
    <dgm:cxn modelId="{9E12E9CF-5855-47E3-AE47-302006C05991}" type="presParOf" srcId="{A09D46FF-EAB5-43FE-920E-0DA29B11F8FF}" destId="{AE08C442-9409-45E9-9FEE-EA126033EE41}" srcOrd="2" destOrd="0" presId="urn:microsoft.com/office/officeart/2005/8/layout/orgChart1"/>
    <dgm:cxn modelId="{BC5A7A85-75A0-40E3-9C51-4B7C04F44712}" type="presParOf" srcId="{2A13DFC9-90CC-48C4-B797-5692E9839594}" destId="{EABEF010-7673-4E80-9A58-677364FFA490}" srcOrd="8" destOrd="0" presId="urn:microsoft.com/office/officeart/2005/8/layout/orgChart1"/>
    <dgm:cxn modelId="{C26EDAA6-5183-4CF2-ADD3-1F350E1484DC}" type="presParOf" srcId="{2A13DFC9-90CC-48C4-B797-5692E9839594}" destId="{EF95F299-377C-44EB-BD30-ED33ADE11AE9}" srcOrd="9" destOrd="0" presId="urn:microsoft.com/office/officeart/2005/8/layout/orgChart1"/>
    <dgm:cxn modelId="{BF7C9583-9612-4072-A3E5-9803067BE0CC}" type="presParOf" srcId="{EF95F299-377C-44EB-BD30-ED33ADE11AE9}" destId="{63206D9C-DEF6-4D43-A54D-44DAD7AF1A65}" srcOrd="0" destOrd="0" presId="urn:microsoft.com/office/officeart/2005/8/layout/orgChart1"/>
    <dgm:cxn modelId="{94F4EF97-10B4-423E-B574-3253BF7B61D5}" type="presParOf" srcId="{63206D9C-DEF6-4D43-A54D-44DAD7AF1A65}" destId="{42AA3290-DA2F-4AEA-BDF3-96C3A4E1D41B}" srcOrd="0" destOrd="0" presId="urn:microsoft.com/office/officeart/2005/8/layout/orgChart1"/>
    <dgm:cxn modelId="{6371B781-2845-4F3A-AD28-270297967C8E}" type="presParOf" srcId="{63206D9C-DEF6-4D43-A54D-44DAD7AF1A65}" destId="{C41EC91A-2620-44CE-ABE9-D40B2C40AA1E}" srcOrd="1" destOrd="0" presId="urn:microsoft.com/office/officeart/2005/8/layout/orgChart1"/>
    <dgm:cxn modelId="{6CF3239C-B820-43DC-B146-814725758BA6}" type="presParOf" srcId="{EF95F299-377C-44EB-BD30-ED33ADE11AE9}" destId="{4C02ECCC-FAF5-4107-A69C-B2C504559BAF}" srcOrd="1" destOrd="0" presId="urn:microsoft.com/office/officeart/2005/8/layout/orgChart1"/>
    <dgm:cxn modelId="{CE6E3F41-90F4-4267-A835-722297278800}" type="presParOf" srcId="{EF95F299-377C-44EB-BD30-ED33ADE11AE9}" destId="{1E84E281-C447-496E-8652-6A31CB10F3B7}" srcOrd="2" destOrd="0" presId="urn:microsoft.com/office/officeart/2005/8/layout/orgChart1"/>
    <dgm:cxn modelId="{ED39B08D-BA5D-4061-8CD0-2AB480698814}" type="presParOf" srcId="{2A13DFC9-90CC-48C4-B797-5692E9839594}" destId="{0FE0827A-80C5-4290-9333-75AC8D6077DC}" srcOrd="10" destOrd="0" presId="urn:microsoft.com/office/officeart/2005/8/layout/orgChart1"/>
    <dgm:cxn modelId="{02F25268-1A81-4951-9DE5-9BC3F7DE5509}" type="presParOf" srcId="{2A13DFC9-90CC-48C4-B797-5692E9839594}" destId="{6286FEF8-4B9D-41E1-9170-73D0FE2166B9}" srcOrd="11" destOrd="0" presId="urn:microsoft.com/office/officeart/2005/8/layout/orgChart1"/>
    <dgm:cxn modelId="{8F17F429-AAF7-4ACC-BA27-EF0C66589593}" type="presParOf" srcId="{6286FEF8-4B9D-41E1-9170-73D0FE2166B9}" destId="{FA59B480-885A-4293-92F9-57481DA118DE}" srcOrd="0" destOrd="0" presId="urn:microsoft.com/office/officeart/2005/8/layout/orgChart1"/>
    <dgm:cxn modelId="{43205251-2F94-49EE-8993-A2D4443ABA7B}" type="presParOf" srcId="{FA59B480-885A-4293-92F9-57481DA118DE}" destId="{755AEB1B-4178-493F-BD58-41DF012E4CE8}" srcOrd="0" destOrd="0" presId="urn:microsoft.com/office/officeart/2005/8/layout/orgChart1"/>
    <dgm:cxn modelId="{4347EF11-3449-4EB5-97D0-99553F8A6B4E}" type="presParOf" srcId="{FA59B480-885A-4293-92F9-57481DA118DE}" destId="{4147FACD-C422-4C26-8479-C7928959D536}" srcOrd="1" destOrd="0" presId="urn:microsoft.com/office/officeart/2005/8/layout/orgChart1"/>
    <dgm:cxn modelId="{261F18A5-5D37-484C-AF80-8A6133D8E526}" type="presParOf" srcId="{6286FEF8-4B9D-41E1-9170-73D0FE2166B9}" destId="{0E2A06E1-12D7-4C48-983D-602E13CE7F0D}" srcOrd="1" destOrd="0" presId="urn:microsoft.com/office/officeart/2005/8/layout/orgChart1"/>
    <dgm:cxn modelId="{6BAF4145-1C81-4E59-B855-B889BC89FC89}" type="presParOf" srcId="{6286FEF8-4B9D-41E1-9170-73D0FE2166B9}" destId="{2FDCA641-009E-417C-ACA8-8F0C7408F8EE}" srcOrd="2" destOrd="0" presId="urn:microsoft.com/office/officeart/2005/8/layout/orgChart1"/>
    <dgm:cxn modelId="{FBA2D048-B449-4E2F-8C2D-8683E2018D6B}" type="presParOf" srcId="{E1B6461B-39E4-4D3C-8862-47C13A0878D5}" destId="{609E2F10-BC0B-4DC6-BB13-476C0E713D73}" srcOrd="2" destOrd="0" presId="urn:microsoft.com/office/officeart/2005/8/layout/orgChart1"/>
  </dgm:cxnLst>
  <dgm:bg>
    <a:noFill/>
    <a:effectLst>
      <a:outerShdw blurRad="50800" dist="50800" dir="5400000" algn="ctr" rotWithShape="0">
        <a:schemeClr val="accent6">
          <a:lumMod val="75000"/>
          <a:alpha val="70000"/>
        </a:schemeClr>
      </a:outerShdw>
    </a:effectLst>
  </dgm:bg>
  <dgm:whole>
    <a:effectLst>
      <a:reflection blurRad="6350" stA="50000" endA="275" endPos="40000" dist="101600" dir="5400000" sy="-100000" algn="bl" rotWithShape="0"/>
    </a:effectLst>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F88AE3-D0B4-446B-9C20-CB2840DCF8B3}" type="doc">
      <dgm:prSet loTypeId="urn:microsoft.com/office/officeart/2005/8/layout/matrix3" loCatId="matrix" qsTypeId="urn:microsoft.com/office/officeart/2005/8/quickstyle/simple1" qsCatId="simple" csTypeId="urn:microsoft.com/office/officeart/2005/8/colors/accent6_1" csCatId="accent6" phldr="1"/>
      <dgm:spPr/>
      <dgm:t>
        <a:bodyPr/>
        <a:lstStyle/>
        <a:p>
          <a:endParaRPr lang="zh-TW" altLang="en-US"/>
        </a:p>
      </dgm:t>
    </dgm:pt>
    <dgm:pt modelId="{AEDE10BD-5594-4758-9868-9150C6E347A2}">
      <dgm:prSet phldrT="[文字]" custT="1"/>
      <dgm:spPr/>
      <dgm:t>
        <a:bodyPr anchor="t"/>
        <a:lstStyle/>
        <a:p>
          <a:pPr algn="ctr">
            <a:buFont typeface="Arial" panose="020B0604020202020204" pitchFamily="34" charset="0"/>
            <a:buChar char="•"/>
          </a:pPr>
          <a:r>
            <a:rPr kumimoji="0" lang="zh-TW" altLang="en-US" sz="1400" b="0" dirty="0">
              <a:solidFill>
                <a:schemeClr val="accent2">
                  <a:lumMod val="75000"/>
                </a:schemeClr>
              </a:solidFill>
              <a:latin typeface="微軟正黑體" panose="020B0604030504040204" pitchFamily="34" charset="-120"/>
              <a:ea typeface="微軟正黑體" panose="020B0604030504040204" pitchFamily="34" charset="-120"/>
            </a:rPr>
            <a:t>電動車充電站</a:t>
          </a:r>
          <a:r>
            <a:rPr kumimoji="0" lang="en-US" altLang="zh-TW" sz="1400" b="0" dirty="0">
              <a:solidFill>
                <a:schemeClr val="accent2">
                  <a:lumMod val="75000"/>
                </a:schemeClr>
              </a:solidFill>
              <a:latin typeface="微軟正黑體" panose="020B0604030504040204" pitchFamily="34" charset="-120"/>
              <a:ea typeface="微軟正黑體" panose="020B0604030504040204" pitchFamily="34" charset="-120"/>
            </a:rPr>
            <a:t>:</a:t>
          </a:r>
        </a:p>
        <a:p>
          <a:pPr algn="l">
            <a:buFont typeface="Arial" panose="020B0604020202020204" pitchFamily="34" charset="0"/>
            <a:buChar char="•"/>
          </a:pPr>
          <a:r>
            <a:rPr kumimoji="0" lang="en-US" altLang="zh-TW" sz="1400" b="0" dirty="0">
              <a:latin typeface="微軟正黑體" panose="020B0604030504040204" pitchFamily="34" charset="-120"/>
              <a:ea typeface="微軟正黑體" panose="020B0604030504040204" pitchFamily="34" charset="-120"/>
            </a:rPr>
            <a:t>*</a:t>
          </a:r>
          <a:r>
            <a:rPr kumimoji="0" lang="zh-TW" altLang="en-US" sz="1400" b="0" dirty="0">
              <a:latin typeface="微軟正黑體" panose="020B0604030504040204" pitchFamily="34" charset="-120"/>
              <a:ea typeface="微軟正黑體" panose="020B0604030504040204" pitchFamily="34" charset="-120"/>
            </a:rPr>
            <a:t>尖離峰調度 </a:t>
          </a:r>
          <a:endParaRPr kumimoji="0" lang="en-US" altLang="zh-TW" sz="1400" b="0" dirty="0">
            <a:latin typeface="微軟正黑體" panose="020B0604030504040204" pitchFamily="34" charset="-120"/>
            <a:ea typeface="微軟正黑體" panose="020B0604030504040204" pitchFamily="34" charset="-120"/>
          </a:endParaRPr>
        </a:p>
        <a:p>
          <a:pPr algn="l">
            <a:buFont typeface="Arial" panose="020B0604020202020204" pitchFamily="34" charset="0"/>
            <a:buChar char="•"/>
          </a:pPr>
          <a:r>
            <a:rPr kumimoji="0" lang="en-US" altLang="zh-TW" sz="1400" b="0" dirty="0">
              <a:latin typeface="微軟正黑體" panose="020B0604030504040204" pitchFamily="34" charset="-120"/>
              <a:ea typeface="微軟正黑體" panose="020B0604030504040204" pitchFamily="34" charset="-120"/>
            </a:rPr>
            <a:t>*</a:t>
          </a:r>
          <a:r>
            <a:rPr kumimoji="0" lang="zh-TW" altLang="en-US" sz="1400" b="0" dirty="0">
              <a:latin typeface="微軟正黑體" panose="020B0604030504040204" pitchFamily="34" charset="-120"/>
              <a:ea typeface="微軟正黑體" panose="020B0604030504040204" pitchFamily="34" charset="-120"/>
            </a:rPr>
            <a:t>電網平衡</a:t>
          </a:r>
          <a:endParaRPr kumimoji="0" lang="en-US" altLang="zh-TW" sz="1400" b="0" dirty="0">
            <a:latin typeface="微軟正黑體" panose="020B0604030504040204" pitchFamily="34" charset="-120"/>
            <a:ea typeface="微軟正黑體" panose="020B0604030504040204" pitchFamily="34" charset="-120"/>
          </a:endParaRPr>
        </a:p>
        <a:p>
          <a:pPr algn="l">
            <a:buFont typeface="Arial" panose="020B0604020202020204" pitchFamily="34" charset="0"/>
            <a:buChar char="•"/>
          </a:pPr>
          <a:r>
            <a:rPr kumimoji="0" lang="en-US" altLang="zh-TW" sz="1400" b="0" dirty="0">
              <a:latin typeface="微軟正黑體" panose="020B0604030504040204" pitchFamily="34" charset="-120"/>
              <a:ea typeface="微軟正黑體" panose="020B0604030504040204" pitchFamily="34" charset="-120"/>
            </a:rPr>
            <a:t>*</a:t>
          </a:r>
          <a:r>
            <a:rPr kumimoji="0" lang="zh-TW" altLang="en-US" sz="1400" b="0" dirty="0">
              <a:latin typeface="微軟正黑體" panose="020B0604030504040204" pitchFamily="34" charset="-120"/>
              <a:ea typeface="微軟正黑體" panose="020B0604030504040204" pitchFamily="34" charset="-120"/>
            </a:rPr>
            <a:t>維持充電服務品質</a:t>
          </a:r>
          <a:endParaRPr lang="zh-TW" altLang="en-US" sz="1400" b="0" dirty="0"/>
        </a:p>
      </dgm:t>
    </dgm:pt>
    <dgm:pt modelId="{02E5FA8A-B3AF-45FE-9A88-FA2FAB1BB58A}" type="parTrans" cxnId="{5B36D1F2-E0B1-4A5B-9EBE-82D1F73CF223}">
      <dgm:prSet/>
      <dgm:spPr/>
      <dgm:t>
        <a:bodyPr/>
        <a:lstStyle/>
        <a:p>
          <a:endParaRPr lang="zh-TW" altLang="en-US"/>
        </a:p>
      </dgm:t>
    </dgm:pt>
    <dgm:pt modelId="{3F15EC2B-4336-4FE7-8152-9F498AB03FCA}" type="sibTrans" cxnId="{5B36D1F2-E0B1-4A5B-9EBE-82D1F73CF223}">
      <dgm:prSet/>
      <dgm:spPr/>
      <dgm:t>
        <a:bodyPr/>
        <a:lstStyle/>
        <a:p>
          <a:endParaRPr lang="zh-TW" altLang="en-US"/>
        </a:p>
      </dgm:t>
    </dgm:pt>
    <dgm:pt modelId="{9075C389-B5ED-4E41-9B83-5757C497F9F8}">
      <dgm:prSet phldrT="[文字]" custT="1"/>
      <dgm:spPr/>
      <dgm:t>
        <a:bodyPr anchor="t"/>
        <a:lstStyle/>
        <a:p>
          <a:pPr algn="ctr">
            <a:buFont typeface="Arial" panose="020B0604020202020204" pitchFamily="34" charset="0"/>
            <a:buNone/>
          </a:pPr>
          <a:r>
            <a:rPr kumimoji="0" lang="zh-TW" altLang="en-US" sz="1400" b="0" dirty="0">
              <a:solidFill>
                <a:schemeClr val="accent2">
                  <a:lumMod val="75000"/>
                </a:schemeClr>
              </a:solidFill>
              <a:latin typeface="微軟正黑體" panose="020B0604030504040204" pitchFamily="34" charset="-120"/>
              <a:ea typeface="微軟正黑體" panose="020B0604030504040204" pitchFamily="34" charset="-120"/>
            </a:rPr>
            <a:t>綠能電廠</a:t>
          </a:r>
          <a:r>
            <a:rPr kumimoji="0" lang="en-US" altLang="zh-TW" sz="1400" b="0" dirty="0">
              <a:solidFill>
                <a:schemeClr val="accent2">
                  <a:lumMod val="75000"/>
                </a:schemeClr>
              </a:solidFill>
              <a:latin typeface="微軟正黑體" panose="020B0604030504040204" pitchFamily="34" charset="-120"/>
              <a:ea typeface="微軟正黑體" panose="020B0604030504040204" pitchFamily="34" charset="-120"/>
            </a:rPr>
            <a:t>:</a:t>
          </a:r>
          <a:r>
            <a:rPr kumimoji="0" lang="zh-TW" altLang="en-US" sz="1400" b="0" dirty="0">
              <a:solidFill>
                <a:schemeClr val="accent2">
                  <a:lumMod val="75000"/>
                </a:schemeClr>
              </a:solidFill>
              <a:latin typeface="微軟正黑體" panose="020B0604030504040204" pitchFamily="34" charset="-120"/>
              <a:ea typeface="微軟正黑體" panose="020B0604030504040204" pitchFamily="34" charset="-120"/>
            </a:rPr>
            <a:t> </a:t>
          </a:r>
          <a:endParaRPr kumimoji="0" lang="en-US" altLang="zh-TW" sz="1400" b="0" dirty="0">
            <a:solidFill>
              <a:schemeClr val="accent2">
                <a:lumMod val="75000"/>
              </a:schemeClr>
            </a:solidFill>
            <a:latin typeface="微軟正黑體" panose="020B0604030504040204" pitchFamily="34" charset="-120"/>
            <a:ea typeface="微軟正黑體" panose="020B0604030504040204" pitchFamily="34" charset="-120"/>
          </a:endParaRPr>
        </a:p>
        <a:p>
          <a:pPr algn="l">
            <a:buFont typeface="Arial" panose="020B0604020202020204" pitchFamily="34" charset="0"/>
            <a:buChar char="•"/>
          </a:pPr>
          <a:r>
            <a:rPr kumimoji="0" lang="en-US" altLang="zh-TW" sz="1400" b="0" dirty="0">
              <a:latin typeface="微軟正黑體" panose="020B0604030504040204" pitchFamily="34" charset="-120"/>
              <a:ea typeface="微軟正黑體" panose="020B0604030504040204" pitchFamily="34" charset="-120"/>
            </a:rPr>
            <a:t>*</a:t>
          </a:r>
          <a:r>
            <a:rPr kumimoji="0" lang="zh-TW" altLang="en-US" sz="1400" b="0" dirty="0">
              <a:latin typeface="微軟正黑體" panose="020B0604030504040204" pitchFamily="34" charset="-120"/>
              <a:ea typeface="微軟正黑體" panose="020B0604030504040204" pitchFamily="34" charset="-120"/>
            </a:rPr>
            <a:t>電力平滑化 </a:t>
          </a:r>
          <a:endParaRPr kumimoji="0" lang="en-US" altLang="zh-TW" sz="1400" b="0" dirty="0">
            <a:latin typeface="微軟正黑體" panose="020B0604030504040204" pitchFamily="34" charset="-120"/>
            <a:ea typeface="微軟正黑體" panose="020B0604030504040204" pitchFamily="34" charset="-120"/>
          </a:endParaRPr>
        </a:p>
        <a:p>
          <a:pPr algn="l">
            <a:buFont typeface="Arial" panose="020B0604020202020204" pitchFamily="34" charset="0"/>
            <a:buChar char="•"/>
          </a:pPr>
          <a:r>
            <a:rPr kumimoji="0" lang="en-US" altLang="zh-TW" sz="1400" b="0" dirty="0">
              <a:latin typeface="微軟正黑體" panose="020B0604030504040204" pitchFamily="34" charset="-120"/>
              <a:ea typeface="微軟正黑體" panose="020B0604030504040204" pitchFamily="34" charset="-120"/>
            </a:rPr>
            <a:t>*</a:t>
          </a:r>
          <a:r>
            <a:rPr kumimoji="0" lang="zh-TW" altLang="en-US" sz="1400" b="0" dirty="0">
              <a:latin typeface="微軟正黑體" panose="020B0604030504040204" pitchFamily="34" charset="-120"/>
              <a:ea typeface="微軟正黑體" panose="020B0604030504040204" pitchFamily="34" charset="-120"/>
            </a:rPr>
            <a:t>能量時間移轉</a:t>
          </a:r>
          <a:endParaRPr lang="zh-TW" altLang="en-US" sz="1400" b="0" dirty="0"/>
        </a:p>
      </dgm:t>
    </dgm:pt>
    <dgm:pt modelId="{A0744E8B-2CA0-4722-A93E-613F8C4187A6}" type="parTrans" cxnId="{5BB9384D-7092-4D3C-B033-BF64F8519400}">
      <dgm:prSet/>
      <dgm:spPr/>
      <dgm:t>
        <a:bodyPr/>
        <a:lstStyle/>
        <a:p>
          <a:endParaRPr lang="zh-TW" altLang="en-US"/>
        </a:p>
      </dgm:t>
    </dgm:pt>
    <dgm:pt modelId="{0D3F590C-F94B-47B4-A146-FD9930A1EF4E}" type="sibTrans" cxnId="{5BB9384D-7092-4D3C-B033-BF64F8519400}">
      <dgm:prSet/>
      <dgm:spPr/>
      <dgm:t>
        <a:bodyPr/>
        <a:lstStyle/>
        <a:p>
          <a:endParaRPr lang="zh-TW" altLang="en-US"/>
        </a:p>
      </dgm:t>
    </dgm:pt>
    <dgm:pt modelId="{CF1F6E93-E5D3-48FD-9DC1-D5DB0BD36FE1}">
      <dgm:prSet phldrT="[文字]" custT="1"/>
      <dgm:spPr/>
      <dgm:t>
        <a:bodyPr anchor="t"/>
        <a:lstStyle/>
        <a:p>
          <a:pPr algn="ctr"/>
          <a:r>
            <a:rPr kumimoji="0" lang="zh-TW" altLang="en-US" sz="1400" b="0" dirty="0">
              <a:solidFill>
                <a:schemeClr val="accent2">
                  <a:lumMod val="75000"/>
                </a:schemeClr>
              </a:solidFill>
              <a:latin typeface="微軟正黑體" panose="020B0604030504040204" pitchFamily="34" charset="-120"/>
              <a:ea typeface="微軟正黑體" panose="020B0604030504040204" pitchFamily="34" charset="-120"/>
            </a:rPr>
            <a:t>用電大戶條款</a:t>
          </a:r>
          <a:r>
            <a:rPr kumimoji="0" lang="en-US" altLang="zh-TW" sz="1400" b="0" dirty="0">
              <a:solidFill>
                <a:schemeClr val="accent2">
                  <a:lumMod val="75000"/>
                </a:schemeClr>
              </a:solidFill>
              <a:latin typeface="微軟正黑體" panose="020B0604030504040204" pitchFamily="34" charset="-120"/>
              <a:ea typeface="微軟正黑體" panose="020B0604030504040204" pitchFamily="34" charset="-120"/>
            </a:rPr>
            <a:t>:</a:t>
          </a:r>
        </a:p>
        <a:p>
          <a:pPr algn="l"/>
          <a:r>
            <a:rPr kumimoji="0" lang="en-US" altLang="zh-TW" sz="1400" b="0" dirty="0">
              <a:latin typeface="微軟正黑體" panose="020B0604030504040204" pitchFamily="34" charset="-120"/>
              <a:ea typeface="微軟正黑體" panose="020B0604030504040204" pitchFamily="34" charset="-120"/>
            </a:rPr>
            <a:t>*</a:t>
          </a:r>
          <a:r>
            <a:rPr kumimoji="0" lang="zh-TW" altLang="en-US" sz="1400" b="0" dirty="0">
              <a:latin typeface="微軟正黑體" panose="020B0604030504040204" pitchFamily="34" charset="-120"/>
              <a:ea typeface="微軟正黑體" panose="020B0604030504040204" pitchFamily="34" charset="-120"/>
            </a:rPr>
            <a:t>契約容量達</a:t>
          </a:r>
          <a:r>
            <a:rPr kumimoji="0" lang="en-US" altLang="zh-TW" sz="1400" b="0" dirty="0">
              <a:latin typeface="微軟正黑體" panose="020B0604030504040204" pitchFamily="34" charset="-120"/>
              <a:ea typeface="微軟正黑體" panose="020B0604030504040204" pitchFamily="34" charset="-120"/>
            </a:rPr>
            <a:t>5,000kW</a:t>
          </a:r>
          <a:r>
            <a:rPr kumimoji="0" lang="zh-TW" altLang="en-US" sz="1400" b="0" dirty="0">
              <a:latin typeface="微軟正黑體" panose="020B0604030504040204" pitchFamily="34" charset="-120"/>
              <a:ea typeface="微軟正黑體" panose="020B0604030504040204" pitchFamily="34" charset="-120"/>
            </a:rPr>
            <a:t>以上的電力用戶</a:t>
          </a:r>
          <a:r>
            <a:rPr kumimoji="0" lang="en-US" altLang="zh-TW" sz="1400" b="0" dirty="0">
              <a:latin typeface="微軟正黑體" panose="020B0604030504040204" pitchFamily="34" charset="-120"/>
              <a:ea typeface="微軟正黑體" panose="020B0604030504040204" pitchFamily="34" charset="-120"/>
            </a:rPr>
            <a:t>, </a:t>
          </a:r>
          <a:r>
            <a:rPr kumimoji="0" lang="zh-TW" altLang="en-US" sz="1400" b="0" dirty="0">
              <a:latin typeface="微軟正黑體" panose="020B0604030504040204" pitchFamily="34" charset="-120"/>
              <a:ea typeface="微軟正黑體" panose="020B0604030504040204" pitchFamily="34" charset="-120"/>
            </a:rPr>
            <a:t>需於</a:t>
          </a:r>
          <a:r>
            <a:rPr kumimoji="0" lang="en-US" altLang="zh-TW" sz="1400" b="0" dirty="0">
              <a:latin typeface="微軟正黑體" panose="020B0604030504040204" pitchFamily="34" charset="-120"/>
              <a:ea typeface="微軟正黑體" panose="020B0604030504040204" pitchFamily="34" charset="-120"/>
            </a:rPr>
            <a:t>5</a:t>
          </a:r>
          <a:r>
            <a:rPr kumimoji="0" lang="zh-TW" altLang="en-US" sz="1400" b="0" dirty="0">
              <a:latin typeface="微軟正黑體" panose="020B0604030504040204" pitchFamily="34" charset="-120"/>
              <a:ea typeface="微軟正黑體" panose="020B0604030504040204" pitchFamily="34" charset="-120"/>
            </a:rPr>
            <a:t>年內完成設置</a:t>
          </a:r>
          <a:r>
            <a:rPr kumimoji="0" lang="en-US" altLang="zh-TW" sz="1400" b="0" dirty="0">
              <a:latin typeface="微軟正黑體" panose="020B0604030504040204" pitchFamily="34" charset="-120"/>
              <a:ea typeface="微軟正黑體" panose="020B0604030504040204" pitchFamily="34" charset="-120"/>
            </a:rPr>
            <a:t>10%</a:t>
          </a:r>
          <a:r>
            <a:rPr kumimoji="0" lang="zh-TW" altLang="en-US" sz="1400" b="0" dirty="0">
              <a:latin typeface="微軟正黑體" panose="020B0604030504040204" pitchFamily="34" charset="-120"/>
              <a:ea typeface="微軟正黑體" panose="020B0604030504040204" pitchFamily="34" charset="-120"/>
            </a:rPr>
            <a:t>綠電義務用電大戶可設置儲能替代</a:t>
          </a:r>
          <a:endParaRPr lang="zh-TW" altLang="en-US" sz="1400" b="0" dirty="0"/>
        </a:p>
      </dgm:t>
    </dgm:pt>
    <dgm:pt modelId="{83E22EBF-97C0-468A-A7E3-7EC659310FE6}" type="parTrans" cxnId="{6F699E41-47E3-40F0-B44C-A370DD221F59}">
      <dgm:prSet/>
      <dgm:spPr/>
      <dgm:t>
        <a:bodyPr/>
        <a:lstStyle/>
        <a:p>
          <a:endParaRPr lang="zh-TW" altLang="en-US"/>
        </a:p>
      </dgm:t>
    </dgm:pt>
    <dgm:pt modelId="{CFCD2038-FC03-4C5B-8A80-E60AE85ABB82}" type="sibTrans" cxnId="{6F699E41-47E3-40F0-B44C-A370DD221F59}">
      <dgm:prSet/>
      <dgm:spPr/>
      <dgm:t>
        <a:bodyPr/>
        <a:lstStyle/>
        <a:p>
          <a:endParaRPr lang="zh-TW" altLang="en-US"/>
        </a:p>
      </dgm:t>
    </dgm:pt>
    <dgm:pt modelId="{9B4FA9F9-0D13-4B60-A2B3-951BAD4A8024}">
      <dgm:prSet phldrT="[文字]" custT="1"/>
      <dgm:spPr/>
      <dgm:t>
        <a:bodyPr anchor="t"/>
        <a:lstStyle/>
        <a:p>
          <a:pPr algn="ctr">
            <a:buFont typeface="Arial" panose="020B0604020202020204" pitchFamily="34" charset="0"/>
            <a:buChar char="•"/>
          </a:pPr>
          <a:r>
            <a:rPr kumimoji="0" lang="zh-TW" altLang="en-US" sz="1400" b="0" dirty="0">
              <a:solidFill>
                <a:schemeClr val="accent2">
                  <a:lumMod val="75000"/>
                </a:schemeClr>
              </a:solidFill>
              <a:latin typeface="微軟正黑體" panose="020B0604030504040204" pitchFamily="34" charset="-120"/>
              <a:ea typeface="微軟正黑體" panose="020B0604030504040204" pitchFamily="34" charset="-120"/>
            </a:rPr>
            <a:t>電力公司需求</a:t>
          </a:r>
          <a:r>
            <a:rPr kumimoji="0" lang="en-US" altLang="zh-TW" sz="1400" b="0" dirty="0">
              <a:solidFill>
                <a:schemeClr val="accent2">
                  <a:lumMod val="75000"/>
                </a:schemeClr>
              </a:solidFill>
              <a:latin typeface="微軟正黑體" panose="020B0604030504040204" pitchFamily="34" charset="-120"/>
              <a:ea typeface="微軟正黑體" panose="020B0604030504040204" pitchFamily="34" charset="-120"/>
            </a:rPr>
            <a:t>:</a:t>
          </a:r>
        </a:p>
        <a:p>
          <a:pPr algn="l">
            <a:buFont typeface="Arial" panose="020B0604020202020204" pitchFamily="34" charset="0"/>
            <a:buChar char="•"/>
          </a:pPr>
          <a:r>
            <a:rPr kumimoji="0" lang="en-US" altLang="zh-TW" sz="1400" b="0" dirty="0">
              <a:latin typeface="微軟正黑體" panose="020B0604030504040204" pitchFamily="34" charset="-120"/>
              <a:ea typeface="微軟正黑體" panose="020B0604030504040204" pitchFamily="34" charset="-120"/>
            </a:rPr>
            <a:t>*</a:t>
          </a:r>
          <a:r>
            <a:rPr kumimoji="0" lang="zh-TW" altLang="en-US" sz="1400" b="0" dirty="0">
              <a:latin typeface="微軟正黑體" panose="020B0604030504040204" pitchFamily="34" charset="-120"/>
              <a:ea typeface="微軟正黑體" panose="020B0604030504040204" pitchFamily="34" charset="-120"/>
            </a:rPr>
            <a:t>電廠電力調度</a:t>
          </a:r>
          <a:endParaRPr kumimoji="0" lang="en-US" altLang="zh-TW" sz="1400" b="0" dirty="0">
            <a:latin typeface="微軟正黑體" panose="020B0604030504040204" pitchFamily="34" charset="-120"/>
            <a:ea typeface="微軟正黑體" panose="020B0604030504040204" pitchFamily="34" charset="-120"/>
          </a:endParaRPr>
        </a:p>
        <a:p>
          <a:pPr algn="l">
            <a:buFont typeface="Arial" panose="020B0604020202020204" pitchFamily="34" charset="0"/>
            <a:buChar char="•"/>
          </a:pPr>
          <a:r>
            <a:rPr kumimoji="0" lang="en-US" altLang="zh-TW" sz="1400" b="0" dirty="0">
              <a:latin typeface="微軟正黑體" panose="020B0604030504040204" pitchFamily="34" charset="-120"/>
              <a:ea typeface="微軟正黑體" panose="020B0604030504040204" pitchFamily="34" charset="-120"/>
            </a:rPr>
            <a:t>*</a:t>
          </a:r>
          <a:r>
            <a:rPr kumimoji="0" lang="zh-TW" altLang="en-US" sz="1400" b="0" dirty="0">
              <a:latin typeface="微軟正黑體" panose="020B0604030504040204" pitchFamily="34" charset="-120"/>
              <a:ea typeface="微軟正黑體" panose="020B0604030504040204" pitchFamily="34" charset="-120"/>
            </a:rPr>
            <a:t>電網穩定與平衡</a:t>
          </a:r>
          <a:endParaRPr kumimoji="0" lang="en-US" altLang="zh-TW" sz="1400" b="0" dirty="0">
            <a:latin typeface="微軟正黑體" panose="020B0604030504040204" pitchFamily="34" charset="-120"/>
            <a:ea typeface="微軟正黑體" panose="020B0604030504040204" pitchFamily="34" charset="-120"/>
          </a:endParaRPr>
        </a:p>
        <a:p>
          <a:pPr algn="l">
            <a:buFont typeface="Arial" panose="020B0604020202020204" pitchFamily="34" charset="0"/>
            <a:buChar char="•"/>
          </a:pPr>
          <a:r>
            <a:rPr kumimoji="0" lang="en-US" altLang="zh-TW" sz="1400" b="0" dirty="0">
              <a:latin typeface="微軟正黑體" panose="020B0604030504040204" pitchFamily="34" charset="-120"/>
              <a:ea typeface="微軟正黑體" panose="020B0604030504040204" pitchFamily="34" charset="-120"/>
            </a:rPr>
            <a:t>*</a:t>
          </a:r>
          <a:r>
            <a:rPr kumimoji="0" lang="zh-TW" altLang="en-US" sz="1400" b="0" dirty="0">
              <a:latin typeface="微軟正黑體" panose="020B0604030504040204" pitchFamily="34" charset="-120"/>
              <a:ea typeface="微軟正黑體" panose="020B0604030504040204" pitchFamily="34" charset="-120"/>
            </a:rPr>
            <a:t>用戶負載平衡</a:t>
          </a:r>
          <a:endParaRPr lang="zh-TW" altLang="en-US" sz="1400" b="0" dirty="0"/>
        </a:p>
      </dgm:t>
    </dgm:pt>
    <dgm:pt modelId="{A8EB871F-A8C2-4D89-9E34-24AEE8A45A49}" type="parTrans" cxnId="{3776FAF4-FD25-420E-B1F4-CD3E88A2668E}">
      <dgm:prSet/>
      <dgm:spPr/>
      <dgm:t>
        <a:bodyPr/>
        <a:lstStyle/>
        <a:p>
          <a:endParaRPr lang="zh-TW" altLang="en-US"/>
        </a:p>
      </dgm:t>
    </dgm:pt>
    <dgm:pt modelId="{B15682AC-B58C-4F48-A924-F8853D22E00D}" type="sibTrans" cxnId="{3776FAF4-FD25-420E-B1F4-CD3E88A2668E}">
      <dgm:prSet/>
      <dgm:spPr/>
      <dgm:t>
        <a:bodyPr/>
        <a:lstStyle/>
        <a:p>
          <a:endParaRPr lang="zh-TW" altLang="en-US"/>
        </a:p>
      </dgm:t>
    </dgm:pt>
    <dgm:pt modelId="{AE44C47B-603A-4776-9FD7-C9C9A3067DE5}" type="pres">
      <dgm:prSet presAssocID="{5BF88AE3-D0B4-446B-9C20-CB2840DCF8B3}" presName="matrix" presStyleCnt="0">
        <dgm:presLayoutVars>
          <dgm:chMax val="1"/>
          <dgm:dir/>
          <dgm:resizeHandles val="exact"/>
        </dgm:presLayoutVars>
      </dgm:prSet>
      <dgm:spPr/>
    </dgm:pt>
    <dgm:pt modelId="{FF55232A-DE0A-4C8E-B780-3C3B6B70F0CC}" type="pres">
      <dgm:prSet presAssocID="{5BF88AE3-D0B4-446B-9C20-CB2840DCF8B3}" presName="diamond" presStyleLbl="bgShp" presStyleIdx="0" presStyleCnt="1"/>
      <dgm:spPr/>
    </dgm:pt>
    <dgm:pt modelId="{2850B05C-1368-4BFF-B319-A4D4022F38A6}" type="pres">
      <dgm:prSet presAssocID="{5BF88AE3-D0B4-446B-9C20-CB2840DCF8B3}" presName="quad1" presStyleLbl="node1" presStyleIdx="0" presStyleCnt="4" custScaleX="103799">
        <dgm:presLayoutVars>
          <dgm:chMax val="0"/>
          <dgm:chPref val="0"/>
          <dgm:bulletEnabled val="1"/>
        </dgm:presLayoutVars>
      </dgm:prSet>
      <dgm:spPr/>
    </dgm:pt>
    <dgm:pt modelId="{97A76767-E0A3-4283-9500-089AE9546DF3}" type="pres">
      <dgm:prSet presAssocID="{5BF88AE3-D0B4-446B-9C20-CB2840DCF8B3}" presName="quad2" presStyleLbl="node1" presStyleIdx="1" presStyleCnt="4" custScaleX="101210" custLinFactNeighborX="6307" custLinFactNeighborY="-1412">
        <dgm:presLayoutVars>
          <dgm:chMax val="0"/>
          <dgm:chPref val="0"/>
          <dgm:bulletEnabled val="1"/>
        </dgm:presLayoutVars>
      </dgm:prSet>
      <dgm:spPr/>
    </dgm:pt>
    <dgm:pt modelId="{C6EE294B-AF50-4CDE-A59D-569B6495A788}" type="pres">
      <dgm:prSet presAssocID="{5BF88AE3-D0B4-446B-9C20-CB2840DCF8B3}" presName="quad3" presStyleLbl="node1" presStyleIdx="2" presStyleCnt="4" custScaleX="107692">
        <dgm:presLayoutVars>
          <dgm:chMax val="0"/>
          <dgm:chPref val="0"/>
          <dgm:bulletEnabled val="1"/>
        </dgm:presLayoutVars>
      </dgm:prSet>
      <dgm:spPr/>
    </dgm:pt>
    <dgm:pt modelId="{F952A6B1-F242-4EB7-AB8D-9DBDBC574EE7}" type="pres">
      <dgm:prSet presAssocID="{5BF88AE3-D0B4-446B-9C20-CB2840DCF8B3}" presName="quad4" presStyleLbl="node1" presStyleIdx="3" presStyleCnt="4" custLinFactNeighborX="6307" custLinFactNeighborY="2410">
        <dgm:presLayoutVars>
          <dgm:chMax val="0"/>
          <dgm:chPref val="0"/>
          <dgm:bulletEnabled val="1"/>
        </dgm:presLayoutVars>
      </dgm:prSet>
      <dgm:spPr/>
    </dgm:pt>
  </dgm:ptLst>
  <dgm:cxnLst>
    <dgm:cxn modelId="{6F29120D-E40D-478B-97C2-006D9DDBD407}" type="presOf" srcId="{AEDE10BD-5594-4758-9868-9150C6E347A2}" destId="{2850B05C-1368-4BFF-B319-A4D4022F38A6}" srcOrd="0" destOrd="0" presId="urn:microsoft.com/office/officeart/2005/8/layout/matrix3"/>
    <dgm:cxn modelId="{6F699E41-47E3-40F0-B44C-A370DD221F59}" srcId="{5BF88AE3-D0B4-446B-9C20-CB2840DCF8B3}" destId="{CF1F6E93-E5D3-48FD-9DC1-D5DB0BD36FE1}" srcOrd="2" destOrd="0" parTransId="{83E22EBF-97C0-468A-A7E3-7EC659310FE6}" sibTransId="{CFCD2038-FC03-4C5B-8A80-E60AE85ABB82}"/>
    <dgm:cxn modelId="{5BB9384D-7092-4D3C-B033-BF64F8519400}" srcId="{5BF88AE3-D0B4-446B-9C20-CB2840DCF8B3}" destId="{9075C389-B5ED-4E41-9B83-5757C497F9F8}" srcOrd="1" destOrd="0" parTransId="{A0744E8B-2CA0-4722-A93E-613F8C4187A6}" sibTransId="{0D3F590C-F94B-47B4-A146-FD9930A1EF4E}"/>
    <dgm:cxn modelId="{A0BDD94D-8CDE-4316-9262-0FD485CE4A73}" type="presOf" srcId="{9B4FA9F9-0D13-4B60-A2B3-951BAD4A8024}" destId="{F952A6B1-F242-4EB7-AB8D-9DBDBC574EE7}" srcOrd="0" destOrd="0" presId="urn:microsoft.com/office/officeart/2005/8/layout/matrix3"/>
    <dgm:cxn modelId="{C0A74099-7969-4287-8DA3-3C625F7A3CF1}" type="presOf" srcId="{CF1F6E93-E5D3-48FD-9DC1-D5DB0BD36FE1}" destId="{C6EE294B-AF50-4CDE-A59D-569B6495A788}" srcOrd="0" destOrd="0" presId="urn:microsoft.com/office/officeart/2005/8/layout/matrix3"/>
    <dgm:cxn modelId="{99106299-8A6B-4400-AE57-E92253D316D4}" type="presOf" srcId="{5BF88AE3-D0B4-446B-9C20-CB2840DCF8B3}" destId="{AE44C47B-603A-4776-9FD7-C9C9A3067DE5}" srcOrd="0" destOrd="0" presId="urn:microsoft.com/office/officeart/2005/8/layout/matrix3"/>
    <dgm:cxn modelId="{652432ED-BE0C-4BE1-9290-A322B47F0586}" type="presOf" srcId="{9075C389-B5ED-4E41-9B83-5757C497F9F8}" destId="{97A76767-E0A3-4283-9500-089AE9546DF3}" srcOrd="0" destOrd="0" presId="urn:microsoft.com/office/officeart/2005/8/layout/matrix3"/>
    <dgm:cxn modelId="{5B36D1F2-E0B1-4A5B-9EBE-82D1F73CF223}" srcId="{5BF88AE3-D0B4-446B-9C20-CB2840DCF8B3}" destId="{AEDE10BD-5594-4758-9868-9150C6E347A2}" srcOrd="0" destOrd="0" parTransId="{02E5FA8A-B3AF-45FE-9A88-FA2FAB1BB58A}" sibTransId="{3F15EC2B-4336-4FE7-8152-9F498AB03FCA}"/>
    <dgm:cxn modelId="{3776FAF4-FD25-420E-B1F4-CD3E88A2668E}" srcId="{5BF88AE3-D0B4-446B-9C20-CB2840DCF8B3}" destId="{9B4FA9F9-0D13-4B60-A2B3-951BAD4A8024}" srcOrd="3" destOrd="0" parTransId="{A8EB871F-A8C2-4D89-9E34-24AEE8A45A49}" sibTransId="{B15682AC-B58C-4F48-A924-F8853D22E00D}"/>
    <dgm:cxn modelId="{493C20DA-3839-40C7-BFB6-A9B637172434}" type="presParOf" srcId="{AE44C47B-603A-4776-9FD7-C9C9A3067DE5}" destId="{FF55232A-DE0A-4C8E-B780-3C3B6B70F0CC}" srcOrd="0" destOrd="0" presId="urn:microsoft.com/office/officeart/2005/8/layout/matrix3"/>
    <dgm:cxn modelId="{975535E6-E886-4B2F-9676-29A9D221955E}" type="presParOf" srcId="{AE44C47B-603A-4776-9FD7-C9C9A3067DE5}" destId="{2850B05C-1368-4BFF-B319-A4D4022F38A6}" srcOrd="1" destOrd="0" presId="urn:microsoft.com/office/officeart/2005/8/layout/matrix3"/>
    <dgm:cxn modelId="{8C7FA824-68E3-41D7-A19C-B5B261BC2C5F}" type="presParOf" srcId="{AE44C47B-603A-4776-9FD7-C9C9A3067DE5}" destId="{97A76767-E0A3-4283-9500-089AE9546DF3}" srcOrd="2" destOrd="0" presId="urn:microsoft.com/office/officeart/2005/8/layout/matrix3"/>
    <dgm:cxn modelId="{F6F2761E-93B6-4354-886B-3E4A040CA8DE}" type="presParOf" srcId="{AE44C47B-603A-4776-9FD7-C9C9A3067DE5}" destId="{C6EE294B-AF50-4CDE-A59D-569B6495A788}" srcOrd="3" destOrd="0" presId="urn:microsoft.com/office/officeart/2005/8/layout/matrix3"/>
    <dgm:cxn modelId="{61567499-FB5A-44F7-B790-D0231B8476FB}" type="presParOf" srcId="{AE44C47B-603A-4776-9FD7-C9C9A3067DE5}" destId="{F952A6B1-F242-4EB7-AB8D-9DBDBC574EE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0827A-80C5-4290-9333-75AC8D6077DC}">
      <dsp:nvSpPr>
        <dsp:cNvPr id="0" name=""/>
        <dsp:cNvSpPr/>
      </dsp:nvSpPr>
      <dsp:spPr>
        <a:xfrm>
          <a:off x="3459925" y="885583"/>
          <a:ext cx="2927256" cy="650198"/>
        </a:xfrm>
        <a:custGeom>
          <a:avLst/>
          <a:gdLst/>
          <a:ahLst/>
          <a:cxnLst/>
          <a:rect l="0" t="0" r="0" b="0"/>
          <a:pathLst>
            <a:path>
              <a:moveTo>
                <a:pt x="0" y="0"/>
              </a:moveTo>
              <a:lnTo>
                <a:pt x="0" y="547843"/>
              </a:lnTo>
              <a:lnTo>
                <a:pt x="2927256" y="547843"/>
              </a:lnTo>
              <a:lnTo>
                <a:pt x="2927256" y="650198"/>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ABEF010-7673-4E80-9A58-677364FFA490}">
      <dsp:nvSpPr>
        <dsp:cNvPr id="0" name=""/>
        <dsp:cNvSpPr/>
      </dsp:nvSpPr>
      <dsp:spPr>
        <a:xfrm>
          <a:off x="3459925" y="885583"/>
          <a:ext cx="1747736" cy="650198"/>
        </a:xfrm>
        <a:custGeom>
          <a:avLst/>
          <a:gdLst/>
          <a:ahLst/>
          <a:cxnLst/>
          <a:rect l="0" t="0" r="0" b="0"/>
          <a:pathLst>
            <a:path>
              <a:moveTo>
                <a:pt x="0" y="0"/>
              </a:moveTo>
              <a:lnTo>
                <a:pt x="0" y="547843"/>
              </a:lnTo>
              <a:lnTo>
                <a:pt x="1747736" y="547843"/>
              </a:lnTo>
              <a:lnTo>
                <a:pt x="1747736" y="650198"/>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CD8CC0B-EA73-43A3-873E-35A918B84222}">
      <dsp:nvSpPr>
        <dsp:cNvPr id="0" name=""/>
        <dsp:cNvSpPr/>
      </dsp:nvSpPr>
      <dsp:spPr>
        <a:xfrm>
          <a:off x="3459925" y="885583"/>
          <a:ext cx="568216" cy="650198"/>
        </a:xfrm>
        <a:custGeom>
          <a:avLst/>
          <a:gdLst/>
          <a:ahLst/>
          <a:cxnLst/>
          <a:rect l="0" t="0" r="0" b="0"/>
          <a:pathLst>
            <a:path>
              <a:moveTo>
                <a:pt x="0" y="0"/>
              </a:moveTo>
              <a:lnTo>
                <a:pt x="0" y="547843"/>
              </a:lnTo>
              <a:lnTo>
                <a:pt x="568216" y="547843"/>
              </a:lnTo>
              <a:lnTo>
                <a:pt x="568216" y="650198"/>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5297F08-A8DD-4F77-89C6-5B2E384AFE29}">
      <dsp:nvSpPr>
        <dsp:cNvPr id="0" name=""/>
        <dsp:cNvSpPr/>
      </dsp:nvSpPr>
      <dsp:spPr>
        <a:xfrm>
          <a:off x="2848622" y="885583"/>
          <a:ext cx="611303" cy="650198"/>
        </a:xfrm>
        <a:custGeom>
          <a:avLst/>
          <a:gdLst/>
          <a:ahLst/>
          <a:cxnLst/>
          <a:rect l="0" t="0" r="0" b="0"/>
          <a:pathLst>
            <a:path>
              <a:moveTo>
                <a:pt x="611303" y="0"/>
              </a:moveTo>
              <a:lnTo>
                <a:pt x="611303" y="547843"/>
              </a:lnTo>
              <a:lnTo>
                <a:pt x="0" y="547843"/>
              </a:lnTo>
              <a:lnTo>
                <a:pt x="0" y="650198"/>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74528A0-AA27-4ACE-844B-9F6A6151129C}">
      <dsp:nvSpPr>
        <dsp:cNvPr id="0" name=""/>
        <dsp:cNvSpPr/>
      </dsp:nvSpPr>
      <dsp:spPr>
        <a:xfrm>
          <a:off x="1669102" y="885583"/>
          <a:ext cx="1790823" cy="650198"/>
        </a:xfrm>
        <a:custGeom>
          <a:avLst/>
          <a:gdLst/>
          <a:ahLst/>
          <a:cxnLst/>
          <a:rect l="0" t="0" r="0" b="0"/>
          <a:pathLst>
            <a:path>
              <a:moveTo>
                <a:pt x="1790823" y="0"/>
              </a:moveTo>
              <a:lnTo>
                <a:pt x="1790823" y="547843"/>
              </a:lnTo>
              <a:lnTo>
                <a:pt x="0" y="547843"/>
              </a:lnTo>
              <a:lnTo>
                <a:pt x="0" y="650198"/>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1EBA591-264D-4F12-817C-549AEFF3E3A8}">
      <dsp:nvSpPr>
        <dsp:cNvPr id="0" name=""/>
        <dsp:cNvSpPr/>
      </dsp:nvSpPr>
      <dsp:spPr>
        <a:xfrm>
          <a:off x="489582" y="885583"/>
          <a:ext cx="2970343" cy="650198"/>
        </a:xfrm>
        <a:custGeom>
          <a:avLst/>
          <a:gdLst/>
          <a:ahLst/>
          <a:cxnLst/>
          <a:rect l="0" t="0" r="0" b="0"/>
          <a:pathLst>
            <a:path>
              <a:moveTo>
                <a:pt x="2970343" y="0"/>
              </a:moveTo>
              <a:lnTo>
                <a:pt x="2970343" y="547843"/>
              </a:lnTo>
              <a:lnTo>
                <a:pt x="0" y="547843"/>
              </a:lnTo>
              <a:lnTo>
                <a:pt x="0" y="650198"/>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FD98F4F-503B-4C12-ABE6-CDD40C625C50}">
      <dsp:nvSpPr>
        <dsp:cNvPr id="0" name=""/>
        <dsp:cNvSpPr/>
      </dsp:nvSpPr>
      <dsp:spPr>
        <a:xfrm>
          <a:off x="2731274" y="375855"/>
          <a:ext cx="1457301" cy="509728"/>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chemeClr val="accent3">
                  <a:lumMod val="50000"/>
                </a:schemeClr>
              </a:solidFill>
              <a:effectLst/>
              <a:latin typeface="微軟正黑體" panose="020B0604030504040204" pitchFamily="34" charset="-120"/>
              <a:ea typeface="微軟正黑體" panose="020B0604030504040204" pitchFamily="34" charset="-120"/>
            </a:rPr>
            <a:t>大亞綠能</a:t>
          </a:r>
          <a:endParaRPr lang="en-US" altLang="zh-TW" sz="1800" b="1" kern="1200" dirty="0">
            <a:solidFill>
              <a:schemeClr val="accent3">
                <a:lumMod val="50000"/>
              </a:schemeClr>
            </a:solidFill>
            <a:effectLst/>
            <a:latin typeface="微軟正黑體" panose="020B0604030504040204" pitchFamily="34" charset="-120"/>
            <a:ea typeface="微軟正黑體" panose="020B0604030504040204" pitchFamily="34" charset="-120"/>
          </a:endParaRPr>
        </a:p>
      </dsp:txBody>
      <dsp:txXfrm>
        <a:off x="2731274" y="375855"/>
        <a:ext cx="1457301" cy="509728"/>
      </dsp:txXfrm>
    </dsp:sp>
    <dsp:sp modelId="{5630E455-2314-41A6-B432-92B543637EC7}">
      <dsp:nvSpPr>
        <dsp:cNvPr id="0" name=""/>
        <dsp:cNvSpPr/>
      </dsp:nvSpPr>
      <dsp:spPr>
        <a:xfrm>
          <a:off x="2177" y="1535782"/>
          <a:ext cx="974809" cy="487404"/>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accent5">
                  <a:lumMod val="50000"/>
                </a:schemeClr>
              </a:solidFill>
              <a:latin typeface="微軟正黑體" panose="020B0604030504040204" pitchFamily="34" charset="-120"/>
              <a:ea typeface="微軟正黑體" panose="020B0604030504040204" pitchFamily="34" charset="-120"/>
            </a:rPr>
            <a:t>博斯電業</a:t>
          </a:r>
        </a:p>
      </dsp:txBody>
      <dsp:txXfrm>
        <a:off x="2177" y="1535782"/>
        <a:ext cx="974809" cy="487404"/>
      </dsp:txXfrm>
    </dsp:sp>
    <dsp:sp modelId="{031EF2D0-7EB0-47AA-B948-C0487ADB9659}">
      <dsp:nvSpPr>
        <dsp:cNvPr id="0" name=""/>
        <dsp:cNvSpPr/>
      </dsp:nvSpPr>
      <dsp:spPr>
        <a:xfrm>
          <a:off x="1181697" y="1535782"/>
          <a:ext cx="974809" cy="487404"/>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accent5">
                  <a:lumMod val="50000"/>
                </a:schemeClr>
              </a:solidFill>
              <a:latin typeface="微軟正黑體" panose="020B0604030504040204" pitchFamily="34" charset="-120"/>
              <a:ea typeface="微軟正黑體" panose="020B0604030504040204" pitchFamily="34" charset="-120"/>
            </a:rPr>
            <a:t>大聚電業</a:t>
          </a:r>
        </a:p>
      </dsp:txBody>
      <dsp:txXfrm>
        <a:off x="1181697" y="1535782"/>
        <a:ext cx="974809" cy="487404"/>
      </dsp:txXfrm>
    </dsp:sp>
    <dsp:sp modelId="{860E69A3-4F10-43E1-8FB9-55247F3721B7}">
      <dsp:nvSpPr>
        <dsp:cNvPr id="0" name=""/>
        <dsp:cNvSpPr/>
      </dsp:nvSpPr>
      <dsp:spPr>
        <a:xfrm>
          <a:off x="2361217" y="1535782"/>
          <a:ext cx="974809" cy="487404"/>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accent5">
                  <a:lumMod val="50000"/>
                </a:schemeClr>
              </a:solidFill>
              <a:latin typeface="微軟正黑體" panose="020B0604030504040204" pitchFamily="34" charset="-120"/>
              <a:ea typeface="微軟正黑體" panose="020B0604030504040204" pitchFamily="34" charset="-120"/>
            </a:rPr>
            <a:t>博碩電業</a:t>
          </a:r>
        </a:p>
      </dsp:txBody>
      <dsp:txXfrm>
        <a:off x="2361217" y="1535782"/>
        <a:ext cx="974809" cy="487404"/>
      </dsp:txXfrm>
    </dsp:sp>
    <dsp:sp modelId="{D5357A07-6C75-49D1-B42F-908A828DF3CE}">
      <dsp:nvSpPr>
        <dsp:cNvPr id="0" name=""/>
        <dsp:cNvSpPr/>
      </dsp:nvSpPr>
      <dsp:spPr>
        <a:xfrm>
          <a:off x="3540737" y="1535782"/>
          <a:ext cx="974809" cy="487404"/>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accent5">
                  <a:lumMod val="50000"/>
                </a:schemeClr>
              </a:solidFill>
              <a:latin typeface="微軟正黑體" panose="020B0604030504040204" pitchFamily="34" charset="-120"/>
              <a:ea typeface="微軟正黑體" panose="020B0604030504040204" pitchFamily="34" charset="-120"/>
            </a:rPr>
            <a:t>心忠電業</a:t>
          </a:r>
        </a:p>
      </dsp:txBody>
      <dsp:txXfrm>
        <a:off x="3540737" y="1535782"/>
        <a:ext cx="974809" cy="487404"/>
      </dsp:txXfrm>
    </dsp:sp>
    <dsp:sp modelId="{42AA3290-DA2F-4AEA-BDF3-96C3A4E1D41B}">
      <dsp:nvSpPr>
        <dsp:cNvPr id="0" name=""/>
        <dsp:cNvSpPr/>
      </dsp:nvSpPr>
      <dsp:spPr>
        <a:xfrm>
          <a:off x="4720256" y="1535782"/>
          <a:ext cx="974809" cy="487404"/>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accent5">
                  <a:lumMod val="50000"/>
                </a:schemeClr>
              </a:solidFill>
              <a:latin typeface="微軟正黑體" panose="020B0604030504040204" pitchFamily="34" charset="-120"/>
              <a:ea typeface="微軟正黑體" panose="020B0604030504040204" pitchFamily="34" charset="-120"/>
            </a:rPr>
            <a:t>志光能源</a:t>
          </a:r>
        </a:p>
      </dsp:txBody>
      <dsp:txXfrm>
        <a:off x="4720256" y="1535782"/>
        <a:ext cx="974809" cy="487404"/>
      </dsp:txXfrm>
    </dsp:sp>
    <dsp:sp modelId="{755AEB1B-4178-493F-BD58-41DF012E4CE8}">
      <dsp:nvSpPr>
        <dsp:cNvPr id="0" name=""/>
        <dsp:cNvSpPr/>
      </dsp:nvSpPr>
      <dsp:spPr>
        <a:xfrm>
          <a:off x="5899776" y="1535782"/>
          <a:ext cx="974809" cy="487404"/>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accent5">
                  <a:lumMod val="50000"/>
                </a:schemeClr>
              </a:solidFill>
              <a:latin typeface="微軟正黑體" panose="020B0604030504040204" pitchFamily="34" charset="-120"/>
              <a:ea typeface="微軟正黑體" panose="020B0604030504040204" pitchFamily="34" charset="-120"/>
            </a:rPr>
            <a:t>博曜電力</a:t>
          </a:r>
        </a:p>
      </dsp:txBody>
      <dsp:txXfrm>
        <a:off x="5899776" y="1535782"/>
        <a:ext cx="974809" cy="487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5232A-DE0A-4C8E-B780-3C3B6B70F0CC}">
      <dsp:nvSpPr>
        <dsp:cNvPr id="0" name=""/>
        <dsp:cNvSpPr/>
      </dsp:nvSpPr>
      <dsp:spPr>
        <a:xfrm>
          <a:off x="430841" y="0"/>
          <a:ext cx="4946284" cy="4946284"/>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50B05C-1368-4BFF-B319-A4D4022F38A6}">
      <dsp:nvSpPr>
        <dsp:cNvPr id="0" name=""/>
        <dsp:cNvSpPr/>
      </dsp:nvSpPr>
      <dsp:spPr>
        <a:xfrm>
          <a:off x="864096" y="469897"/>
          <a:ext cx="2002335" cy="1929051"/>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Font typeface="Arial" panose="020B0604020202020204" pitchFamily="34" charset="0"/>
            <a:buNone/>
          </a:pPr>
          <a:r>
            <a:rPr kumimoji="0" lang="zh-TW" altLang="en-US" sz="1400" b="0" kern="1200" dirty="0">
              <a:solidFill>
                <a:schemeClr val="accent2">
                  <a:lumMod val="75000"/>
                </a:schemeClr>
              </a:solidFill>
              <a:latin typeface="微軟正黑體" panose="020B0604030504040204" pitchFamily="34" charset="-120"/>
              <a:ea typeface="微軟正黑體" panose="020B0604030504040204" pitchFamily="34" charset="-120"/>
            </a:rPr>
            <a:t>電動車充電站</a:t>
          </a:r>
          <a:r>
            <a:rPr kumimoji="0" lang="en-US" altLang="zh-TW" sz="1400" b="0" kern="1200" dirty="0">
              <a:solidFill>
                <a:schemeClr val="accent2">
                  <a:lumMod val="75000"/>
                </a:schemeClr>
              </a:solidFill>
              <a:latin typeface="微軟正黑體" panose="020B0604030504040204" pitchFamily="34" charset="-120"/>
              <a:ea typeface="微軟正黑體" panose="020B0604030504040204" pitchFamily="34" charset="-120"/>
            </a:rPr>
            <a:t>:</a:t>
          </a:r>
        </a:p>
        <a:p>
          <a:pPr marL="0" lvl="0" indent="0" algn="l" defTabSz="622300">
            <a:lnSpc>
              <a:spcPct val="90000"/>
            </a:lnSpc>
            <a:spcBef>
              <a:spcPct val="0"/>
            </a:spcBef>
            <a:spcAft>
              <a:spcPct val="35000"/>
            </a:spcAft>
            <a:buFont typeface="Arial" panose="020B0604020202020204" pitchFamily="34" charset="0"/>
            <a:buNone/>
          </a:pPr>
          <a:r>
            <a:rPr kumimoji="0" lang="en-US" altLang="zh-TW" sz="1400" b="0" kern="1200" dirty="0">
              <a:latin typeface="微軟正黑體" panose="020B0604030504040204" pitchFamily="34" charset="-120"/>
              <a:ea typeface="微軟正黑體" panose="020B0604030504040204" pitchFamily="34" charset="-120"/>
            </a:rPr>
            <a:t>*</a:t>
          </a:r>
          <a:r>
            <a:rPr kumimoji="0" lang="zh-TW" altLang="en-US" sz="1400" b="0" kern="1200" dirty="0">
              <a:latin typeface="微軟正黑體" panose="020B0604030504040204" pitchFamily="34" charset="-120"/>
              <a:ea typeface="微軟正黑體" panose="020B0604030504040204" pitchFamily="34" charset="-120"/>
            </a:rPr>
            <a:t>尖離峰調度 </a:t>
          </a:r>
          <a:endParaRPr kumimoji="0" lang="en-US" altLang="zh-TW" sz="1400" b="0" kern="1200" dirty="0">
            <a:latin typeface="微軟正黑體" panose="020B0604030504040204" pitchFamily="34" charset="-120"/>
            <a:ea typeface="微軟正黑體" panose="020B0604030504040204" pitchFamily="34" charset="-120"/>
          </a:endParaRPr>
        </a:p>
        <a:p>
          <a:pPr marL="0" lvl="0" indent="0" algn="l" defTabSz="622300">
            <a:lnSpc>
              <a:spcPct val="90000"/>
            </a:lnSpc>
            <a:spcBef>
              <a:spcPct val="0"/>
            </a:spcBef>
            <a:spcAft>
              <a:spcPct val="35000"/>
            </a:spcAft>
            <a:buFont typeface="Arial" panose="020B0604020202020204" pitchFamily="34" charset="0"/>
            <a:buNone/>
          </a:pPr>
          <a:r>
            <a:rPr kumimoji="0" lang="en-US" altLang="zh-TW" sz="1400" b="0" kern="1200" dirty="0">
              <a:latin typeface="微軟正黑體" panose="020B0604030504040204" pitchFamily="34" charset="-120"/>
              <a:ea typeface="微軟正黑體" panose="020B0604030504040204" pitchFamily="34" charset="-120"/>
            </a:rPr>
            <a:t>*</a:t>
          </a:r>
          <a:r>
            <a:rPr kumimoji="0" lang="zh-TW" altLang="en-US" sz="1400" b="0" kern="1200" dirty="0">
              <a:latin typeface="微軟正黑體" panose="020B0604030504040204" pitchFamily="34" charset="-120"/>
              <a:ea typeface="微軟正黑體" panose="020B0604030504040204" pitchFamily="34" charset="-120"/>
            </a:rPr>
            <a:t>電網平衡</a:t>
          </a:r>
          <a:endParaRPr kumimoji="0" lang="en-US" altLang="zh-TW" sz="1400" b="0" kern="1200" dirty="0">
            <a:latin typeface="微軟正黑體" panose="020B0604030504040204" pitchFamily="34" charset="-120"/>
            <a:ea typeface="微軟正黑體" panose="020B0604030504040204" pitchFamily="34" charset="-120"/>
          </a:endParaRPr>
        </a:p>
        <a:p>
          <a:pPr marL="0" lvl="0" indent="0" algn="l" defTabSz="622300">
            <a:lnSpc>
              <a:spcPct val="90000"/>
            </a:lnSpc>
            <a:spcBef>
              <a:spcPct val="0"/>
            </a:spcBef>
            <a:spcAft>
              <a:spcPct val="35000"/>
            </a:spcAft>
            <a:buFont typeface="Arial" panose="020B0604020202020204" pitchFamily="34" charset="0"/>
            <a:buNone/>
          </a:pPr>
          <a:r>
            <a:rPr kumimoji="0" lang="en-US" altLang="zh-TW" sz="1400" b="0" kern="1200" dirty="0">
              <a:latin typeface="微軟正黑體" panose="020B0604030504040204" pitchFamily="34" charset="-120"/>
              <a:ea typeface="微軟正黑體" panose="020B0604030504040204" pitchFamily="34" charset="-120"/>
            </a:rPr>
            <a:t>*</a:t>
          </a:r>
          <a:r>
            <a:rPr kumimoji="0" lang="zh-TW" altLang="en-US" sz="1400" b="0" kern="1200" dirty="0">
              <a:latin typeface="微軟正黑體" panose="020B0604030504040204" pitchFamily="34" charset="-120"/>
              <a:ea typeface="微軟正黑體" panose="020B0604030504040204" pitchFamily="34" charset="-120"/>
            </a:rPr>
            <a:t>維持充電服務品質</a:t>
          </a:r>
          <a:endParaRPr lang="zh-TW" altLang="en-US" sz="1400" b="0" kern="1200" dirty="0"/>
        </a:p>
      </dsp:txBody>
      <dsp:txXfrm>
        <a:off x="958265" y="564066"/>
        <a:ext cx="1813997" cy="1740713"/>
      </dsp:txXfrm>
    </dsp:sp>
    <dsp:sp modelId="{97A76767-E0A3-4283-9500-089AE9546DF3}">
      <dsp:nvSpPr>
        <dsp:cNvPr id="0" name=""/>
        <dsp:cNvSpPr/>
      </dsp:nvSpPr>
      <dsp:spPr>
        <a:xfrm>
          <a:off x="3088172" y="442658"/>
          <a:ext cx="1952392" cy="1929051"/>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Font typeface="Arial" panose="020B0604020202020204" pitchFamily="34" charset="0"/>
            <a:buNone/>
          </a:pPr>
          <a:r>
            <a:rPr kumimoji="0" lang="zh-TW" altLang="en-US" sz="1400" b="0" kern="1200" dirty="0">
              <a:solidFill>
                <a:schemeClr val="accent2">
                  <a:lumMod val="75000"/>
                </a:schemeClr>
              </a:solidFill>
              <a:latin typeface="微軟正黑體" panose="020B0604030504040204" pitchFamily="34" charset="-120"/>
              <a:ea typeface="微軟正黑體" panose="020B0604030504040204" pitchFamily="34" charset="-120"/>
            </a:rPr>
            <a:t>綠能電廠</a:t>
          </a:r>
          <a:r>
            <a:rPr kumimoji="0" lang="en-US" altLang="zh-TW" sz="1400" b="0" kern="1200" dirty="0">
              <a:solidFill>
                <a:schemeClr val="accent2">
                  <a:lumMod val="75000"/>
                </a:schemeClr>
              </a:solidFill>
              <a:latin typeface="微軟正黑體" panose="020B0604030504040204" pitchFamily="34" charset="-120"/>
              <a:ea typeface="微軟正黑體" panose="020B0604030504040204" pitchFamily="34" charset="-120"/>
            </a:rPr>
            <a:t>:</a:t>
          </a:r>
          <a:r>
            <a:rPr kumimoji="0" lang="zh-TW" altLang="en-US" sz="1400" b="0" kern="1200" dirty="0">
              <a:solidFill>
                <a:schemeClr val="accent2">
                  <a:lumMod val="75000"/>
                </a:schemeClr>
              </a:solidFill>
              <a:latin typeface="微軟正黑體" panose="020B0604030504040204" pitchFamily="34" charset="-120"/>
              <a:ea typeface="微軟正黑體" panose="020B0604030504040204" pitchFamily="34" charset="-120"/>
            </a:rPr>
            <a:t> </a:t>
          </a:r>
          <a:endParaRPr kumimoji="0" lang="en-US" altLang="zh-TW" sz="1400" b="0" kern="1200" dirty="0">
            <a:solidFill>
              <a:schemeClr val="accent2">
                <a:lumMod val="75000"/>
              </a:schemeClr>
            </a:solidFill>
            <a:latin typeface="微軟正黑體" panose="020B0604030504040204" pitchFamily="34" charset="-120"/>
            <a:ea typeface="微軟正黑體" panose="020B0604030504040204" pitchFamily="34" charset="-120"/>
          </a:endParaRPr>
        </a:p>
        <a:p>
          <a:pPr marL="0" lvl="0" indent="0" algn="l" defTabSz="622300">
            <a:lnSpc>
              <a:spcPct val="90000"/>
            </a:lnSpc>
            <a:spcBef>
              <a:spcPct val="0"/>
            </a:spcBef>
            <a:spcAft>
              <a:spcPct val="35000"/>
            </a:spcAft>
            <a:buFont typeface="Arial" panose="020B0604020202020204" pitchFamily="34" charset="0"/>
            <a:buNone/>
          </a:pPr>
          <a:r>
            <a:rPr kumimoji="0" lang="en-US" altLang="zh-TW" sz="1400" b="0" kern="1200" dirty="0">
              <a:latin typeface="微軟正黑體" panose="020B0604030504040204" pitchFamily="34" charset="-120"/>
              <a:ea typeface="微軟正黑體" panose="020B0604030504040204" pitchFamily="34" charset="-120"/>
            </a:rPr>
            <a:t>*</a:t>
          </a:r>
          <a:r>
            <a:rPr kumimoji="0" lang="zh-TW" altLang="en-US" sz="1400" b="0" kern="1200" dirty="0">
              <a:latin typeface="微軟正黑體" panose="020B0604030504040204" pitchFamily="34" charset="-120"/>
              <a:ea typeface="微軟正黑體" panose="020B0604030504040204" pitchFamily="34" charset="-120"/>
            </a:rPr>
            <a:t>電力平滑化 </a:t>
          </a:r>
          <a:endParaRPr kumimoji="0" lang="en-US" altLang="zh-TW" sz="1400" b="0" kern="1200" dirty="0">
            <a:latin typeface="微軟正黑體" panose="020B0604030504040204" pitchFamily="34" charset="-120"/>
            <a:ea typeface="微軟正黑體" panose="020B0604030504040204" pitchFamily="34" charset="-120"/>
          </a:endParaRPr>
        </a:p>
        <a:p>
          <a:pPr marL="0" lvl="0" indent="0" algn="l" defTabSz="622300">
            <a:lnSpc>
              <a:spcPct val="90000"/>
            </a:lnSpc>
            <a:spcBef>
              <a:spcPct val="0"/>
            </a:spcBef>
            <a:spcAft>
              <a:spcPct val="35000"/>
            </a:spcAft>
            <a:buFont typeface="Arial" panose="020B0604020202020204" pitchFamily="34" charset="0"/>
            <a:buNone/>
          </a:pPr>
          <a:r>
            <a:rPr kumimoji="0" lang="en-US" altLang="zh-TW" sz="1400" b="0" kern="1200" dirty="0">
              <a:latin typeface="微軟正黑體" panose="020B0604030504040204" pitchFamily="34" charset="-120"/>
              <a:ea typeface="微軟正黑體" panose="020B0604030504040204" pitchFamily="34" charset="-120"/>
            </a:rPr>
            <a:t>*</a:t>
          </a:r>
          <a:r>
            <a:rPr kumimoji="0" lang="zh-TW" altLang="en-US" sz="1400" b="0" kern="1200" dirty="0">
              <a:latin typeface="微軟正黑體" panose="020B0604030504040204" pitchFamily="34" charset="-120"/>
              <a:ea typeface="微軟正黑體" panose="020B0604030504040204" pitchFamily="34" charset="-120"/>
            </a:rPr>
            <a:t>能量時間移轉</a:t>
          </a:r>
          <a:endParaRPr lang="zh-TW" altLang="en-US" sz="1400" b="0" kern="1200" dirty="0"/>
        </a:p>
      </dsp:txBody>
      <dsp:txXfrm>
        <a:off x="3182341" y="536827"/>
        <a:ext cx="1764054" cy="1740713"/>
      </dsp:txXfrm>
    </dsp:sp>
    <dsp:sp modelId="{C6EE294B-AF50-4CDE-A59D-569B6495A788}">
      <dsp:nvSpPr>
        <dsp:cNvPr id="0" name=""/>
        <dsp:cNvSpPr/>
      </dsp:nvSpPr>
      <dsp:spPr>
        <a:xfrm>
          <a:off x="826547" y="2547336"/>
          <a:ext cx="2077433" cy="1929051"/>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kumimoji="0" lang="zh-TW" altLang="en-US" sz="1400" b="0" kern="1200" dirty="0">
              <a:solidFill>
                <a:schemeClr val="accent2">
                  <a:lumMod val="75000"/>
                </a:schemeClr>
              </a:solidFill>
              <a:latin typeface="微軟正黑體" panose="020B0604030504040204" pitchFamily="34" charset="-120"/>
              <a:ea typeface="微軟正黑體" panose="020B0604030504040204" pitchFamily="34" charset="-120"/>
            </a:rPr>
            <a:t>用電大戶條款</a:t>
          </a:r>
          <a:r>
            <a:rPr kumimoji="0" lang="en-US" altLang="zh-TW" sz="1400" b="0" kern="1200" dirty="0">
              <a:solidFill>
                <a:schemeClr val="accent2">
                  <a:lumMod val="75000"/>
                </a:schemeClr>
              </a:solidFill>
              <a:latin typeface="微軟正黑體" panose="020B0604030504040204" pitchFamily="34" charset="-120"/>
              <a:ea typeface="微軟正黑體" panose="020B0604030504040204" pitchFamily="34" charset="-120"/>
            </a:rPr>
            <a:t>:</a:t>
          </a:r>
        </a:p>
        <a:p>
          <a:pPr marL="0" lvl="0" indent="0" algn="l" defTabSz="622300">
            <a:lnSpc>
              <a:spcPct val="90000"/>
            </a:lnSpc>
            <a:spcBef>
              <a:spcPct val="0"/>
            </a:spcBef>
            <a:spcAft>
              <a:spcPct val="35000"/>
            </a:spcAft>
            <a:buNone/>
          </a:pPr>
          <a:r>
            <a:rPr kumimoji="0" lang="en-US" altLang="zh-TW" sz="1400" b="0" kern="1200" dirty="0">
              <a:latin typeface="微軟正黑體" panose="020B0604030504040204" pitchFamily="34" charset="-120"/>
              <a:ea typeface="微軟正黑體" panose="020B0604030504040204" pitchFamily="34" charset="-120"/>
            </a:rPr>
            <a:t>*</a:t>
          </a:r>
          <a:r>
            <a:rPr kumimoji="0" lang="zh-TW" altLang="en-US" sz="1400" b="0" kern="1200" dirty="0">
              <a:latin typeface="微軟正黑體" panose="020B0604030504040204" pitchFamily="34" charset="-120"/>
              <a:ea typeface="微軟正黑體" panose="020B0604030504040204" pitchFamily="34" charset="-120"/>
            </a:rPr>
            <a:t>契約容量達</a:t>
          </a:r>
          <a:r>
            <a:rPr kumimoji="0" lang="en-US" altLang="zh-TW" sz="1400" b="0" kern="1200" dirty="0">
              <a:latin typeface="微軟正黑體" panose="020B0604030504040204" pitchFamily="34" charset="-120"/>
              <a:ea typeface="微軟正黑體" panose="020B0604030504040204" pitchFamily="34" charset="-120"/>
            </a:rPr>
            <a:t>5,000kW</a:t>
          </a:r>
          <a:r>
            <a:rPr kumimoji="0" lang="zh-TW" altLang="en-US" sz="1400" b="0" kern="1200" dirty="0">
              <a:latin typeface="微軟正黑體" panose="020B0604030504040204" pitchFamily="34" charset="-120"/>
              <a:ea typeface="微軟正黑體" panose="020B0604030504040204" pitchFamily="34" charset="-120"/>
            </a:rPr>
            <a:t>以上的電力用戶</a:t>
          </a:r>
          <a:r>
            <a:rPr kumimoji="0" lang="en-US" altLang="zh-TW" sz="1400" b="0" kern="1200" dirty="0">
              <a:latin typeface="微軟正黑體" panose="020B0604030504040204" pitchFamily="34" charset="-120"/>
              <a:ea typeface="微軟正黑體" panose="020B0604030504040204" pitchFamily="34" charset="-120"/>
            </a:rPr>
            <a:t>, </a:t>
          </a:r>
          <a:r>
            <a:rPr kumimoji="0" lang="zh-TW" altLang="en-US" sz="1400" b="0" kern="1200" dirty="0">
              <a:latin typeface="微軟正黑體" panose="020B0604030504040204" pitchFamily="34" charset="-120"/>
              <a:ea typeface="微軟正黑體" panose="020B0604030504040204" pitchFamily="34" charset="-120"/>
            </a:rPr>
            <a:t>需於</a:t>
          </a:r>
          <a:r>
            <a:rPr kumimoji="0" lang="en-US" altLang="zh-TW" sz="1400" b="0" kern="1200" dirty="0">
              <a:latin typeface="微軟正黑體" panose="020B0604030504040204" pitchFamily="34" charset="-120"/>
              <a:ea typeface="微軟正黑體" panose="020B0604030504040204" pitchFamily="34" charset="-120"/>
            </a:rPr>
            <a:t>5</a:t>
          </a:r>
          <a:r>
            <a:rPr kumimoji="0" lang="zh-TW" altLang="en-US" sz="1400" b="0" kern="1200" dirty="0">
              <a:latin typeface="微軟正黑體" panose="020B0604030504040204" pitchFamily="34" charset="-120"/>
              <a:ea typeface="微軟正黑體" panose="020B0604030504040204" pitchFamily="34" charset="-120"/>
            </a:rPr>
            <a:t>年內完成設置</a:t>
          </a:r>
          <a:r>
            <a:rPr kumimoji="0" lang="en-US" altLang="zh-TW" sz="1400" b="0" kern="1200" dirty="0">
              <a:latin typeface="微軟正黑體" panose="020B0604030504040204" pitchFamily="34" charset="-120"/>
              <a:ea typeface="微軟正黑體" panose="020B0604030504040204" pitchFamily="34" charset="-120"/>
            </a:rPr>
            <a:t>10%</a:t>
          </a:r>
          <a:r>
            <a:rPr kumimoji="0" lang="zh-TW" altLang="en-US" sz="1400" b="0" kern="1200" dirty="0">
              <a:latin typeface="微軟正黑體" panose="020B0604030504040204" pitchFamily="34" charset="-120"/>
              <a:ea typeface="微軟正黑體" panose="020B0604030504040204" pitchFamily="34" charset="-120"/>
            </a:rPr>
            <a:t>綠電義務用電大戶可設置儲能替代</a:t>
          </a:r>
          <a:endParaRPr lang="zh-TW" altLang="en-US" sz="1400" b="0" kern="1200" dirty="0"/>
        </a:p>
      </dsp:txBody>
      <dsp:txXfrm>
        <a:off x="920716" y="2641505"/>
        <a:ext cx="1889095" cy="1740713"/>
      </dsp:txXfrm>
    </dsp:sp>
    <dsp:sp modelId="{F952A6B1-F242-4EB7-AB8D-9DBDBC574EE7}">
      <dsp:nvSpPr>
        <dsp:cNvPr id="0" name=""/>
        <dsp:cNvSpPr/>
      </dsp:nvSpPr>
      <dsp:spPr>
        <a:xfrm>
          <a:off x="3099843" y="2593826"/>
          <a:ext cx="1929051" cy="1929051"/>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Font typeface="Arial" panose="020B0604020202020204" pitchFamily="34" charset="0"/>
            <a:buNone/>
          </a:pPr>
          <a:r>
            <a:rPr kumimoji="0" lang="zh-TW" altLang="en-US" sz="1400" b="0" kern="1200" dirty="0">
              <a:solidFill>
                <a:schemeClr val="accent2">
                  <a:lumMod val="75000"/>
                </a:schemeClr>
              </a:solidFill>
              <a:latin typeface="微軟正黑體" panose="020B0604030504040204" pitchFamily="34" charset="-120"/>
              <a:ea typeface="微軟正黑體" panose="020B0604030504040204" pitchFamily="34" charset="-120"/>
            </a:rPr>
            <a:t>電力公司需求</a:t>
          </a:r>
          <a:r>
            <a:rPr kumimoji="0" lang="en-US" altLang="zh-TW" sz="1400" b="0" kern="1200" dirty="0">
              <a:solidFill>
                <a:schemeClr val="accent2">
                  <a:lumMod val="75000"/>
                </a:schemeClr>
              </a:solidFill>
              <a:latin typeface="微軟正黑體" panose="020B0604030504040204" pitchFamily="34" charset="-120"/>
              <a:ea typeface="微軟正黑體" panose="020B0604030504040204" pitchFamily="34" charset="-120"/>
            </a:rPr>
            <a:t>:</a:t>
          </a:r>
        </a:p>
        <a:p>
          <a:pPr marL="0" lvl="0" indent="0" algn="l" defTabSz="622300">
            <a:lnSpc>
              <a:spcPct val="90000"/>
            </a:lnSpc>
            <a:spcBef>
              <a:spcPct val="0"/>
            </a:spcBef>
            <a:spcAft>
              <a:spcPct val="35000"/>
            </a:spcAft>
            <a:buFont typeface="Arial" panose="020B0604020202020204" pitchFamily="34" charset="0"/>
            <a:buNone/>
          </a:pPr>
          <a:r>
            <a:rPr kumimoji="0" lang="en-US" altLang="zh-TW" sz="1400" b="0" kern="1200" dirty="0">
              <a:latin typeface="微軟正黑體" panose="020B0604030504040204" pitchFamily="34" charset="-120"/>
              <a:ea typeface="微軟正黑體" panose="020B0604030504040204" pitchFamily="34" charset="-120"/>
            </a:rPr>
            <a:t>*</a:t>
          </a:r>
          <a:r>
            <a:rPr kumimoji="0" lang="zh-TW" altLang="en-US" sz="1400" b="0" kern="1200" dirty="0">
              <a:latin typeface="微軟正黑體" panose="020B0604030504040204" pitchFamily="34" charset="-120"/>
              <a:ea typeface="微軟正黑體" panose="020B0604030504040204" pitchFamily="34" charset="-120"/>
            </a:rPr>
            <a:t>電廠電力調度</a:t>
          </a:r>
          <a:endParaRPr kumimoji="0" lang="en-US" altLang="zh-TW" sz="1400" b="0" kern="1200" dirty="0">
            <a:latin typeface="微軟正黑體" panose="020B0604030504040204" pitchFamily="34" charset="-120"/>
            <a:ea typeface="微軟正黑體" panose="020B0604030504040204" pitchFamily="34" charset="-120"/>
          </a:endParaRPr>
        </a:p>
        <a:p>
          <a:pPr marL="0" lvl="0" indent="0" algn="l" defTabSz="622300">
            <a:lnSpc>
              <a:spcPct val="90000"/>
            </a:lnSpc>
            <a:spcBef>
              <a:spcPct val="0"/>
            </a:spcBef>
            <a:spcAft>
              <a:spcPct val="35000"/>
            </a:spcAft>
            <a:buFont typeface="Arial" panose="020B0604020202020204" pitchFamily="34" charset="0"/>
            <a:buNone/>
          </a:pPr>
          <a:r>
            <a:rPr kumimoji="0" lang="en-US" altLang="zh-TW" sz="1400" b="0" kern="1200" dirty="0">
              <a:latin typeface="微軟正黑體" panose="020B0604030504040204" pitchFamily="34" charset="-120"/>
              <a:ea typeface="微軟正黑體" panose="020B0604030504040204" pitchFamily="34" charset="-120"/>
            </a:rPr>
            <a:t>*</a:t>
          </a:r>
          <a:r>
            <a:rPr kumimoji="0" lang="zh-TW" altLang="en-US" sz="1400" b="0" kern="1200" dirty="0">
              <a:latin typeface="微軟正黑體" panose="020B0604030504040204" pitchFamily="34" charset="-120"/>
              <a:ea typeface="微軟正黑體" panose="020B0604030504040204" pitchFamily="34" charset="-120"/>
            </a:rPr>
            <a:t>電網穩定與平衡</a:t>
          </a:r>
          <a:endParaRPr kumimoji="0" lang="en-US" altLang="zh-TW" sz="1400" b="0" kern="1200" dirty="0">
            <a:latin typeface="微軟正黑體" panose="020B0604030504040204" pitchFamily="34" charset="-120"/>
            <a:ea typeface="微軟正黑體" panose="020B0604030504040204" pitchFamily="34" charset="-120"/>
          </a:endParaRPr>
        </a:p>
        <a:p>
          <a:pPr marL="0" lvl="0" indent="0" algn="l" defTabSz="622300">
            <a:lnSpc>
              <a:spcPct val="90000"/>
            </a:lnSpc>
            <a:spcBef>
              <a:spcPct val="0"/>
            </a:spcBef>
            <a:spcAft>
              <a:spcPct val="35000"/>
            </a:spcAft>
            <a:buFont typeface="Arial" panose="020B0604020202020204" pitchFamily="34" charset="0"/>
            <a:buNone/>
          </a:pPr>
          <a:r>
            <a:rPr kumimoji="0" lang="en-US" altLang="zh-TW" sz="1400" b="0" kern="1200" dirty="0">
              <a:latin typeface="微軟正黑體" panose="020B0604030504040204" pitchFamily="34" charset="-120"/>
              <a:ea typeface="微軟正黑體" panose="020B0604030504040204" pitchFamily="34" charset="-120"/>
            </a:rPr>
            <a:t>*</a:t>
          </a:r>
          <a:r>
            <a:rPr kumimoji="0" lang="zh-TW" altLang="en-US" sz="1400" b="0" kern="1200" dirty="0">
              <a:latin typeface="微軟正黑體" panose="020B0604030504040204" pitchFamily="34" charset="-120"/>
              <a:ea typeface="微軟正黑體" panose="020B0604030504040204" pitchFamily="34" charset="-120"/>
            </a:rPr>
            <a:t>用戶負載平衡</a:t>
          </a:r>
          <a:endParaRPr lang="zh-TW" altLang="en-US" sz="1400" b="0" kern="1200" dirty="0"/>
        </a:p>
      </dsp:txBody>
      <dsp:txXfrm>
        <a:off x="3194012" y="2687995"/>
        <a:ext cx="1740713" cy="174071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日期版面配置區 5"/>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C403AAE-F9CE-4A59-ABAF-CA039851ADC3}" type="datetimeFigureOut">
              <a:rPr lang="zh-TW" altLang="en-US" smtClean="0"/>
              <a:pPr/>
              <a:t>2022/09/05</a:t>
            </a:fld>
            <a:endParaRPr lang="zh-TW" altLang="en-US"/>
          </a:p>
        </p:txBody>
      </p:sp>
      <p:sp>
        <p:nvSpPr>
          <p:cNvPr id="7" name="頁首版面配置區 6"/>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8" name="頁尾版面配置區 7"/>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zh-TW" altLang="en-US"/>
          </a:p>
        </p:txBody>
      </p:sp>
      <p:sp>
        <p:nvSpPr>
          <p:cNvPr id="9" name="投影片編號版面配置區 8"/>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E07876C-552F-4041-A16C-F4192A3BD9A6}" type="slidenum">
              <a:rPr lang="zh-TW" altLang="en-US" smtClean="0"/>
              <a:pPr/>
              <a:t>‹#›</a:t>
            </a:fld>
            <a:endParaRPr lang="zh-TW" altLang="en-US"/>
          </a:p>
        </p:txBody>
      </p:sp>
    </p:spTree>
    <p:extLst>
      <p:ext uri="{BB962C8B-B14F-4D97-AF65-F5344CB8AC3E}">
        <p14:creationId xmlns:p14="http://schemas.microsoft.com/office/powerpoint/2010/main" val="22251239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defRPr>
            </a:lvl1pPr>
          </a:lstStyle>
          <a:p>
            <a:pPr>
              <a:defRPr/>
            </a:pPr>
            <a:fld id="{320DAD1C-FFC9-479E-9156-38B2A50AC52C}" type="datetimeFigureOut">
              <a:rPr lang="zh-TW" altLang="en-US"/>
              <a:pPr>
                <a:defRPr/>
              </a:pPr>
              <a:t>2022/09/05</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ea typeface="新細明體" pitchFamily="18" charset="-120"/>
              </a:defRPr>
            </a:lvl1pPr>
          </a:lstStyle>
          <a:p>
            <a:pPr>
              <a:defRPr/>
            </a:pPr>
            <a:fld id="{8235659E-B7DC-4E80-9C47-71EF97D887BB}" type="slidenum">
              <a:rPr lang="zh-TW" altLang="en-US"/>
              <a:pPr>
                <a:defRPr/>
              </a:pPr>
              <a:t>‹#›</a:t>
            </a:fld>
            <a:endParaRPr lang="zh-TW" altLang="en-US"/>
          </a:p>
        </p:txBody>
      </p:sp>
    </p:spTree>
    <p:extLst>
      <p:ext uri="{BB962C8B-B14F-4D97-AF65-F5344CB8AC3E}">
        <p14:creationId xmlns:p14="http://schemas.microsoft.com/office/powerpoint/2010/main" val="3835851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8235659E-B7DC-4E80-9C47-71EF97D887BB}" type="slidenum">
              <a:rPr lang="zh-TW" altLang="en-US" smtClean="0"/>
              <a:pPr>
                <a:defRPr/>
              </a:pPr>
              <a:t>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人數統計日期為 </a:t>
            </a:r>
            <a:r>
              <a:rPr lang="en-US" altLang="zh-TW" dirty="0"/>
              <a:t>2022/7/31</a:t>
            </a:r>
            <a:endParaRPr lang="zh-TW" altLang="en-US" dirty="0"/>
          </a:p>
        </p:txBody>
      </p:sp>
      <p:sp>
        <p:nvSpPr>
          <p:cNvPr id="4" name="投影片編號版面配置區 3"/>
          <p:cNvSpPr>
            <a:spLocks noGrp="1"/>
          </p:cNvSpPr>
          <p:nvPr>
            <p:ph type="sldNum" sz="quarter" idx="5"/>
          </p:nvPr>
        </p:nvSpPr>
        <p:spPr/>
        <p:txBody>
          <a:bodyPr/>
          <a:lstStyle/>
          <a:p>
            <a:pPr>
              <a:defRPr/>
            </a:pPr>
            <a:fld id="{8235659E-B7DC-4E80-9C47-71EF97D887BB}" type="slidenum">
              <a:rPr lang="zh-TW" altLang="en-US" smtClean="0"/>
              <a:pPr>
                <a:defRPr/>
              </a:pPr>
              <a:t>3</a:t>
            </a:fld>
            <a:endParaRPr lang="zh-TW" altLang="en-US"/>
          </a:p>
        </p:txBody>
      </p:sp>
    </p:spTree>
    <p:extLst>
      <p:ext uri="{BB962C8B-B14F-4D97-AF65-F5344CB8AC3E}">
        <p14:creationId xmlns:p14="http://schemas.microsoft.com/office/powerpoint/2010/main" val="3023715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因應日益龐大的能源轉型和淨零碳排倡議，於電線電纜本業出發，多角化針對能源產生、傳輸、儲存、交易、轉換 到管理，六大面向進行佈局。 大亞集團邁向全球儲能市場，握有研發技術能量與專利佈局，於台南關廟廠區獨立建置 </a:t>
            </a:r>
            <a:r>
              <a:rPr lang="en-US" altLang="zh-TW" dirty="0"/>
              <a:t>600 </a:t>
            </a:r>
            <a:r>
              <a:rPr lang="zh-TW" altLang="en-US" dirty="0"/>
              <a:t>度電 </a:t>
            </a:r>
            <a:r>
              <a:rPr lang="en-US" altLang="zh-TW" dirty="0"/>
              <a:t>200kW </a:t>
            </a:r>
            <a:r>
              <a:rPr lang="zh-TW" altLang="en-US" dirty="0"/>
              <a:t>的「大亞儲能微電網」系統，融合儲能、電力設備、環境 控制、電網資訊為一體，提供台南關廟廠區全方位電力調控服務，延續推動環保節能的創新價值，打造能源串接領導品牌。</a:t>
            </a:r>
          </a:p>
        </p:txBody>
      </p:sp>
      <p:sp>
        <p:nvSpPr>
          <p:cNvPr id="4" name="投影片編號版面配置區 3"/>
          <p:cNvSpPr>
            <a:spLocks noGrp="1"/>
          </p:cNvSpPr>
          <p:nvPr>
            <p:ph type="sldNum" sz="quarter" idx="5"/>
          </p:nvPr>
        </p:nvSpPr>
        <p:spPr/>
        <p:txBody>
          <a:bodyPr/>
          <a:lstStyle/>
          <a:p>
            <a:pPr>
              <a:defRPr/>
            </a:pPr>
            <a:fld id="{8235659E-B7DC-4E80-9C47-71EF97D887BB}" type="slidenum">
              <a:rPr lang="zh-TW" altLang="en-US" smtClean="0"/>
              <a:pPr>
                <a:defRPr/>
              </a:pPr>
              <a:t>5</a:t>
            </a:fld>
            <a:endParaRPr lang="zh-TW" altLang="en-US"/>
          </a:p>
        </p:txBody>
      </p:sp>
    </p:spTree>
    <p:extLst>
      <p:ext uri="{BB962C8B-B14F-4D97-AF65-F5344CB8AC3E}">
        <p14:creationId xmlns:p14="http://schemas.microsoft.com/office/powerpoint/2010/main" val="2403978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ps. </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台糖畜殖事業部</a:t>
            </a:r>
            <a:r>
              <a:rPr lang="en-US" altLang="zh-TW" sz="1200" kern="1200" dirty="0">
                <a:solidFill>
                  <a:schemeClr val="tx1"/>
                </a:solidFill>
                <a:effectLst/>
                <a:latin typeface="+mn-lt"/>
                <a:ea typeface="+mn-ea"/>
                <a:cs typeface="+mn-cs"/>
              </a:rPr>
              <a:t>2284.91kw+ </a:t>
            </a:r>
            <a:r>
              <a:rPr lang="zh-TW" altLang="zh-TW" sz="1200" kern="1200" dirty="0">
                <a:solidFill>
                  <a:schemeClr val="tx1"/>
                </a:solidFill>
                <a:effectLst/>
                <a:latin typeface="+mn-lt"/>
                <a:ea typeface="+mn-ea"/>
                <a:cs typeface="+mn-cs"/>
              </a:rPr>
              <a:t>台糖南區</a:t>
            </a:r>
            <a:r>
              <a:rPr lang="en-US" altLang="zh-TW" sz="1200" kern="1200" dirty="0">
                <a:solidFill>
                  <a:schemeClr val="tx1"/>
                </a:solidFill>
                <a:effectLst/>
                <a:latin typeface="+mn-lt"/>
                <a:ea typeface="+mn-ea"/>
                <a:cs typeface="+mn-cs"/>
              </a:rPr>
              <a:t>2,653.695kw+ </a:t>
            </a:r>
            <a:r>
              <a:rPr lang="zh-TW" altLang="zh-TW" sz="1200" kern="1200" dirty="0">
                <a:solidFill>
                  <a:schemeClr val="tx1"/>
                </a:solidFill>
                <a:effectLst/>
                <a:latin typeface="+mn-lt"/>
                <a:ea typeface="+mn-ea"/>
                <a:cs typeface="+mn-cs"/>
              </a:rPr>
              <a:t>東海豐</a:t>
            </a:r>
            <a:r>
              <a:rPr lang="en-US" altLang="zh-TW" sz="1200" kern="1200" dirty="0">
                <a:solidFill>
                  <a:schemeClr val="tx1"/>
                </a:solidFill>
                <a:effectLst/>
                <a:latin typeface="+mn-lt"/>
                <a:ea typeface="+mn-ea"/>
                <a:cs typeface="+mn-cs"/>
              </a:rPr>
              <a:t>1,997.75kw = 6,936.355KW </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學甲</a:t>
            </a:r>
            <a:r>
              <a:rPr lang="en-US" altLang="zh-TW" sz="1200" kern="1200" dirty="0">
                <a:solidFill>
                  <a:schemeClr val="tx1"/>
                </a:solidFill>
                <a:effectLst/>
                <a:latin typeface="+mn-lt"/>
                <a:ea typeface="+mn-ea"/>
                <a:cs typeface="+mn-cs"/>
              </a:rPr>
              <a:t> 75,696.60kw </a:t>
            </a:r>
            <a:endParaRPr lang="zh-TW" altLang="en-US" b="1" dirty="0"/>
          </a:p>
        </p:txBody>
      </p:sp>
    </p:spTree>
    <p:extLst>
      <p:ext uri="{BB962C8B-B14F-4D97-AF65-F5344CB8AC3E}">
        <p14:creationId xmlns:p14="http://schemas.microsoft.com/office/powerpoint/2010/main" val="3010668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60000" indent="-285750">
              <a:spcBef>
                <a:spcPts val="1200"/>
              </a:spcBef>
              <a:buFont typeface="Arial" panose="020B0604020202020204" pitchFamily="34" charset="0"/>
              <a:buChar char="•"/>
            </a:pPr>
            <a:endParaRPr lang="zh-TW" altLang="en-US" sz="1200" spc="300" dirty="0">
              <a:solidFill>
                <a:schemeClr val="bg1">
                  <a:lumMod val="50000"/>
                </a:schemeClr>
              </a:solidFill>
              <a:latin typeface="Microsoft JhengHei" panose="020B0604030504040204" pitchFamily="34" charset="-120"/>
              <a:ea typeface="Microsoft JhengHei" panose="020B0604030504040204" pitchFamily="34" charset="-120"/>
            </a:endParaRPr>
          </a:p>
        </p:txBody>
      </p:sp>
      <p:sp>
        <p:nvSpPr>
          <p:cNvPr id="4" name="投影片編號版面配置區 3"/>
          <p:cNvSpPr>
            <a:spLocks noGrp="1"/>
          </p:cNvSpPr>
          <p:nvPr>
            <p:ph type="sldNum" sz="quarter" idx="5"/>
          </p:nvPr>
        </p:nvSpPr>
        <p:spPr/>
        <p:txBody>
          <a:bodyPr/>
          <a:lstStyle/>
          <a:p>
            <a:fld id="{4FCCB8B2-652A-43F7-A22E-0CB410DDCB98}" type="slidenum">
              <a:rPr lang="zh-TW" altLang="en-US" smtClean="0"/>
              <a:t>9</a:t>
            </a:fld>
            <a:endParaRPr lang="zh-TW" altLang="en-US"/>
          </a:p>
        </p:txBody>
      </p:sp>
    </p:spTree>
    <p:extLst>
      <p:ext uri="{BB962C8B-B14F-4D97-AF65-F5344CB8AC3E}">
        <p14:creationId xmlns:p14="http://schemas.microsoft.com/office/powerpoint/2010/main" val="3881766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60000" indent="-285750">
              <a:spcBef>
                <a:spcPts val="1200"/>
              </a:spcBef>
              <a:buFont typeface="Arial" panose="020B0604020202020204" pitchFamily="34" charset="0"/>
              <a:buChar char="•"/>
            </a:pPr>
            <a:endParaRPr lang="zh-TW" altLang="en-US" sz="1200" spc="300" dirty="0">
              <a:solidFill>
                <a:schemeClr val="bg1">
                  <a:lumMod val="50000"/>
                </a:schemeClr>
              </a:solidFill>
              <a:latin typeface="Microsoft JhengHei" panose="020B0604030504040204" pitchFamily="34" charset="-120"/>
              <a:ea typeface="Microsoft JhengHei" panose="020B0604030504040204" pitchFamily="34" charset="-120"/>
            </a:endParaRPr>
          </a:p>
        </p:txBody>
      </p:sp>
      <p:sp>
        <p:nvSpPr>
          <p:cNvPr id="4" name="投影片編號版面配置區 3"/>
          <p:cNvSpPr>
            <a:spLocks noGrp="1"/>
          </p:cNvSpPr>
          <p:nvPr>
            <p:ph type="sldNum" sz="quarter" idx="5"/>
          </p:nvPr>
        </p:nvSpPr>
        <p:spPr/>
        <p:txBody>
          <a:bodyPr/>
          <a:lstStyle/>
          <a:p>
            <a:fld id="{4FCCB8B2-652A-43F7-A22E-0CB410DDCB98}" type="slidenum">
              <a:rPr lang="zh-TW" altLang="en-US" smtClean="0"/>
              <a:t>10</a:t>
            </a:fld>
            <a:endParaRPr lang="zh-TW" altLang="en-US"/>
          </a:p>
        </p:txBody>
      </p:sp>
    </p:spTree>
    <p:extLst>
      <p:ext uri="{BB962C8B-B14F-4D97-AF65-F5344CB8AC3E}">
        <p14:creationId xmlns:p14="http://schemas.microsoft.com/office/powerpoint/2010/main" val="3962515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60000" indent="-285750">
              <a:spcBef>
                <a:spcPts val="1200"/>
              </a:spcBef>
              <a:buFont typeface="Arial" panose="020B0604020202020204" pitchFamily="34" charset="0"/>
              <a:buChar char="•"/>
            </a:pPr>
            <a:endParaRPr lang="zh-TW" altLang="en-US" sz="1200" spc="300" dirty="0">
              <a:solidFill>
                <a:schemeClr val="bg1">
                  <a:lumMod val="50000"/>
                </a:schemeClr>
              </a:solidFill>
              <a:latin typeface="Microsoft JhengHei" panose="020B0604030504040204" pitchFamily="34" charset="-120"/>
              <a:ea typeface="Microsoft JhengHei" panose="020B0604030504040204" pitchFamily="34" charset="-120"/>
            </a:endParaRPr>
          </a:p>
        </p:txBody>
      </p:sp>
      <p:sp>
        <p:nvSpPr>
          <p:cNvPr id="4" name="投影片編號版面配置區 3"/>
          <p:cNvSpPr>
            <a:spLocks noGrp="1"/>
          </p:cNvSpPr>
          <p:nvPr>
            <p:ph type="sldNum" sz="quarter" idx="5"/>
          </p:nvPr>
        </p:nvSpPr>
        <p:spPr/>
        <p:txBody>
          <a:bodyPr/>
          <a:lstStyle/>
          <a:p>
            <a:fld id="{4FCCB8B2-652A-43F7-A22E-0CB410DDCB98}" type="slidenum">
              <a:rPr lang="zh-TW" altLang="en-US" smtClean="0"/>
              <a:t>12</a:t>
            </a:fld>
            <a:endParaRPr lang="zh-TW" altLang="en-US"/>
          </a:p>
        </p:txBody>
      </p:sp>
    </p:spTree>
    <p:extLst>
      <p:ext uri="{BB962C8B-B14F-4D97-AF65-F5344CB8AC3E}">
        <p14:creationId xmlns:p14="http://schemas.microsoft.com/office/powerpoint/2010/main" val="2860223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6" name="Picture 2" descr="P:\RW-Eason\wawa\大亞ppt&amp;簽名檔\ppt\大亞ppt空-06.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副標題 2"/>
          <p:cNvSpPr txBox="1">
            <a:spLocks/>
          </p:cNvSpPr>
          <p:nvPr userDrawn="1"/>
        </p:nvSpPr>
        <p:spPr>
          <a:xfrm>
            <a:off x="4859338" y="836613"/>
            <a:ext cx="3241675" cy="431800"/>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endParaRPr kumimoji="0" lang="zh-TW" altLang="en-US" sz="1400" dirty="0">
              <a:solidFill>
                <a:prstClr val="black"/>
              </a:solidFill>
            </a:endParaRPr>
          </a:p>
        </p:txBody>
      </p:sp>
      <p:sp>
        <p:nvSpPr>
          <p:cNvPr id="2" name="標題 1"/>
          <p:cNvSpPr>
            <a:spLocks noGrp="1"/>
          </p:cNvSpPr>
          <p:nvPr>
            <p:ph type="ctrTitle"/>
          </p:nvPr>
        </p:nvSpPr>
        <p:spPr>
          <a:xfrm>
            <a:off x="1043608" y="2634481"/>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1043608" y="3140716"/>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13" name="內容版面配置區 12"/>
          <p:cNvSpPr>
            <a:spLocks noGrp="1"/>
          </p:cNvSpPr>
          <p:nvPr>
            <p:ph sz="quarter" idx="1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pPr lvl="0"/>
            <a:r>
              <a:rPr lang="zh-TW" altLang="en-US"/>
              <a:t>按一下以編輯母片文字樣式</a:t>
            </a:r>
          </a:p>
        </p:txBody>
      </p:sp>
      <p:sp>
        <p:nvSpPr>
          <p:cNvPr id="15" name="文字版面配置區 14"/>
          <p:cNvSpPr>
            <a:spLocks noGrp="1"/>
          </p:cNvSpPr>
          <p:nvPr>
            <p:ph type="body" sz="quarter" idx="12"/>
          </p:nvPr>
        </p:nvSpPr>
        <p:spPr>
          <a:xfrm>
            <a:off x="4227096" y="811812"/>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30C38663-EBB9-45C5-96F9-F60323051C36}" type="datetimeFigureOut">
              <a:rPr lang="zh-TW" altLang="en-US" smtClean="0"/>
              <a:pPr/>
              <a:t>2022/09/05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1451579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30C38663-EBB9-45C5-96F9-F60323051C36}" type="datetimeFigureOut">
              <a:rPr lang="zh-TW" altLang="en-US" smtClean="0"/>
              <a:pPr/>
              <a:t>2022/09/05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1451579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標題投影片">
    <p:spTree>
      <p:nvGrpSpPr>
        <p:cNvPr id="1" name=""/>
        <p:cNvGrpSpPr/>
        <p:nvPr/>
      </p:nvGrpSpPr>
      <p:grpSpPr>
        <a:xfrm>
          <a:off x="0" y="0"/>
          <a:ext cx="0" cy="0"/>
          <a:chOff x="0" y="0"/>
          <a:chExt cx="0" cy="0"/>
        </a:xfrm>
      </p:grpSpPr>
      <p:pic>
        <p:nvPicPr>
          <p:cNvPr id="1026" name="Picture 2" descr="P:\RW-Eason\wawa\大亞ppt&amp;簽名檔\ppt\大亞ppt空-06.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8" name="副標題 2"/>
          <p:cNvSpPr txBox="1">
            <a:spLocks/>
          </p:cNvSpPr>
          <p:nvPr userDrawn="1"/>
        </p:nvSpPr>
        <p:spPr>
          <a:xfrm>
            <a:off x="4860032" y="836712"/>
            <a:ext cx="3240360" cy="4323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zh-TW" altLang="en-US" sz="1400" dirty="0"/>
          </a:p>
        </p:txBody>
      </p:sp>
      <p:sp>
        <p:nvSpPr>
          <p:cNvPr id="2" name="標題 1"/>
          <p:cNvSpPr>
            <a:spLocks noGrp="1"/>
          </p:cNvSpPr>
          <p:nvPr>
            <p:ph type="ctrTitle" hasCustomPrompt="1"/>
          </p:nvPr>
        </p:nvSpPr>
        <p:spPr>
          <a:xfrm>
            <a:off x="1043608" y="2634481"/>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dirty="0"/>
              <a:t>簡報標題</a:t>
            </a:r>
            <a:r>
              <a:rPr lang="en-US" altLang="zh-TW" dirty="0"/>
              <a:t>(</a:t>
            </a:r>
            <a:r>
              <a:rPr lang="zh-TW" altLang="en-US" dirty="0"/>
              <a:t>微軟正黑體 </a:t>
            </a:r>
            <a:r>
              <a:rPr lang="en-US" altLang="zh-TW" dirty="0"/>
              <a:t>Bold  28pt)</a:t>
            </a:r>
            <a:endParaRPr lang="zh-TW" altLang="en-US" dirty="0"/>
          </a:p>
        </p:txBody>
      </p:sp>
      <p:sp>
        <p:nvSpPr>
          <p:cNvPr id="3" name="副標題 2"/>
          <p:cNvSpPr>
            <a:spLocks noGrp="1"/>
          </p:cNvSpPr>
          <p:nvPr>
            <p:ph type="subTitle" idx="1" hasCustomPrompt="1"/>
          </p:nvPr>
        </p:nvSpPr>
        <p:spPr>
          <a:xfrm>
            <a:off x="1043608" y="3140716"/>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簡報次標題及附註</a:t>
            </a:r>
            <a:r>
              <a:rPr lang="en-US" altLang="zh-TW" dirty="0"/>
              <a:t>(</a:t>
            </a:r>
            <a:r>
              <a:rPr lang="zh-TW" altLang="en-US" dirty="0"/>
              <a:t>微軟正黑體 </a:t>
            </a:r>
            <a:r>
              <a:rPr lang="en-US" altLang="zh-TW" dirty="0"/>
              <a:t>Bold    20pt)</a:t>
            </a:r>
            <a:endParaRPr lang="zh-TW" altLang="en-US" dirty="0"/>
          </a:p>
        </p:txBody>
      </p:sp>
      <p:sp>
        <p:nvSpPr>
          <p:cNvPr id="13" name="內容版面配置區 12"/>
          <p:cNvSpPr>
            <a:spLocks noGrp="1"/>
          </p:cNvSpPr>
          <p:nvPr>
            <p:ph sz="quarter" idx="11" hasCustomPrompt="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r>
              <a:rPr lang="en-US" altLang="zh-TW" sz="1400" dirty="0"/>
              <a:t>Oct</a:t>
            </a:r>
            <a:r>
              <a:rPr lang="en-US" altLang="zh-TW" sz="1400" baseline="0" dirty="0"/>
              <a:t> 18, 2013 </a:t>
            </a:r>
            <a:r>
              <a:rPr lang="zh-TW" altLang="en-US" sz="1400" baseline="0" dirty="0"/>
              <a:t>單位或部門</a:t>
            </a:r>
            <a:r>
              <a:rPr lang="en-US" altLang="zh-TW" sz="1400" baseline="0" dirty="0"/>
              <a:t>(</a:t>
            </a:r>
            <a:r>
              <a:rPr lang="zh-TW" altLang="en-US" sz="1400" baseline="0" dirty="0"/>
              <a:t>微軟正黑體 </a:t>
            </a:r>
            <a:r>
              <a:rPr lang="en-US" altLang="zh-TW" sz="1400" baseline="0" dirty="0"/>
              <a:t>Regular &amp; Arial Regular 12pt )</a:t>
            </a:r>
            <a:endParaRPr lang="zh-TW" altLang="en-US" sz="1400" dirty="0"/>
          </a:p>
        </p:txBody>
      </p:sp>
      <p:sp>
        <p:nvSpPr>
          <p:cNvPr id="15" name="文字版面配置區 14"/>
          <p:cNvSpPr>
            <a:spLocks noGrp="1"/>
          </p:cNvSpPr>
          <p:nvPr>
            <p:ph type="body" sz="quarter" idx="12" hasCustomPrompt="1"/>
          </p:nvPr>
        </p:nvSpPr>
        <p:spPr>
          <a:xfrm>
            <a:off x="4227096" y="811812"/>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r>
              <a:rPr lang="zh-TW" altLang="en-US" sz="1400" baseline="0" dirty="0"/>
              <a:t>公司名稱</a:t>
            </a:r>
            <a:r>
              <a:rPr lang="en-US" altLang="zh-TW" sz="1400" baseline="0" dirty="0"/>
              <a:t>(</a:t>
            </a:r>
            <a:r>
              <a:rPr lang="zh-TW" altLang="en-US" sz="1400" baseline="0" dirty="0"/>
              <a:t>微軟正黑體 </a:t>
            </a:r>
            <a:r>
              <a:rPr lang="en-US" altLang="zh-TW" sz="1400" baseline="0" dirty="0"/>
              <a:t>Regular 14pt) </a:t>
            </a:r>
            <a:endParaRPr lang="zh-TW" altLang="en-US" sz="1400" dirty="0"/>
          </a:p>
        </p:txBody>
      </p:sp>
    </p:spTree>
    <p:extLst>
      <p:ext uri="{BB962C8B-B14F-4D97-AF65-F5344CB8AC3E}">
        <p14:creationId xmlns:p14="http://schemas.microsoft.com/office/powerpoint/2010/main" val="2167467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0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pPr>
              <a:defRPr/>
            </a:pPr>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5C8EB7E5-4117-4682-ABCD-F35A9110AF63}" type="slidenum">
              <a:rPr lang="zh-TW" altLang="en-US" smtClean="0"/>
              <a:pPr>
                <a:defRPr/>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3154247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403509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9"/>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331363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492566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1"/>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3446368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3028910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63502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Picture 2" descr="P:\RW-Eason\wawa\大亞ppt&amp;簽名檔\ppt\大亞ppt空-07.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title"/>
          </p:nvPr>
        </p:nvSpPr>
        <p:spPr>
          <a:xfrm>
            <a:off x="1022920" y="1932240"/>
            <a:ext cx="8229600" cy="488648"/>
          </a:xfrm>
        </p:spPr>
        <p:txBody>
          <a:bodyPr>
            <a:normAutofit/>
          </a:bodyPr>
          <a:lstStyle>
            <a:lvl1pPr algn="l">
              <a:defRPr sz="2400">
                <a:solidFill>
                  <a:schemeClr val="bg1"/>
                </a:solidFill>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內容版面配置區 2"/>
          <p:cNvSpPr>
            <a:spLocks noGrp="1"/>
          </p:cNvSpPr>
          <p:nvPr>
            <p:ph idx="1"/>
          </p:nvPr>
        </p:nvSpPr>
        <p:spPr>
          <a:xfrm>
            <a:off x="1022920" y="2536304"/>
            <a:ext cx="8229600" cy="532656"/>
          </a:xfrm>
        </p:spPr>
        <p:txBody>
          <a:bodyPr>
            <a:normAutofit/>
          </a:bodyPr>
          <a:lstStyle>
            <a:lvl1pPr marL="0" indent="0">
              <a:buNone/>
              <a:defRPr sz="1800">
                <a:solidFill>
                  <a:schemeClr val="bg1"/>
                </a:solidFill>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2035067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896334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6" y="273049"/>
            <a:ext cx="3008313" cy="1162051"/>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09072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9"/>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023532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461991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2"/>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42"/>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2480971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標題投影片">
    <p:spTree>
      <p:nvGrpSpPr>
        <p:cNvPr id="1" name=""/>
        <p:cNvGrpSpPr/>
        <p:nvPr/>
      </p:nvGrpSpPr>
      <p:grpSpPr>
        <a:xfrm>
          <a:off x="0" y="0"/>
          <a:ext cx="0" cy="0"/>
          <a:chOff x="0" y="0"/>
          <a:chExt cx="0" cy="0"/>
        </a:xfrm>
      </p:grpSpPr>
      <p:pic>
        <p:nvPicPr>
          <p:cNvPr id="1026" name="Picture 2" descr="P:\RW-Eason\wawa\大亞ppt&amp;簽名檔\ppt\大亞ppt空-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8" name="副標題 2"/>
          <p:cNvSpPr txBox="1">
            <a:spLocks/>
          </p:cNvSpPr>
          <p:nvPr/>
        </p:nvSpPr>
        <p:spPr>
          <a:xfrm>
            <a:off x="4860032" y="836713"/>
            <a:ext cx="3240360" cy="4323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zh-TW" altLang="en-US" sz="1400" dirty="0"/>
          </a:p>
        </p:txBody>
      </p:sp>
      <p:sp>
        <p:nvSpPr>
          <p:cNvPr id="2" name="標題 1"/>
          <p:cNvSpPr>
            <a:spLocks noGrp="1"/>
          </p:cNvSpPr>
          <p:nvPr>
            <p:ph type="ctrTitle" hasCustomPrompt="1"/>
          </p:nvPr>
        </p:nvSpPr>
        <p:spPr>
          <a:xfrm>
            <a:off x="1043608" y="2634482"/>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dirty="0"/>
              <a:t>簡報標題</a:t>
            </a:r>
            <a:r>
              <a:rPr lang="en-US" altLang="zh-TW" dirty="0"/>
              <a:t>(</a:t>
            </a:r>
            <a:r>
              <a:rPr lang="zh-TW" altLang="en-US" dirty="0"/>
              <a:t>微軟正黑體 </a:t>
            </a:r>
            <a:r>
              <a:rPr lang="en-US" altLang="zh-TW" dirty="0"/>
              <a:t>Bold  28pt)</a:t>
            </a:r>
            <a:endParaRPr lang="zh-TW" altLang="en-US" dirty="0"/>
          </a:p>
        </p:txBody>
      </p:sp>
      <p:sp>
        <p:nvSpPr>
          <p:cNvPr id="3" name="副標題 2"/>
          <p:cNvSpPr>
            <a:spLocks noGrp="1"/>
          </p:cNvSpPr>
          <p:nvPr>
            <p:ph type="subTitle" idx="1" hasCustomPrompt="1"/>
          </p:nvPr>
        </p:nvSpPr>
        <p:spPr>
          <a:xfrm>
            <a:off x="1043608" y="3140717"/>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簡報次標題及附註</a:t>
            </a:r>
            <a:r>
              <a:rPr lang="en-US" altLang="zh-TW" dirty="0"/>
              <a:t>(</a:t>
            </a:r>
            <a:r>
              <a:rPr lang="zh-TW" altLang="en-US" dirty="0"/>
              <a:t>微軟正黑體 </a:t>
            </a:r>
            <a:r>
              <a:rPr lang="en-US" altLang="zh-TW" dirty="0"/>
              <a:t>Bold    20pt)</a:t>
            </a:r>
            <a:endParaRPr lang="zh-TW" altLang="en-US" dirty="0"/>
          </a:p>
        </p:txBody>
      </p:sp>
      <p:sp>
        <p:nvSpPr>
          <p:cNvPr id="13" name="內容版面配置區 12"/>
          <p:cNvSpPr>
            <a:spLocks noGrp="1"/>
          </p:cNvSpPr>
          <p:nvPr>
            <p:ph sz="quarter" idx="11" hasCustomPrompt="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r>
              <a:rPr lang="en-US" altLang="zh-TW" sz="1400" dirty="0"/>
              <a:t>Oct</a:t>
            </a:r>
            <a:r>
              <a:rPr lang="en-US" altLang="zh-TW" sz="1400" baseline="0" dirty="0"/>
              <a:t> 18, 2013 </a:t>
            </a:r>
            <a:r>
              <a:rPr lang="zh-TW" altLang="en-US" sz="1400" baseline="0" dirty="0"/>
              <a:t>單位或部門</a:t>
            </a:r>
            <a:r>
              <a:rPr lang="en-US" altLang="zh-TW" sz="1400" baseline="0" dirty="0"/>
              <a:t>(</a:t>
            </a:r>
            <a:r>
              <a:rPr lang="zh-TW" altLang="en-US" sz="1400" baseline="0" dirty="0"/>
              <a:t>微軟正黑體 </a:t>
            </a:r>
            <a:r>
              <a:rPr lang="en-US" altLang="zh-TW" sz="1400" baseline="0" dirty="0"/>
              <a:t>Regular &amp; Arial Regular 12pt )</a:t>
            </a:r>
            <a:endParaRPr lang="zh-TW" altLang="en-US" sz="1400" dirty="0"/>
          </a:p>
        </p:txBody>
      </p:sp>
      <p:sp>
        <p:nvSpPr>
          <p:cNvPr id="15" name="文字版面配置區 14"/>
          <p:cNvSpPr>
            <a:spLocks noGrp="1"/>
          </p:cNvSpPr>
          <p:nvPr>
            <p:ph type="body" sz="quarter" idx="12" hasCustomPrompt="1"/>
          </p:nvPr>
        </p:nvSpPr>
        <p:spPr>
          <a:xfrm>
            <a:off x="4227096" y="811813"/>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r>
              <a:rPr lang="zh-TW" altLang="en-US" sz="1400" baseline="0" dirty="0"/>
              <a:t>公司名稱</a:t>
            </a:r>
            <a:r>
              <a:rPr lang="en-US" altLang="zh-TW" sz="1400" baseline="0" dirty="0"/>
              <a:t>(</a:t>
            </a:r>
            <a:r>
              <a:rPr lang="zh-TW" altLang="en-US" sz="1400" baseline="0" dirty="0"/>
              <a:t>微軟正黑體 </a:t>
            </a:r>
            <a:r>
              <a:rPr lang="en-US" altLang="zh-TW" sz="1400" baseline="0" dirty="0"/>
              <a:t>Regular 14pt) </a:t>
            </a:r>
            <a:endParaRPr lang="zh-TW" altLang="en-US" sz="1400" dirty="0"/>
          </a:p>
        </p:txBody>
      </p:sp>
    </p:spTree>
    <p:extLst>
      <p:ext uri="{BB962C8B-B14F-4D97-AF65-F5344CB8AC3E}">
        <p14:creationId xmlns:p14="http://schemas.microsoft.com/office/powerpoint/2010/main" val="2165570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pPr>
              <a:defRPr/>
            </a:pPr>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5C8EB7E5-4117-4682-ABCD-F35A9110AF63}" type="slidenum">
              <a:rPr lang="zh-TW" altLang="en-US" smtClean="0"/>
              <a:pPr>
                <a:defRPr/>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546977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2440982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30C38663-EBB9-45C5-96F9-F60323051C36}" type="datetimeFigureOut">
              <a:rPr lang="zh-TW" altLang="en-US" smtClean="0"/>
              <a:pPr/>
              <a:t>2022/09/05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2753324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pic>
        <p:nvPicPr>
          <p:cNvPr id="5" name="Picture 2" descr="P:\RW-Eason\wawa\大亞ppt&amp;簽名檔\ppt\大亞ppt空-08.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ctrTitle"/>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8" name="文字版面配置區 7"/>
          <p:cNvSpPr>
            <a:spLocks noGrp="1"/>
          </p:cNvSpPr>
          <p:nvPr>
            <p:ph type="body" sz="quarter" idx="13"/>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
        <p:nvSpPr>
          <p:cNvPr id="6" name="日期版面配置區 3"/>
          <p:cNvSpPr>
            <a:spLocks noGrp="1"/>
          </p:cNvSpPr>
          <p:nvPr>
            <p:ph type="dt" sz="half" idx="14"/>
          </p:nvPr>
        </p:nvSpPr>
        <p:spPr/>
        <p:txBody>
          <a:bodyPr/>
          <a:lstStyle>
            <a:lvl1pPr>
              <a:defRPr/>
            </a:lvl1pPr>
          </a:lstStyle>
          <a:p>
            <a:pPr>
              <a:defRPr/>
            </a:pPr>
            <a:endParaRPr lang="zh-TW" altLang="en-US">
              <a:solidFill>
                <a:prstClr val="black">
                  <a:tint val="75000"/>
                </a:prstClr>
              </a:solidFill>
            </a:endParaRPr>
          </a:p>
        </p:txBody>
      </p:sp>
      <p:sp>
        <p:nvSpPr>
          <p:cNvPr id="7" name="頁尾版面配置區 4"/>
          <p:cNvSpPr>
            <a:spLocks noGrp="1"/>
          </p:cNvSpPr>
          <p:nvPr>
            <p:ph type="ftr" sz="quarter" idx="15"/>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6"/>
          </p:nvPr>
        </p:nvSpPr>
        <p:spPr/>
        <p:txBody>
          <a:bodyPr/>
          <a:lstStyle>
            <a:lvl1pPr>
              <a:defRPr/>
            </a:lvl1pPr>
          </a:lstStyle>
          <a:p>
            <a:pPr>
              <a:defRPr/>
            </a:pPr>
            <a:fld id="{620B626C-7E9B-45DD-B951-EB10FCB05BC4}" type="slidenum">
              <a:rPr lang="zh-TW" altLang="en-US"/>
              <a:pPr>
                <a:defRPr/>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30C38663-EBB9-45C5-96F9-F60323051C36}" type="datetimeFigureOut">
              <a:rPr lang="zh-TW" altLang="en-US" smtClean="0"/>
              <a:pPr/>
              <a:t>2022/09/05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1555946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30C38663-EBB9-45C5-96F9-F60323051C36}" type="datetimeFigureOut">
              <a:rPr lang="zh-TW" altLang="en-US" smtClean="0"/>
              <a:pPr/>
              <a:t>2022/09/05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3157579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標題投影片">
    <p:spTree>
      <p:nvGrpSpPr>
        <p:cNvPr id="1" name=""/>
        <p:cNvGrpSpPr/>
        <p:nvPr/>
      </p:nvGrpSpPr>
      <p:grpSpPr>
        <a:xfrm>
          <a:off x="0" y="0"/>
          <a:ext cx="0" cy="0"/>
          <a:chOff x="0" y="0"/>
          <a:chExt cx="0" cy="0"/>
        </a:xfrm>
      </p:grpSpPr>
      <p:pic>
        <p:nvPicPr>
          <p:cNvPr id="5" name="Picture 2" descr="P:\RW-Eason\wawa\大亞ppt&amp;簽名檔\ppt\大亞ppt空-08.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日期版面配置區 3"/>
          <p:cNvSpPr>
            <a:spLocks noGrp="1"/>
          </p:cNvSpPr>
          <p:nvPr>
            <p:ph type="dt" sz="half" idx="14"/>
          </p:nvPr>
        </p:nvSpPr>
        <p:spPr/>
        <p:txBody>
          <a:bodyPr/>
          <a:lstStyle>
            <a:lvl1pPr>
              <a:defRPr/>
            </a:lvl1pPr>
          </a:lstStyle>
          <a:p>
            <a:pPr>
              <a:defRPr/>
            </a:pPr>
            <a:endParaRPr lang="zh-TW" altLang="en-US">
              <a:solidFill>
                <a:prstClr val="black">
                  <a:tint val="75000"/>
                </a:prstClr>
              </a:solidFill>
            </a:endParaRPr>
          </a:p>
        </p:txBody>
      </p:sp>
      <p:sp>
        <p:nvSpPr>
          <p:cNvPr id="7" name="頁尾版面配置區 4"/>
          <p:cNvSpPr>
            <a:spLocks noGrp="1"/>
          </p:cNvSpPr>
          <p:nvPr>
            <p:ph type="ftr" sz="quarter" idx="15"/>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6"/>
          </p:nvPr>
        </p:nvSpPr>
        <p:spPr/>
        <p:txBody>
          <a:bodyPr/>
          <a:lstStyle>
            <a:lvl1pPr>
              <a:defRPr/>
            </a:lvl1pPr>
          </a:lstStyle>
          <a:p>
            <a:pPr>
              <a:defRPr/>
            </a:pPr>
            <a:fld id="{620B626C-7E9B-45DD-B951-EB10FCB05BC4}" type="slidenum">
              <a:rPr lang="zh-TW" altLang="en-US"/>
              <a:pPr>
                <a:defRPr/>
              </a:pPr>
              <a:t>‹#›</a:t>
            </a:fld>
            <a:endParaRPr lang="zh-TW" altLang="en-US"/>
          </a:p>
        </p:txBody>
      </p:sp>
    </p:spTree>
    <p:extLst>
      <p:ext uri="{BB962C8B-B14F-4D97-AF65-F5344CB8AC3E}">
        <p14:creationId xmlns:p14="http://schemas.microsoft.com/office/powerpoint/2010/main" val="342278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fld id="{30C38663-EBB9-45C5-96F9-F60323051C36}" type="datetimeFigureOut">
              <a:rPr lang="zh-TW" altLang="en-US" smtClean="0"/>
              <a:pPr/>
              <a:t>2022/09/05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34400195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9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fld id="{3F2E082F-79DD-4DE3-91DE-BBBA31C4F500}" type="datetime1">
              <a:rPr lang="zh-TW" altLang="en-US" smtClean="0"/>
              <a:t>2022/09/05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3538154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2" name="Picture 2" descr="C:\Users\easoncl.chien\Desktop\ppt\大亞ppt-09.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9"/>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349030" indent="0" algn="ctr">
              <a:buNone/>
              <a:defRPr>
                <a:solidFill>
                  <a:schemeClr val="tx1">
                    <a:tint val="75000"/>
                  </a:schemeClr>
                </a:solidFill>
              </a:defRPr>
            </a:lvl2pPr>
            <a:lvl3pPr marL="698060" indent="0" algn="ctr">
              <a:buNone/>
              <a:defRPr>
                <a:solidFill>
                  <a:schemeClr val="tx1">
                    <a:tint val="75000"/>
                  </a:schemeClr>
                </a:solidFill>
              </a:defRPr>
            </a:lvl3pPr>
            <a:lvl4pPr marL="1047091" indent="0" algn="ctr">
              <a:buNone/>
              <a:defRPr>
                <a:solidFill>
                  <a:schemeClr val="tx1">
                    <a:tint val="75000"/>
                  </a:schemeClr>
                </a:solidFill>
              </a:defRPr>
            </a:lvl4pPr>
            <a:lvl5pPr marL="1396121" indent="0" algn="ctr">
              <a:buNone/>
              <a:defRPr>
                <a:solidFill>
                  <a:schemeClr val="tx1">
                    <a:tint val="75000"/>
                  </a:schemeClr>
                </a:solidFill>
              </a:defRPr>
            </a:lvl5pPr>
            <a:lvl6pPr marL="1745151" indent="0" algn="ctr">
              <a:buNone/>
              <a:defRPr>
                <a:solidFill>
                  <a:schemeClr val="tx1">
                    <a:tint val="75000"/>
                  </a:schemeClr>
                </a:solidFill>
              </a:defRPr>
            </a:lvl6pPr>
            <a:lvl7pPr marL="2094180" indent="0" algn="ctr">
              <a:buNone/>
              <a:defRPr>
                <a:solidFill>
                  <a:schemeClr val="tx1">
                    <a:tint val="75000"/>
                  </a:schemeClr>
                </a:solidFill>
              </a:defRPr>
            </a:lvl7pPr>
            <a:lvl8pPr marL="2443211" indent="0" algn="ctr">
              <a:buNone/>
              <a:defRPr>
                <a:solidFill>
                  <a:schemeClr val="tx1">
                    <a:tint val="75000"/>
                  </a:schemeClr>
                </a:solidFill>
              </a:defRPr>
            </a:lvl8pPr>
            <a:lvl9pPr marL="2792242"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5DFEE25-ABFD-4B11-8BE4-62F5068DCDA3}" type="slidenum">
              <a:rPr lang="zh-TW" altLang="en-US" smtClean="0"/>
              <a:pPr/>
              <a:t>‹#›</a:t>
            </a:fld>
            <a:endParaRPr lang="zh-TW"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259495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259495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標題投影片">
    <p:spTree>
      <p:nvGrpSpPr>
        <p:cNvPr id="1" name=""/>
        <p:cNvGrpSpPr/>
        <p:nvPr/>
      </p:nvGrpSpPr>
      <p:grpSpPr>
        <a:xfrm>
          <a:off x="0" y="0"/>
          <a:ext cx="0" cy="0"/>
          <a:chOff x="0" y="0"/>
          <a:chExt cx="0" cy="0"/>
        </a:xfrm>
      </p:grpSpPr>
      <p:pic>
        <p:nvPicPr>
          <p:cNvPr id="6" name="Picture 2" descr="P:\RW-Eason\wawa\大亞ppt&amp;簽名檔\ppt\大亞ppt空-06.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副標題 2"/>
          <p:cNvSpPr txBox="1">
            <a:spLocks/>
          </p:cNvSpPr>
          <p:nvPr userDrawn="1"/>
        </p:nvSpPr>
        <p:spPr>
          <a:xfrm>
            <a:off x="4859338" y="836613"/>
            <a:ext cx="3241675" cy="431800"/>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endParaRPr kumimoji="0" lang="zh-TW" altLang="en-US" sz="1400" dirty="0"/>
          </a:p>
        </p:txBody>
      </p:sp>
      <p:sp>
        <p:nvSpPr>
          <p:cNvPr id="2" name="標題 1"/>
          <p:cNvSpPr>
            <a:spLocks noGrp="1"/>
          </p:cNvSpPr>
          <p:nvPr>
            <p:ph type="ctrTitle"/>
          </p:nvPr>
        </p:nvSpPr>
        <p:spPr>
          <a:xfrm>
            <a:off x="1043608" y="2634481"/>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1043608" y="3140716"/>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13" name="內容版面配置區 12"/>
          <p:cNvSpPr>
            <a:spLocks noGrp="1"/>
          </p:cNvSpPr>
          <p:nvPr>
            <p:ph sz="quarter" idx="1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pPr lvl="0"/>
            <a:r>
              <a:rPr lang="zh-TW" altLang="en-US"/>
              <a:t>按一下以編輯母片文字樣式</a:t>
            </a:r>
          </a:p>
        </p:txBody>
      </p:sp>
      <p:sp>
        <p:nvSpPr>
          <p:cNvPr id="15" name="文字版面配置區 14"/>
          <p:cNvSpPr>
            <a:spLocks noGrp="1"/>
          </p:cNvSpPr>
          <p:nvPr>
            <p:ph type="body" sz="quarter" idx="12"/>
          </p:nvPr>
        </p:nvSpPr>
        <p:spPr>
          <a:xfrm>
            <a:off x="4227096" y="811812"/>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30C38663-EBB9-45C5-96F9-F60323051C36}" type="datetimeFigureOut">
              <a:rPr lang="zh-TW" altLang="en-US" smtClean="0"/>
              <a:pPr/>
              <a:t>2022/09/05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145157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ea typeface="新細明體" pitchFamily="18" charset="-120"/>
              </a:defRPr>
            </a:lvl1pPr>
          </a:lstStyle>
          <a:p>
            <a:pPr>
              <a:defRPr/>
            </a:pPr>
            <a:fld id="{9A55D161-D009-4FA8-971D-BA54D78762E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45" r:id="rId1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266045335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6" r:id="rId2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microsoft.com/office/2007/relationships/hdphoto" Target="../media/hdphoto3.wdp"/><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2.png"/><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microsoft.com/office/2007/relationships/hdphoto" Target="../media/hdphoto5.wdp"/><Relationship Id="rId5" Type="http://schemas.openxmlformats.org/officeDocument/2006/relationships/image" Target="../media/image34.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5.png"/><Relationship Id="rId1" Type="http://schemas.openxmlformats.org/officeDocument/2006/relationships/slideLayout" Target="../slideLayouts/slideLayout9.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5.png"/><Relationship Id="rId1" Type="http://schemas.openxmlformats.org/officeDocument/2006/relationships/slideLayout" Target="../slideLayouts/slideLayout9.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image" Target="../media/image9.png"/><Relationship Id="rId1" Type="http://schemas.openxmlformats.org/officeDocument/2006/relationships/slideLayout" Target="../slideLayouts/slideLayout16.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7.png"/><Relationship Id="rId1" Type="http://schemas.openxmlformats.org/officeDocument/2006/relationships/slideLayout" Target="../slideLayouts/slideLayout16.xml"/><Relationship Id="rId5" Type="http://schemas.openxmlformats.org/officeDocument/2006/relationships/image" Target="../media/image14.emf"/><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3.emf"/><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2.png"/><Relationship Id="rId7" Type="http://schemas.openxmlformats.org/officeDocument/2006/relationships/diagramQuickStyle" Target="../diagrams/quickStyle1.xml"/><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3.sv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13.emf"/><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047750" y="2440683"/>
            <a:ext cx="7772400" cy="433388"/>
          </a:xfrm>
        </p:spPr>
        <p:txBody>
          <a:bodyPr rtlCol="0">
            <a:noAutofit/>
          </a:bodyPr>
          <a:lstStyle/>
          <a:p>
            <a:pPr eaLnBrk="1" fontAlgn="auto" hangingPunct="1">
              <a:spcAft>
                <a:spcPts val="0"/>
              </a:spcAft>
              <a:defRPr/>
            </a:pPr>
            <a:r>
              <a:rPr lang="en-US" altLang="zh-TW" dirty="0"/>
              <a:t>2022</a:t>
            </a:r>
            <a:r>
              <a:rPr lang="zh-TW" altLang="en-US" dirty="0"/>
              <a:t>年業績說明會</a:t>
            </a:r>
          </a:p>
        </p:txBody>
      </p:sp>
      <p:sp>
        <p:nvSpPr>
          <p:cNvPr id="5" name="副標題 4"/>
          <p:cNvSpPr>
            <a:spLocks noGrp="1"/>
          </p:cNvSpPr>
          <p:nvPr>
            <p:ph type="subTitle" idx="1"/>
          </p:nvPr>
        </p:nvSpPr>
        <p:spPr>
          <a:xfrm>
            <a:off x="1042988" y="3282950"/>
            <a:ext cx="7777162" cy="360363"/>
          </a:xfrm>
        </p:spPr>
        <p:txBody>
          <a:bodyPr rtlCol="0">
            <a:normAutofit fontScale="85000" lnSpcReduction="20000"/>
          </a:bodyPr>
          <a:lstStyle/>
          <a:p>
            <a:pPr eaLnBrk="1" fontAlgn="auto" hangingPunct="1">
              <a:spcAft>
                <a:spcPts val="0"/>
              </a:spcAft>
              <a:buFont typeface="Arial" panose="020B0604020202020204" pitchFamily="34" charset="0"/>
              <a:buNone/>
              <a:defRPr/>
            </a:pPr>
            <a:r>
              <a:rPr lang="zh-TW" altLang="en-US" sz="2600" dirty="0"/>
              <a:t>大亞集團簡介及</a:t>
            </a:r>
            <a:r>
              <a:rPr lang="en-US" altLang="zh-TW" sz="2600" dirty="0"/>
              <a:t>2022</a:t>
            </a:r>
            <a:r>
              <a:rPr lang="zh-TW" altLang="en-US" sz="2600" dirty="0"/>
              <a:t>年第二季營運概況</a:t>
            </a:r>
            <a:endParaRPr lang="en-US" altLang="zh-TW" sz="2600" dirty="0"/>
          </a:p>
          <a:p>
            <a:pPr eaLnBrk="1" fontAlgn="auto" hangingPunct="1">
              <a:spcAft>
                <a:spcPts val="0"/>
              </a:spcAft>
              <a:buFont typeface="Arial" panose="020B0604020202020204" pitchFamily="34" charset="0"/>
              <a:buNone/>
              <a:defRPr/>
            </a:pPr>
            <a:endParaRPr lang="zh-TW" altLang="en-US" dirty="0"/>
          </a:p>
        </p:txBody>
      </p:sp>
      <p:sp>
        <p:nvSpPr>
          <p:cNvPr id="8195" name="內容版面配置區 5"/>
          <p:cNvSpPr>
            <a:spLocks noGrp="1"/>
          </p:cNvSpPr>
          <p:nvPr>
            <p:ph sz="quarter" idx="11"/>
          </p:nvPr>
        </p:nvSpPr>
        <p:spPr>
          <a:xfrm>
            <a:off x="1073499" y="3859213"/>
            <a:ext cx="7704137" cy="431800"/>
          </a:xfrm>
        </p:spPr>
        <p:txBody>
          <a:bodyPr>
            <a:normAutofit/>
          </a:bodyPr>
          <a:lstStyle/>
          <a:p>
            <a:pPr eaLnBrk="1" hangingPunct="1"/>
            <a:r>
              <a:rPr lang="zh-TW" altLang="en-US" sz="1800" dirty="0"/>
              <a:t>總管理處  處總經理暨公司發言人  陳重光</a:t>
            </a:r>
          </a:p>
        </p:txBody>
      </p:sp>
      <p:sp>
        <p:nvSpPr>
          <p:cNvPr id="8196" name="文字版面配置區 6"/>
          <p:cNvSpPr>
            <a:spLocks noGrp="1"/>
          </p:cNvSpPr>
          <p:nvPr>
            <p:ph type="body" sz="quarter" idx="12"/>
          </p:nvPr>
        </p:nvSpPr>
        <p:spPr>
          <a:xfrm>
            <a:off x="4227513" y="811213"/>
            <a:ext cx="4895850" cy="601662"/>
          </a:xfrm>
        </p:spPr>
        <p:txBody>
          <a:bodyPr/>
          <a:lstStyle/>
          <a:p>
            <a:pPr eaLnBrk="1" hangingPunct="1"/>
            <a:r>
              <a:rPr lang="zh-TW" altLang="en-US" dirty="0"/>
              <a:t>大亞電線電纜股份有限公司</a:t>
            </a:r>
            <a:endParaRPr lang="en-US" altLang="zh-TW" dirty="0"/>
          </a:p>
          <a:p>
            <a:pPr eaLnBrk="1" hangingPunct="1"/>
            <a:r>
              <a:rPr lang="zh-TW" altLang="en-US" dirty="0"/>
              <a:t>股 票 代 號 ： </a:t>
            </a:r>
            <a:r>
              <a:rPr lang="en-US" altLang="zh-TW" dirty="0"/>
              <a:t>1</a:t>
            </a:r>
            <a:r>
              <a:rPr lang="zh-TW" altLang="en-US" dirty="0"/>
              <a:t> </a:t>
            </a:r>
            <a:r>
              <a:rPr lang="en-US" altLang="zh-TW" dirty="0"/>
              <a:t>6</a:t>
            </a:r>
            <a:r>
              <a:rPr lang="zh-TW" altLang="en-US" dirty="0"/>
              <a:t> </a:t>
            </a:r>
            <a:r>
              <a:rPr lang="en-US" altLang="zh-TW" dirty="0"/>
              <a:t>0</a:t>
            </a:r>
            <a:r>
              <a:rPr lang="zh-TW" altLang="en-US" dirty="0"/>
              <a:t> </a:t>
            </a:r>
            <a:r>
              <a:rPr lang="en-US" altLang="zh-TW" dirty="0"/>
              <a:t>9</a:t>
            </a:r>
            <a:endParaRPr lang="zh-TW" altLang="en-US" dirty="0"/>
          </a:p>
        </p:txBody>
      </p:sp>
      <p:sp>
        <p:nvSpPr>
          <p:cNvPr id="8" name="矩形 7"/>
          <p:cNvSpPr/>
          <p:nvPr/>
        </p:nvSpPr>
        <p:spPr>
          <a:xfrm>
            <a:off x="1042988" y="4291013"/>
            <a:ext cx="3312988" cy="431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altLang="zh-TW" sz="2000" dirty="0">
                <a:solidFill>
                  <a:schemeClr val="tx1">
                    <a:lumMod val="50000"/>
                    <a:lumOff val="50000"/>
                  </a:schemeClr>
                </a:solidFill>
                <a:latin typeface="微軟正黑體" pitchFamily="34" charset="-120"/>
                <a:ea typeface="微軟正黑體" pitchFamily="34" charset="-120"/>
              </a:rPr>
              <a:t>2022/09/06</a:t>
            </a:r>
            <a:endParaRPr kumimoji="0" lang="zh-TW" altLang="en-US" sz="2000" dirty="0">
              <a:solidFill>
                <a:schemeClr val="tx1">
                  <a:lumMod val="50000"/>
                  <a:lumOff val="50000"/>
                </a:schemeClr>
              </a:solidFill>
              <a:latin typeface="微軟正黑體" pitchFamily="34" charset="-120"/>
              <a:ea typeface="微軟正黑體"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群組 20">
            <a:extLst>
              <a:ext uri="{FF2B5EF4-FFF2-40B4-BE49-F238E27FC236}">
                <a16:creationId xmlns:a16="http://schemas.microsoft.com/office/drawing/2014/main" id="{B36B7D7F-1FB0-CD00-4EB9-AEE717993AFE}"/>
              </a:ext>
            </a:extLst>
          </p:cNvPr>
          <p:cNvGrpSpPr/>
          <p:nvPr/>
        </p:nvGrpSpPr>
        <p:grpSpPr>
          <a:xfrm>
            <a:off x="3503903" y="2276872"/>
            <a:ext cx="4740506" cy="3960440"/>
            <a:chOff x="2017991" y="3068960"/>
            <a:chExt cx="4810853" cy="3630699"/>
          </a:xfrm>
        </p:grpSpPr>
        <p:pic>
          <p:nvPicPr>
            <p:cNvPr id="11" name="圖片 10">
              <a:extLst>
                <a:ext uri="{FF2B5EF4-FFF2-40B4-BE49-F238E27FC236}">
                  <a16:creationId xmlns:a16="http://schemas.microsoft.com/office/drawing/2014/main" id="{CCCEBB42-1810-403B-8FC7-076E0BC06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7991" y="3074275"/>
              <a:ext cx="4810853" cy="3625384"/>
            </a:xfrm>
            <a:prstGeom prst="rect">
              <a:avLst/>
            </a:prstGeom>
            <a:solidFill>
              <a:srgbClr val="FFFFFF"/>
            </a:solidFill>
            <a:ln>
              <a:solidFill>
                <a:schemeClr val="bg1"/>
              </a:solidFill>
            </a:ln>
          </p:spPr>
        </p:pic>
        <p:sp>
          <p:nvSpPr>
            <p:cNvPr id="20" name="矩形 19">
              <a:extLst>
                <a:ext uri="{FF2B5EF4-FFF2-40B4-BE49-F238E27FC236}">
                  <a16:creationId xmlns:a16="http://schemas.microsoft.com/office/drawing/2014/main" id="{E8D57989-A583-B2C4-5EDE-73AC67B7513D}"/>
                </a:ext>
              </a:extLst>
            </p:cNvPr>
            <p:cNvSpPr/>
            <p:nvPr/>
          </p:nvSpPr>
          <p:spPr>
            <a:xfrm>
              <a:off x="2627784" y="3068960"/>
              <a:ext cx="3312368" cy="36004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dirty="0">
                <a:ln>
                  <a:solidFill>
                    <a:schemeClr val="bg1"/>
                  </a:solidFill>
                </a:ln>
                <a:solidFill>
                  <a:schemeClr val="bg1"/>
                </a:solidFill>
              </a:endParaRPr>
            </a:p>
          </p:txBody>
        </p:sp>
      </p:grpSp>
      <p:pic>
        <p:nvPicPr>
          <p:cNvPr id="14" name="圖片 13">
            <a:extLst>
              <a:ext uri="{FF2B5EF4-FFF2-40B4-BE49-F238E27FC236}">
                <a16:creationId xmlns:a16="http://schemas.microsoft.com/office/drawing/2014/main" id="{49F4ABD3-657B-D82A-BD39-409A08A357CA}"/>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7504" y="4509120"/>
            <a:ext cx="1047024" cy="1101920"/>
          </a:xfrm>
          <a:prstGeom prst="rect">
            <a:avLst/>
          </a:prstGeom>
          <a:effectLst>
            <a:outerShdw blurRad="127000" dist="50800" dir="5400000" algn="ctr" rotWithShape="0">
              <a:srgbClr val="000000">
                <a:alpha val="43137"/>
              </a:srgbClr>
            </a:outerShdw>
          </a:effectLst>
        </p:spPr>
      </p:pic>
      <p:pic>
        <p:nvPicPr>
          <p:cNvPr id="16" name="圖片 15">
            <a:extLst>
              <a:ext uri="{FF2B5EF4-FFF2-40B4-BE49-F238E27FC236}">
                <a16:creationId xmlns:a16="http://schemas.microsoft.com/office/drawing/2014/main" id="{7A229F3C-97B0-094D-0E78-4A177E462E4D}"/>
              </a:ext>
            </a:extLst>
          </p:cNvPr>
          <p:cNvPicPr>
            <a:picLocks noChangeAspect="1"/>
          </p:cNvPicPr>
          <p:nvPr/>
        </p:nvPicPr>
        <p:blipFill>
          <a:blip r:embed="rId6"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colorTemperature colorTemp="11200"/>
                    </a14:imgEffect>
                    <a14:imgEffect>
                      <a14:saturation sat="104000"/>
                    </a14:imgEffect>
                    <a14:imgEffect>
                      <a14:brightnessContrast bright="9000"/>
                    </a14:imgEffect>
                  </a14:imgLayer>
                </a14:imgProps>
              </a:ext>
              <a:ext uri="{28A0092B-C50C-407E-A947-70E740481C1C}">
                <a14:useLocalDpi xmlns:a14="http://schemas.microsoft.com/office/drawing/2010/main" val="0"/>
              </a:ext>
            </a:extLst>
          </a:blip>
          <a:stretch>
            <a:fillRect/>
          </a:stretch>
        </p:blipFill>
        <p:spPr>
          <a:xfrm rot="21600000">
            <a:off x="929733" y="3979854"/>
            <a:ext cx="2673350" cy="2693642"/>
          </a:xfrm>
          <a:prstGeom prst="rect">
            <a:avLst/>
          </a:prstGeom>
          <a:effectLst>
            <a:outerShdw dist="50800" dir="5400000" algn="ctr" rotWithShape="0">
              <a:srgbClr val="000000">
                <a:alpha val="43137"/>
              </a:srgbClr>
            </a:outerShdw>
          </a:effectLst>
        </p:spPr>
      </p:pic>
      <p:sp>
        <p:nvSpPr>
          <p:cNvPr id="7" name="文字方塊 6">
            <a:extLst>
              <a:ext uri="{FF2B5EF4-FFF2-40B4-BE49-F238E27FC236}">
                <a16:creationId xmlns:a16="http://schemas.microsoft.com/office/drawing/2014/main" id="{5AC01D84-9D38-49F9-AAD2-474DF4555B84}"/>
              </a:ext>
            </a:extLst>
          </p:cNvPr>
          <p:cNvSpPr txBox="1"/>
          <p:nvPr/>
        </p:nvSpPr>
        <p:spPr>
          <a:xfrm>
            <a:off x="1545066" y="1531325"/>
            <a:ext cx="7062765" cy="892552"/>
          </a:xfrm>
          <a:prstGeom prst="rect">
            <a:avLst/>
          </a:prstGeom>
          <a:noFill/>
        </p:spPr>
        <p:txBody>
          <a:bodyPr wrap="square" rtlCol="0">
            <a:spAutoFit/>
          </a:bodyPr>
          <a:lstStyle/>
          <a:p>
            <a:pPr marL="360000" indent="-360000">
              <a:spcBef>
                <a:spcPts val="600"/>
              </a:spcBef>
              <a:spcAft>
                <a:spcPts val="600"/>
              </a:spcAft>
              <a:buFont typeface="Arial" panose="020B0604020202020204" pitchFamily="34" charset="0"/>
              <a:buChar char="•"/>
            </a:pPr>
            <a:r>
              <a:rPr lang="zh-TW" altLang="en-US" sz="1400" dirty="0">
                <a:solidFill>
                  <a:schemeClr val="tx1">
                    <a:lumMod val="75000"/>
                    <a:lumOff val="25000"/>
                  </a:schemeClr>
                </a:solidFill>
                <a:latin typeface="Microsoft JhengHei" panose="020B0604030504040204" pitchFamily="34" charset="-120"/>
                <a:ea typeface="Microsoft JhengHei" panose="020B0604030504040204" pitchFamily="34" charset="-120"/>
              </a:rPr>
              <a:t>迄今完成成建置</a:t>
            </a:r>
            <a:r>
              <a:rPr lang="en-US" altLang="zh-TW" sz="1400" dirty="0">
                <a:solidFill>
                  <a:schemeClr val="tx1">
                    <a:lumMod val="75000"/>
                    <a:lumOff val="25000"/>
                  </a:schemeClr>
                </a:solidFill>
                <a:latin typeface="Microsoft JhengHei" panose="020B0604030504040204" pitchFamily="34" charset="-120"/>
                <a:ea typeface="Microsoft JhengHei" panose="020B0604030504040204" pitchFamily="34" charset="-120"/>
              </a:rPr>
              <a:t>122MW</a:t>
            </a:r>
            <a:r>
              <a:rPr lang="zh-TW" altLang="en-US" sz="1400" dirty="0">
                <a:solidFill>
                  <a:schemeClr val="tx1">
                    <a:lumMod val="75000"/>
                    <a:lumOff val="25000"/>
                  </a:schemeClr>
                </a:solidFill>
                <a:latin typeface="Microsoft JhengHei" panose="020B0604030504040204" pitchFamily="34" charset="-120"/>
                <a:ea typeface="Microsoft JhengHei" panose="020B0604030504040204" pitchFamily="34" charset="-120"/>
              </a:rPr>
              <a:t>，投資金額約</a:t>
            </a:r>
            <a:r>
              <a:rPr lang="en-US" altLang="zh-TW" sz="1400" dirty="0">
                <a:solidFill>
                  <a:schemeClr val="tx1">
                    <a:lumMod val="75000"/>
                    <a:lumOff val="25000"/>
                  </a:schemeClr>
                </a:solidFill>
                <a:latin typeface="Microsoft JhengHei" panose="020B0604030504040204" pitchFamily="34" charset="-120"/>
                <a:ea typeface="Microsoft JhengHei" panose="020B0604030504040204" pitchFamily="34" charset="-120"/>
              </a:rPr>
              <a:t>60</a:t>
            </a:r>
            <a:r>
              <a:rPr lang="zh-TW" altLang="en-US" sz="1400" dirty="0">
                <a:solidFill>
                  <a:schemeClr val="tx1">
                    <a:lumMod val="75000"/>
                    <a:lumOff val="25000"/>
                  </a:schemeClr>
                </a:solidFill>
                <a:latin typeface="Microsoft JhengHei" panose="020B0604030504040204" pitchFamily="34" charset="-120"/>
                <a:ea typeface="Microsoft JhengHei" panose="020B0604030504040204" pitchFamily="34" charset="-120"/>
              </a:rPr>
              <a:t>億，每年發電</a:t>
            </a:r>
            <a:r>
              <a:rPr lang="en-US" altLang="zh-TW" sz="1400" dirty="0">
                <a:solidFill>
                  <a:schemeClr val="tx1">
                    <a:lumMod val="75000"/>
                    <a:lumOff val="25000"/>
                  </a:schemeClr>
                </a:solidFill>
                <a:latin typeface="Microsoft JhengHei" panose="020B0604030504040204" pitchFamily="34" charset="-120"/>
                <a:ea typeface="Microsoft JhengHei" panose="020B0604030504040204" pitchFamily="34" charset="-120"/>
              </a:rPr>
              <a:t>1.6</a:t>
            </a:r>
            <a:r>
              <a:rPr lang="zh-TW" altLang="en-US" sz="1400" dirty="0">
                <a:solidFill>
                  <a:schemeClr val="tx1">
                    <a:lumMod val="75000"/>
                    <a:lumOff val="25000"/>
                  </a:schemeClr>
                </a:solidFill>
                <a:latin typeface="Microsoft JhengHei" panose="020B0604030504040204" pitchFamily="34" charset="-120"/>
                <a:ea typeface="Microsoft JhengHei" panose="020B0604030504040204" pitchFamily="34" charset="-120"/>
              </a:rPr>
              <a:t>億度，等於</a:t>
            </a:r>
            <a:r>
              <a:rPr lang="en-US" altLang="zh-TW" sz="1400" dirty="0">
                <a:solidFill>
                  <a:schemeClr val="tx1">
                    <a:lumMod val="75000"/>
                    <a:lumOff val="25000"/>
                  </a:schemeClr>
                </a:solidFill>
                <a:latin typeface="Microsoft JhengHei" panose="020B0604030504040204" pitchFamily="34" charset="-120"/>
                <a:ea typeface="Microsoft JhengHei" panose="020B0604030504040204" pitchFamily="34" charset="-120"/>
              </a:rPr>
              <a:t>219.2</a:t>
            </a:r>
            <a:r>
              <a:rPr lang="zh-TW" altLang="en-US" sz="1400" dirty="0">
                <a:solidFill>
                  <a:schemeClr val="tx1">
                    <a:lumMod val="75000"/>
                    <a:lumOff val="25000"/>
                  </a:schemeClr>
                </a:solidFill>
                <a:latin typeface="Microsoft JhengHei" panose="020B0604030504040204" pitchFamily="34" charset="-120"/>
                <a:ea typeface="Microsoft JhengHei" panose="020B0604030504040204" pitchFamily="34" charset="-120"/>
              </a:rPr>
              <a:t>座大安森林公園每年吸碳量。</a:t>
            </a:r>
            <a:endParaRPr lang="en-US" altLang="zh-TW" sz="1400" dirty="0">
              <a:solidFill>
                <a:schemeClr val="tx1">
                  <a:lumMod val="75000"/>
                  <a:lumOff val="25000"/>
                </a:schemeClr>
              </a:solidFill>
              <a:latin typeface="Microsoft JhengHei" panose="020B0604030504040204" pitchFamily="34" charset="-120"/>
              <a:ea typeface="Microsoft JhengHei" panose="020B0604030504040204" pitchFamily="34" charset="-120"/>
            </a:endParaRPr>
          </a:p>
          <a:p>
            <a:pPr marL="360000" indent="-360000">
              <a:spcBef>
                <a:spcPts val="600"/>
              </a:spcBef>
              <a:spcAft>
                <a:spcPts val="600"/>
              </a:spcAft>
              <a:buFont typeface="Arial" panose="020B0604020202020204" pitchFamily="34" charset="0"/>
              <a:buChar char="•"/>
            </a:pPr>
            <a:r>
              <a:rPr lang="en-US" altLang="zh-TW" sz="1400" dirty="0">
                <a:solidFill>
                  <a:schemeClr val="tx1">
                    <a:lumMod val="75000"/>
                    <a:lumOff val="25000"/>
                  </a:schemeClr>
                </a:solidFill>
                <a:latin typeface="Microsoft JhengHei" panose="020B0604030504040204" pitchFamily="34" charset="-120"/>
                <a:ea typeface="Microsoft JhengHei" panose="020B0604030504040204" pitchFamily="34" charset="-120"/>
              </a:rPr>
              <a:t>2023</a:t>
            </a:r>
            <a:r>
              <a:rPr lang="zh-TW" altLang="en-US" sz="1400">
                <a:solidFill>
                  <a:schemeClr val="tx1">
                    <a:lumMod val="75000"/>
                    <a:lumOff val="25000"/>
                  </a:schemeClr>
                </a:solidFill>
                <a:latin typeface="Microsoft JhengHei" panose="020B0604030504040204" pitchFamily="34" charset="-120"/>
                <a:ea typeface="Microsoft JhengHei" panose="020B0604030504040204" pitchFamily="34" charset="-120"/>
              </a:rPr>
              <a:t>年目標</a:t>
            </a:r>
            <a:r>
              <a:rPr lang="zh-TW" altLang="en-US" sz="1400" dirty="0">
                <a:solidFill>
                  <a:schemeClr val="tx1">
                    <a:lumMod val="75000"/>
                    <a:lumOff val="25000"/>
                  </a:schemeClr>
                </a:solidFill>
                <a:latin typeface="Microsoft JhengHei" panose="020B0604030504040204" pitchFamily="34" charset="-120"/>
                <a:ea typeface="Microsoft JhengHei" panose="020B0604030504040204" pitchFamily="34" charset="-120"/>
              </a:rPr>
              <a:t>：完成</a:t>
            </a:r>
            <a:r>
              <a:rPr lang="en-US" altLang="zh-TW" sz="1400" dirty="0">
                <a:solidFill>
                  <a:schemeClr val="tx1">
                    <a:lumMod val="75000"/>
                    <a:lumOff val="25000"/>
                  </a:schemeClr>
                </a:solidFill>
                <a:latin typeface="Microsoft JhengHei" panose="020B0604030504040204" pitchFamily="34" charset="-120"/>
                <a:ea typeface="Microsoft JhengHei" panose="020B0604030504040204" pitchFamily="34" charset="-120"/>
              </a:rPr>
              <a:t>250MW</a:t>
            </a:r>
            <a:r>
              <a:rPr lang="zh-TW" altLang="en-US" sz="1400" dirty="0">
                <a:solidFill>
                  <a:schemeClr val="tx1">
                    <a:lumMod val="75000"/>
                    <a:lumOff val="25000"/>
                  </a:schemeClr>
                </a:solidFill>
                <a:latin typeface="Microsoft JhengHei" panose="020B0604030504040204" pitchFamily="34" charset="-120"/>
                <a:ea typeface="Microsoft JhengHei" panose="020B0604030504040204" pitchFamily="34" charset="-120"/>
              </a:rPr>
              <a:t>太陽能併網 。</a:t>
            </a:r>
            <a:endParaRPr lang="zh-TW" altLang="en-US" sz="1400" dirty="0">
              <a:solidFill>
                <a:schemeClr val="tx1">
                  <a:lumMod val="75000"/>
                  <a:lumOff val="25000"/>
                </a:schemeClr>
              </a:solidFill>
            </a:endParaRPr>
          </a:p>
        </p:txBody>
      </p:sp>
      <p:sp>
        <p:nvSpPr>
          <p:cNvPr id="2" name="投影片編號版面配置區 1">
            <a:extLst>
              <a:ext uri="{FF2B5EF4-FFF2-40B4-BE49-F238E27FC236}">
                <a16:creationId xmlns:a16="http://schemas.microsoft.com/office/drawing/2014/main" id="{303A2F2B-2394-4084-81F2-D5BCF32772C4}"/>
              </a:ext>
            </a:extLst>
          </p:cNvPr>
          <p:cNvSpPr>
            <a:spLocks noGrp="1"/>
          </p:cNvSpPr>
          <p:nvPr>
            <p:ph type="sldNum" sz="quarter" idx="4294967295"/>
          </p:nvPr>
        </p:nvSpPr>
        <p:spPr>
          <a:xfrm>
            <a:off x="8737600" y="6356351"/>
            <a:ext cx="28448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C89DEB-3A96-4859-9A12-208015B5559B}" type="slidenum">
              <a:rPr lang="zh-TW" altLang="en-US" smtClean="0"/>
              <a:pPr/>
              <a:t>10</a:t>
            </a:fld>
            <a:endParaRPr lang="zh-TW" altLang="en-US"/>
          </a:p>
        </p:txBody>
      </p:sp>
      <p:pic>
        <p:nvPicPr>
          <p:cNvPr id="3" name="圖片 2">
            <a:extLst>
              <a:ext uri="{FF2B5EF4-FFF2-40B4-BE49-F238E27FC236}">
                <a16:creationId xmlns:a16="http://schemas.microsoft.com/office/drawing/2014/main" id="{172415E4-34D5-E0E1-4805-74E732649BF3}"/>
              </a:ext>
            </a:extLst>
          </p:cNvPr>
          <p:cNvPicPr>
            <a:picLocks noChangeAspect="1"/>
          </p:cNvPicPr>
          <p:nvPr/>
        </p:nvPicPr>
        <p:blipFill>
          <a:blip r:embed="rId8"/>
          <a:stretch>
            <a:fillRect/>
          </a:stretch>
        </p:blipFill>
        <p:spPr>
          <a:xfrm>
            <a:off x="-1512168" y="0"/>
            <a:ext cx="3024336" cy="2526106"/>
          </a:xfrm>
          <a:prstGeom prst="rect">
            <a:avLst/>
          </a:prstGeom>
        </p:spPr>
      </p:pic>
      <p:sp>
        <p:nvSpPr>
          <p:cNvPr id="4" name="矩形 3">
            <a:extLst>
              <a:ext uri="{FF2B5EF4-FFF2-40B4-BE49-F238E27FC236}">
                <a16:creationId xmlns:a16="http://schemas.microsoft.com/office/drawing/2014/main" id="{47A601CF-0771-295F-EA97-941A85DB5E66}"/>
              </a:ext>
            </a:extLst>
          </p:cNvPr>
          <p:cNvSpPr/>
          <p:nvPr/>
        </p:nvSpPr>
        <p:spPr>
          <a:xfrm>
            <a:off x="1489339" y="526880"/>
            <a:ext cx="4810853" cy="7636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b="1" dirty="0">
                <a:solidFill>
                  <a:schemeClr val="tx1"/>
                </a:solidFill>
                <a:highlight>
                  <a:srgbClr val="FFFFFF"/>
                </a:highlight>
                <a:latin typeface="微軟正黑體" panose="020B0604030504040204" pitchFamily="34" charset="-120"/>
                <a:ea typeface="微軟正黑體" panose="020B0604030504040204" pitchFamily="34" charset="-120"/>
              </a:rPr>
              <a:t>第一型</a:t>
            </a:r>
            <a:r>
              <a:rPr lang="en-US" altLang="zh-TW" sz="2400" b="1" dirty="0">
                <a:solidFill>
                  <a:schemeClr val="tx1"/>
                </a:solidFill>
                <a:highlight>
                  <a:srgbClr val="FFFFFF"/>
                </a:highlight>
                <a:latin typeface="微軟正黑體" panose="020B0604030504040204" pitchFamily="34" charset="-120"/>
                <a:ea typeface="微軟正黑體" panose="020B0604030504040204" pitchFamily="34" charset="-120"/>
              </a:rPr>
              <a:t>(</a:t>
            </a:r>
            <a:r>
              <a:rPr lang="zh-TW" altLang="en-US" sz="2400" b="1" dirty="0">
                <a:solidFill>
                  <a:schemeClr val="tx1"/>
                </a:solidFill>
                <a:highlight>
                  <a:srgbClr val="FFFFFF"/>
                </a:highlight>
                <a:latin typeface="微軟正黑體" panose="020B0604030504040204" pitchFamily="34" charset="-120"/>
                <a:ea typeface="微軟正黑體" panose="020B0604030504040204" pitchFamily="34" charset="-120"/>
              </a:rPr>
              <a:t>躉售</a:t>
            </a:r>
            <a:r>
              <a:rPr lang="en-US" altLang="zh-TW" sz="2400" b="1" dirty="0">
                <a:solidFill>
                  <a:schemeClr val="tx1"/>
                </a:solidFill>
                <a:highlight>
                  <a:srgbClr val="FFFFFF"/>
                </a:highlight>
                <a:latin typeface="微軟正黑體" panose="020B0604030504040204" pitchFamily="34" charset="-120"/>
                <a:ea typeface="微軟正黑體" panose="020B0604030504040204" pitchFamily="34" charset="-120"/>
              </a:rPr>
              <a:t>)</a:t>
            </a:r>
            <a:r>
              <a:rPr lang="zh-TW" altLang="en-US" sz="2400" b="1" dirty="0">
                <a:solidFill>
                  <a:schemeClr val="tx1"/>
                </a:solidFill>
                <a:highlight>
                  <a:srgbClr val="FFFFFF"/>
                </a:highlight>
                <a:latin typeface="微軟正黑體" panose="020B0604030504040204" pitchFamily="34" charset="-120"/>
                <a:ea typeface="微軟正黑體" panose="020B0604030504040204" pitchFamily="34" charset="-120"/>
              </a:rPr>
              <a:t>太陽光電發電廠                                                    </a:t>
            </a:r>
          </a:p>
        </p:txBody>
      </p:sp>
    </p:spTree>
    <p:extLst>
      <p:ext uri="{BB962C8B-B14F-4D97-AF65-F5344CB8AC3E}">
        <p14:creationId xmlns:p14="http://schemas.microsoft.com/office/powerpoint/2010/main" val="3346762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標題 4">
            <a:extLst>
              <a:ext uri="{FF2B5EF4-FFF2-40B4-BE49-F238E27FC236}">
                <a16:creationId xmlns:a16="http://schemas.microsoft.com/office/drawing/2014/main" id="{67D40CB7-DC3E-AC2D-1473-35224C519140}"/>
              </a:ext>
            </a:extLst>
          </p:cNvPr>
          <p:cNvSpPr>
            <a:spLocks noGrp="1"/>
          </p:cNvSpPr>
          <p:nvPr>
            <p:ph type="subTitle" idx="1"/>
          </p:nvPr>
        </p:nvSpPr>
        <p:spPr/>
        <p:txBody>
          <a:bodyPr/>
          <a:lstStyle/>
          <a:p>
            <a:endParaRPr lang="zh-TW" altLang="en-US"/>
          </a:p>
        </p:txBody>
      </p:sp>
      <p:sp>
        <p:nvSpPr>
          <p:cNvPr id="3" name="投影片編號版面配置區 2">
            <a:extLst>
              <a:ext uri="{FF2B5EF4-FFF2-40B4-BE49-F238E27FC236}">
                <a16:creationId xmlns:a16="http://schemas.microsoft.com/office/drawing/2014/main" id="{0B36B5D7-4E34-43EA-854D-B35307018EBA}"/>
              </a:ext>
            </a:extLst>
          </p:cNvPr>
          <p:cNvSpPr>
            <a:spLocks noGrp="1"/>
          </p:cNvSpPr>
          <p:nvPr>
            <p:ph type="sldNum" sz="quarter" idx="12"/>
          </p:nvPr>
        </p:nvSpPr>
        <p:spPr/>
        <p:txBody>
          <a:bodyPr/>
          <a:lstStyle/>
          <a:p>
            <a:fld id="{0DEF9C50-7927-4CF5-A68E-0A99E818B14C}" type="slidenum">
              <a:rPr lang="zh-TW" altLang="en-US" smtClean="0"/>
              <a:pPr/>
              <a:t>11</a:t>
            </a:fld>
            <a:endParaRPr lang="zh-TW" altLang="en-US"/>
          </a:p>
        </p:txBody>
      </p:sp>
      <p:sp>
        <p:nvSpPr>
          <p:cNvPr id="6" name="標題 1">
            <a:extLst>
              <a:ext uri="{FF2B5EF4-FFF2-40B4-BE49-F238E27FC236}">
                <a16:creationId xmlns:a16="http://schemas.microsoft.com/office/drawing/2014/main" id="{DD6B5498-DB15-4232-99CB-0EF0F17E2537}"/>
              </a:ext>
            </a:extLst>
          </p:cNvPr>
          <p:cNvSpPr txBox="1">
            <a:spLocks/>
          </p:cNvSpPr>
          <p:nvPr/>
        </p:nvSpPr>
        <p:spPr>
          <a:xfrm>
            <a:off x="887643" y="1176835"/>
            <a:ext cx="3960440" cy="438976"/>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icrosoft JhengHei"/>
              <a:buNone/>
              <a:defRPr sz="2800" b="0" i="0" u="none" strike="noStrike" cap="none">
                <a:solidFill>
                  <a:schemeClr val="dk1"/>
                </a:solidFill>
                <a:latin typeface="Microsoft JhengHei"/>
                <a:ea typeface="Microsoft JhengHei"/>
                <a:cs typeface="Microsoft JhengHei"/>
                <a:sym typeface="Microsoft JhengHe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fontAlgn="auto">
              <a:buClr>
                <a:prstClr val="black"/>
              </a:buClr>
            </a:pPr>
            <a:r>
              <a:rPr kumimoji="0" lang="zh-TW" altLang="en-US" sz="2400" b="1" dirty="0">
                <a:solidFill>
                  <a:prstClr val="black"/>
                </a:solidFill>
                <a:latin typeface="Calibri" panose="020F0502020204030204" charset="0"/>
              </a:rPr>
              <a:t>台灣儲能市場</a:t>
            </a:r>
            <a:endParaRPr kumimoji="0" lang="zh-TW" altLang="en-US" sz="2400" dirty="0">
              <a:solidFill>
                <a:prstClr val="black"/>
              </a:solidFill>
            </a:endParaRPr>
          </a:p>
        </p:txBody>
      </p:sp>
      <p:pic>
        <p:nvPicPr>
          <p:cNvPr id="8" name="圖片 7">
            <a:extLst>
              <a:ext uri="{FF2B5EF4-FFF2-40B4-BE49-F238E27FC236}">
                <a16:creationId xmlns:a16="http://schemas.microsoft.com/office/drawing/2014/main" id="{45B5A717-09A4-E535-CCA3-AEB8260CE78B}"/>
              </a:ext>
            </a:extLst>
          </p:cNvPr>
          <p:cNvPicPr>
            <a:picLocks noChangeAspect="1"/>
          </p:cNvPicPr>
          <p:nvPr/>
        </p:nvPicPr>
        <p:blipFill>
          <a:blip r:embed="rId2"/>
          <a:stretch>
            <a:fillRect/>
          </a:stretch>
        </p:blipFill>
        <p:spPr>
          <a:xfrm>
            <a:off x="335566" y="2319744"/>
            <a:ext cx="6484215" cy="3112682"/>
          </a:xfrm>
          <a:prstGeom prst="rect">
            <a:avLst/>
          </a:prstGeom>
          <a:ln>
            <a:noFill/>
          </a:ln>
          <a:effectLst>
            <a:softEdge rad="112500"/>
          </a:effectLst>
        </p:spPr>
      </p:pic>
      <p:graphicFrame>
        <p:nvGraphicFramePr>
          <p:cNvPr id="2" name="資料庫圖表 1">
            <a:extLst>
              <a:ext uri="{FF2B5EF4-FFF2-40B4-BE49-F238E27FC236}">
                <a16:creationId xmlns:a16="http://schemas.microsoft.com/office/drawing/2014/main" id="{DFA2E16A-4970-ACD3-EC6A-EFC71BED3414}"/>
              </a:ext>
            </a:extLst>
          </p:cNvPr>
          <p:cNvGraphicFramePr/>
          <p:nvPr>
            <p:extLst>
              <p:ext uri="{D42A27DB-BD31-4B8C-83A1-F6EECF244321}">
                <p14:modId xmlns:p14="http://schemas.microsoft.com/office/powerpoint/2010/main" val="3523546795"/>
              </p:ext>
            </p:extLst>
          </p:nvPr>
        </p:nvGraphicFramePr>
        <p:xfrm>
          <a:off x="3851920" y="1410064"/>
          <a:ext cx="5807968" cy="4946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群組 8">
            <a:extLst>
              <a:ext uri="{FF2B5EF4-FFF2-40B4-BE49-F238E27FC236}">
                <a16:creationId xmlns:a16="http://schemas.microsoft.com/office/drawing/2014/main" id="{70983063-E117-81D2-84A3-C8F4FF50A01E}"/>
              </a:ext>
            </a:extLst>
          </p:cNvPr>
          <p:cNvGrpSpPr/>
          <p:nvPr/>
        </p:nvGrpSpPr>
        <p:grpSpPr>
          <a:xfrm>
            <a:off x="-1418060" y="0"/>
            <a:ext cx="2836120" cy="2276872"/>
            <a:chOff x="-1857481" y="-1951465"/>
            <a:chExt cx="4416148" cy="3902930"/>
          </a:xfrm>
        </p:grpSpPr>
        <p:pic>
          <p:nvPicPr>
            <p:cNvPr id="10" name="圖片 9">
              <a:extLst>
                <a:ext uri="{FF2B5EF4-FFF2-40B4-BE49-F238E27FC236}">
                  <a16:creationId xmlns:a16="http://schemas.microsoft.com/office/drawing/2014/main" id="{7336ADCC-A15F-BBBB-0F76-984CD70F0EDD}"/>
                </a:ext>
              </a:extLst>
            </p:cNvPr>
            <p:cNvPicPr>
              <a:picLocks noChangeAspect="1"/>
            </p:cNvPicPr>
            <p:nvPr/>
          </p:nvPicPr>
          <p:blipFill>
            <a:blip r:embed="rId8" cstate="print"/>
            <a:stretch>
              <a:fillRect/>
            </a:stretch>
          </p:blipFill>
          <p:spPr>
            <a:xfrm>
              <a:off x="-812453" y="-1951465"/>
              <a:ext cx="3371120" cy="3902930"/>
            </a:xfrm>
            <a:prstGeom prst="rect">
              <a:avLst/>
            </a:prstGeom>
          </p:spPr>
        </p:pic>
        <p:pic>
          <p:nvPicPr>
            <p:cNvPr id="11" name="圖片 10">
              <a:extLst>
                <a:ext uri="{FF2B5EF4-FFF2-40B4-BE49-F238E27FC236}">
                  <a16:creationId xmlns:a16="http://schemas.microsoft.com/office/drawing/2014/main" id="{BCA45E9C-AE8E-ECED-92D8-1205DEA12D31}"/>
                </a:ext>
              </a:extLst>
            </p:cNvPr>
            <p:cNvPicPr>
              <a:picLocks noChangeAspect="1"/>
            </p:cNvPicPr>
            <p:nvPr/>
          </p:nvPicPr>
          <p:blipFill>
            <a:blip r:embed="rId8" cstate="print"/>
            <a:stretch>
              <a:fillRect/>
            </a:stretch>
          </p:blipFill>
          <p:spPr>
            <a:xfrm>
              <a:off x="-1857481" y="-1951465"/>
              <a:ext cx="3371120" cy="3902930"/>
            </a:xfrm>
            <a:prstGeom prst="rect">
              <a:avLst/>
            </a:prstGeom>
          </p:spPr>
        </p:pic>
      </p:grpSp>
    </p:spTree>
    <p:extLst>
      <p:ext uri="{BB962C8B-B14F-4D97-AF65-F5344CB8AC3E}">
        <p14:creationId xmlns:p14="http://schemas.microsoft.com/office/powerpoint/2010/main" val="2877892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a:extLst>
              <a:ext uri="{FF2B5EF4-FFF2-40B4-BE49-F238E27FC236}">
                <a16:creationId xmlns:a16="http://schemas.microsoft.com/office/drawing/2014/main" id="{97B0A512-2FF2-7BFB-0E20-A84B0C435F8D}"/>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brightnessContrast bright="20000" contrast="20000"/>
                    </a14:imgEffect>
                  </a14:imgLayer>
                </a14:imgProps>
              </a:ext>
            </a:extLst>
          </a:blip>
          <a:stretch>
            <a:fillRect/>
          </a:stretch>
        </p:blipFill>
        <p:spPr>
          <a:xfrm>
            <a:off x="1123146" y="2850945"/>
            <a:ext cx="2396608" cy="3687969"/>
          </a:xfrm>
          <a:prstGeom prst="rect">
            <a:avLst/>
          </a:prstGeom>
        </p:spPr>
      </p:pic>
      <p:pic>
        <p:nvPicPr>
          <p:cNvPr id="9" name="圖片 8">
            <a:extLst>
              <a:ext uri="{FF2B5EF4-FFF2-40B4-BE49-F238E27FC236}">
                <a16:creationId xmlns:a16="http://schemas.microsoft.com/office/drawing/2014/main" id="{ACD470DD-E5A1-7680-612E-8055071BBB34}"/>
              </a:ext>
            </a:extLst>
          </p:cNvPr>
          <p:cNvPicPr>
            <a:picLocks noChangeAspect="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colorTemperature colorTemp="11200"/>
                    </a14:imgEffect>
                    <a14:imgEffect>
                      <a14:brightnessContrast bright="15000" contrast="20000"/>
                    </a14:imgEffect>
                  </a14:imgLayer>
                </a14:imgProps>
              </a:ext>
              <a:ext uri="{28A0092B-C50C-407E-A947-70E740481C1C}">
                <a14:useLocalDpi xmlns:a14="http://schemas.microsoft.com/office/drawing/2010/main" val="0"/>
              </a:ext>
            </a:extLst>
          </a:blip>
          <a:stretch>
            <a:fillRect/>
          </a:stretch>
        </p:blipFill>
        <p:spPr>
          <a:xfrm>
            <a:off x="3656240" y="1438666"/>
            <a:ext cx="4752528" cy="4317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矩形 16">
            <a:extLst>
              <a:ext uri="{FF2B5EF4-FFF2-40B4-BE49-F238E27FC236}">
                <a16:creationId xmlns:a16="http://schemas.microsoft.com/office/drawing/2014/main" id="{58435A3D-DDA8-4324-ADA7-D545EADA9BCC}"/>
              </a:ext>
            </a:extLst>
          </p:cNvPr>
          <p:cNvSpPr/>
          <p:nvPr/>
        </p:nvSpPr>
        <p:spPr>
          <a:xfrm>
            <a:off x="1259632" y="1525444"/>
            <a:ext cx="7012650" cy="2545697"/>
          </a:xfrm>
          <a:prstGeom prst="rect">
            <a:avLst/>
          </a:prstGeom>
        </p:spPr>
        <p:txBody>
          <a:bodyPr wrap="square">
            <a:spAutoFit/>
          </a:bodyPr>
          <a:lstStyle/>
          <a:p>
            <a:pPr marL="270000" indent="-214313" algn="just">
              <a:lnSpc>
                <a:spcPct val="150000"/>
              </a:lnSpc>
              <a:spcBef>
                <a:spcPts val="900"/>
              </a:spcBef>
              <a:buFont typeface="Arial" panose="020B0604020202020204" pitchFamily="34" charset="0"/>
              <a:buChar char="•"/>
            </a:pPr>
            <a:r>
              <a:rPr lang="zh-TW" altLang="en-US" sz="1400" spc="225" dirty="0">
                <a:solidFill>
                  <a:schemeClr val="tx1">
                    <a:lumMod val="75000"/>
                    <a:lumOff val="25000"/>
                  </a:schemeClr>
                </a:solidFill>
                <a:latin typeface="Microsoft JhengHei" panose="020B0604030504040204" pitchFamily="34" charset="-120"/>
                <a:ea typeface="Microsoft JhengHei" panose="020B0604030504040204" pitchFamily="34" charset="-120"/>
              </a:rPr>
              <a:t>台電規劃</a:t>
            </a:r>
            <a:r>
              <a:rPr lang="en-US" altLang="zh-TW" sz="1400" spc="225" dirty="0">
                <a:solidFill>
                  <a:schemeClr val="tx1">
                    <a:lumMod val="75000"/>
                    <a:lumOff val="25000"/>
                  </a:schemeClr>
                </a:solidFill>
                <a:latin typeface="Microsoft JhengHei" panose="020B0604030504040204" pitchFamily="34" charset="-120"/>
                <a:ea typeface="Microsoft JhengHei" panose="020B0604030504040204" pitchFamily="34" charset="-120"/>
              </a:rPr>
              <a:t>2025</a:t>
            </a:r>
            <a:r>
              <a:rPr lang="zh-TW" altLang="en-US" sz="1400" spc="225" dirty="0">
                <a:solidFill>
                  <a:schemeClr val="tx1">
                    <a:lumMod val="75000"/>
                    <a:lumOff val="25000"/>
                  </a:schemeClr>
                </a:solidFill>
                <a:latin typeface="Microsoft JhengHei" panose="020B0604030504040204" pitchFamily="34" charset="-120"/>
                <a:ea typeface="Microsoft JhengHei" panose="020B0604030504040204" pitchFamily="34" charset="-120"/>
              </a:rPr>
              <a:t>年累計完成</a:t>
            </a:r>
            <a:r>
              <a:rPr lang="en-US" altLang="zh-TW" sz="1400" spc="225" dirty="0">
                <a:solidFill>
                  <a:schemeClr val="tx1">
                    <a:lumMod val="75000"/>
                    <a:lumOff val="25000"/>
                  </a:schemeClr>
                </a:solidFill>
                <a:latin typeface="Microsoft JhengHei" panose="020B0604030504040204" pitchFamily="34" charset="-120"/>
                <a:ea typeface="Microsoft JhengHei" panose="020B0604030504040204" pitchFamily="34" charset="-120"/>
              </a:rPr>
              <a:t>590MW</a:t>
            </a:r>
            <a:r>
              <a:rPr lang="zh-TW" altLang="en-US" sz="1400" spc="225" dirty="0">
                <a:solidFill>
                  <a:schemeClr val="tx1">
                    <a:lumMod val="75000"/>
                    <a:lumOff val="25000"/>
                  </a:schemeClr>
                </a:solidFill>
                <a:latin typeface="Microsoft JhengHei" panose="020B0604030504040204" pitchFamily="34" charset="-120"/>
                <a:ea typeface="Microsoft JhengHei" panose="020B0604030504040204" pitchFamily="34" charset="-120"/>
              </a:rPr>
              <a:t>儲能輔助系統，包含自建</a:t>
            </a:r>
            <a:r>
              <a:rPr lang="en-US" altLang="zh-TW" sz="1400" spc="225" dirty="0">
                <a:solidFill>
                  <a:schemeClr val="tx1">
                    <a:lumMod val="75000"/>
                    <a:lumOff val="25000"/>
                  </a:schemeClr>
                </a:solidFill>
                <a:latin typeface="Microsoft JhengHei" panose="020B0604030504040204" pitchFamily="34" charset="-120"/>
                <a:ea typeface="Microsoft JhengHei" panose="020B0604030504040204" pitchFamily="34" charset="-120"/>
              </a:rPr>
              <a:t>160MW</a:t>
            </a:r>
            <a:r>
              <a:rPr lang="zh-TW" altLang="en-US" sz="1400" spc="225" dirty="0">
                <a:solidFill>
                  <a:schemeClr val="tx1">
                    <a:lumMod val="75000"/>
                    <a:lumOff val="25000"/>
                  </a:schemeClr>
                </a:solidFill>
                <a:latin typeface="Microsoft JhengHei" panose="020B0604030504040204" pitchFamily="34" charset="-120"/>
                <a:ea typeface="Microsoft JhengHei" panose="020B0604030504040204" pitchFamily="34" charset="-120"/>
              </a:rPr>
              <a:t>的儲能設備及</a:t>
            </a:r>
            <a:r>
              <a:rPr lang="en-US" altLang="zh-TW" sz="1400" spc="225" dirty="0">
                <a:solidFill>
                  <a:schemeClr val="tx1">
                    <a:lumMod val="75000"/>
                    <a:lumOff val="25000"/>
                  </a:schemeClr>
                </a:solidFill>
                <a:latin typeface="Microsoft JhengHei" panose="020B0604030504040204" pitchFamily="34" charset="-120"/>
                <a:ea typeface="Microsoft JhengHei" panose="020B0604030504040204" pitchFamily="34" charset="-120"/>
              </a:rPr>
              <a:t>430MW</a:t>
            </a:r>
            <a:r>
              <a:rPr lang="zh-TW" altLang="en-US" sz="1400" spc="225" dirty="0">
                <a:solidFill>
                  <a:schemeClr val="tx1">
                    <a:lumMod val="75000"/>
                    <a:lumOff val="25000"/>
                  </a:schemeClr>
                </a:solidFill>
                <a:latin typeface="Microsoft JhengHei" panose="020B0604030504040204" pitchFamily="34" charset="-120"/>
                <a:ea typeface="Microsoft JhengHei" panose="020B0604030504040204" pitchFamily="34" charset="-120"/>
              </a:rPr>
              <a:t>輔助服務 ，用以調節再生能源不穩定的特性。並於去年</a:t>
            </a:r>
            <a:r>
              <a:rPr lang="en-US" altLang="zh-TW" sz="1400" spc="225" dirty="0">
                <a:solidFill>
                  <a:schemeClr val="tx1">
                    <a:lumMod val="75000"/>
                    <a:lumOff val="25000"/>
                  </a:schemeClr>
                </a:solidFill>
                <a:latin typeface="Microsoft JhengHei" panose="020B0604030504040204" pitchFamily="34" charset="-120"/>
                <a:ea typeface="Microsoft JhengHei" panose="020B0604030504040204" pitchFamily="34" charset="-120"/>
              </a:rPr>
              <a:t>7/1</a:t>
            </a:r>
            <a:r>
              <a:rPr lang="zh-TW" altLang="en-US" sz="1400" spc="225" dirty="0">
                <a:solidFill>
                  <a:schemeClr val="tx1">
                    <a:lumMod val="75000"/>
                    <a:lumOff val="25000"/>
                  </a:schemeClr>
                </a:solidFill>
                <a:latin typeface="Microsoft JhengHei" panose="020B0604030504040204" pitchFamily="34" charset="-120"/>
                <a:ea typeface="Microsoft JhengHei" panose="020B0604030504040204" pitchFamily="34" charset="-120"/>
              </a:rPr>
              <a:t>規劃完成”台電交易平台”，提供調頻備轉輔助服務</a:t>
            </a:r>
            <a:r>
              <a:rPr lang="en-US" altLang="zh-TW" sz="1400" spc="225" dirty="0">
                <a:solidFill>
                  <a:schemeClr val="tx1">
                    <a:lumMod val="75000"/>
                    <a:lumOff val="25000"/>
                  </a:schemeClr>
                </a:solidFill>
                <a:latin typeface="Microsoft JhengHei" panose="020B0604030504040204" pitchFamily="34" charset="-120"/>
                <a:ea typeface="Microsoft JhengHei" panose="020B0604030504040204" pitchFamily="34" charset="-120"/>
              </a:rPr>
              <a:t>(AFC) </a:t>
            </a:r>
            <a:r>
              <a:rPr lang="zh-TW" altLang="en-US" sz="1400" spc="225" dirty="0">
                <a:solidFill>
                  <a:schemeClr val="tx1">
                    <a:lumMod val="75000"/>
                    <a:lumOff val="25000"/>
                  </a:schemeClr>
                </a:solidFill>
                <a:latin typeface="Microsoft JhengHei" panose="020B0604030504040204" pitchFamily="34" charset="-120"/>
                <a:ea typeface="Microsoft JhengHei" panose="020B0604030504040204" pitchFamily="34" charset="-120"/>
              </a:rPr>
              <a:t>、補充備轉輔助服務及補充備轉輔助服務交易使用。</a:t>
            </a:r>
            <a:endParaRPr lang="en-US" altLang="zh-TW" sz="1400" spc="225" dirty="0">
              <a:solidFill>
                <a:schemeClr val="tx1">
                  <a:lumMod val="75000"/>
                  <a:lumOff val="25000"/>
                </a:schemeClr>
              </a:solidFill>
              <a:latin typeface="Microsoft JhengHei" panose="020B0604030504040204" pitchFamily="34" charset="-120"/>
              <a:ea typeface="Microsoft JhengHei" panose="020B0604030504040204" pitchFamily="34" charset="-120"/>
            </a:endParaRPr>
          </a:p>
          <a:p>
            <a:pPr marL="270000" indent="-214313" algn="just">
              <a:lnSpc>
                <a:spcPct val="150000"/>
              </a:lnSpc>
              <a:spcBef>
                <a:spcPts val="900"/>
              </a:spcBef>
              <a:buFont typeface="Arial" panose="020B0604020202020204" pitchFamily="34" charset="0"/>
              <a:buChar char="•"/>
            </a:pPr>
            <a:r>
              <a:rPr lang="zh-TW" altLang="en-US" sz="1400" spc="225" dirty="0">
                <a:solidFill>
                  <a:schemeClr val="tx1">
                    <a:lumMod val="75000"/>
                    <a:lumOff val="25000"/>
                  </a:schemeClr>
                </a:solidFill>
                <a:latin typeface="Microsoft JhengHei" panose="020B0604030504040204" pitchFamily="34" charset="-120"/>
                <a:ea typeface="Microsoft JhengHei" panose="020B0604030504040204" pitchFamily="34" charset="-120"/>
              </a:rPr>
              <a:t> 大亞目前已有六名同事通過台電交易平台考試。</a:t>
            </a:r>
            <a:endParaRPr lang="en-US" altLang="zh-TW" sz="1400" spc="225" dirty="0">
              <a:solidFill>
                <a:schemeClr val="tx1">
                  <a:lumMod val="75000"/>
                  <a:lumOff val="25000"/>
                </a:schemeClr>
              </a:solidFill>
              <a:latin typeface="Microsoft JhengHei" panose="020B0604030504040204" pitchFamily="34" charset="-120"/>
              <a:ea typeface="Microsoft JhengHei" panose="020B0604030504040204" pitchFamily="34" charset="-120"/>
            </a:endParaRPr>
          </a:p>
          <a:p>
            <a:pPr marL="270000" indent="-214313" algn="just">
              <a:lnSpc>
                <a:spcPct val="150000"/>
              </a:lnSpc>
              <a:spcBef>
                <a:spcPts val="900"/>
              </a:spcBef>
              <a:buFont typeface="Arial" panose="020B0604020202020204" pitchFamily="34" charset="0"/>
              <a:buChar char="•"/>
            </a:pPr>
            <a:r>
              <a:rPr lang="zh-TW" altLang="en-US" sz="1400" spc="225" dirty="0">
                <a:solidFill>
                  <a:schemeClr val="tx1">
                    <a:lumMod val="75000"/>
                    <a:lumOff val="25000"/>
                  </a:schemeClr>
                </a:solidFill>
                <a:latin typeface="Microsoft JhengHei" panose="020B0604030504040204" pitchFamily="34" charset="-120"/>
                <a:ea typeface="Microsoft JhengHei" panose="020B0604030504040204" pitchFamily="34" charset="-120"/>
              </a:rPr>
              <a:t>另外用電大戶超過</a:t>
            </a:r>
            <a:r>
              <a:rPr lang="en-US" altLang="zh-TW" sz="1400" spc="225" dirty="0">
                <a:solidFill>
                  <a:schemeClr val="tx1">
                    <a:lumMod val="75000"/>
                    <a:lumOff val="25000"/>
                  </a:schemeClr>
                </a:solidFill>
                <a:latin typeface="Microsoft JhengHei" panose="020B0604030504040204" pitchFamily="34" charset="-120"/>
                <a:ea typeface="Microsoft JhengHei" panose="020B0604030504040204" pitchFamily="34" charset="-120"/>
              </a:rPr>
              <a:t>5000KW</a:t>
            </a:r>
            <a:r>
              <a:rPr lang="zh-TW" altLang="en-US" sz="1400" spc="225" dirty="0">
                <a:solidFill>
                  <a:schemeClr val="tx1">
                    <a:lumMod val="75000"/>
                    <a:lumOff val="25000"/>
                  </a:schemeClr>
                </a:solidFill>
                <a:latin typeface="Microsoft JhengHei" panose="020B0604030504040204" pitchFamily="34" charset="-120"/>
                <a:ea typeface="Microsoft JhengHei" panose="020B0604030504040204" pitchFamily="34" charset="-120"/>
              </a:rPr>
              <a:t>需建置</a:t>
            </a:r>
            <a:r>
              <a:rPr lang="en-US" altLang="zh-TW" sz="1400" spc="225" dirty="0">
                <a:solidFill>
                  <a:schemeClr val="tx1">
                    <a:lumMod val="75000"/>
                    <a:lumOff val="25000"/>
                  </a:schemeClr>
                </a:solidFill>
                <a:latin typeface="Microsoft JhengHei" panose="020B0604030504040204" pitchFamily="34" charset="-120"/>
                <a:ea typeface="Microsoft JhengHei" panose="020B0604030504040204" pitchFamily="34" charset="-120"/>
              </a:rPr>
              <a:t>10%</a:t>
            </a:r>
            <a:r>
              <a:rPr lang="zh-TW" altLang="en-US" sz="1400" spc="225" dirty="0">
                <a:solidFill>
                  <a:schemeClr val="tx1">
                    <a:lumMod val="75000"/>
                    <a:lumOff val="25000"/>
                  </a:schemeClr>
                </a:solidFill>
                <a:latin typeface="Microsoft JhengHei" panose="020B0604030504040204" pitchFamily="34" charset="-120"/>
                <a:ea typeface="Microsoft JhengHei" panose="020B0604030504040204" pitchFamily="34" charset="-120"/>
              </a:rPr>
              <a:t>綠能或儲能設備購買綠電憑證及付代金，因此預估將有很大儲能需求。</a:t>
            </a:r>
          </a:p>
        </p:txBody>
      </p:sp>
      <p:sp>
        <p:nvSpPr>
          <p:cNvPr id="20" name="文字方塊 19">
            <a:extLst>
              <a:ext uri="{FF2B5EF4-FFF2-40B4-BE49-F238E27FC236}">
                <a16:creationId xmlns:a16="http://schemas.microsoft.com/office/drawing/2014/main" id="{3784ED73-02CF-42EC-BF70-8D7E21A0D8FD}"/>
              </a:ext>
            </a:extLst>
          </p:cNvPr>
          <p:cNvSpPr txBox="1"/>
          <p:nvPr/>
        </p:nvSpPr>
        <p:spPr>
          <a:xfrm>
            <a:off x="2195736" y="5043131"/>
            <a:ext cx="4752528" cy="1253035"/>
          </a:xfrm>
          <a:prstGeom prst="rect">
            <a:avLst/>
          </a:prstGeom>
          <a:noFill/>
        </p:spPr>
        <p:txBody>
          <a:bodyPr wrap="square" anchor="ctr">
            <a:spAutoFit/>
          </a:bodyPr>
          <a:lstStyle/>
          <a:p>
            <a:pPr marL="55688" algn="ctr">
              <a:lnSpc>
                <a:spcPct val="150000"/>
              </a:lnSpc>
              <a:spcBef>
                <a:spcPts val="900"/>
              </a:spcBef>
            </a:pPr>
            <a:r>
              <a:rPr lang="zh-TW" altLang="en-US" sz="1400" spc="225" dirty="0">
                <a:solidFill>
                  <a:schemeClr val="tx1">
                    <a:lumMod val="75000"/>
                    <a:lumOff val="25000"/>
                  </a:schemeClr>
                </a:solidFill>
                <a:latin typeface="微軟正黑體" panose="020B0604030504040204" pitchFamily="34" charset="-120"/>
                <a:ea typeface="微軟正黑體" panose="020B0604030504040204" pitchFamily="34" charset="-120"/>
              </a:rPr>
              <a:t>大亞集團已於</a:t>
            </a:r>
            <a:r>
              <a:rPr lang="en-US" altLang="zh-TW" sz="1400" spc="225" dirty="0">
                <a:solidFill>
                  <a:schemeClr val="tx1">
                    <a:lumMod val="75000"/>
                    <a:lumOff val="25000"/>
                  </a:schemeClr>
                </a:solidFill>
                <a:latin typeface="微軟正黑體" panose="020B0604030504040204" pitchFamily="34" charset="-120"/>
                <a:ea typeface="微軟正黑體" panose="020B0604030504040204" pitchFamily="34" charset="-120"/>
              </a:rPr>
              <a:t>2022</a:t>
            </a:r>
            <a:r>
              <a:rPr lang="zh-TW" altLang="en-US" sz="1400" spc="225" dirty="0">
                <a:solidFill>
                  <a:schemeClr val="tx1">
                    <a:lumMod val="75000"/>
                    <a:lumOff val="25000"/>
                  </a:schemeClr>
                </a:solidFill>
                <a:latin typeface="微軟正黑體" panose="020B0604030504040204" pitchFamily="34" charset="-120"/>
                <a:ea typeface="微軟正黑體" panose="020B0604030504040204" pitchFamily="34" charset="-120"/>
              </a:rPr>
              <a:t>年加入</a:t>
            </a:r>
            <a:r>
              <a:rPr lang="zh-TW" altLang="en-US" sz="1400" u="sng" spc="225" dirty="0">
                <a:solidFill>
                  <a:schemeClr val="tx1">
                    <a:lumMod val="75000"/>
                    <a:lumOff val="25000"/>
                  </a:schemeClr>
                </a:solidFill>
                <a:latin typeface="微軟正黑體" panose="020B0604030504040204" pitchFamily="34" charset="-120"/>
                <a:ea typeface="微軟正黑體" panose="020B0604030504040204" pitchFamily="34" charset="-120"/>
              </a:rPr>
              <a:t>台電交易平台</a:t>
            </a:r>
            <a:r>
              <a:rPr lang="zh-TW" altLang="en-US" sz="1400" spc="225"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1400" spc="225"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55688" algn="ctr">
              <a:lnSpc>
                <a:spcPct val="150000"/>
              </a:lnSpc>
              <a:spcBef>
                <a:spcPts val="900"/>
              </a:spcBef>
            </a:pPr>
            <a:r>
              <a:rPr lang="zh-TW" altLang="en-US" sz="1400" spc="225" dirty="0">
                <a:solidFill>
                  <a:schemeClr val="tx1">
                    <a:lumMod val="75000"/>
                    <a:lumOff val="25000"/>
                  </a:schemeClr>
                </a:solidFill>
                <a:latin typeface="微軟正黑體" panose="020B0604030504040204" pitchFamily="34" charset="-120"/>
                <a:ea typeface="微軟正黑體" panose="020B0604030504040204" pitchFamily="34" charset="-120"/>
              </a:rPr>
              <a:t>預估每年完成</a:t>
            </a:r>
            <a:r>
              <a:rPr lang="en-US" altLang="zh-TW" sz="1400" b="1" u="sng" spc="225" dirty="0">
                <a:solidFill>
                  <a:schemeClr val="tx1">
                    <a:lumMod val="75000"/>
                    <a:lumOff val="25000"/>
                  </a:schemeClr>
                </a:solidFill>
                <a:latin typeface="微軟正黑體" panose="020B0604030504040204" pitchFamily="34" charset="-120"/>
                <a:ea typeface="微軟正黑體" panose="020B0604030504040204" pitchFamily="34" charset="-120"/>
              </a:rPr>
              <a:t>25MW</a:t>
            </a:r>
            <a:r>
              <a:rPr lang="zh-TW" altLang="en-US" sz="1400" spc="225" dirty="0">
                <a:solidFill>
                  <a:schemeClr val="tx1">
                    <a:lumMod val="75000"/>
                    <a:lumOff val="25000"/>
                  </a:schemeClr>
                </a:solidFill>
                <a:latin typeface="微軟正黑體" panose="020B0604030504040204" pitchFamily="34" charset="-120"/>
                <a:ea typeface="微軟正黑體" panose="020B0604030504040204" pitchFamily="34" charset="-120"/>
              </a:rPr>
              <a:t>儲能系統建置及營運，</a:t>
            </a:r>
            <a:endParaRPr lang="en-US" altLang="zh-TW" sz="1400" spc="225"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55688" algn="ctr">
              <a:lnSpc>
                <a:spcPct val="150000"/>
              </a:lnSpc>
              <a:spcBef>
                <a:spcPts val="900"/>
              </a:spcBef>
            </a:pPr>
            <a:r>
              <a:rPr lang="zh-TW" altLang="en-US" sz="1400" spc="225" dirty="0">
                <a:solidFill>
                  <a:schemeClr val="tx1">
                    <a:lumMod val="75000"/>
                    <a:lumOff val="25000"/>
                  </a:schemeClr>
                </a:solidFill>
                <a:latin typeface="微軟正黑體" panose="020B0604030504040204" pitchFamily="34" charset="-120"/>
                <a:ea typeface="微軟正黑體" panose="020B0604030504040204" pitchFamily="34" charset="-120"/>
              </a:rPr>
              <a:t>並於</a:t>
            </a:r>
            <a:r>
              <a:rPr lang="en-US" altLang="zh-TW" sz="1400" spc="225" dirty="0">
                <a:solidFill>
                  <a:schemeClr val="tx1">
                    <a:lumMod val="75000"/>
                    <a:lumOff val="25000"/>
                  </a:schemeClr>
                </a:solidFill>
                <a:latin typeface="微軟正黑體" panose="020B0604030504040204" pitchFamily="34" charset="-120"/>
                <a:ea typeface="微軟正黑體" panose="020B0604030504040204" pitchFamily="34" charset="-120"/>
              </a:rPr>
              <a:t>2025</a:t>
            </a:r>
            <a:r>
              <a:rPr lang="zh-TW" altLang="en-US" sz="1400" spc="225" dirty="0">
                <a:solidFill>
                  <a:schemeClr val="tx1">
                    <a:lumMod val="75000"/>
                    <a:lumOff val="25000"/>
                  </a:schemeClr>
                </a:solidFill>
                <a:latin typeface="微軟正黑體" panose="020B0604030504040204" pitchFamily="34" charset="-120"/>
                <a:ea typeface="微軟正黑體" panose="020B0604030504040204" pitchFamily="34" charset="-120"/>
              </a:rPr>
              <a:t>年完成</a:t>
            </a:r>
            <a:r>
              <a:rPr lang="en-US" altLang="zh-TW" sz="1400" u="sng" spc="225" dirty="0">
                <a:solidFill>
                  <a:schemeClr val="tx1">
                    <a:lumMod val="75000"/>
                    <a:lumOff val="25000"/>
                  </a:schemeClr>
                </a:solidFill>
                <a:latin typeface="微軟正黑體" panose="020B0604030504040204" pitchFamily="34" charset="-120"/>
                <a:ea typeface="微軟正黑體" panose="020B0604030504040204" pitchFamily="34" charset="-120"/>
              </a:rPr>
              <a:t>100MW</a:t>
            </a:r>
            <a:r>
              <a:rPr lang="zh-TW" altLang="en-US" sz="1400" spc="225" dirty="0">
                <a:solidFill>
                  <a:schemeClr val="tx1">
                    <a:lumMod val="75000"/>
                    <a:lumOff val="25000"/>
                  </a:schemeClr>
                </a:solidFill>
                <a:latin typeface="微軟正黑體" panose="020B0604030504040204" pitchFamily="34" charset="-120"/>
                <a:ea typeface="微軟正黑體" panose="020B0604030504040204" pitchFamily="34" charset="-120"/>
              </a:rPr>
              <a:t>儲能系統之建置。</a:t>
            </a:r>
          </a:p>
        </p:txBody>
      </p:sp>
      <p:sp>
        <p:nvSpPr>
          <p:cNvPr id="21" name="文字方塊 20">
            <a:extLst>
              <a:ext uri="{FF2B5EF4-FFF2-40B4-BE49-F238E27FC236}">
                <a16:creationId xmlns:a16="http://schemas.microsoft.com/office/drawing/2014/main" id="{F603CCE1-5A92-4C5B-93E6-86133AC62AB2}"/>
              </a:ext>
            </a:extLst>
          </p:cNvPr>
          <p:cNvSpPr txBox="1"/>
          <p:nvPr/>
        </p:nvSpPr>
        <p:spPr>
          <a:xfrm>
            <a:off x="918991" y="1101464"/>
            <a:ext cx="6701009" cy="424732"/>
          </a:xfrm>
          <a:prstGeom prst="rect">
            <a:avLst/>
          </a:prstGeom>
          <a:noFill/>
        </p:spPr>
        <p:txBody>
          <a:bodyPr wrap="square">
            <a:spAutoFit/>
          </a:bodyPr>
          <a:lstStyle/>
          <a:p>
            <a:pPr marL="42863">
              <a:lnSpc>
                <a:spcPct val="90000"/>
              </a:lnSpc>
              <a:spcAft>
                <a:spcPts val="450"/>
              </a:spcAft>
            </a:pPr>
            <a:r>
              <a:rPr lang="zh-TW" altLang="en-US" sz="2400" b="1" spc="225" dirty="0">
                <a:solidFill>
                  <a:schemeClr val="tx1">
                    <a:lumMod val="75000"/>
                    <a:lumOff val="25000"/>
                  </a:schemeClr>
                </a:solidFill>
                <a:latin typeface="Microsoft JhengHei" panose="020B0604030504040204" pitchFamily="34" charset="-120"/>
                <a:ea typeface="Microsoft JhengHei" panose="020B0604030504040204" pitchFamily="34" charset="-120"/>
              </a:rPr>
              <a:t>儲能系統</a:t>
            </a:r>
          </a:p>
        </p:txBody>
      </p:sp>
      <p:sp>
        <p:nvSpPr>
          <p:cNvPr id="2" name="投影片編號版面配置區 1">
            <a:extLst>
              <a:ext uri="{FF2B5EF4-FFF2-40B4-BE49-F238E27FC236}">
                <a16:creationId xmlns:a16="http://schemas.microsoft.com/office/drawing/2014/main" id="{6E610D17-23F7-4714-9D5B-FA62AA8BEDE8}"/>
              </a:ext>
            </a:extLst>
          </p:cNvPr>
          <p:cNvSpPr>
            <a:spLocks noGrp="1"/>
          </p:cNvSpPr>
          <p:nvPr>
            <p:ph type="sldNum" sz="quarter" idx="12"/>
          </p:nvPr>
        </p:nvSpPr>
        <p:spPr/>
        <p:txBody>
          <a:bodyPr/>
          <a:lstStyle/>
          <a:p>
            <a:fld id="{58C89DEB-3A96-4859-9A12-208015B5559B}" type="slidenum">
              <a:rPr lang="zh-TW" altLang="en-US" smtClean="0"/>
              <a:t>12</a:t>
            </a:fld>
            <a:endParaRPr lang="zh-TW" altLang="en-US"/>
          </a:p>
        </p:txBody>
      </p:sp>
      <p:grpSp>
        <p:nvGrpSpPr>
          <p:cNvPr id="3" name="群組 2">
            <a:extLst>
              <a:ext uri="{FF2B5EF4-FFF2-40B4-BE49-F238E27FC236}">
                <a16:creationId xmlns:a16="http://schemas.microsoft.com/office/drawing/2014/main" id="{38E6DA9E-0B54-BD70-D831-A375A943F47E}"/>
              </a:ext>
            </a:extLst>
          </p:cNvPr>
          <p:cNvGrpSpPr/>
          <p:nvPr/>
        </p:nvGrpSpPr>
        <p:grpSpPr>
          <a:xfrm>
            <a:off x="-1418060" y="0"/>
            <a:ext cx="2836120" cy="2276872"/>
            <a:chOff x="-1857481" y="-1951465"/>
            <a:chExt cx="4416148" cy="3902930"/>
          </a:xfrm>
        </p:grpSpPr>
        <p:pic>
          <p:nvPicPr>
            <p:cNvPr id="4" name="圖片 3">
              <a:extLst>
                <a:ext uri="{FF2B5EF4-FFF2-40B4-BE49-F238E27FC236}">
                  <a16:creationId xmlns:a16="http://schemas.microsoft.com/office/drawing/2014/main" id="{354DC055-6C0C-387F-A69E-995063C5D644}"/>
                </a:ext>
              </a:extLst>
            </p:cNvPr>
            <p:cNvPicPr>
              <a:picLocks noChangeAspect="1"/>
            </p:cNvPicPr>
            <p:nvPr/>
          </p:nvPicPr>
          <p:blipFill>
            <a:blip r:embed="rId7" cstate="print"/>
            <a:stretch>
              <a:fillRect/>
            </a:stretch>
          </p:blipFill>
          <p:spPr>
            <a:xfrm>
              <a:off x="-812453" y="-1951465"/>
              <a:ext cx="3371120" cy="3902930"/>
            </a:xfrm>
            <a:prstGeom prst="rect">
              <a:avLst/>
            </a:prstGeom>
          </p:spPr>
        </p:pic>
        <p:pic>
          <p:nvPicPr>
            <p:cNvPr id="5" name="圖片 4">
              <a:extLst>
                <a:ext uri="{FF2B5EF4-FFF2-40B4-BE49-F238E27FC236}">
                  <a16:creationId xmlns:a16="http://schemas.microsoft.com/office/drawing/2014/main" id="{AF03B87A-5EB2-B7C6-F25E-A3262472DB50}"/>
                </a:ext>
              </a:extLst>
            </p:cNvPr>
            <p:cNvPicPr>
              <a:picLocks noChangeAspect="1"/>
            </p:cNvPicPr>
            <p:nvPr/>
          </p:nvPicPr>
          <p:blipFill>
            <a:blip r:embed="rId7" cstate="print"/>
            <a:stretch>
              <a:fillRect/>
            </a:stretch>
          </p:blipFill>
          <p:spPr>
            <a:xfrm>
              <a:off x="-1857481" y="-1951465"/>
              <a:ext cx="3371120" cy="3902930"/>
            </a:xfrm>
            <a:prstGeom prst="rect">
              <a:avLst/>
            </a:prstGeom>
          </p:spPr>
        </p:pic>
      </p:grpSp>
    </p:spTree>
    <p:extLst>
      <p:ext uri="{BB962C8B-B14F-4D97-AF65-F5344CB8AC3E}">
        <p14:creationId xmlns:p14="http://schemas.microsoft.com/office/powerpoint/2010/main" val="4083413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13</a:t>
            </a:fld>
            <a:endParaRPr lang="zh-TW" altLang="en-US"/>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defRPr sz="1800" b="1" i="0" u="none" strike="noStrike" kern="1200" baseline="0">
                <a:solidFill>
                  <a:prstClr val="black"/>
                </a:solidFill>
                <a:latin typeface="微軟正黑體" pitchFamily="34" charset="-120"/>
                <a:ea typeface="微軟正黑體" pitchFamily="34" charset="-120"/>
                <a:cs typeface="+mn-cs"/>
              </a:defRPr>
            </a:pPr>
            <a:r>
              <a:rPr lang="zh-TW" altLang="zh-TW" dirty="0">
                <a:latin typeface="微軟正黑體" pitchFamily="34" charset="-120"/>
                <a:ea typeface="微軟正黑體" pitchFamily="34" charset="-120"/>
              </a:rPr>
              <a:t>合併營運績效</a:t>
            </a:r>
          </a:p>
        </p:txBody>
      </p:sp>
      <p:grpSp>
        <p:nvGrpSpPr>
          <p:cNvPr id="2" name="群組 32"/>
          <p:cNvGrpSpPr/>
          <p:nvPr/>
        </p:nvGrpSpPr>
        <p:grpSpPr>
          <a:xfrm>
            <a:off x="827585" y="692695"/>
            <a:ext cx="2592288" cy="864097"/>
            <a:chOff x="827582" y="404663"/>
            <a:chExt cx="3634872" cy="1146719"/>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graphicFrame>
        <p:nvGraphicFramePr>
          <p:cNvPr id="4" name="圖表 3">
            <a:extLst>
              <a:ext uri="{FF2B5EF4-FFF2-40B4-BE49-F238E27FC236}">
                <a16:creationId xmlns:a16="http://schemas.microsoft.com/office/drawing/2014/main" id="{00000000-0008-0000-0B00-000005000000}"/>
              </a:ext>
            </a:extLst>
          </p:cNvPr>
          <p:cNvGraphicFramePr>
            <a:graphicFrameLocks/>
          </p:cNvGraphicFramePr>
          <p:nvPr>
            <p:extLst>
              <p:ext uri="{D42A27DB-BD31-4B8C-83A1-F6EECF244321}">
                <p14:modId xmlns:p14="http://schemas.microsoft.com/office/powerpoint/2010/main" val="1288173772"/>
              </p:ext>
            </p:extLst>
          </p:nvPr>
        </p:nvGraphicFramePr>
        <p:xfrm>
          <a:off x="827585" y="2247247"/>
          <a:ext cx="7704856" cy="4546675"/>
        </p:xfrm>
        <a:graphic>
          <a:graphicData uri="http://schemas.openxmlformats.org/drawingml/2006/chart">
            <c:chart xmlns:c="http://schemas.openxmlformats.org/drawingml/2006/chart" xmlns:r="http://schemas.openxmlformats.org/officeDocument/2006/relationships" r:id="rId3"/>
          </a:graphicData>
        </a:graphic>
      </p:graphicFrame>
      <p:sp>
        <p:nvSpPr>
          <p:cNvPr id="13" name="矩形 12"/>
          <p:cNvSpPr/>
          <p:nvPr/>
        </p:nvSpPr>
        <p:spPr>
          <a:xfrm>
            <a:off x="6660232" y="2420889"/>
            <a:ext cx="792088" cy="3935462"/>
          </a:xfrm>
          <a:prstGeom prst="rect">
            <a:avLst/>
          </a:prstGeom>
          <a:noFill/>
          <a:ln>
            <a:solidFill>
              <a:srgbClr val="99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6695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14</a:t>
            </a:fld>
            <a:endParaRPr lang="zh-TW" altLang="en-US"/>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pPr>
            <a:r>
              <a:rPr lang="zh-TW" altLang="en-US" b="1" dirty="0">
                <a:latin typeface="微軟正黑體" pitchFamily="34" charset="-120"/>
                <a:ea typeface="微軟正黑體" pitchFamily="34" charset="-120"/>
              </a:rPr>
              <a:t>各類產品銷貨數量統計</a:t>
            </a:r>
          </a:p>
        </p:txBody>
      </p:sp>
      <p:sp>
        <p:nvSpPr>
          <p:cNvPr id="15" name="文字方塊 14"/>
          <p:cNvSpPr txBox="1"/>
          <p:nvPr/>
        </p:nvSpPr>
        <p:spPr>
          <a:xfrm>
            <a:off x="539552" y="3789040"/>
            <a:ext cx="369332" cy="1008112"/>
          </a:xfrm>
          <a:prstGeom prst="rect">
            <a:avLst/>
          </a:prstGeom>
          <a:noFill/>
        </p:spPr>
        <p:txBody>
          <a:bodyPr vert="eaVert" wrap="square" rtlCol="0">
            <a:spAutoFit/>
          </a:bodyPr>
          <a:lstStyle/>
          <a:p>
            <a:r>
              <a:rPr lang="zh-TW" altLang="en-US" sz="1200" dirty="0">
                <a:latin typeface="微軟正黑體" pitchFamily="34" charset="-120"/>
                <a:ea typeface="微軟正黑體" pitchFamily="34" charset="-120"/>
              </a:rPr>
              <a:t>銷售：公噸</a:t>
            </a:r>
          </a:p>
        </p:txBody>
      </p:sp>
      <p:grpSp>
        <p:nvGrpSpPr>
          <p:cNvPr id="2" name="群組 32"/>
          <p:cNvGrpSpPr/>
          <p:nvPr/>
        </p:nvGrpSpPr>
        <p:grpSpPr>
          <a:xfrm>
            <a:off x="827585" y="692695"/>
            <a:ext cx="2592288" cy="864097"/>
            <a:chOff x="827582" y="404663"/>
            <a:chExt cx="3634872" cy="1146719"/>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graphicFrame>
        <p:nvGraphicFramePr>
          <p:cNvPr id="11" name="圖表 10">
            <a:extLst>
              <a:ext uri="{FF2B5EF4-FFF2-40B4-BE49-F238E27FC236}">
                <a16:creationId xmlns:a16="http://schemas.microsoft.com/office/drawing/2014/main" id="{00000000-0008-0000-0900-000003000000}"/>
              </a:ext>
            </a:extLst>
          </p:cNvPr>
          <p:cNvGraphicFramePr>
            <a:graphicFrameLocks/>
          </p:cNvGraphicFramePr>
          <p:nvPr>
            <p:extLst>
              <p:ext uri="{D42A27DB-BD31-4B8C-83A1-F6EECF244321}">
                <p14:modId xmlns:p14="http://schemas.microsoft.com/office/powerpoint/2010/main" val="2435250644"/>
              </p:ext>
            </p:extLst>
          </p:nvPr>
        </p:nvGraphicFramePr>
        <p:xfrm>
          <a:off x="1052900" y="2308876"/>
          <a:ext cx="7119500" cy="396843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8C89DEB-3A96-4859-9A12-208015B5559B}" type="slidenum">
              <a:rPr lang="zh-TW" altLang="en-US" smtClean="0"/>
              <a:pPr/>
              <a:t>15</a:t>
            </a:fld>
            <a:endParaRPr lang="zh-TW" altLang="en-US"/>
          </a:p>
        </p:txBody>
      </p:sp>
      <p:sp>
        <p:nvSpPr>
          <p:cNvPr id="7" name="文字方塊 6"/>
          <p:cNvSpPr txBox="1"/>
          <p:nvPr/>
        </p:nvSpPr>
        <p:spPr>
          <a:xfrm>
            <a:off x="8388950" y="3235888"/>
            <a:ext cx="369332" cy="1008112"/>
          </a:xfrm>
          <a:prstGeom prst="rect">
            <a:avLst/>
          </a:prstGeom>
          <a:noFill/>
        </p:spPr>
        <p:txBody>
          <a:bodyPr vert="eaVert" wrap="square" rtlCol="0">
            <a:spAutoFit/>
          </a:bodyPr>
          <a:lstStyle/>
          <a:p>
            <a:r>
              <a:rPr lang="zh-TW" altLang="en-US" sz="1200" dirty="0">
                <a:latin typeface="微軟正黑體" pitchFamily="34" charset="-120"/>
                <a:ea typeface="微軟正黑體" pitchFamily="34" charset="-120"/>
              </a:rPr>
              <a:t>銷售：公噸</a:t>
            </a:r>
          </a:p>
        </p:txBody>
      </p:sp>
      <p:sp>
        <p:nvSpPr>
          <p:cNvPr id="10" name="矩形 9"/>
          <p:cNvSpPr/>
          <p:nvPr/>
        </p:nvSpPr>
        <p:spPr>
          <a:xfrm>
            <a:off x="1835696" y="1052736"/>
            <a:ext cx="1371749" cy="392805"/>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pic>
        <p:nvPicPr>
          <p:cNvPr id="12" name="圖片 11" descr="logo網頁用.png"/>
          <p:cNvPicPr preferRelativeResize="0">
            <a:picLocks noChangeAspect="1"/>
          </p:cNvPicPr>
          <p:nvPr/>
        </p:nvPicPr>
        <p:blipFill>
          <a:blip r:embed="rId2" cstate="print">
            <a:lum bright="20000"/>
          </a:blip>
          <a:srcRect l="8610" t="18591" r="47111" b="17670"/>
          <a:stretch>
            <a:fillRect/>
          </a:stretch>
        </p:blipFill>
        <p:spPr>
          <a:xfrm>
            <a:off x="611560" y="620688"/>
            <a:ext cx="1523266" cy="73630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4" name="文字方塊 13"/>
          <p:cNvSpPr txBox="1"/>
          <p:nvPr/>
        </p:nvSpPr>
        <p:spPr>
          <a:xfrm>
            <a:off x="683568" y="1556792"/>
            <a:ext cx="5112568" cy="369332"/>
          </a:xfrm>
          <a:prstGeom prst="rect">
            <a:avLst/>
          </a:prstGeom>
          <a:noFill/>
        </p:spPr>
        <p:txBody>
          <a:bodyPr wrap="square" rtlCol="0">
            <a:spAutoFit/>
          </a:bodyPr>
          <a:lstStyle/>
          <a:p>
            <a:pPr>
              <a:buFont typeface="Arial" pitchFamily="34" charset="0"/>
              <a:buChar char="•"/>
            </a:pPr>
            <a:r>
              <a:rPr lang="zh-TW" altLang="en-US" b="1" dirty="0">
                <a:latin typeface="微軟正黑體" pitchFamily="34" charset="-120"/>
                <a:ea typeface="微軟正黑體" pitchFamily="34" charset="-120"/>
              </a:rPr>
              <a:t>各類產品銷貨數量統計</a:t>
            </a:r>
          </a:p>
        </p:txBody>
      </p:sp>
      <p:graphicFrame>
        <p:nvGraphicFramePr>
          <p:cNvPr id="3" name="圖表 2">
            <a:extLst>
              <a:ext uri="{FF2B5EF4-FFF2-40B4-BE49-F238E27FC236}">
                <a16:creationId xmlns:a16="http://schemas.microsoft.com/office/drawing/2014/main" id="{00000000-0008-0000-0A00-000003000000}"/>
              </a:ext>
            </a:extLst>
          </p:cNvPr>
          <p:cNvGraphicFramePr>
            <a:graphicFrameLocks/>
          </p:cNvGraphicFramePr>
          <p:nvPr>
            <p:extLst>
              <p:ext uri="{D42A27DB-BD31-4B8C-83A1-F6EECF244321}">
                <p14:modId xmlns:p14="http://schemas.microsoft.com/office/powerpoint/2010/main" val="2279107902"/>
              </p:ext>
            </p:extLst>
          </p:nvPr>
        </p:nvGraphicFramePr>
        <p:xfrm>
          <a:off x="1043608" y="2037374"/>
          <a:ext cx="7128792" cy="457303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16</a:t>
            </a:fld>
            <a:endParaRPr lang="zh-TW" altLang="en-US"/>
          </a:p>
        </p:txBody>
      </p:sp>
      <p:sp>
        <p:nvSpPr>
          <p:cNvPr id="12" name="文字方塊 11"/>
          <p:cNvSpPr txBox="1"/>
          <p:nvPr/>
        </p:nvSpPr>
        <p:spPr>
          <a:xfrm>
            <a:off x="755576" y="1916832"/>
            <a:ext cx="5112568" cy="369332"/>
          </a:xfrm>
          <a:prstGeom prst="rect">
            <a:avLst/>
          </a:prstGeom>
          <a:noFill/>
        </p:spPr>
        <p:txBody>
          <a:bodyPr wrap="square" rtlCol="0">
            <a:spAutoFit/>
          </a:bodyPr>
          <a:lstStyle/>
          <a:p>
            <a:pPr>
              <a:buFont typeface="Arial" pitchFamily="34" charset="0"/>
              <a:buChar char="•"/>
            </a:pPr>
            <a:r>
              <a:rPr lang="en-US" altLang="zh-TW" b="1" dirty="0">
                <a:latin typeface="微軟正黑體" pitchFamily="34" charset="-120"/>
                <a:ea typeface="微軟正黑體" pitchFamily="34" charset="-120"/>
              </a:rPr>
              <a:t>2022</a:t>
            </a:r>
            <a:r>
              <a:rPr lang="zh-TW" altLang="en-US" b="1" dirty="0">
                <a:latin typeface="微軟正黑體" pitchFamily="34" charset="-120"/>
                <a:ea typeface="微軟正黑體" pitchFamily="34" charset="-120"/>
              </a:rPr>
              <a:t>年 </a:t>
            </a:r>
            <a:r>
              <a:rPr lang="en-US" altLang="zh-TW" b="1" dirty="0">
                <a:latin typeface="微軟正黑體" pitchFamily="34" charset="-120"/>
                <a:ea typeface="微軟正黑體" pitchFamily="34" charset="-120"/>
              </a:rPr>
              <a:t> 1~6</a:t>
            </a:r>
            <a:r>
              <a:rPr lang="zh-TW" altLang="en-US" b="1" dirty="0">
                <a:latin typeface="微軟正黑體" pitchFamily="34" charset="-120"/>
                <a:ea typeface="微軟正黑體" pitchFamily="34" charset="-120"/>
              </a:rPr>
              <a:t>月  各類產品銷貨數量比率</a:t>
            </a:r>
          </a:p>
        </p:txBody>
      </p:sp>
      <p:grpSp>
        <p:nvGrpSpPr>
          <p:cNvPr id="2" name="群組 32"/>
          <p:cNvGrpSpPr/>
          <p:nvPr/>
        </p:nvGrpSpPr>
        <p:grpSpPr>
          <a:xfrm>
            <a:off x="827585" y="692695"/>
            <a:ext cx="2592288" cy="864097"/>
            <a:chOff x="827582" y="404663"/>
            <a:chExt cx="3634872" cy="1146719"/>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graphicFrame>
        <p:nvGraphicFramePr>
          <p:cNvPr id="10" name="圖表 9">
            <a:extLst>
              <a:ext uri="{FF2B5EF4-FFF2-40B4-BE49-F238E27FC236}">
                <a16:creationId xmlns:a16="http://schemas.microsoft.com/office/drawing/2014/main" id="{00000000-0008-0000-0D00-000002000000}"/>
              </a:ext>
            </a:extLst>
          </p:cNvPr>
          <p:cNvGraphicFramePr>
            <a:graphicFrameLocks/>
          </p:cNvGraphicFramePr>
          <p:nvPr>
            <p:extLst>
              <p:ext uri="{D42A27DB-BD31-4B8C-83A1-F6EECF244321}">
                <p14:modId xmlns:p14="http://schemas.microsoft.com/office/powerpoint/2010/main" val="3354371926"/>
              </p:ext>
            </p:extLst>
          </p:nvPr>
        </p:nvGraphicFramePr>
        <p:xfrm>
          <a:off x="827585" y="2419187"/>
          <a:ext cx="7086600" cy="4305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圖表 2">
            <a:extLst>
              <a:ext uri="{FF2B5EF4-FFF2-40B4-BE49-F238E27FC236}">
                <a16:creationId xmlns:a16="http://schemas.microsoft.com/office/drawing/2014/main" id="{00000000-0008-0000-0D00-000002000000}"/>
              </a:ext>
            </a:extLst>
          </p:cNvPr>
          <p:cNvGraphicFramePr>
            <a:graphicFrameLocks/>
          </p:cNvGraphicFramePr>
          <p:nvPr>
            <p:extLst>
              <p:ext uri="{D42A27DB-BD31-4B8C-83A1-F6EECF244321}">
                <p14:modId xmlns:p14="http://schemas.microsoft.com/office/powerpoint/2010/main" val="113030384"/>
              </p:ext>
            </p:extLst>
          </p:nvPr>
        </p:nvGraphicFramePr>
        <p:xfrm>
          <a:off x="827585" y="2404197"/>
          <a:ext cx="7086600" cy="43053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17</a:t>
            </a:fld>
            <a:endParaRPr lang="zh-TW" altLang="en-US"/>
          </a:p>
        </p:txBody>
      </p:sp>
      <p:sp>
        <p:nvSpPr>
          <p:cNvPr id="12" name="文字方塊 11"/>
          <p:cNvSpPr txBox="1"/>
          <p:nvPr/>
        </p:nvSpPr>
        <p:spPr>
          <a:xfrm>
            <a:off x="755576" y="1916832"/>
            <a:ext cx="5112568" cy="369332"/>
          </a:xfrm>
          <a:prstGeom prst="rect">
            <a:avLst/>
          </a:prstGeom>
          <a:noFill/>
        </p:spPr>
        <p:txBody>
          <a:bodyPr wrap="square" rtlCol="0">
            <a:spAutoFit/>
          </a:bodyPr>
          <a:lstStyle/>
          <a:p>
            <a:pPr>
              <a:buFont typeface="Arial" pitchFamily="34" charset="0"/>
              <a:buChar char="•"/>
            </a:pPr>
            <a:r>
              <a:rPr lang="en-US" altLang="zh-TW" b="1" dirty="0">
                <a:latin typeface="微軟正黑體" pitchFamily="34" charset="-120"/>
                <a:ea typeface="微軟正黑體" pitchFamily="34" charset="-120"/>
              </a:rPr>
              <a:t>2022</a:t>
            </a:r>
            <a:r>
              <a:rPr lang="zh-TW" altLang="en-US" b="1" dirty="0">
                <a:latin typeface="微軟正黑體" pitchFamily="34" charset="-120"/>
                <a:ea typeface="微軟正黑體" pitchFamily="34" charset="-120"/>
              </a:rPr>
              <a:t>年</a:t>
            </a:r>
            <a:r>
              <a:rPr lang="en-US" altLang="zh-TW" b="1" dirty="0">
                <a:latin typeface="微軟正黑體" pitchFamily="34" charset="-120"/>
                <a:ea typeface="微軟正黑體" pitchFamily="34" charset="-120"/>
              </a:rPr>
              <a:t>1-6</a:t>
            </a:r>
            <a:r>
              <a:rPr lang="zh-TW" altLang="en-US" b="1" dirty="0">
                <a:latin typeface="微軟正黑體" pitchFamily="34" charset="-120"/>
                <a:ea typeface="微軟正黑體" pitchFamily="34" charset="-120"/>
              </a:rPr>
              <a:t>月  各類產品銷貨金額百分比</a:t>
            </a:r>
          </a:p>
        </p:txBody>
      </p:sp>
      <p:grpSp>
        <p:nvGrpSpPr>
          <p:cNvPr id="2" name="群組 32"/>
          <p:cNvGrpSpPr/>
          <p:nvPr/>
        </p:nvGrpSpPr>
        <p:grpSpPr>
          <a:xfrm>
            <a:off x="827585" y="692695"/>
            <a:ext cx="2592288" cy="864097"/>
            <a:chOff x="827582" y="404663"/>
            <a:chExt cx="3634872" cy="1146719"/>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graphicFrame>
        <p:nvGraphicFramePr>
          <p:cNvPr id="8" name="圖表 7">
            <a:extLst>
              <a:ext uri="{FF2B5EF4-FFF2-40B4-BE49-F238E27FC236}">
                <a16:creationId xmlns:a16="http://schemas.microsoft.com/office/drawing/2014/main" id="{7411FE5D-D1B4-731E-19CE-2AE8CB237345}"/>
              </a:ext>
            </a:extLst>
          </p:cNvPr>
          <p:cNvGraphicFramePr>
            <a:graphicFrameLocks/>
          </p:cNvGraphicFramePr>
          <p:nvPr>
            <p:extLst>
              <p:ext uri="{D42A27DB-BD31-4B8C-83A1-F6EECF244321}">
                <p14:modId xmlns:p14="http://schemas.microsoft.com/office/powerpoint/2010/main" val="1921076240"/>
              </p:ext>
            </p:extLst>
          </p:nvPr>
        </p:nvGraphicFramePr>
        <p:xfrm>
          <a:off x="1524913" y="2468725"/>
          <a:ext cx="5832649" cy="40701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圖表 2">
            <a:extLst>
              <a:ext uri="{FF2B5EF4-FFF2-40B4-BE49-F238E27FC236}">
                <a16:creationId xmlns:a16="http://schemas.microsoft.com/office/drawing/2014/main" id="{00000000-0008-0000-0E00-000002000000}"/>
              </a:ext>
            </a:extLst>
          </p:cNvPr>
          <p:cNvGraphicFramePr>
            <a:graphicFrameLocks/>
          </p:cNvGraphicFramePr>
          <p:nvPr>
            <p:extLst>
              <p:ext uri="{D42A27DB-BD31-4B8C-83A1-F6EECF244321}">
                <p14:modId xmlns:p14="http://schemas.microsoft.com/office/powerpoint/2010/main" val="1162211934"/>
              </p:ext>
            </p:extLst>
          </p:nvPr>
        </p:nvGraphicFramePr>
        <p:xfrm>
          <a:off x="1538667" y="2526355"/>
          <a:ext cx="6561725" cy="404812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18</a:t>
            </a:fld>
            <a:endParaRPr lang="zh-TW" altLang="en-US"/>
          </a:p>
        </p:txBody>
      </p:sp>
      <p:sp>
        <p:nvSpPr>
          <p:cNvPr id="22532" name="文字方塊 1"/>
          <p:cNvSpPr txBox="1">
            <a:spLocks noChangeArrowheads="1"/>
          </p:cNvSpPr>
          <p:nvPr/>
        </p:nvSpPr>
        <p:spPr bwMode="auto">
          <a:xfrm>
            <a:off x="5361310" y="2157363"/>
            <a:ext cx="3459162" cy="263525"/>
          </a:xfrm>
          <a:prstGeom prst="rect">
            <a:avLst/>
          </a:prstGeom>
          <a:noFill/>
          <a:ln w="9525">
            <a:noFill/>
            <a:miter lim="800000"/>
            <a:headEnd/>
            <a:tailEnd/>
          </a:ln>
        </p:spPr>
        <p:txBody>
          <a:bodyPr/>
          <a:lstStyle/>
          <a:p>
            <a:r>
              <a:rPr kumimoji="0" lang="zh-TW" altLang="en-US" sz="1400" dirty="0">
                <a:latin typeface="微軟正黑體" pitchFamily="34" charset="-120"/>
                <a:ea typeface="微軟正黑體" pitchFamily="34" charset="-120"/>
              </a:rPr>
              <a:t>單位：新台幣仟元，惟基本每股盈餘為元</a:t>
            </a:r>
          </a:p>
        </p:txBody>
      </p:sp>
      <p:sp>
        <p:nvSpPr>
          <p:cNvPr id="29" name="文字版面配置區 3"/>
          <p:cNvSpPr txBox="1">
            <a:spLocks/>
          </p:cNvSpPr>
          <p:nvPr/>
        </p:nvSpPr>
        <p:spPr bwMode="auto">
          <a:xfrm>
            <a:off x="611560" y="1628800"/>
            <a:ext cx="7775575"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lnSpc>
                <a:spcPct val="200000"/>
              </a:lnSpc>
              <a:spcBef>
                <a:spcPct val="20000"/>
              </a:spcBef>
              <a:buFont typeface="Arial" pitchFamily="34" charset="0"/>
              <a:buChar char="•"/>
              <a:defRPr/>
            </a:pPr>
            <a:r>
              <a:rPr kumimoji="0" lang="en-US" altLang="zh-TW" sz="1600" b="1" dirty="0">
                <a:latin typeface="微軟正黑體" panose="020B0604030504040204" pitchFamily="34" charset="-120"/>
                <a:ea typeface="微軟正黑體" panose="020B0604030504040204" pitchFamily="34" charset="-120"/>
              </a:rPr>
              <a:t>2021 </a:t>
            </a:r>
            <a:r>
              <a:rPr kumimoji="0" lang="zh-TW" altLang="en-US" sz="1600" b="1" dirty="0">
                <a:latin typeface="微軟正黑體" panose="020B0604030504040204" pitchFamily="34" charset="-120"/>
                <a:ea typeface="微軟正黑體" panose="020B0604030504040204" pitchFamily="34" charset="-120"/>
              </a:rPr>
              <a:t>年與</a:t>
            </a:r>
            <a:r>
              <a:rPr kumimoji="0" lang="en-US" altLang="zh-TW" sz="1600" b="1" dirty="0">
                <a:latin typeface="微軟正黑體" panose="020B0604030504040204" pitchFamily="34" charset="-120"/>
                <a:ea typeface="微軟正黑體" panose="020B0604030504040204" pitchFamily="34" charset="-120"/>
              </a:rPr>
              <a:t>2022</a:t>
            </a:r>
            <a:r>
              <a:rPr kumimoji="0" lang="zh-TW" altLang="en-US" sz="1600" b="1" dirty="0">
                <a:latin typeface="微軟正黑體" panose="020B0604030504040204" pitchFamily="34" charset="-120"/>
                <a:ea typeface="微軟正黑體" panose="020B0604030504040204" pitchFamily="34" charset="-120"/>
              </a:rPr>
              <a:t>年</a:t>
            </a:r>
            <a:r>
              <a:rPr kumimoji="0" lang="en-US" altLang="zh-TW" sz="1600" b="1" dirty="0">
                <a:latin typeface="微軟正黑體" panose="020B0604030504040204" pitchFamily="34" charset="-120"/>
                <a:ea typeface="微軟正黑體" panose="020B0604030504040204" pitchFamily="34" charset="-120"/>
              </a:rPr>
              <a:t>1~6</a:t>
            </a:r>
            <a:r>
              <a:rPr kumimoji="0" lang="zh-TW" altLang="en-US" sz="1600" b="1" dirty="0">
                <a:latin typeface="微軟正黑體" panose="020B0604030504040204" pitchFamily="34" charset="-120"/>
                <a:ea typeface="微軟正黑體" panose="020B0604030504040204" pitchFamily="34" charset="-120"/>
              </a:rPr>
              <a:t>月</a:t>
            </a:r>
            <a:r>
              <a:rPr kumimoji="0" lang="zh-TW" altLang="en-US" sz="16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營運表現</a:t>
            </a:r>
            <a:r>
              <a:rPr kumimoji="0" lang="en-US" altLang="zh-TW" sz="16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a:t>
            </a:r>
            <a:r>
              <a:rPr kumimoji="0" lang="zh-TW" altLang="en-US" sz="16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合併報表</a:t>
            </a:r>
            <a:r>
              <a:rPr kumimoji="0" lang="en-US" altLang="zh-TW" sz="16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a:t>
            </a:r>
            <a:endParaRPr kumimoji="0" lang="zh-TW" altLang="en-US" sz="16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grpSp>
        <p:nvGrpSpPr>
          <p:cNvPr id="2" name="群組 33"/>
          <p:cNvGrpSpPr/>
          <p:nvPr/>
        </p:nvGrpSpPr>
        <p:grpSpPr>
          <a:xfrm>
            <a:off x="827584" y="764704"/>
            <a:ext cx="2016224" cy="720080"/>
            <a:chOff x="827582" y="404663"/>
            <a:chExt cx="3634872" cy="1146719"/>
          </a:xfrm>
        </p:grpSpPr>
        <p:pic>
          <p:nvPicPr>
            <p:cNvPr id="35" name="圖片 34"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6" name="矩形 35"/>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graphicFrame>
        <p:nvGraphicFramePr>
          <p:cNvPr id="10" name="表格 9"/>
          <p:cNvGraphicFramePr>
            <a:graphicFrameLocks noGrp="1"/>
          </p:cNvGraphicFramePr>
          <p:nvPr>
            <p:extLst>
              <p:ext uri="{D42A27DB-BD31-4B8C-83A1-F6EECF244321}">
                <p14:modId xmlns:p14="http://schemas.microsoft.com/office/powerpoint/2010/main" val="2880647415"/>
              </p:ext>
            </p:extLst>
          </p:nvPr>
        </p:nvGraphicFramePr>
        <p:xfrm>
          <a:off x="802926" y="2527378"/>
          <a:ext cx="7001522" cy="3714422"/>
        </p:xfrm>
        <a:graphic>
          <a:graphicData uri="http://schemas.openxmlformats.org/drawingml/2006/table">
            <a:tbl>
              <a:tblPr/>
              <a:tblGrid>
                <a:gridCol w="1405105">
                  <a:extLst>
                    <a:ext uri="{9D8B030D-6E8A-4147-A177-3AD203B41FA5}">
                      <a16:colId xmlns:a16="http://schemas.microsoft.com/office/drawing/2014/main" val="20000"/>
                    </a:ext>
                  </a:extLst>
                </a:gridCol>
                <a:gridCol w="1635976">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1008113">
                  <a:extLst>
                    <a:ext uri="{9D8B030D-6E8A-4147-A177-3AD203B41FA5}">
                      <a16:colId xmlns:a16="http://schemas.microsoft.com/office/drawing/2014/main" val="20005"/>
                    </a:ext>
                  </a:extLst>
                </a:gridCol>
              </a:tblGrid>
              <a:tr h="230384">
                <a:tc>
                  <a:txBody>
                    <a:bodyPr/>
                    <a:lstStyle/>
                    <a:p>
                      <a:pPr algn="l" rtl="0" fontAlgn="ctr"/>
                      <a:r>
                        <a:rPr lang="zh-TW" altLang="en-US" sz="1400" b="0" i="0" u="none" strike="noStrike" dirty="0">
                          <a:solidFill>
                            <a:srgbClr val="FFFFFF"/>
                          </a:solidFill>
                          <a:effectLst/>
                          <a:latin typeface="微軟正黑體" panose="020B0604030504040204" pitchFamily="34" charset="-120"/>
                          <a:ea typeface="微軟正黑體" panose="020B0604030504040204" pitchFamily="34" charset="-120"/>
                        </a:rPr>
                        <a:t>期別</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B280F"/>
                    </a:solidFill>
                  </a:tcPr>
                </a:tc>
                <a:tc gridSpan="2">
                  <a:txBody>
                    <a:bodyPr/>
                    <a:lstStyle/>
                    <a:p>
                      <a:pPr algn="ctr" rtl="0" fontAlgn="ctr"/>
                      <a:r>
                        <a:rPr lang="en-US" altLang="zh-TW" sz="1400" b="0" i="0" u="none" strike="noStrike" dirty="0">
                          <a:solidFill>
                            <a:srgbClr val="FFFFFF"/>
                          </a:solidFill>
                          <a:effectLst/>
                          <a:latin typeface="微軟正黑體" panose="020B0604030504040204" pitchFamily="34" charset="-120"/>
                          <a:ea typeface="微軟正黑體" panose="020B0604030504040204" pitchFamily="34" charset="-120"/>
                        </a:rPr>
                        <a:t>2022</a:t>
                      </a:r>
                      <a:r>
                        <a:rPr lang="zh-TW" altLang="en-US" sz="1400" b="0" i="0" u="none" strike="noStrike" dirty="0">
                          <a:solidFill>
                            <a:srgbClr val="FFFFFF"/>
                          </a:solidFill>
                          <a:effectLst/>
                          <a:latin typeface="微軟正黑體" panose="020B0604030504040204" pitchFamily="34" charset="-120"/>
                          <a:ea typeface="微軟正黑體" panose="020B0604030504040204" pitchFamily="34" charset="-120"/>
                        </a:rPr>
                        <a:t>年</a:t>
                      </a:r>
                      <a:r>
                        <a:rPr lang="en-US" altLang="zh-TW" sz="1400" b="0" i="0" u="none" strike="noStrike" dirty="0">
                          <a:solidFill>
                            <a:srgbClr val="FFFFFF"/>
                          </a:solidFill>
                          <a:effectLst/>
                          <a:latin typeface="微軟正黑體" panose="020B0604030504040204" pitchFamily="34" charset="-120"/>
                          <a:ea typeface="微軟正黑體" panose="020B0604030504040204" pitchFamily="34" charset="-120"/>
                        </a:rPr>
                        <a:t>1</a:t>
                      </a:r>
                      <a:r>
                        <a:rPr lang="zh-TW" altLang="en-US" sz="1400" b="0" i="0" u="none" strike="noStrike" dirty="0">
                          <a:solidFill>
                            <a:srgbClr val="FFFFFF"/>
                          </a:solidFill>
                          <a:effectLst/>
                          <a:latin typeface="微軟正黑體" panose="020B0604030504040204" pitchFamily="34" charset="-120"/>
                          <a:ea typeface="微軟正黑體" panose="020B0604030504040204" pitchFamily="34" charset="-120"/>
                        </a:rPr>
                        <a:t>月至</a:t>
                      </a:r>
                      <a:r>
                        <a:rPr lang="en-US" altLang="zh-TW" sz="1400" b="0" i="0" u="none" strike="noStrike" dirty="0">
                          <a:solidFill>
                            <a:srgbClr val="FFFFFF"/>
                          </a:solidFill>
                          <a:effectLst/>
                          <a:latin typeface="微軟正黑體" panose="020B0604030504040204" pitchFamily="34" charset="-120"/>
                          <a:ea typeface="微軟正黑體" panose="020B0604030504040204" pitchFamily="34" charset="-120"/>
                        </a:rPr>
                        <a:t>6</a:t>
                      </a:r>
                      <a:r>
                        <a:rPr lang="zh-TW" altLang="en-US" sz="1400" b="0" i="0" u="none" strike="noStrike" dirty="0">
                          <a:solidFill>
                            <a:srgbClr val="FFFFFF"/>
                          </a:solidFill>
                          <a:effectLst/>
                          <a:latin typeface="微軟正黑體" panose="020B0604030504040204" pitchFamily="34" charset="-120"/>
                          <a:ea typeface="微軟正黑體" panose="020B0604030504040204" pitchFamily="34" charset="-120"/>
                        </a:rPr>
                        <a:t>月</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B280F"/>
                    </a:solidFill>
                  </a:tcPr>
                </a:tc>
                <a:tc hMerge="1">
                  <a:txBody>
                    <a:bodyPr/>
                    <a:lstStyle/>
                    <a:p>
                      <a:endParaRPr lang="zh-TW" altLang="en-US"/>
                    </a:p>
                  </a:txBody>
                  <a:tcP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0000"/>
                    </a:solidFill>
                  </a:tcPr>
                </a:tc>
                <a:tc gridSpan="2">
                  <a:txBody>
                    <a:bodyPr/>
                    <a:lstStyle/>
                    <a:p>
                      <a:pPr algn="ctr" rtl="0" fontAlgn="ctr"/>
                      <a:r>
                        <a:rPr lang="en-US" altLang="zh-TW" sz="1400" b="0" i="0" u="none" strike="noStrike" dirty="0">
                          <a:solidFill>
                            <a:srgbClr val="FFFFFF"/>
                          </a:solidFill>
                          <a:effectLst/>
                          <a:latin typeface="微軟正黑體" panose="020B0604030504040204" pitchFamily="34" charset="-120"/>
                          <a:ea typeface="微軟正黑體" panose="020B0604030504040204" pitchFamily="34" charset="-120"/>
                        </a:rPr>
                        <a:t>2021</a:t>
                      </a:r>
                      <a:r>
                        <a:rPr lang="zh-TW" altLang="en-US" sz="1400" b="0" i="0" u="none" strike="noStrike" dirty="0">
                          <a:solidFill>
                            <a:srgbClr val="FFFFFF"/>
                          </a:solidFill>
                          <a:effectLst/>
                          <a:latin typeface="微軟正黑體" panose="020B0604030504040204" pitchFamily="34" charset="-120"/>
                          <a:ea typeface="微軟正黑體" panose="020B0604030504040204" pitchFamily="34" charset="-120"/>
                        </a:rPr>
                        <a:t>年</a:t>
                      </a:r>
                      <a:r>
                        <a:rPr lang="en-US" altLang="zh-TW" sz="1400" b="0" i="0" u="none" strike="noStrike" dirty="0">
                          <a:solidFill>
                            <a:srgbClr val="FFFFFF"/>
                          </a:solidFill>
                          <a:effectLst/>
                          <a:latin typeface="微軟正黑體" panose="020B0604030504040204" pitchFamily="34" charset="-120"/>
                          <a:ea typeface="微軟正黑體" panose="020B0604030504040204" pitchFamily="34" charset="-120"/>
                        </a:rPr>
                        <a:t>1</a:t>
                      </a:r>
                      <a:r>
                        <a:rPr lang="zh-TW" altLang="en-US" sz="1400" b="0" i="0" u="none" strike="noStrike" dirty="0">
                          <a:solidFill>
                            <a:srgbClr val="FFFFFF"/>
                          </a:solidFill>
                          <a:effectLst/>
                          <a:latin typeface="微軟正黑體" panose="020B0604030504040204" pitchFamily="34" charset="-120"/>
                          <a:ea typeface="微軟正黑體" panose="020B0604030504040204" pitchFamily="34" charset="-120"/>
                        </a:rPr>
                        <a:t>月至</a:t>
                      </a:r>
                      <a:r>
                        <a:rPr lang="en-US" altLang="zh-TW" sz="1400" b="0" i="0" u="none" strike="noStrike" dirty="0">
                          <a:solidFill>
                            <a:srgbClr val="FFFFFF"/>
                          </a:solidFill>
                          <a:effectLst/>
                          <a:latin typeface="微軟正黑體" panose="020B0604030504040204" pitchFamily="34" charset="-120"/>
                          <a:ea typeface="微軟正黑體" panose="020B0604030504040204" pitchFamily="34" charset="-120"/>
                        </a:rPr>
                        <a:t>6</a:t>
                      </a:r>
                      <a:r>
                        <a:rPr lang="zh-TW" altLang="en-US" sz="1400" b="0" i="0" u="none" strike="noStrike" dirty="0">
                          <a:solidFill>
                            <a:srgbClr val="FFFFFF"/>
                          </a:solidFill>
                          <a:effectLst/>
                          <a:latin typeface="微軟正黑體" panose="020B0604030504040204" pitchFamily="34" charset="-120"/>
                          <a:ea typeface="微軟正黑體" panose="020B0604030504040204" pitchFamily="34" charset="-120"/>
                        </a:rPr>
                        <a:t>月</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B280F"/>
                    </a:solidFill>
                  </a:tcPr>
                </a:tc>
                <a:tc hMerge="1">
                  <a:txBody>
                    <a:bodyPr/>
                    <a:lstStyle/>
                    <a:p>
                      <a:endParaRPr lang="zh-TW" altLang="en-US"/>
                    </a:p>
                  </a:txBody>
                  <a:tcP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zh-TW" altLang="en-US" sz="1400" b="0" i="0" u="none" strike="noStrike" dirty="0">
                          <a:solidFill>
                            <a:srgbClr val="FFFFFF"/>
                          </a:solidFill>
                          <a:effectLst/>
                          <a:latin typeface="微軟正黑體" panose="020B0604030504040204" pitchFamily="34" charset="-120"/>
                          <a:ea typeface="微軟正黑體" panose="020B0604030504040204" pitchFamily="34" charset="-120"/>
                        </a:rPr>
                        <a:t>年增率</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B280F"/>
                    </a:solidFill>
                  </a:tcPr>
                </a:tc>
                <a:extLst>
                  <a:ext uri="{0D108BD9-81ED-4DB2-BD59-A6C34878D82A}">
                    <a16:rowId xmlns:a16="http://schemas.microsoft.com/office/drawing/2014/main" val="10000"/>
                  </a:ext>
                </a:extLst>
              </a:tr>
              <a:tr h="230384">
                <a:tc>
                  <a:txBody>
                    <a:bodyPr/>
                    <a:lstStyle/>
                    <a:p>
                      <a:pPr marL="0" algn="l" defTabSz="914400" rtl="0" eaLnBrk="1" fontAlgn="ctr" latinLnBrk="0" hangingPunct="1"/>
                      <a:r>
                        <a:rPr lang="zh-TW" altLang="en-US" sz="1400" b="0" i="0" u="none" strike="noStrike" kern="1200" dirty="0">
                          <a:solidFill>
                            <a:srgbClr val="FFFFFF"/>
                          </a:solidFill>
                          <a:effectLst/>
                          <a:latin typeface="微軟正黑體" panose="020B0604030504040204" pitchFamily="34" charset="-120"/>
                          <a:ea typeface="微軟正黑體" panose="020B0604030504040204" pitchFamily="34" charset="-120"/>
                          <a:cs typeface="+mn-cs"/>
                        </a:rPr>
                        <a:t>項目 </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BB280F"/>
                    </a:solidFill>
                  </a:tcPr>
                </a:tc>
                <a:tc>
                  <a:txBody>
                    <a:bodyPr/>
                    <a:lstStyle/>
                    <a:p>
                      <a:pPr marL="0" algn="ctr" defTabSz="914400" rtl="0" eaLnBrk="1" fontAlgn="ctr" latinLnBrk="0" hangingPunct="1"/>
                      <a:r>
                        <a:rPr lang="zh-TW" altLang="en-US" sz="1400" b="0" i="0" u="none" strike="noStrike" kern="1200" dirty="0">
                          <a:solidFill>
                            <a:srgbClr val="FFFFFF"/>
                          </a:solidFill>
                          <a:effectLst/>
                          <a:latin typeface="微軟正黑體" panose="020B0604030504040204" pitchFamily="34" charset="-120"/>
                          <a:ea typeface="微軟正黑體" panose="020B0604030504040204" pitchFamily="34" charset="-120"/>
                          <a:cs typeface="+mn-cs"/>
                        </a:rPr>
                        <a:t>金額</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BB280F"/>
                    </a:solidFill>
                  </a:tcPr>
                </a:tc>
                <a:tc>
                  <a:txBody>
                    <a:bodyPr/>
                    <a:lstStyle/>
                    <a:p>
                      <a:pPr marL="0" algn="ctr" defTabSz="914400" rtl="0" eaLnBrk="1" fontAlgn="ctr" latinLnBrk="0" hangingPunct="1"/>
                      <a:r>
                        <a:rPr lang="en-US" altLang="zh-TW" sz="1400" b="0" i="0" u="none" strike="noStrike" kern="1200" dirty="0">
                          <a:solidFill>
                            <a:srgbClr val="FFFFFF"/>
                          </a:solidFill>
                          <a:effectLst/>
                          <a:latin typeface="微軟正黑體" panose="020B0604030504040204" pitchFamily="34" charset="-120"/>
                          <a:ea typeface="微軟正黑體" panose="020B0604030504040204" pitchFamily="34" charset="-120"/>
                          <a:cs typeface="+mn-cs"/>
                        </a:rPr>
                        <a:t>% </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BB280F"/>
                    </a:solidFill>
                  </a:tcPr>
                </a:tc>
                <a:tc>
                  <a:txBody>
                    <a:bodyPr/>
                    <a:lstStyle/>
                    <a:p>
                      <a:pPr marL="0" algn="ctr" defTabSz="914400" rtl="0" eaLnBrk="1" fontAlgn="ctr" latinLnBrk="0" hangingPunct="1"/>
                      <a:r>
                        <a:rPr lang="zh-TW" altLang="en-US" sz="1400" b="0" i="0" u="none" strike="noStrike" kern="1200" dirty="0">
                          <a:solidFill>
                            <a:srgbClr val="FFFFFF"/>
                          </a:solidFill>
                          <a:effectLst/>
                          <a:latin typeface="微軟正黑體" panose="020B0604030504040204" pitchFamily="34" charset="-120"/>
                          <a:ea typeface="微軟正黑體" panose="020B0604030504040204" pitchFamily="34" charset="-120"/>
                          <a:cs typeface="+mn-cs"/>
                        </a:rPr>
                        <a:t>金額</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BB280F"/>
                    </a:solidFill>
                  </a:tcPr>
                </a:tc>
                <a:tc>
                  <a:txBody>
                    <a:bodyPr/>
                    <a:lstStyle/>
                    <a:p>
                      <a:pPr marL="0" algn="ctr" defTabSz="914400" rtl="0" eaLnBrk="1" fontAlgn="ctr" latinLnBrk="0" hangingPunct="1"/>
                      <a:r>
                        <a:rPr lang="en-US" altLang="zh-TW" sz="1400" b="0" i="0" u="none" strike="noStrike" kern="1200" dirty="0">
                          <a:solidFill>
                            <a:srgbClr val="FFFFFF"/>
                          </a:solidFill>
                          <a:effectLst/>
                          <a:latin typeface="微軟正黑體" panose="020B0604030504040204" pitchFamily="34" charset="-120"/>
                          <a:ea typeface="微軟正黑體" panose="020B0604030504040204" pitchFamily="34" charset="-120"/>
                          <a:cs typeface="+mn-cs"/>
                        </a:rPr>
                        <a:t>% </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BB280F"/>
                    </a:solidFill>
                  </a:tcPr>
                </a:tc>
                <a:tc>
                  <a:txBody>
                    <a:bodyPr/>
                    <a:lstStyle/>
                    <a:p>
                      <a:pPr marL="0" algn="ctr" defTabSz="914400" rtl="0" eaLnBrk="1" fontAlgn="ctr" latinLnBrk="0" hangingPunct="1"/>
                      <a:r>
                        <a:rPr lang="en-US" altLang="zh-TW" sz="1400" b="0" i="0" u="none" strike="noStrike" kern="1200" dirty="0">
                          <a:solidFill>
                            <a:srgbClr val="FFFFFF"/>
                          </a:solidFill>
                          <a:effectLst/>
                          <a:latin typeface="微軟正黑體" panose="020B0604030504040204" pitchFamily="34" charset="-120"/>
                          <a:ea typeface="微軟正黑體" panose="020B0604030504040204" pitchFamily="34" charset="-120"/>
                          <a:cs typeface="+mn-cs"/>
                        </a:rPr>
                        <a:t>% </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BB280F"/>
                    </a:solidFill>
                  </a:tcPr>
                </a:tc>
                <a:extLst>
                  <a:ext uri="{0D108BD9-81ED-4DB2-BD59-A6C34878D82A}">
                    <a16:rowId xmlns:a16="http://schemas.microsoft.com/office/drawing/2014/main" val="10001"/>
                  </a:ext>
                </a:extLst>
              </a:tr>
              <a:tr h="296838">
                <a:tc>
                  <a:txBody>
                    <a:bodyPr/>
                    <a:lstStyle/>
                    <a:p>
                      <a:pPr algn="l" rtl="0"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營業收入 </a:t>
                      </a:r>
                    </a:p>
                  </a:txBody>
                  <a:tcPr marL="9525" marR="9525" marT="9525" marB="0" anchor="ctr">
                    <a:lnL>
                      <a:noFill/>
                    </a:lnL>
                    <a:lnR>
                      <a:noFill/>
                    </a:lnR>
                    <a:lnT>
                      <a:noFill/>
                    </a:lnT>
                    <a:lnB>
                      <a:noFill/>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13,728,485 </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100.0 </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13,183,573 </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100.0 </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lvl="1"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4.1 </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243643">
                <a:tc>
                  <a:txBody>
                    <a:bodyPr/>
                    <a:lstStyle/>
                    <a:p>
                      <a:pPr algn="l" rtl="0"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營業成本 </a:t>
                      </a:r>
                    </a:p>
                  </a:txBody>
                  <a:tcPr marL="9525" marR="9525" marT="9525" marB="0" anchor="ctr">
                    <a:lnL>
                      <a:noFill/>
                    </a:lnL>
                    <a:lnR>
                      <a:noFill/>
                    </a:lnR>
                    <a:lnT>
                      <a:noFill/>
                    </a:lnT>
                    <a:lnB>
                      <a:noFill/>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12,538,823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91.3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11,759,557</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89.2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lvl="1"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6.6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10003"/>
                  </a:ext>
                </a:extLst>
              </a:tr>
              <a:tr h="292371">
                <a:tc>
                  <a:txBody>
                    <a:bodyPr/>
                    <a:lstStyle/>
                    <a:p>
                      <a:pPr algn="l" rtl="0"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營業毛利 </a:t>
                      </a:r>
                    </a:p>
                  </a:txBody>
                  <a:tcPr marL="9525" marR="9525" marT="9525" marB="0" anchor="ctr">
                    <a:lnL>
                      <a:noFill/>
                    </a:lnL>
                    <a:lnR>
                      <a:noFill/>
                    </a:lnR>
                    <a:lnT>
                      <a:noFill/>
                    </a:lnT>
                    <a:lnB>
                      <a:noFill/>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1,189,662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8.7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1,424,016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10.8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1"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(16.5)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243643">
                <a:tc>
                  <a:txBody>
                    <a:bodyPr/>
                    <a:lstStyle/>
                    <a:p>
                      <a:pPr algn="l" rtl="0"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未實現銷貨毛利</a:t>
                      </a:r>
                    </a:p>
                  </a:txBody>
                  <a:tcPr marL="9525" marR="9525" marT="9525" marB="0" anchor="ctr">
                    <a:lnL>
                      <a:noFill/>
                    </a:lnL>
                    <a:lnR>
                      <a:noFill/>
                    </a:lnR>
                    <a:lnT>
                      <a:noFill/>
                    </a:lnT>
                    <a:lnB>
                      <a:noFill/>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10,771 </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0.1 </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0 </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0.0 </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lvl="1" algn="ct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extLst>
                  <a:ext uri="{0D108BD9-81ED-4DB2-BD59-A6C34878D82A}">
                    <a16:rowId xmlns:a16="http://schemas.microsoft.com/office/drawing/2014/main" val="10005"/>
                  </a:ext>
                </a:extLst>
              </a:tr>
              <a:tr h="254536">
                <a:tc>
                  <a:txBody>
                    <a:bodyPr/>
                    <a:lstStyle/>
                    <a:p>
                      <a:pPr algn="l" rtl="0"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已實現銷貨毛利</a:t>
                      </a:r>
                    </a:p>
                  </a:txBody>
                  <a:tcPr marL="9525" marR="9525" marT="9525" marB="0" anchor="ctr">
                    <a:lnL>
                      <a:noFill/>
                    </a:lnL>
                    <a:lnR>
                      <a:noFill/>
                    </a:lnR>
                    <a:lnT>
                      <a:noFill/>
                    </a:lnT>
                    <a:lnB>
                      <a:noFill/>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593 </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0.0 </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0 </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0.0 </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lvl="1" algn="ct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30384">
                <a:tc>
                  <a:txBody>
                    <a:bodyPr/>
                    <a:lstStyle/>
                    <a:p>
                      <a:pPr algn="l" rtl="0"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營業毛利淨額</a:t>
                      </a:r>
                    </a:p>
                  </a:txBody>
                  <a:tcPr marL="9525" marR="9525" marT="9525" marB="0" anchor="ctr">
                    <a:lnL>
                      <a:noFill/>
                    </a:lnL>
                    <a:lnR>
                      <a:noFill/>
                    </a:lnR>
                    <a:lnT>
                      <a:noFill/>
                    </a:lnT>
                    <a:lnB>
                      <a:noFill/>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1,179,484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8.6 </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1,424,016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10.8 </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lvl="1"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(17.2)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extLst>
                  <a:ext uri="{0D108BD9-81ED-4DB2-BD59-A6C34878D82A}">
                    <a16:rowId xmlns:a16="http://schemas.microsoft.com/office/drawing/2014/main" val="10007"/>
                  </a:ext>
                </a:extLst>
              </a:tr>
              <a:tr h="230384">
                <a:tc>
                  <a:txBody>
                    <a:bodyPr/>
                    <a:lstStyle/>
                    <a:p>
                      <a:pPr algn="l" rtl="0"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營業費用 </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no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636,038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4.6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580,161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4.4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lvl="1"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9.6 </a:t>
                      </a: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8"/>
                  </a:ext>
                </a:extLst>
              </a:tr>
              <a:tr h="292371">
                <a:tc>
                  <a:txBody>
                    <a:bodyPr/>
                    <a:lstStyle/>
                    <a:p>
                      <a:pPr algn="l" rtl="0"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營業淨利</a:t>
                      </a:r>
                    </a:p>
                  </a:txBody>
                  <a:tcPr marL="9525" marR="9525" marT="9525" marB="0" anchor="ctr">
                    <a:lnL>
                      <a:noFill/>
                    </a:lnL>
                    <a:lnR>
                      <a:noFill/>
                    </a:lnR>
                    <a:lnT>
                      <a:noFill/>
                    </a:lnT>
                    <a:lnB w="19050" cap="flat" cmpd="sng" algn="ctr">
                      <a:noFill/>
                      <a:prstDash val="solid"/>
                      <a:round/>
                      <a:headEnd type="none" w="med" len="med"/>
                      <a:tailEnd type="none" w="med" len="med"/>
                    </a:lnB>
                    <a:solidFill>
                      <a:schemeClr val="bg1">
                        <a:lumMod val="85000"/>
                      </a:schemeClr>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543,446 </a:t>
                      </a:r>
                    </a:p>
                  </a:txBody>
                  <a:tcPr marL="9525" marR="9525" marT="9525" marB="0" anchor="ctr">
                    <a:lnL>
                      <a:noFill/>
                    </a:lnL>
                    <a:lnR>
                      <a:noFill/>
                    </a:ln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4.0 </a:t>
                      </a:r>
                    </a:p>
                  </a:txBody>
                  <a:tcPr marL="9525" marR="9525" marT="9525" marB="0" anchor="ctr">
                    <a:lnL>
                      <a:noFill/>
                    </a:lnL>
                    <a:lnR>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bg1">
                        <a:lumMod val="85000"/>
                      </a:schemeClr>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843,855 </a:t>
                      </a:r>
                    </a:p>
                  </a:txBody>
                  <a:tcPr marL="9525" marR="9525" marT="9525" marB="0" anchor="ctr">
                    <a:lnL>
                      <a:noFill/>
                    </a:lnL>
                    <a:lnR>
                      <a:noFill/>
                    </a:ln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6.4 </a:t>
                      </a:r>
                    </a:p>
                  </a:txBody>
                  <a:tcPr marL="9525" marR="9525" marT="9525" marB="0" anchor="ctr">
                    <a:lnL>
                      <a:noFill/>
                    </a:lnL>
                    <a:lnR>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bg1">
                        <a:lumMod val="85000"/>
                      </a:schemeClr>
                    </a:solidFill>
                  </a:tcPr>
                </a:tc>
                <a:tc>
                  <a:txBody>
                    <a:bodyPr/>
                    <a:lstStyle/>
                    <a:p>
                      <a:pPr lvl="1"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(35.6)</a:t>
                      </a:r>
                    </a:p>
                  </a:txBody>
                  <a:tcPr marL="9525" marR="9525" marT="9525" marB="0" anchor="ctr">
                    <a:lnL>
                      <a:noFill/>
                    </a:lnL>
                    <a:lnR>
                      <a:noFill/>
                    </a:lnR>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r h="292371">
                <a:tc>
                  <a:txBody>
                    <a:bodyPr/>
                    <a:lstStyle/>
                    <a:p>
                      <a:pPr algn="l" rtl="0"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營業外收入</a:t>
                      </a:r>
                    </a:p>
                  </a:txBody>
                  <a:tcPr marL="9525" marR="9525" marT="9525" marB="0" anchor="ctr">
                    <a:lnL>
                      <a:noFill/>
                    </a:lnL>
                    <a:lnR>
                      <a:noFill/>
                    </a:lnR>
                    <a:lnT>
                      <a:noFill/>
                    </a:lnT>
                    <a:lnB w="19050" cap="flat" cmpd="sng" algn="ctr">
                      <a:noFill/>
                      <a:prstDash val="solid"/>
                      <a:round/>
                      <a:headEnd type="none" w="med" len="med"/>
                      <a:tailEnd type="none" w="med" len="med"/>
                    </a:lnB>
                  </a:tcPr>
                </a:tc>
                <a:tc>
                  <a:txBody>
                    <a:bodyPr/>
                    <a:lstStyle/>
                    <a:p>
                      <a:pPr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(194,884)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(1.4) </a:t>
                      </a:r>
                    </a:p>
                  </a:txBody>
                  <a:tcPr marL="9525" marR="9525" marT="9525" marB="0" anchor="ctr">
                    <a:lnL>
                      <a:noFill/>
                    </a:lnL>
                    <a:lnR>
                      <a:noFill/>
                    </a:lnR>
                    <a:lnT>
                      <a:noFill/>
                    </a:lnT>
                    <a:lnB w="19050" cap="flat" cmpd="sng" algn="ctr">
                      <a:no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247,209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1.9 </a:t>
                      </a:r>
                    </a:p>
                  </a:txBody>
                  <a:tcPr marL="9525" marR="9525" marT="9525" marB="0" anchor="ctr">
                    <a:lnL>
                      <a:noFill/>
                    </a:lnL>
                    <a:lnR>
                      <a:noFill/>
                    </a:lnR>
                    <a:lnT>
                      <a:noFill/>
                    </a:lnT>
                    <a:lnB w="19050" cap="flat" cmpd="sng" algn="ctr">
                      <a:noFill/>
                      <a:prstDash val="solid"/>
                      <a:round/>
                      <a:headEnd type="none" w="med" len="med"/>
                      <a:tailEnd type="none" w="med" len="med"/>
                    </a:lnB>
                  </a:tcPr>
                </a:tc>
                <a:tc>
                  <a:txBody>
                    <a:bodyPr/>
                    <a:lstStyle/>
                    <a:p>
                      <a:pPr lvl="1"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(178.8)</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52874847"/>
                  </a:ext>
                </a:extLst>
              </a:tr>
              <a:tr h="292371">
                <a:tc>
                  <a:txBody>
                    <a:bodyPr/>
                    <a:lstStyle/>
                    <a:p>
                      <a:pPr algn="l" rtl="0"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稅後淨利 </a:t>
                      </a:r>
                    </a:p>
                  </a:txBody>
                  <a:tcPr marL="9525" marR="9525" marT="9525" marB="0" anchor="ctr">
                    <a:lnL>
                      <a:noFill/>
                    </a:lnL>
                    <a:lnR>
                      <a:noFill/>
                    </a:lnR>
                    <a:lnT>
                      <a:noFill/>
                    </a:lnT>
                    <a:lnB w="19050" cap="flat" cmpd="sng" algn="ctr">
                      <a:noFill/>
                      <a:prstDash val="solid"/>
                      <a:round/>
                      <a:headEnd type="none" w="med" len="med"/>
                      <a:tailEnd type="none" w="med" len="med"/>
                    </a:lnB>
                    <a:solidFill>
                      <a:schemeClr val="bg1">
                        <a:lumMod val="85000"/>
                      </a:schemeClr>
                    </a:solidFill>
                  </a:tcPr>
                </a:tc>
                <a:tc rowSpan="2">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158,674 </a:t>
                      </a:r>
                    </a:p>
                  </a:txBody>
                  <a:tcPr marL="9525" marR="9525" marT="9525" marB="0" anchor="ctr">
                    <a:lnL>
                      <a:noFill/>
                    </a:lnL>
                    <a:lnR>
                      <a:noFill/>
                    </a:lnR>
                    <a:lnT w="12700" cap="flat" cmpd="sng" algn="ctr">
                      <a:solidFill>
                        <a:schemeClr val="bg1"/>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tc rowSpan="2">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1.2 </a:t>
                      </a:r>
                    </a:p>
                  </a:txBody>
                  <a:tcPr marL="9525" marR="9525" marT="9525" marB="0" anchor="ctr">
                    <a:lnL>
                      <a:noFill/>
                    </a:lnL>
                    <a:lnR>
                      <a:noFill/>
                    </a:lnR>
                    <a:lnT>
                      <a:noFill/>
                    </a:lnT>
                    <a:lnB w="19050" cap="flat" cmpd="sng" algn="ctr">
                      <a:noFill/>
                      <a:prstDash val="solid"/>
                      <a:round/>
                      <a:headEnd type="none" w="med" len="med"/>
                      <a:tailEnd type="none" w="med" len="med"/>
                    </a:lnB>
                    <a:solidFill>
                      <a:schemeClr val="bg1">
                        <a:lumMod val="85000"/>
                      </a:schemeClr>
                    </a:solidFill>
                  </a:tcPr>
                </a:tc>
                <a:tc rowSpan="2">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796,061 </a:t>
                      </a:r>
                    </a:p>
                  </a:txBody>
                  <a:tcPr marL="9525" marR="9525" marT="9525" marB="0" anchor="ctr">
                    <a:lnL>
                      <a:noFill/>
                    </a:lnL>
                    <a:lnR>
                      <a:noFill/>
                    </a:lnR>
                    <a:lnT w="12700" cap="flat" cmpd="sng" algn="ctr">
                      <a:solidFill>
                        <a:schemeClr val="bg1"/>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tc rowSpan="2">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6.0 </a:t>
                      </a:r>
                    </a:p>
                  </a:txBody>
                  <a:tcPr marL="9525" marR="9525" marT="9525" marB="0" anchor="ctr">
                    <a:lnL>
                      <a:noFill/>
                    </a:lnL>
                    <a:lnR>
                      <a:noFill/>
                    </a:lnR>
                    <a:lnT>
                      <a:noFill/>
                    </a:lnT>
                    <a:lnB w="19050" cap="flat" cmpd="sng" algn="ctr">
                      <a:noFill/>
                      <a:prstDash val="solid"/>
                      <a:round/>
                      <a:headEnd type="none" w="med" len="med"/>
                      <a:tailEnd type="none" w="med" len="med"/>
                    </a:lnB>
                    <a:solidFill>
                      <a:schemeClr val="bg1">
                        <a:lumMod val="85000"/>
                      </a:schemeClr>
                    </a:solidFill>
                  </a:tcPr>
                </a:tc>
                <a:tc rowSpan="2">
                  <a:txBody>
                    <a:bodyPr/>
                    <a:lstStyle/>
                    <a:p>
                      <a:pPr lvl="1"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(80.1)</a:t>
                      </a:r>
                    </a:p>
                  </a:txBody>
                  <a:tcPr marL="9525" marR="9525" marT="9525" marB="0" anchor="ctr">
                    <a:lnL>
                      <a:noFill/>
                    </a:lnL>
                    <a:lnR>
                      <a:noFill/>
                    </a:lnR>
                    <a:lnT w="12700" cap="flat" cmpd="sng" algn="ctr">
                      <a:solidFill>
                        <a:schemeClr val="bg1"/>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22172840"/>
                  </a:ext>
                </a:extLst>
              </a:tr>
              <a:tr h="292371">
                <a:tc>
                  <a:txBody>
                    <a:bodyPr/>
                    <a:lstStyle/>
                    <a:p>
                      <a:pPr algn="l"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歸屬母公司業主</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a:noFill/>
                    </a:lnL>
                    <a:lnR>
                      <a:noFill/>
                    </a:lnR>
                    <a:lnT>
                      <a:noFill/>
                    </a:lnT>
                    <a:lnB w="19050" cap="flat" cmpd="sng" algn="ctr">
                      <a:noFill/>
                      <a:prstDash val="solid"/>
                      <a:round/>
                      <a:headEnd type="none" w="med" len="med"/>
                      <a:tailEnd type="none" w="med" len="med"/>
                    </a:lnB>
                    <a:solidFill>
                      <a:schemeClr val="bg1">
                        <a:lumMod val="85000"/>
                      </a:schemeClr>
                    </a:solidFill>
                  </a:tcPr>
                </a:tc>
                <a:tc vMerge="1">
                  <a:txBody>
                    <a:bodyPr/>
                    <a:lstStyle/>
                    <a:p>
                      <a:endParaRPr lang="zh-TW" altLang="en-US"/>
                    </a:p>
                  </a:txBody>
                  <a:tcP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vMerge="1">
                  <a:txBody>
                    <a:bodyPr/>
                    <a:lstStyle/>
                    <a:p>
                      <a:endParaRPr lang="zh-TW" altLang="en-US"/>
                    </a:p>
                  </a:txBody>
                  <a:tcPr>
                    <a:lnL>
                      <a:noFill/>
                    </a:lnL>
                    <a:lnR>
                      <a:noFill/>
                    </a:lnR>
                    <a:lnT>
                      <a:noFill/>
                    </a:lnT>
                    <a:lnB w="19050" cap="flat" cmpd="sng" algn="ctr">
                      <a:noFill/>
                      <a:prstDash val="solid"/>
                      <a:round/>
                      <a:headEnd type="none" w="med" len="med"/>
                      <a:tailEnd type="none" w="med" len="med"/>
                    </a:lnB>
                  </a:tcPr>
                </a:tc>
                <a:tc vMerge="1">
                  <a:txBody>
                    <a:bodyPr/>
                    <a:lstStyle/>
                    <a:p>
                      <a:endParaRPr lang="zh-TW" altLang="en-US"/>
                    </a:p>
                  </a:txBody>
                  <a:tcP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vMerge="1">
                  <a:txBody>
                    <a:bodyPr/>
                    <a:lstStyle/>
                    <a:p>
                      <a:endParaRPr lang="zh-TW" altLang="en-US"/>
                    </a:p>
                  </a:txBody>
                  <a:tcPr>
                    <a:lnL>
                      <a:noFill/>
                    </a:lnL>
                    <a:lnR>
                      <a:noFill/>
                    </a:lnR>
                    <a:lnT>
                      <a:noFill/>
                    </a:lnT>
                    <a:lnB w="19050" cap="flat" cmpd="sng" algn="ctr">
                      <a:noFill/>
                      <a:prstDash val="solid"/>
                      <a:round/>
                      <a:headEnd type="none" w="med" len="med"/>
                      <a:tailEnd type="none" w="med" len="med"/>
                    </a:lnB>
                  </a:tcPr>
                </a:tc>
                <a:tc vMerge="1">
                  <a:txBody>
                    <a:bodyPr/>
                    <a:lstStyle/>
                    <a:p>
                      <a:endParaRPr lang="zh-TW" altLang="en-US"/>
                    </a:p>
                  </a:txBody>
                  <a:tcP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127930769"/>
                  </a:ext>
                </a:extLst>
              </a:tr>
              <a:tr h="292371">
                <a:tc>
                  <a:txBody>
                    <a:bodyPr/>
                    <a:lstStyle/>
                    <a:p>
                      <a:pPr algn="l" rtl="0"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基本每股盈餘</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0.25 </a:t>
                      </a:r>
                    </a:p>
                  </a:txBody>
                  <a:tcPr marL="9525" marR="9525" marT="9525"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1.31 </a:t>
                      </a:r>
                    </a:p>
                  </a:txBody>
                  <a:tcPr marL="9525" marR="9525" marT="9525"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lvl="1"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(80.9)</a:t>
                      </a:r>
                    </a:p>
                  </a:txBody>
                  <a:tcPr marL="9525" marR="9525" marT="9525"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470834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extLst>
              <p:ext uri="{D42A27DB-BD31-4B8C-83A1-F6EECF244321}">
                <p14:modId xmlns:p14="http://schemas.microsoft.com/office/powerpoint/2010/main" val="2707747239"/>
              </p:ext>
            </p:extLst>
          </p:nvPr>
        </p:nvGraphicFramePr>
        <p:xfrm>
          <a:off x="837927" y="2402743"/>
          <a:ext cx="7848873" cy="3483389"/>
        </p:xfrm>
        <a:graphic>
          <a:graphicData uri="http://schemas.openxmlformats.org/drawingml/2006/table">
            <a:tbl>
              <a:tblPr firstRow="1" bandRow="1">
                <a:tableStyleId>{85BE263C-DBD7-4A20-BB59-AAB30ACAA65A}</a:tableStyleId>
              </a:tblPr>
              <a:tblGrid>
                <a:gridCol w="1925195">
                  <a:extLst>
                    <a:ext uri="{9D8B030D-6E8A-4147-A177-3AD203B41FA5}">
                      <a16:colId xmlns:a16="http://schemas.microsoft.com/office/drawing/2014/main" val="20000"/>
                    </a:ext>
                  </a:extLst>
                </a:gridCol>
                <a:gridCol w="1110690">
                  <a:extLst>
                    <a:ext uri="{9D8B030D-6E8A-4147-A177-3AD203B41FA5}">
                      <a16:colId xmlns:a16="http://schemas.microsoft.com/office/drawing/2014/main" val="20001"/>
                    </a:ext>
                  </a:extLst>
                </a:gridCol>
                <a:gridCol w="949872">
                  <a:extLst>
                    <a:ext uri="{9D8B030D-6E8A-4147-A177-3AD203B41FA5}">
                      <a16:colId xmlns:a16="http://schemas.microsoft.com/office/drawing/2014/main" val="20002"/>
                    </a:ext>
                  </a:extLst>
                </a:gridCol>
                <a:gridCol w="975323">
                  <a:extLst>
                    <a:ext uri="{9D8B030D-6E8A-4147-A177-3AD203B41FA5}">
                      <a16:colId xmlns:a16="http://schemas.microsoft.com/office/drawing/2014/main" val="20003"/>
                    </a:ext>
                  </a:extLst>
                </a:gridCol>
                <a:gridCol w="1015584">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936105">
                  <a:extLst>
                    <a:ext uri="{9D8B030D-6E8A-4147-A177-3AD203B41FA5}">
                      <a16:colId xmlns:a16="http://schemas.microsoft.com/office/drawing/2014/main" val="20006"/>
                    </a:ext>
                  </a:extLst>
                </a:gridCol>
              </a:tblGrid>
              <a:tr h="497627">
                <a:tc>
                  <a:txBody>
                    <a:bodyPr/>
                    <a:lstStyle/>
                    <a:p>
                      <a:pPr algn="l" fontAlgn="ctr"/>
                      <a:r>
                        <a:rPr lang="zh-TW" altLang="en-US" sz="1400" u="none" strike="noStrike" dirty="0">
                          <a:solidFill>
                            <a:schemeClr val="bg1"/>
                          </a:solidFill>
                          <a:latin typeface="微軟正黑體" pitchFamily="34" charset="-120"/>
                          <a:ea typeface="微軟正黑體" pitchFamily="34" charset="-120"/>
                        </a:rPr>
                        <a:t>項目</a:t>
                      </a:r>
                      <a:r>
                        <a:rPr lang="en-US" altLang="zh-TW" sz="1400" u="none" strike="noStrike" dirty="0">
                          <a:solidFill>
                            <a:schemeClr val="bg1"/>
                          </a:solidFill>
                          <a:latin typeface="微軟正黑體" pitchFamily="34" charset="-120"/>
                          <a:ea typeface="微軟正黑體" pitchFamily="34" charset="-120"/>
                        </a:rPr>
                        <a:t>/</a:t>
                      </a:r>
                      <a:r>
                        <a:rPr lang="zh-TW" altLang="en-US" sz="1400" u="none" strike="noStrike" dirty="0">
                          <a:solidFill>
                            <a:schemeClr val="bg1"/>
                          </a:solidFill>
                          <a:latin typeface="微軟正黑體" pitchFamily="34" charset="-120"/>
                          <a:ea typeface="微軟正黑體" pitchFamily="34" charset="-120"/>
                        </a:rPr>
                        <a:t>年度</a:t>
                      </a:r>
                      <a:endParaRPr lang="zh-TW" altLang="en-US" sz="1400" b="0" i="0" u="none" strike="noStrike" dirty="0">
                        <a:solidFill>
                          <a:schemeClr val="bg1"/>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2017</a:t>
                      </a:r>
                      <a:r>
                        <a:rPr lang="zh-TW" altLang="en-US" sz="1400" b="0" i="0" u="none" strike="noStrike" dirty="0">
                          <a:solidFill>
                            <a:schemeClr val="bg1"/>
                          </a:solidFill>
                          <a:latin typeface="微軟正黑體" pitchFamily="34" charset="-120"/>
                          <a:ea typeface="微軟正黑體" pitchFamily="34" charset="-120"/>
                        </a:rPr>
                        <a:t>年</a:t>
                      </a: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2018</a:t>
                      </a:r>
                      <a:r>
                        <a:rPr lang="zh-TW" altLang="en-US" sz="1400" b="0" i="0" u="none" strike="noStrike" dirty="0">
                          <a:solidFill>
                            <a:schemeClr val="bg1"/>
                          </a:solidFill>
                          <a:latin typeface="微軟正黑體" pitchFamily="34" charset="-120"/>
                          <a:ea typeface="微軟正黑體" pitchFamily="34" charset="-120"/>
                        </a:rPr>
                        <a:t>年</a:t>
                      </a: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2019</a:t>
                      </a:r>
                      <a:r>
                        <a:rPr lang="zh-TW" altLang="en-US" sz="1400" b="0" i="0" u="none" strike="noStrike" dirty="0">
                          <a:solidFill>
                            <a:schemeClr val="bg1"/>
                          </a:solidFill>
                          <a:latin typeface="微軟正黑體" pitchFamily="34" charset="-120"/>
                          <a:ea typeface="微軟正黑體" pitchFamily="34" charset="-120"/>
                        </a:rPr>
                        <a:t>年</a:t>
                      </a: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2020</a:t>
                      </a:r>
                      <a:r>
                        <a:rPr lang="zh-TW" altLang="en-US" sz="1400" b="0" i="0" u="none" strike="noStrike" dirty="0">
                          <a:solidFill>
                            <a:schemeClr val="bg1"/>
                          </a:solidFill>
                          <a:latin typeface="微軟正黑體" pitchFamily="34" charset="-120"/>
                          <a:ea typeface="微軟正黑體" pitchFamily="34" charset="-120"/>
                        </a:rPr>
                        <a:t>年</a:t>
                      </a:r>
                      <a:endParaRPr 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2021</a:t>
                      </a:r>
                      <a:r>
                        <a:rPr lang="zh-TW" altLang="en-US" sz="1400" b="0" i="0" u="none" strike="noStrike" dirty="0">
                          <a:solidFill>
                            <a:schemeClr val="bg1"/>
                          </a:solidFill>
                          <a:latin typeface="微軟正黑體" pitchFamily="34" charset="-120"/>
                          <a:ea typeface="微軟正黑體" pitchFamily="34" charset="-120"/>
                        </a:rPr>
                        <a:t>年</a:t>
                      </a:r>
                      <a:endParaRPr 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2022Q2</a:t>
                      </a:r>
                      <a:endParaRPr 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497627">
                <a:tc>
                  <a:txBody>
                    <a:bodyPr/>
                    <a:lstStyle/>
                    <a:p>
                      <a:pPr algn="l" fontAlgn="ctr"/>
                      <a:r>
                        <a:rPr lang="zh-TW" altLang="en-US" sz="1400" u="none" strike="noStrike" dirty="0">
                          <a:solidFill>
                            <a:sysClr val="windowText" lastClr="000000"/>
                          </a:solidFill>
                          <a:latin typeface="微軟正黑體" pitchFamily="34" charset="-120"/>
                          <a:ea typeface="微軟正黑體" pitchFamily="34" charset="-120"/>
                        </a:rPr>
                        <a:t>每股盈餘</a:t>
                      </a:r>
                      <a:r>
                        <a:rPr lang="en-US" altLang="zh-TW" sz="1400" u="none" strike="noStrike" dirty="0">
                          <a:solidFill>
                            <a:sysClr val="windowText" lastClr="000000"/>
                          </a:solidFill>
                          <a:latin typeface="微軟正黑體" pitchFamily="34" charset="-120"/>
                          <a:ea typeface="微軟正黑體" pitchFamily="34" charset="-120"/>
                        </a:rPr>
                        <a:t>(</a:t>
                      </a:r>
                      <a:r>
                        <a:rPr lang="zh-TW" altLang="en-US" sz="1400" u="none" strike="noStrike" dirty="0">
                          <a:solidFill>
                            <a:sysClr val="windowText" lastClr="000000"/>
                          </a:solidFill>
                          <a:latin typeface="微軟正黑體" pitchFamily="34" charset="-120"/>
                          <a:ea typeface="微軟正黑體" pitchFamily="34" charset="-120"/>
                        </a:rPr>
                        <a:t>元</a:t>
                      </a:r>
                      <a:r>
                        <a:rPr lang="en-US" altLang="zh-TW" sz="1400" u="none" strike="noStrike" dirty="0">
                          <a:solidFill>
                            <a:sysClr val="windowText" lastClr="000000"/>
                          </a:solidFill>
                          <a:latin typeface="微軟正黑體" pitchFamily="34" charset="-120"/>
                          <a:ea typeface="微軟正黑體" pitchFamily="34" charset="-120"/>
                        </a:rPr>
                        <a:t>)</a:t>
                      </a:r>
                      <a:endParaRPr lang="zh-TW" altLang="en-US" sz="1400" b="0" i="0" u="none" strike="noStrike" dirty="0">
                        <a:solidFill>
                          <a:sysClr val="windowText" lastClr="000000"/>
                        </a:solidFill>
                        <a:latin typeface="微軟正黑體" pitchFamily="34" charset="-120"/>
                        <a:ea typeface="微軟正黑體" pitchFamily="34" charset="-120"/>
                      </a:endParaRPr>
                    </a:p>
                  </a:txBody>
                  <a:tcPr marL="9485" marR="9485" marT="948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0.83 </a:t>
                      </a: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0.83 </a:t>
                      </a: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0.86 </a:t>
                      </a: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zh-TW" altLang="en-US" sz="1400" b="0" i="0" u="none" strike="noStrike" kern="1200" dirty="0">
                          <a:solidFill>
                            <a:sysClr val="windowText" lastClr="000000"/>
                          </a:solidFill>
                          <a:latin typeface="微軟正黑體" pitchFamily="34" charset="-120"/>
                          <a:ea typeface="微軟正黑體" pitchFamily="34" charset="-120"/>
                          <a:cs typeface="+mn-cs"/>
                        </a:rPr>
                        <a:t>　</a:t>
                      </a:r>
                      <a:r>
                        <a:rPr lang="en-US" altLang="zh-TW" sz="1400" b="0" i="0" u="none" strike="noStrike" kern="1200" dirty="0">
                          <a:solidFill>
                            <a:sysClr val="windowText" lastClr="000000"/>
                          </a:solidFill>
                          <a:latin typeface="微軟正黑體" pitchFamily="34" charset="-120"/>
                          <a:ea typeface="微軟正黑體" pitchFamily="34" charset="-120"/>
                          <a:cs typeface="+mn-cs"/>
                        </a:rPr>
                        <a:t>1.41</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2.3</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a:solidFill>
                            <a:sysClr val="windowText" lastClr="000000"/>
                          </a:solidFill>
                          <a:latin typeface="微軟正黑體" pitchFamily="34" charset="-120"/>
                          <a:ea typeface="微軟正黑體" pitchFamily="34" charset="-120"/>
                          <a:cs typeface="+mn-cs"/>
                        </a:rPr>
                        <a:t>0.25</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97627">
                <a:tc>
                  <a:txBody>
                    <a:bodyPr/>
                    <a:lstStyle/>
                    <a:p>
                      <a:pPr algn="l" fontAlgn="ctr"/>
                      <a:r>
                        <a:rPr lang="zh-TW" altLang="en-US" sz="1400" u="none" strike="noStrike" dirty="0">
                          <a:solidFill>
                            <a:sysClr val="windowText" lastClr="000000"/>
                          </a:solidFill>
                          <a:latin typeface="微軟正黑體" pitchFamily="34" charset="-120"/>
                          <a:ea typeface="微軟正黑體" pitchFamily="34" charset="-120"/>
                        </a:rPr>
                        <a:t>每股現金股利</a:t>
                      </a:r>
                      <a:endParaRPr lang="zh-TW" altLang="en-US" sz="1400" b="0" i="0" u="none" strike="noStrike" dirty="0">
                        <a:solidFill>
                          <a:sysClr val="windowText" lastClr="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0.35</a:t>
                      </a: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0.3</a:t>
                      </a: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0.3</a:t>
                      </a: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r" defTabSz="914400" rtl="0" eaLnBrk="1" fontAlgn="ctr" latinLnBrk="0" hangingPunct="1"/>
                      <a:r>
                        <a:rPr lang="zh-TW" altLang="en-US" sz="1400" b="0" i="0" u="none" strike="noStrike" kern="1200" dirty="0">
                          <a:solidFill>
                            <a:sysClr val="windowText" lastClr="000000"/>
                          </a:solidFill>
                          <a:latin typeface="微軟正黑體" pitchFamily="34" charset="-120"/>
                          <a:ea typeface="微軟正黑體" pitchFamily="34" charset="-120"/>
                          <a:cs typeface="+mn-cs"/>
                        </a:rPr>
                        <a:t>　</a:t>
                      </a:r>
                      <a:r>
                        <a:rPr lang="en-US" altLang="zh-TW" sz="1400" b="0" i="0" u="none" strike="noStrike" kern="1200" dirty="0">
                          <a:solidFill>
                            <a:sysClr val="windowText" lastClr="000000"/>
                          </a:solidFill>
                          <a:latin typeface="微軟正黑體" pitchFamily="34" charset="-120"/>
                          <a:ea typeface="微軟正黑體" pitchFamily="34" charset="-120"/>
                          <a:cs typeface="+mn-cs"/>
                        </a:rPr>
                        <a:t>0.35</a:t>
                      </a:r>
                      <a:endParaRPr lang="zh-TW" altLang="en-US" sz="10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tab pos="623888" algn="l"/>
                        </a:tabLst>
                        <a:defRPr/>
                      </a:pPr>
                      <a:r>
                        <a:rPr lang="en-US" altLang="zh-TW" sz="1400" b="0" i="0" u="none" strike="noStrike" kern="1200" dirty="0">
                          <a:solidFill>
                            <a:sysClr val="windowText" lastClr="000000"/>
                          </a:solidFill>
                          <a:latin typeface="微軟正黑體" pitchFamily="34" charset="-120"/>
                          <a:ea typeface="微軟正黑體" pitchFamily="34" charset="-120"/>
                          <a:cs typeface="+mn-cs"/>
                        </a:rPr>
                        <a:t>0.35</a:t>
                      </a:r>
                      <a:endParaRPr lang="zh-TW" altLang="en-US" sz="10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r" defTabSz="914400" rtl="0" eaLnBrk="1" fontAlgn="ctr" latinLnBrk="0" hangingPunct="1"/>
                      <a:r>
                        <a:rPr lang="zh-TW" altLang="en-US" sz="1000" b="0" i="0" u="none" strike="noStrike" kern="1200" dirty="0">
                          <a:solidFill>
                            <a:sysClr val="windowText" lastClr="000000"/>
                          </a:solidFill>
                          <a:latin typeface="微軟正黑體" pitchFamily="34" charset="-120"/>
                          <a:ea typeface="微軟正黑體" pitchFamily="34" charset="-120"/>
                          <a:cs typeface="+mn-cs"/>
                        </a:rPr>
                        <a:t>尚未</a:t>
                      </a:r>
                      <a:endParaRPr lang="en-US" altLang="zh-TW" sz="1000" b="0" i="0" u="none" strike="noStrike" kern="1200" dirty="0">
                        <a:solidFill>
                          <a:sysClr val="windowText" lastClr="000000"/>
                        </a:solidFill>
                        <a:latin typeface="微軟正黑體" pitchFamily="34" charset="-120"/>
                        <a:ea typeface="微軟正黑體" pitchFamily="34" charset="-120"/>
                        <a:cs typeface="+mn-cs"/>
                      </a:endParaRPr>
                    </a:p>
                    <a:p>
                      <a:pPr marL="0" algn="r" defTabSz="914400" rtl="0" eaLnBrk="1" fontAlgn="ctr" latinLnBrk="0" hangingPunct="1"/>
                      <a:r>
                        <a:rPr lang="zh-TW" altLang="en-US" sz="1000" b="0" i="0" u="none" strike="noStrike" kern="1200" dirty="0">
                          <a:solidFill>
                            <a:sysClr val="windowText" lastClr="000000"/>
                          </a:solidFill>
                          <a:latin typeface="微軟正黑體" pitchFamily="34" charset="-120"/>
                          <a:ea typeface="微軟正黑體" pitchFamily="34" charset="-120"/>
                          <a:cs typeface="+mn-cs"/>
                        </a:rPr>
                        <a:t>分配</a:t>
                      </a: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2"/>
                  </a:ext>
                </a:extLst>
              </a:tr>
              <a:tr h="497627">
                <a:tc>
                  <a:txBody>
                    <a:bodyPr/>
                    <a:lstStyle/>
                    <a:p>
                      <a:pPr algn="l" fontAlgn="ctr"/>
                      <a:r>
                        <a:rPr lang="zh-TW" altLang="en-US" sz="1400" u="none" strike="noStrike" dirty="0">
                          <a:solidFill>
                            <a:sysClr val="windowText" lastClr="000000"/>
                          </a:solidFill>
                          <a:latin typeface="微軟正黑體" pitchFamily="34" charset="-120"/>
                          <a:ea typeface="微軟正黑體" pitchFamily="34" charset="-120"/>
                        </a:rPr>
                        <a:t>每股股票股利</a:t>
                      </a:r>
                      <a:endParaRPr lang="zh-TW" altLang="en-US" sz="1400" b="0" i="0" u="none" strike="noStrike" dirty="0">
                        <a:solidFill>
                          <a:sysClr val="windowText" lastClr="000000"/>
                        </a:solidFill>
                        <a:latin typeface="微軟正黑體" pitchFamily="34" charset="-120"/>
                        <a:ea typeface="微軟正黑體" pitchFamily="34" charset="-120"/>
                      </a:endParaRPr>
                    </a:p>
                  </a:txBody>
                  <a:tcPr marL="9485" marR="9485" marT="948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a:t>
                      </a: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0.4</a:t>
                      </a: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a:t>
                      </a: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0.35</a:t>
                      </a:r>
                      <a:endParaRPr lang="zh-TW" altLang="en-US" sz="10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zh-TW" sz="1400" b="0" i="0" u="none" strike="noStrike" kern="1200" dirty="0">
                          <a:solidFill>
                            <a:sysClr val="windowText" lastClr="000000"/>
                          </a:solidFill>
                          <a:latin typeface="微軟正黑體" pitchFamily="34" charset="-120"/>
                          <a:ea typeface="微軟正黑體" pitchFamily="34" charset="-120"/>
                          <a:cs typeface="+mn-cs"/>
                        </a:rPr>
                        <a:t>0.60</a:t>
                      </a:r>
                      <a:endParaRPr lang="zh-TW" altLang="en-US" sz="10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zh-TW" altLang="en-US" sz="1000" b="0" i="0" u="none" strike="noStrike" kern="1200" dirty="0">
                          <a:solidFill>
                            <a:sysClr val="windowText" lastClr="000000"/>
                          </a:solidFill>
                          <a:latin typeface="微軟正黑體" pitchFamily="34" charset="-120"/>
                          <a:ea typeface="微軟正黑體" pitchFamily="34" charset="-120"/>
                          <a:cs typeface="+mn-cs"/>
                        </a:rPr>
                        <a:t>尚未</a:t>
                      </a:r>
                      <a:endParaRPr lang="en-US" altLang="zh-TW" sz="1000" b="0" i="0" u="none" strike="noStrike" kern="1200" dirty="0">
                        <a:solidFill>
                          <a:sysClr val="windowText" lastClr="000000"/>
                        </a:solidFill>
                        <a:latin typeface="微軟正黑體" pitchFamily="34" charset="-120"/>
                        <a:ea typeface="微軟正黑體" pitchFamily="34" charset="-120"/>
                        <a:cs typeface="+mn-cs"/>
                      </a:endParaRPr>
                    </a:p>
                    <a:p>
                      <a:pPr marL="0" algn="r" defTabSz="914400" rtl="0" eaLnBrk="1" fontAlgn="ctr" latinLnBrk="0" hangingPunct="1"/>
                      <a:r>
                        <a:rPr lang="zh-TW" altLang="en-US" sz="1000" b="0" i="0" u="none" strike="noStrike" kern="1200" dirty="0">
                          <a:solidFill>
                            <a:sysClr val="windowText" lastClr="000000"/>
                          </a:solidFill>
                          <a:latin typeface="微軟正黑體" pitchFamily="34" charset="-120"/>
                          <a:ea typeface="微軟正黑體" pitchFamily="34" charset="-120"/>
                          <a:cs typeface="+mn-cs"/>
                        </a:rPr>
                        <a:t>分配</a:t>
                      </a: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497627">
                <a:tc>
                  <a:txBody>
                    <a:bodyPr/>
                    <a:lstStyle/>
                    <a:p>
                      <a:pPr algn="l" fontAlgn="ctr"/>
                      <a:r>
                        <a:rPr lang="zh-TW" altLang="en-US" sz="1400" u="none" strike="noStrike" dirty="0">
                          <a:solidFill>
                            <a:sysClr val="windowText" lastClr="000000"/>
                          </a:solidFill>
                          <a:latin typeface="微軟正黑體" pitchFamily="34" charset="-120"/>
                          <a:ea typeface="微軟正黑體" pitchFamily="34" charset="-120"/>
                        </a:rPr>
                        <a:t>股東權益報酬率</a:t>
                      </a:r>
                      <a:endParaRPr lang="zh-TW" altLang="en-US" sz="1400" b="0" i="0" u="none" strike="noStrike" dirty="0">
                        <a:solidFill>
                          <a:sysClr val="windowText" lastClr="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7.15%</a:t>
                      </a: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7.15%</a:t>
                      </a: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7.09%</a:t>
                      </a: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11.79%</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14.36%</a:t>
                      </a: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2.25%</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4"/>
                  </a:ext>
                </a:extLst>
              </a:tr>
              <a:tr h="497627">
                <a:tc>
                  <a:txBody>
                    <a:bodyPr/>
                    <a:lstStyle/>
                    <a:p>
                      <a:pPr algn="l" fontAlgn="ctr"/>
                      <a:r>
                        <a:rPr lang="zh-TW" altLang="en-US" sz="1400" u="none" strike="noStrike" dirty="0">
                          <a:solidFill>
                            <a:sysClr val="windowText" lastClr="000000"/>
                          </a:solidFill>
                          <a:latin typeface="微軟正黑體" pitchFamily="34" charset="-120"/>
                          <a:ea typeface="微軟正黑體" pitchFamily="34" charset="-120"/>
                        </a:rPr>
                        <a:t>每股淨值</a:t>
                      </a:r>
                      <a:endParaRPr lang="zh-TW" altLang="en-US" sz="1400" b="0" i="0" u="none" strike="noStrike" dirty="0">
                        <a:solidFill>
                          <a:sysClr val="windowText" lastClr="000000"/>
                        </a:solidFill>
                        <a:latin typeface="微軟正黑體" pitchFamily="34" charset="-120"/>
                        <a:ea typeface="微軟正黑體" pitchFamily="34" charset="-120"/>
                      </a:endParaRPr>
                    </a:p>
                  </a:txBody>
                  <a:tcPr marL="9485" marR="9485" marT="948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11.27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11.11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11.92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13.05</a:t>
                      </a:r>
                      <a:r>
                        <a:rPr lang="zh-TW" altLang="en-US" sz="1400" b="0" i="0" u="none" strike="noStrike" kern="1200" dirty="0">
                          <a:solidFill>
                            <a:sysClr val="windowText" lastClr="000000"/>
                          </a:solidFill>
                          <a:latin typeface="微軟正黑體" pitchFamily="34" charset="-120"/>
                          <a:ea typeface="微軟正黑體" pitchFamily="34" charset="-120"/>
                          <a:cs typeface="+mn-cs"/>
                        </a:rPr>
                        <a:t>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15.19</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15.11</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497627">
                <a:tc>
                  <a:txBody>
                    <a:bodyPr/>
                    <a:lstStyle/>
                    <a:p>
                      <a:pPr algn="l" fontAlgn="ctr"/>
                      <a:r>
                        <a:rPr lang="zh-TW" altLang="en-US" sz="1400" u="none" strike="noStrike" dirty="0">
                          <a:solidFill>
                            <a:sysClr val="windowText" lastClr="000000"/>
                          </a:solidFill>
                          <a:latin typeface="微軟正黑體" pitchFamily="34" charset="-120"/>
                          <a:ea typeface="微軟正黑體" pitchFamily="34" charset="-120"/>
                        </a:rPr>
                        <a:t>每股營運現金流量</a:t>
                      </a:r>
                      <a:endParaRPr lang="zh-TW" altLang="en-US" sz="1400" b="0" i="0" u="none" strike="noStrike" dirty="0">
                        <a:solidFill>
                          <a:sysClr val="windowText" lastClr="000000"/>
                        </a:solidFill>
                        <a:latin typeface="微軟正黑體" pitchFamily="34" charset="-120"/>
                        <a:ea typeface="微軟正黑體" pitchFamily="34" charset="-120"/>
                      </a:endParaRPr>
                    </a:p>
                  </a:txBody>
                  <a:tcPr marL="9485" marR="9485" marT="948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algn="r" fontAlgn="ctr"/>
                      <a:r>
                        <a:rPr lang="en-US" altLang="zh-TW" sz="1400" b="0" i="0" u="none" strike="noStrike" dirty="0">
                          <a:solidFill>
                            <a:srgbClr val="FF0000"/>
                          </a:solidFill>
                          <a:latin typeface="微軟正黑體" pitchFamily="34" charset="-120"/>
                          <a:ea typeface="微軟正黑體" pitchFamily="34" charset="-120"/>
                        </a:rPr>
                        <a:t>(0.33)</a:t>
                      </a: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0.75 </a:t>
                      </a: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algn="r" fontAlgn="ctr"/>
                      <a:r>
                        <a:rPr lang="en-US" altLang="zh-TW" sz="1400" b="0" i="0" u="none" strike="noStrike">
                          <a:solidFill>
                            <a:sysClr val="windowText" lastClr="000000"/>
                          </a:solidFill>
                          <a:latin typeface="微軟正黑體" pitchFamily="34" charset="-120"/>
                          <a:ea typeface="微軟正黑體" pitchFamily="34" charset="-120"/>
                        </a:rPr>
                        <a:t>1.02 </a:t>
                      </a: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0.99</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marL="0" algn="r" defTabSz="914400" rtl="0" eaLnBrk="1" fontAlgn="ctr" latinLnBrk="0" hangingPunct="1"/>
                      <a:r>
                        <a:rPr lang="en-US" altLang="zh-TW" sz="1400" b="0" i="0" u="none" strike="noStrike" kern="1200" dirty="0">
                          <a:solidFill>
                            <a:srgbClr val="FF0000"/>
                          </a:solidFill>
                          <a:latin typeface="微軟正黑體" pitchFamily="34" charset="-120"/>
                          <a:ea typeface="微軟正黑體" pitchFamily="34" charset="-120"/>
                          <a:cs typeface="+mn-cs"/>
                        </a:rPr>
                        <a:t>(1.97)</a:t>
                      </a:r>
                      <a:endParaRPr lang="zh-TW" altLang="en-US" sz="1400" b="0" i="0" u="none" strike="noStrike" kern="1200" dirty="0">
                        <a:solidFill>
                          <a:srgbClr val="FF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marL="0" algn="r" defTabSz="914400" rtl="0" eaLnBrk="1" fontAlgn="ctr" latinLnBrk="0" hangingPunct="1"/>
                      <a:r>
                        <a:rPr lang="en-US" altLang="zh-TW" sz="1400" b="0" i="0" u="none" strike="noStrike" kern="1200" dirty="0">
                          <a:solidFill>
                            <a:srgbClr val="FF0000"/>
                          </a:solidFill>
                          <a:latin typeface="微軟正黑體" pitchFamily="34" charset="-120"/>
                          <a:ea typeface="微軟正黑體" pitchFamily="34" charset="-120"/>
                          <a:cs typeface="+mn-cs"/>
                        </a:rPr>
                        <a:t>(1.86)</a:t>
                      </a:r>
                      <a:endParaRPr lang="zh-TW" altLang="en-US" sz="1400" b="0" i="0" u="none" strike="noStrike" kern="1200" dirty="0">
                        <a:solidFill>
                          <a:srgbClr val="FF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extLst>
                  <a:ext uri="{0D108BD9-81ED-4DB2-BD59-A6C34878D82A}">
                    <a16:rowId xmlns:a16="http://schemas.microsoft.com/office/drawing/2014/main" val="10006"/>
                  </a:ext>
                </a:extLst>
              </a:tr>
            </a:tbl>
          </a:graphicData>
        </a:graphic>
      </p:graphicFrame>
      <p:sp>
        <p:nvSpPr>
          <p:cNvPr id="15" name="文字方塊 14"/>
          <p:cNvSpPr txBox="1"/>
          <p:nvPr/>
        </p:nvSpPr>
        <p:spPr>
          <a:xfrm>
            <a:off x="755576" y="1691516"/>
            <a:ext cx="5112568" cy="369332"/>
          </a:xfrm>
          <a:prstGeom prst="rect">
            <a:avLst/>
          </a:prstGeom>
          <a:noFill/>
        </p:spPr>
        <p:txBody>
          <a:bodyPr wrap="square" rtlCol="0">
            <a:spAutoFit/>
          </a:bodyPr>
          <a:lstStyle/>
          <a:p>
            <a:pPr fontAlgn="ctr">
              <a:buFont typeface="Arial" pitchFamily="34" charset="0"/>
              <a:buChar char="•"/>
            </a:pPr>
            <a:r>
              <a:rPr lang="zh-TW" altLang="en-US" b="1" dirty="0">
                <a:latin typeface="微軟正黑體" pitchFamily="34" charset="-120"/>
                <a:ea typeface="微軟正黑體" pitchFamily="34" charset="-120"/>
              </a:rPr>
              <a:t>每股營運績效</a:t>
            </a:r>
          </a:p>
        </p:txBody>
      </p:sp>
      <p:sp>
        <p:nvSpPr>
          <p:cNvPr id="35" name="投影片編號版面配置區 34"/>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19</a:t>
            </a:fld>
            <a:endParaRPr lang="zh-TW" altLang="en-US"/>
          </a:p>
        </p:txBody>
      </p:sp>
      <p:grpSp>
        <p:nvGrpSpPr>
          <p:cNvPr id="2" name="群組 37"/>
          <p:cNvGrpSpPr/>
          <p:nvPr/>
        </p:nvGrpSpPr>
        <p:grpSpPr>
          <a:xfrm>
            <a:off x="971600" y="764704"/>
            <a:ext cx="2520280" cy="912181"/>
            <a:chOff x="827582" y="404663"/>
            <a:chExt cx="3634872" cy="1146719"/>
          </a:xfrm>
        </p:grpSpPr>
        <p:pic>
          <p:nvPicPr>
            <p:cNvPr id="39" name="圖片 38"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0" name="矩形 39"/>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sp>
        <p:nvSpPr>
          <p:cNvPr id="8" name="文字方塊 7"/>
          <p:cNvSpPr txBox="1"/>
          <p:nvPr/>
        </p:nvSpPr>
        <p:spPr>
          <a:xfrm>
            <a:off x="899592" y="6165304"/>
            <a:ext cx="6768752" cy="276999"/>
          </a:xfrm>
          <a:prstGeom prst="rect">
            <a:avLst/>
          </a:prstGeom>
          <a:noFill/>
        </p:spPr>
        <p:txBody>
          <a:bodyPr wrap="square" rtlCol="0">
            <a:spAutoFit/>
          </a:bodyPr>
          <a:lstStyle/>
          <a:p>
            <a:r>
              <a:rPr lang="zh-TW" altLang="en-US" sz="1200" dirty="0">
                <a:solidFill>
                  <a:schemeClr val="bg1"/>
                </a:solidFill>
                <a:latin typeface="微軟正黑體" pitchFamily="34" charset="-120"/>
                <a:ea typeface="微軟正黑體" pitchFamily="34" charset="-120"/>
              </a:rPr>
              <a:t>註：</a:t>
            </a:r>
            <a:r>
              <a:rPr lang="en-US" altLang="zh-TW" sz="1200" dirty="0">
                <a:solidFill>
                  <a:schemeClr val="bg1"/>
                </a:solidFill>
                <a:latin typeface="微軟正黑體" pitchFamily="34" charset="-120"/>
                <a:ea typeface="微軟正黑體" pitchFamily="34" charset="-120"/>
              </a:rPr>
              <a:t>2021</a:t>
            </a:r>
            <a:r>
              <a:rPr lang="zh-TW" altLang="en-US" sz="1200" dirty="0">
                <a:solidFill>
                  <a:schemeClr val="bg1"/>
                </a:solidFill>
                <a:latin typeface="微軟正黑體" pitchFamily="34" charset="-120"/>
                <a:ea typeface="微軟正黑體" pitchFamily="34" charset="-120"/>
              </a:rPr>
              <a:t>年盈餘分配案 待股東會決議通過。</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標題 1"/>
          <p:cNvSpPr>
            <a:spLocks noGrp="1"/>
          </p:cNvSpPr>
          <p:nvPr>
            <p:ph type="title"/>
          </p:nvPr>
        </p:nvSpPr>
        <p:spPr>
          <a:xfrm>
            <a:off x="914400" y="908720"/>
            <a:ext cx="8229600" cy="936154"/>
          </a:xfrm>
        </p:spPr>
        <p:txBody>
          <a:bodyPr>
            <a:normAutofit/>
          </a:bodyPr>
          <a:lstStyle/>
          <a:p>
            <a:pPr eaLnBrk="1" hangingPunct="1"/>
            <a:r>
              <a:rPr lang="zh-TW" altLang="en-US"/>
              <a:t>免責聲明</a:t>
            </a:r>
          </a:p>
        </p:txBody>
      </p:sp>
      <p:sp>
        <p:nvSpPr>
          <p:cNvPr id="9218" name="內容版面配置區 2"/>
          <p:cNvSpPr>
            <a:spLocks noGrp="1"/>
          </p:cNvSpPr>
          <p:nvPr>
            <p:ph idx="1"/>
          </p:nvPr>
        </p:nvSpPr>
        <p:spPr>
          <a:xfrm>
            <a:off x="914400" y="2036215"/>
            <a:ext cx="7942263" cy="3916363"/>
          </a:xfrm>
        </p:spPr>
        <p:txBody>
          <a:bodyPr>
            <a:normAutofit/>
          </a:bodyPr>
          <a:lstStyle/>
          <a:p>
            <a:pPr marL="358775" indent="457200" eaLnBrk="1" hangingPunct="1">
              <a:lnSpc>
                <a:spcPct val="150000"/>
              </a:lnSpc>
              <a:spcBef>
                <a:spcPts val="600"/>
              </a:spcBef>
              <a:buFont typeface="Wingdings" pitchFamily="2" charset="2"/>
              <a:buChar char="Ø"/>
            </a:pPr>
            <a:r>
              <a:rPr lang="zh-TW" altLang="en-US" dirty="0"/>
              <a:t>本簡報資料所提供之資訊將不會因任何新的資訊或任何的狀況產生而</a:t>
            </a:r>
            <a:endParaRPr lang="en-US" altLang="zh-TW" dirty="0"/>
          </a:p>
          <a:p>
            <a:pPr marL="358775" indent="457200" eaLnBrk="1" hangingPunct="1">
              <a:lnSpc>
                <a:spcPct val="150000"/>
              </a:lnSpc>
              <a:spcBef>
                <a:spcPts val="600"/>
              </a:spcBef>
            </a:pPr>
            <a:r>
              <a:rPr lang="zh-TW" altLang="en-US" dirty="0"/>
              <a:t>更新相關資訊。</a:t>
            </a:r>
            <a:endParaRPr lang="en-US" altLang="zh-TW" dirty="0"/>
          </a:p>
          <a:p>
            <a:pPr marL="358775" indent="457200" eaLnBrk="1" hangingPunct="1">
              <a:lnSpc>
                <a:spcPct val="150000"/>
              </a:lnSpc>
              <a:spcBef>
                <a:spcPts val="600"/>
              </a:spcBef>
              <a:buFont typeface="Wingdings" pitchFamily="2" charset="2"/>
              <a:buChar char="Ø"/>
            </a:pPr>
            <a:r>
              <a:rPr lang="zh-TW" altLang="en-US" dirty="0"/>
              <a:t>大亞電線電纜股份有限公司並不負有更新或修正本簡報資料內容之責</a:t>
            </a:r>
            <a:endParaRPr lang="en-US" altLang="zh-TW" dirty="0"/>
          </a:p>
          <a:p>
            <a:pPr marL="358775" indent="457200" eaLnBrk="1" hangingPunct="1">
              <a:lnSpc>
                <a:spcPct val="150000"/>
              </a:lnSpc>
              <a:spcBef>
                <a:spcPts val="600"/>
              </a:spcBef>
            </a:pPr>
            <a:r>
              <a:rPr lang="zh-TW" altLang="en-US" dirty="0"/>
              <a:t>任。</a:t>
            </a:r>
            <a:endParaRPr lang="en-US" altLang="zh-TW" dirty="0"/>
          </a:p>
          <a:p>
            <a:pPr marL="358775" indent="457200" eaLnBrk="1" hangingPunct="1">
              <a:lnSpc>
                <a:spcPct val="150000"/>
              </a:lnSpc>
              <a:spcBef>
                <a:spcPts val="600"/>
              </a:spcBef>
              <a:buFont typeface="Wingdings" pitchFamily="2" charset="2"/>
              <a:buChar char="Ø"/>
            </a:pPr>
            <a:r>
              <a:rPr lang="zh-TW" altLang="en-US" dirty="0"/>
              <a:t>本簡報資料中所提供之資訊並未明示、暗示或保證其具有正確性、完</a:t>
            </a:r>
            <a:endParaRPr lang="en-US" altLang="zh-TW" dirty="0"/>
          </a:p>
          <a:p>
            <a:pPr marL="358775" indent="457200" eaLnBrk="1" hangingPunct="1">
              <a:lnSpc>
                <a:spcPct val="150000"/>
              </a:lnSpc>
              <a:spcBef>
                <a:spcPts val="600"/>
              </a:spcBef>
            </a:pPr>
            <a:r>
              <a:rPr lang="zh-TW" altLang="en-US" dirty="0"/>
              <a:t>整性，亦不代表本公司、產業狀況或後續重大發展的完整論述。</a:t>
            </a:r>
            <a:endParaRPr lang="en-US" altLang="zh-TW"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20</a:t>
            </a:fld>
            <a:endParaRPr lang="zh-TW" altLang="en-US"/>
          </a:p>
        </p:txBody>
      </p:sp>
      <p:sp>
        <p:nvSpPr>
          <p:cNvPr id="12" name="文字方塊 11"/>
          <p:cNvSpPr txBox="1"/>
          <p:nvPr/>
        </p:nvSpPr>
        <p:spPr>
          <a:xfrm>
            <a:off x="683568" y="1715630"/>
            <a:ext cx="5112568" cy="369332"/>
          </a:xfrm>
          <a:prstGeom prst="rect">
            <a:avLst/>
          </a:prstGeom>
          <a:noFill/>
        </p:spPr>
        <p:txBody>
          <a:bodyPr wrap="square" rtlCol="0">
            <a:spAutoFit/>
          </a:bodyPr>
          <a:lstStyle/>
          <a:p>
            <a:pPr>
              <a:buFont typeface="Arial" pitchFamily="34" charset="0"/>
              <a:buChar char="•"/>
              <a:defRPr sz="1800" b="1" i="0" u="none" strike="noStrike" kern="1200" baseline="0">
                <a:solidFill>
                  <a:prstClr val="black"/>
                </a:solidFill>
                <a:latin typeface="微軟正黑體" pitchFamily="34" charset="-120"/>
                <a:ea typeface="微軟正黑體" pitchFamily="34" charset="-120"/>
                <a:cs typeface="+mn-cs"/>
              </a:defRPr>
            </a:pPr>
            <a:r>
              <a:rPr lang="zh-TW" altLang="en-US" dirty="0">
                <a:latin typeface="微軟正黑體" pitchFamily="34" charset="-120"/>
                <a:ea typeface="微軟正黑體" pitchFamily="34" charset="-120"/>
              </a:rPr>
              <a:t>綠電產業績效</a:t>
            </a:r>
            <a:endParaRPr lang="zh-TW" altLang="zh-TW" dirty="0">
              <a:latin typeface="微軟正黑體" pitchFamily="34" charset="-120"/>
              <a:ea typeface="微軟正黑體" pitchFamily="34" charset="-120"/>
            </a:endParaRPr>
          </a:p>
        </p:txBody>
      </p:sp>
      <p:grpSp>
        <p:nvGrpSpPr>
          <p:cNvPr id="2" name="群組 32"/>
          <p:cNvGrpSpPr/>
          <p:nvPr/>
        </p:nvGrpSpPr>
        <p:grpSpPr>
          <a:xfrm>
            <a:off x="827585" y="692695"/>
            <a:ext cx="2592288" cy="864097"/>
            <a:chOff x="827582" y="404663"/>
            <a:chExt cx="3634872" cy="1146719"/>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graphicFrame>
        <p:nvGraphicFramePr>
          <p:cNvPr id="9" name="圖表 8">
            <a:extLst>
              <a:ext uri="{FF2B5EF4-FFF2-40B4-BE49-F238E27FC236}">
                <a16:creationId xmlns:a16="http://schemas.microsoft.com/office/drawing/2014/main" id="{3E93DA55-550A-606D-4699-2A85C8805838}"/>
              </a:ext>
            </a:extLst>
          </p:cNvPr>
          <p:cNvGraphicFramePr>
            <a:graphicFrameLocks/>
          </p:cNvGraphicFramePr>
          <p:nvPr>
            <p:extLst>
              <p:ext uri="{D42A27DB-BD31-4B8C-83A1-F6EECF244321}">
                <p14:modId xmlns:p14="http://schemas.microsoft.com/office/powerpoint/2010/main" val="1498245675"/>
              </p:ext>
            </p:extLst>
          </p:nvPr>
        </p:nvGraphicFramePr>
        <p:xfrm>
          <a:off x="827584" y="2283351"/>
          <a:ext cx="7560840" cy="3665929"/>
        </p:xfrm>
        <a:graphic>
          <a:graphicData uri="http://schemas.openxmlformats.org/drawingml/2006/chart">
            <c:chart xmlns:c="http://schemas.openxmlformats.org/drawingml/2006/chart" xmlns:r="http://schemas.openxmlformats.org/officeDocument/2006/relationships" r:id="rId3"/>
          </a:graphicData>
        </a:graphic>
      </p:graphicFrame>
      <p:sp>
        <p:nvSpPr>
          <p:cNvPr id="3" name="文字方塊 2">
            <a:extLst>
              <a:ext uri="{FF2B5EF4-FFF2-40B4-BE49-F238E27FC236}">
                <a16:creationId xmlns:a16="http://schemas.microsoft.com/office/drawing/2014/main" id="{5D1409B9-33A0-17A5-792D-EB767FF4CF14}"/>
              </a:ext>
            </a:extLst>
          </p:cNvPr>
          <p:cNvSpPr txBox="1"/>
          <p:nvPr/>
        </p:nvSpPr>
        <p:spPr>
          <a:xfrm>
            <a:off x="1187624" y="6176337"/>
            <a:ext cx="7128792" cy="276999"/>
          </a:xfrm>
          <a:prstGeom prst="rect">
            <a:avLst/>
          </a:prstGeom>
          <a:noFill/>
        </p:spPr>
        <p:txBody>
          <a:bodyPr wrap="square" rtlCol="0">
            <a:spAutoFit/>
          </a:bodyPr>
          <a:lstStyle/>
          <a:p>
            <a:r>
              <a:rPr lang="zh-TW" altLang="en-US" sz="1200" dirty="0">
                <a:latin typeface="微軟正黑體" pitchFamily="34" charset="-120"/>
                <a:ea typeface="微軟正黑體" pitchFamily="34" charset="-120"/>
              </a:rPr>
              <a:t>註：心忠學甲案總裝置容量</a:t>
            </a:r>
            <a:r>
              <a:rPr lang="en-US" altLang="zh-TW" sz="1200" dirty="0">
                <a:latin typeface="微軟正黑體" pitchFamily="34" charset="-120"/>
                <a:ea typeface="微軟正黑體" pitchFamily="34" charset="-120"/>
              </a:rPr>
              <a:t>75,969.60kwp</a:t>
            </a:r>
            <a:r>
              <a:rPr lang="zh-TW" altLang="en-US" sz="1200" dirty="0">
                <a:latin typeface="微軟正黑體" pitchFamily="34" charset="-120"/>
                <a:ea typeface="微軟正黑體" pitchFamily="34" charset="-120"/>
              </a:rPr>
              <a:t>，於</a:t>
            </a:r>
            <a:r>
              <a:rPr lang="en-US" altLang="zh-TW" sz="1200" dirty="0">
                <a:latin typeface="微軟正黑體" pitchFamily="34" charset="-120"/>
                <a:ea typeface="微軟正黑體" pitchFamily="34" charset="-120"/>
              </a:rPr>
              <a:t>2020/12/8</a:t>
            </a:r>
            <a:r>
              <a:rPr lang="zh-TW" altLang="en-US" sz="1200" dirty="0">
                <a:latin typeface="微軟正黑體" pitchFamily="34" charset="-120"/>
                <a:ea typeface="微軟正黑體" pitchFamily="34" charset="-120"/>
              </a:rPr>
              <a:t>掛表發電。</a:t>
            </a:r>
            <a:endParaRPr lang="zh-TW" alt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21</a:t>
            </a:fld>
            <a:endParaRPr lang="zh-TW" altLang="en-US"/>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defRPr sz="1800" b="1" i="0" u="none" strike="noStrike" kern="1200" baseline="0">
                <a:solidFill>
                  <a:prstClr val="black"/>
                </a:solidFill>
                <a:latin typeface="微軟正黑體" pitchFamily="34" charset="-120"/>
                <a:ea typeface="微軟正黑體" pitchFamily="34" charset="-120"/>
                <a:cs typeface="+mn-cs"/>
              </a:defRPr>
            </a:pPr>
            <a:r>
              <a:rPr lang="zh-TW" altLang="en-US" dirty="0">
                <a:latin typeface="微軟正黑體" pitchFamily="34" charset="-120"/>
                <a:ea typeface="微軟正黑體" pitchFamily="34" charset="-120"/>
              </a:rPr>
              <a:t>綠電產業績效</a:t>
            </a:r>
            <a:endParaRPr lang="zh-TW" altLang="zh-TW" dirty="0">
              <a:latin typeface="微軟正黑體" pitchFamily="34" charset="-120"/>
              <a:ea typeface="微軟正黑體" pitchFamily="34" charset="-120"/>
            </a:endParaRPr>
          </a:p>
        </p:txBody>
      </p:sp>
      <p:grpSp>
        <p:nvGrpSpPr>
          <p:cNvPr id="2" name="群組 32"/>
          <p:cNvGrpSpPr/>
          <p:nvPr/>
        </p:nvGrpSpPr>
        <p:grpSpPr>
          <a:xfrm>
            <a:off x="827585" y="692695"/>
            <a:ext cx="2592288" cy="864097"/>
            <a:chOff x="827582" y="404663"/>
            <a:chExt cx="3634872" cy="1146719"/>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graphicFrame>
        <p:nvGraphicFramePr>
          <p:cNvPr id="8" name="圖表 7">
            <a:extLst>
              <a:ext uri="{FF2B5EF4-FFF2-40B4-BE49-F238E27FC236}">
                <a16:creationId xmlns:a16="http://schemas.microsoft.com/office/drawing/2014/main" id="{CC27936D-EF6F-9B16-3A9C-29B55544A0F5}"/>
              </a:ext>
            </a:extLst>
          </p:cNvPr>
          <p:cNvGraphicFramePr>
            <a:graphicFrameLocks/>
          </p:cNvGraphicFramePr>
          <p:nvPr>
            <p:extLst>
              <p:ext uri="{D42A27DB-BD31-4B8C-83A1-F6EECF244321}">
                <p14:modId xmlns:p14="http://schemas.microsoft.com/office/powerpoint/2010/main" val="1830373815"/>
              </p:ext>
            </p:extLst>
          </p:nvPr>
        </p:nvGraphicFramePr>
        <p:xfrm>
          <a:off x="971600" y="2132857"/>
          <a:ext cx="6768751"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9" name="文字方塊 8">
            <a:extLst>
              <a:ext uri="{FF2B5EF4-FFF2-40B4-BE49-F238E27FC236}">
                <a16:creationId xmlns:a16="http://schemas.microsoft.com/office/drawing/2014/main" id="{0331A417-0489-AF19-F69A-E68D3A8F6F15}"/>
              </a:ext>
            </a:extLst>
          </p:cNvPr>
          <p:cNvSpPr txBox="1"/>
          <p:nvPr/>
        </p:nvSpPr>
        <p:spPr>
          <a:xfrm>
            <a:off x="971600" y="6356350"/>
            <a:ext cx="7128792" cy="276999"/>
          </a:xfrm>
          <a:prstGeom prst="rect">
            <a:avLst/>
          </a:prstGeom>
          <a:noFill/>
        </p:spPr>
        <p:txBody>
          <a:bodyPr wrap="square" rtlCol="0">
            <a:spAutoFit/>
          </a:bodyPr>
          <a:lstStyle/>
          <a:p>
            <a:r>
              <a:rPr lang="zh-TW" altLang="en-US" sz="1200" dirty="0">
                <a:latin typeface="微軟正黑體" pitchFamily="34" charset="-120"/>
                <a:ea typeface="微軟正黑體" pitchFamily="34" charset="-120"/>
              </a:rPr>
              <a:t>註：心忠學甲案總裝置容量</a:t>
            </a:r>
            <a:r>
              <a:rPr lang="en-US" altLang="zh-TW" sz="1200" dirty="0">
                <a:latin typeface="微軟正黑體" pitchFamily="34" charset="-120"/>
                <a:ea typeface="微軟正黑體" pitchFamily="34" charset="-120"/>
              </a:rPr>
              <a:t>75,969.60kwp</a:t>
            </a:r>
            <a:r>
              <a:rPr lang="zh-TW" altLang="en-US" sz="1200" dirty="0">
                <a:latin typeface="微軟正黑體" pitchFamily="34" charset="-120"/>
                <a:ea typeface="微軟正黑體" pitchFamily="34" charset="-120"/>
              </a:rPr>
              <a:t>，於</a:t>
            </a:r>
            <a:r>
              <a:rPr lang="en-US" altLang="zh-TW" sz="1200" dirty="0">
                <a:latin typeface="微軟正黑體" pitchFamily="34" charset="-120"/>
                <a:ea typeface="微軟正黑體" pitchFamily="34" charset="-120"/>
              </a:rPr>
              <a:t>2020/12/8</a:t>
            </a:r>
            <a:r>
              <a:rPr lang="zh-TW" altLang="en-US" sz="1200" dirty="0">
                <a:latin typeface="微軟正黑體" pitchFamily="34" charset="-120"/>
                <a:ea typeface="微軟正黑體" pitchFamily="34" charset="-120"/>
              </a:rPr>
              <a:t>掛表發電。</a:t>
            </a:r>
            <a:endParaRPr lang="zh-TW" altLang="en-US"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259632" y="2420888"/>
            <a:ext cx="1415892" cy="1632334"/>
          </a:xfrm>
          <a:prstGeom prst="rect">
            <a:avLst/>
          </a:prstGeom>
          <a:noFill/>
          <a:ln w="9525">
            <a:noFill/>
            <a:miter lim="800000"/>
            <a:headEnd/>
            <a:tailEnd/>
          </a:ln>
        </p:spPr>
      </p:pic>
      <p:sp>
        <p:nvSpPr>
          <p:cNvPr id="4" name="標題 3"/>
          <p:cNvSpPr>
            <a:spLocks noGrp="1"/>
          </p:cNvSpPr>
          <p:nvPr>
            <p:ph type="ctrTitle"/>
          </p:nvPr>
        </p:nvSpPr>
        <p:spPr>
          <a:xfrm>
            <a:off x="2555776" y="2924944"/>
            <a:ext cx="3914748" cy="1224136"/>
          </a:xfrm>
          <a:effectLst>
            <a:innerShdw blurRad="63500" dist="50800" dir="18900000">
              <a:prstClr val="black">
                <a:alpha val="50000"/>
              </a:prstClr>
            </a:innerShdw>
          </a:effectLst>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zh-TW"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Q</a:t>
            </a:r>
            <a:r>
              <a:rPr lang="zh-TW" altLang="en-US"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 </a:t>
            </a:r>
            <a:r>
              <a:rPr lang="en-US" altLang="zh-TW" sz="72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&amp;</a:t>
            </a:r>
            <a:r>
              <a:rPr lang="zh-TW" altLang="en-US"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 </a:t>
            </a:r>
            <a:r>
              <a:rPr lang="en-US" altLang="zh-TW"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A</a:t>
            </a:r>
            <a:endParaRPr lang="zh-TW" altLang="en-US" sz="8600" b="1" dirty="0">
              <a:ln w="11430"/>
              <a:solidFill>
                <a:schemeClr val="accent6">
                  <a:lumMod val="50000"/>
                </a:schemeClr>
              </a:solidFill>
              <a:effectLst>
                <a:outerShdw blurRad="50800" dist="39000" dir="5460000" algn="tl">
                  <a:srgbClr val="000000">
                    <a:alpha val="38000"/>
                  </a:srgbClr>
                </a:outerShdw>
              </a:effectLst>
            </a:endParaRPr>
          </a:p>
        </p:txBody>
      </p:sp>
      <p:sp>
        <p:nvSpPr>
          <p:cNvPr id="7" name="文字版面配置區 6"/>
          <p:cNvSpPr>
            <a:spLocks noGrp="1"/>
          </p:cNvSpPr>
          <p:nvPr>
            <p:ph type="body" sz="quarter" idx="12"/>
          </p:nvPr>
        </p:nvSpPr>
        <p:spPr>
          <a:xfrm>
            <a:off x="5508104" y="836712"/>
            <a:ext cx="2721168" cy="528956"/>
          </a:xfrm>
        </p:spPr>
        <p:txBody>
          <a:bodyPr>
            <a:normAutofit fontScale="85000" lnSpcReduction="10000"/>
          </a:bodyPr>
          <a:lstStyle/>
          <a:p>
            <a:pPr eaLnBrk="1" hangingPunct="1"/>
            <a:r>
              <a:rPr lang="zh-TW" altLang="en-US" sz="1700" dirty="0"/>
              <a:t>大亞電線電纜股份有限公司</a:t>
            </a:r>
            <a:endParaRPr lang="en-US" altLang="zh-TW" sz="1700" dirty="0"/>
          </a:p>
          <a:p>
            <a:pPr eaLnBrk="1" hangingPunct="1"/>
            <a:r>
              <a:rPr lang="zh-TW" altLang="en-US" sz="1700" dirty="0"/>
              <a:t>股 票 代 號 ： </a:t>
            </a:r>
            <a:r>
              <a:rPr lang="en-US" altLang="zh-TW" sz="1700" dirty="0"/>
              <a:t>1</a:t>
            </a:r>
            <a:r>
              <a:rPr lang="zh-TW" altLang="en-US" sz="1700" dirty="0"/>
              <a:t> </a:t>
            </a:r>
            <a:r>
              <a:rPr lang="en-US" altLang="zh-TW" sz="1700" dirty="0"/>
              <a:t>6</a:t>
            </a:r>
            <a:r>
              <a:rPr lang="zh-TW" altLang="en-US" sz="1700" dirty="0"/>
              <a:t> </a:t>
            </a:r>
            <a:r>
              <a:rPr lang="en-US" altLang="zh-TW" sz="1700" dirty="0"/>
              <a:t>0</a:t>
            </a:r>
            <a:r>
              <a:rPr lang="zh-TW" altLang="en-US" sz="1700" dirty="0"/>
              <a:t> </a:t>
            </a:r>
            <a:r>
              <a:rPr lang="en-US" altLang="zh-TW" sz="1700" dirty="0"/>
              <a:t>9</a:t>
            </a:r>
            <a:endParaRPr lang="zh-TW" altLang="en-US" sz="1700" dirty="0"/>
          </a:p>
          <a:p>
            <a:endParaRPr lang="zh-TW" altLang="en-US" dirty="0"/>
          </a:p>
        </p:txBody>
      </p:sp>
    </p:spTree>
    <p:extLst>
      <p:ext uri="{BB962C8B-B14F-4D97-AF65-F5344CB8AC3E}">
        <p14:creationId xmlns:p14="http://schemas.microsoft.com/office/powerpoint/2010/main" val="837681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883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大亞空拍" descr="全景0531ok.jpg"/>
          <p:cNvPicPr>
            <a:picLocks noChangeAspect="1"/>
          </p:cNvPicPr>
          <p:nvPr/>
        </p:nvPicPr>
        <p:blipFill rotWithShape="1">
          <a:blip r:embed="rId3" cstate="print">
            <a:extLst>
              <a:ext uri="{28A0092B-C50C-407E-A947-70E740481C1C}">
                <a14:useLocalDpi xmlns:a14="http://schemas.microsoft.com/office/drawing/2010/main" val="0"/>
              </a:ext>
            </a:extLst>
          </a:blip>
          <a:srcRect t="43177" b="21758"/>
          <a:stretch/>
        </p:blipFill>
        <p:spPr bwMode="auto">
          <a:xfrm>
            <a:off x="0" y="857250"/>
            <a:ext cx="9144000" cy="163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總公司"/>
          <p:cNvSpPr txBox="1">
            <a:spLocks/>
          </p:cNvSpPr>
          <p:nvPr/>
        </p:nvSpPr>
        <p:spPr>
          <a:xfrm>
            <a:off x="1174768" y="2621847"/>
            <a:ext cx="2741209" cy="648072"/>
          </a:xfrm>
          <a:prstGeom prst="rect">
            <a:avLst/>
          </a:prstGeom>
        </p:spPr>
        <p:txBody>
          <a:bodyPr vert="horz" lIns="69805" tIns="34903" rIns="69805" bIns="34903" rtlCol="0" anchor="ctr">
            <a:noAutofit/>
          </a:bodyPr>
          <a:lstStyle/>
          <a:p>
            <a:pPr defTabSz="698060" fontAlgn="auto">
              <a:spcAft>
                <a:spcPts val="0"/>
              </a:spcAft>
              <a:defRPr/>
            </a:pPr>
            <a:r>
              <a:rPr kumimoji="0" lang="zh-TW" altLang="en-US" sz="2400" b="1" dirty="0">
                <a:latin typeface="微軟正黑體" pitchFamily="34" charset="-120"/>
                <a:ea typeface="微軟正黑體" pitchFamily="34" charset="-120"/>
                <a:cs typeface="+mj-cs"/>
              </a:rPr>
              <a:t>大亞總公司</a:t>
            </a:r>
          </a:p>
        </p:txBody>
      </p:sp>
      <p:sp>
        <p:nvSpPr>
          <p:cNvPr id="10" name="第二頁內文"/>
          <p:cNvSpPr txBox="1">
            <a:spLocks/>
          </p:cNvSpPr>
          <p:nvPr/>
        </p:nvSpPr>
        <p:spPr>
          <a:xfrm>
            <a:off x="1174768" y="3356992"/>
            <a:ext cx="6853616" cy="2967393"/>
          </a:xfrm>
          <a:prstGeom prst="rect">
            <a:avLst/>
          </a:prstGeom>
        </p:spPr>
        <p:txBody>
          <a:bodyPr>
            <a:noAutofit/>
          </a:bodyPr>
          <a:lstStyle/>
          <a:p>
            <a:pPr fontAlgn="auto">
              <a:lnSpc>
                <a:spcPts val="1500"/>
              </a:lnSpc>
              <a:spcBef>
                <a:spcPts val="1200"/>
              </a:spcBef>
              <a:spcAft>
                <a:spcPts val="400"/>
              </a:spcAft>
              <a:defRPr/>
            </a:pPr>
            <a:r>
              <a:rPr kumimoji="0" lang="zh-TW" altLang="en-US" dirty="0">
                <a:solidFill>
                  <a:schemeClr val="tx1">
                    <a:lumMod val="65000"/>
                    <a:lumOff val="35000"/>
                  </a:schemeClr>
                </a:solidFill>
                <a:latin typeface="微軟正黑體" pitchFamily="34" charset="-120"/>
                <a:ea typeface="微軟正黑體" pitchFamily="34" charset="-120"/>
              </a:rPr>
              <a:t>設立年份</a:t>
            </a:r>
            <a:r>
              <a:rPr kumimoji="0" lang="ja-JP" altLang="en-US" dirty="0">
                <a:solidFill>
                  <a:schemeClr val="tx1">
                    <a:lumMod val="65000"/>
                    <a:lumOff val="35000"/>
                  </a:schemeClr>
                </a:solidFill>
                <a:latin typeface="微軟正黑體" pitchFamily="34" charset="-120"/>
                <a:ea typeface="微軟正黑體" pitchFamily="34" charset="-120"/>
              </a:rPr>
              <a:t>：</a:t>
            </a:r>
            <a:r>
              <a:rPr kumimoji="0" lang="en-US" altLang="zh-TW" dirty="0">
                <a:solidFill>
                  <a:schemeClr val="tx1">
                    <a:lumMod val="65000"/>
                    <a:lumOff val="35000"/>
                  </a:schemeClr>
                </a:solidFill>
                <a:latin typeface="微軟正黑體" pitchFamily="34" charset="-120"/>
                <a:ea typeface="微軟正黑體" pitchFamily="34" charset="-120"/>
              </a:rPr>
              <a:t>1955</a:t>
            </a:r>
            <a:r>
              <a:rPr kumimoji="0" lang="zh-TW" altLang="en-US" dirty="0">
                <a:solidFill>
                  <a:schemeClr val="tx1">
                    <a:lumMod val="65000"/>
                    <a:lumOff val="35000"/>
                  </a:schemeClr>
                </a:solidFill>
                <a:latin typeface="微軟正黑體" pitchFamily="34" charset="-120"/>
                <a:ea typeface="微軟正黑體" pitchFamily="34" charset="-120"/>
              </a:rPr>
              <a:t>年</a:t>
            </a:r>
            <a:endParaRPr kumimoji="0" lang="en-US" altLang="zh-TW" dirty="0">
              <a:solidFill>
                <a:schemeClr val="tx1">
                  <a:lumMod val="65000"/>
                  <a:lumOff val="35000"/>
                </a:schemeClr>
              </a:solidFill>
              <a:latin typeface="微軟正黑體" pitchFamily="34" charset="-120"/>
              <a:ea typeface="微軟正黑體" pitchFamily="34" charset="-120"/>
            </a:endParaRPr>
          </a:p>
          <a:p>
            <a:pPr fontAlgn="auto">
              <a:lnSpc>
                <a:spcPts val="1500"/>
              </a:lnSpc>
              <a:spcBef>
                <a:spcPts val="1200"/>
              </a:spcBef>
              <a:spcAft>
                <a:spcPts val="400"/>
              </a:spcAft>
              <a:defRPr/>
            </a:pPr>
            <a:r>
              <a:rPr kumimoji="0" lang="zh-TW" altLang="en-US" dirty="0">
                <a:solidFill>
                  <a:schemeClr val="tx1">
                    <a:lumMod val="65000"/>
                    <a:lumOff val="35000"/>
                  </a:schemeClr>
                </a:solidFill>
                <a:latin typeface="微軟正黑體" pitchFamily="34" charset="-120"/>
                <a:ea typeface="微軟正黑體" pitchFamily="34" charset="-120"/>
              </a:rPr>
              <a:t>資 本 額  ：新台幣</a:t>
            </a:r>
            <a:r>
              <a:rPr kumimoji="0" lang="en-US" altLang="zh-TW" dirty="0">
                <a:solidFill>
                  <a:schemeClr val="tx1">
                    <a:lumMod val="65000"/>
                    <a:lumOff val="35000"/>
                  </a:schemeClr>
                </a:solidFill>
                <a:latin typeface="微軟正黑體" pitchFamily="34" charset="-120"/>
                <a:ea typeface="微軟正黑體" pitchFamily="34" charset="-120"/>
              </a:rPr>
              <a:t>64.59</a:t>
            </a:r>
            <a:r>
              <a:rPr kumimoji="0" lang="zh-TW" altLang="en-US" dirty="0">
                <a:solidFill>
                  <a:schemeClr val="tx1">
                    <a:lumMod val="65000"/>
                    <a:lumOff val="35000"/>
                  </a:schemeClr>
                </a:solidFill>
                <a:latin typeface="微軟正黑體" pitchFamily="34" charset="-120"/>
                <a:ea typeface="微軟正黑體" pitchFamily="34" charset="-120"/>
              </a:rPr>
              <a:t>億元</a:t>
            </a:r>
            <a:endParaRPr kumimoji="0" lang="en-US" altLang="zh-TW" dirty="0">
              <a:solidFill>
                <a:schemeClr val="tx1">
                  <a:lumMod val="65000"/>
                  <a:lumOff val="35000"/>
                </a:schemeClr>
              </a:solidFill>
              <a:latin typeface="微軟正黑體" pitchFamily="34" charset="-120"/>
              <a:ea typeface="微軟正黑體" pitchFamily="34" charset="-120"/>
              <a:cs typeface="Arial" pitchFamily="34" charset="0"/>
            </a:endParaRPr>
          </a:p>
          <a:p>
            <a:pPr fontAlgn="auto">
              <a:lnSpc>
                <a:spcPts val="1500"/>
              </a:lnSpc>
              <a:spcBef>
                <a:spcPts val="1200"/>
              </a:spcBef>
              <a:spcAft>
                <a:spcPts val="400"/>
              </a:spcAft>
              <a:defRPr/>
            </a:pPr>
            <a:r>
              <a:rPr lang="zh-TW" altLang="en-US" dirty="0">
                <a:solidFill>
                  <a:schemeClr val="tx1">
                    <a:lumMod val="65000"/>
                    <a:lumOff val="35000"/>
                  </a:schemeClr>
                </a:solidFill>
                <a:latin typeface="微軟正黑體" pitchFamily="34" charset="-120"/>
                <a:ea typeface="微軟正黑體" pitchFamily="34" charset="-120"/>
                <a:cs typeface="Arial" pitchFamily="34" charset="0"/>
              </a:rPr>
              <a:t>總</a:t>
            </a:r>
            <a:r>
              <a:rPr kumimoji="0" lang="zh-TW" altLang="en-US" dirty="0">
                <a:solidFill>
                  <a:schemeClr val="tx1">
                    <a:lumMod val="65000"/>
                    <a:lumOff val="35000"/>
                  </a:schemeClr>
                </a:solidFill>
                <a:latin typeface="微軟正黑體" pitchFamily="34" charset="-120"/>
                <a:ea typeface="微軟正黑體" pitchFamily="34" charset="-120"/>
                <a:cs typeface="Arial" pitchFamily="34" charset="0"/>
              </a:rPr>
              <a:t>營業額</a:t>
            </a:r>
            <a:r>
              <a:rPr kumimoji="0" lang="ja-JP" altLang="en-US" dirty="0">
                <a:solidFill>
                  <a:schemeClr val="tx1">
                    <a:lumMod val="65000"/>
                    <a:lumOff val="35000"/>
                  </a:schemeClr>
                </a:solidFill>
                <a:latin typeface="微軟正黑體" pitchFamily="34" charset="-120"/>
                <a:ea typeface="微軟正黑體" pitchFamily="34" charset="-120"/>
                <a:cs typeface="Arial" pitchFamily="34" charset="0"/>
              </a:rPr>
              <a:t>：</a:t>
            </a:r>
            <a:r>
              <a:rPr kumimoji="0" lang="zh-TW" altLang="en-US" dirty="0">
                <a:solidFill>
                  <a:schemeClr val="tx1">
                    <a:lumMod val="65000"/>
                    <a:lumOff val="35000"/>
                  </a:schemeClr>
                </a:solidFill>
                <a:latin typeface="微軟正黑體" pitchFamily="34" charset="-120"/>
                <a:ea typeface="微軟正黑體" pitchFamily="34" charset="-120"/>
              </a:rPr>
              <a:t>新台幣約</a:t>
            </a:r>
            <a:r>
              <a:rPr kumimoji="0" lang="en-US" altLang="zh-TW" dirty="0">
                <a:solidFill>
                  <a:schemeClr val="tx1">
                    <a:lumMod val="65000"/>
                    <a:lumOff val="35000"/>
                  </a:schemeClr>
                </a:solidFill>
                <a:latin typeface="微軟正黑體" pitchFamily="34" charset="-120"/>
                <a:ea typeface="微軟正黑體" pitchFamily="34" charset="-120"/>
              </a:rPr>
              <a:t>275</a:t>
            </a:r>
            <a:r>
              <a:rPr kumimoji="0" lang="zh-TW" altLang="en-US" dirty="0">
                <a:solidFill>
                  <a:schemeClr val="tx1">
                    <a:lumMod val="65000"/>
                    <a:lumOff val="35000"/>
                  </a:schemeClr>
                </a:solidFill>
                <a:latin typeface="微軟正黑體" pitchFamily="34" charset="-120"/>
                <a:ea typeface="微軟正黑體" pitchFamily="34" charset="-120"/>
              </a:rPr>
              <a:t>億元</a:t>
            </a:r>
            <a:r>
              <a:rPr kumimoji="0" lang="en-US" altLang="zh-TW" dirty="0">
                <a:solidFill>
                  <a:schemeClr val="tx1">
                    <a:lumMod val="65000"/>
                    <a:lumOff val="35000"/>
                  </a:schemeClr>
                </a:solidFill>
                <a:latin typeface="微軟正黑體" pitchFamily="34" charset="-120"/>
                <a:ea typeface="微軟正黑體" pitchFamily="34" charset="-120"/>
              </a:rPr>
              <a:t>(2021</a:t>
            </a:r>
            <a:r>
              <a:rPr kumimoji="0" lang="zh-TW" altLang="en-US" dirty="0">
                <a:solidFill>
                  <a:schemeClr val="tx1">
                    <a:lumMod val="65000"/>
                    <a:lumOff val="35000"/>
                  </a:schemeClr>
                </a:solidFill>
                <a:latin typeface="微軟正黑體" pitchFamily="34" charset="-120"/>
                <a:ea typeface="微軟正黑體" pitchFamily="34" charset="-120"/>
              </a:rPr>
              <a:t>年集團合併</a:t>
            </a:r>
            <a:r>
              <a:rPr kumimoji="0" lang="en-US" altLang="zh-TW" dirty="0">
                <a:solidFill>
                  <a:schemeClr val="tx1">
                    <a:lumMod val="65000"/>
                    <a:lumOff val="35000"/>
                  </a:schemeClr>
                </a:solidFill>
                <a:latin typeface="微軟正黑體" pitchFamily="34" charset="-120"/>
                <a:ea typeface="微軟正黑體" pitchFamily="34" charset="-120"/>
              </a:rPr>
              <a:t>)</a:t>
            </a:r>
          </a:p>
          <a:p>
            <a:pPr fontAlgn="auto">
              <a:lnSpc>
                <a:spcPts val="1500"/>
              </a:lnSpc>
              <a:spcBef>
                <a:spcPts val="1200"/>
              </a:spcBef>
              <a:spcAft>
                <a:spcPts val="400"/>
              </a:spcAft>
              <a:defRPr/>
            </a:pPr>
            <a:r>
              <a:rPr lang="zh-TW" altLang="en-US" dirty="0">
                <a:solidFill>
                  <a:schemeClr val="tx1">
                    <a:lumMod val="65000"/>
                    <a:lumOff val="35000"/>
                  </a:schemeClr>
                </a:solidFill>
                <a:latin typeface="微軟正黑體" pitchFamily="34" charset="-120"/>
                <a:ea typeface="微軟正黑體" pitchFamily="34" charset="-120"/>
                <a:sym typeface="Wingdings" pitchFamily="2" charset="2"/>
              </a:rPr>
              <a:t>廠區</a:t>
            </a:r>
            <a:r>
              <a:rPr kumimoji="0" lang="zh-TW" altLang="en-US" dirty="0">
                <a:solidFill>
                  <a:schemeClr val="tx1">
                    <a:lumMod val="65000"/>
                    <a:lumOff val="35000"/>
                  </a:schemeClr>
                </a:solidFill>
                <a:latin typeface="微軟正黑體" pitchFamily="34" charset="-120"/>
                <a:ea typeface="微軟正黑體" pitchFamily="34" charset="-120"/>
                <a:sym typeface="Wingdings" pitchFamily="2" charset="2"/>
              </a:rPr>
              <a:t>面積</a:t>
            </a:r>
            <a:r>
              <a:rPr kumimoji="0" lang="ja-JP" altLang="en-US" dirty="0">
                <a:solidFill>
                  <a:schemeClr val="tx1">
                    <a:lumMod val="65000"/>
                    <a:lumOff val="35000"/>
                  </a:schemeClr>
                </a:solidFill>
                <a:latin typeface="微軟正黑體" pitchFamily="34" charset="-120"/>
                <a:ea typeface="微軟正黑體" pitchFamily="34" charset="-120"/>
                <a:sym typeface="Wingdings" pitchFamily="2" charset="2"/>
              </a:rPr>
              <a:t>：</a:t>
            </a:r>
            <a:r>
              <a:rPr kumimoji="0" lang="en-US" altLang="zh-TW" dirty="0">
                <a:solidFill>
                  <a:schemeClr val="tx1">
                    <a:lumMod val="65000"/>
                    <a:lumOff val="35000"/>
                  </a:schemeClr>
                </a:solidFill>
                <a:latin typeface="微軟正黑體" pitchFamily="34" charset="-120"/>
                <a:ea typeface="微軟正黑體" pitchFamily="34" charset="-120"/>
              </a:rPr>
              <a:t>138,038 </a:t>
            </a:r>
            <a:r>
              <a:rPr kumimoji="0" lang="en-US" altLang="ja-JP" dirty="0">
                <a:solidFill>
                  <a:schemeClr val="tx1">
                    <a:lumMod val="65000"/>
                    <a:lumOff val="35000"/>
                  </a:schemeClr>
                </a:solidFill>
                <a:latin typeface="微軟正黑體" pitchFamily="34" charset="-120"/>
                <a:ea typeface="微軟正黑體" pitchFamily="34" charset="-120"/>
              </a:rPr>
              <a:t>㎡</a:t>
            </a:r>
            <a:r>
              <a:rPr kumimoji="0" lang="zh-TW" altLang="en-US" dirty="0">
                <a:solidFill>
                  <a:schemeClr val="tx1">
                    <a:lumMod val="65000"/>
                    <a:lumOff val="35000"/>
                  </a:schemeClr>
                </a:solidFill>
                <a:latin typeface="微軟正黑體" pitchFamily="34" charset="-120"/>
                <a:ea typeface="微軟正黑體" pitchFamily="34" charset="-120"/>
              </a:rPr>
              <a:t> </a:t>
            </a:r>
            <a:r>
              <a:rPr kumimoji="0" lang="en-US" altLang="zh-TW" dirty="0">
                <a:solidFill>
                  <a:schemeClr val="tx1">
                    <a:lumMod val="65000"/>
                    <a:lumOff val="35000"/>
                  </a:schemeClr>
                </a:solidFill>
                <a:latin typeface="微軟正黑體" pitchFamily="34" charset="-120"/>
                <a:ea typeface="微軟正黑體" pitchFamily="34" charset="-120"/>
              </a:rPr>
              <a:t>(4</a:t>
            </a:r>
            <a:r>
              <a:rPr kumimoji="0" lang="zh-TW" altLang="en-US" dirty="0">
                <a:solidFill>
                  <a:schemeClr val="tx1">
                    <a:lumMod val="65000"/>
                    <a:lumOff val="35000"/>
                  </a:schemeClr>
                </a:solidFill>
                <a:latin typeface="微軟正黑體" pitchFamily="34" charset="-120"/>
                <a:ea typeface="微軟正黑體" pitchFamily="34" charset="-120"/>
              </a:rPr>
              <a:t>萬</a:t>
            </a:r>
            <a:r>
              <a:rPr kumimoji="0" lang="en-US" altLang="zh-TW" dirty="0">
                <a:solidFill>
                  <a:schemeClr val="tx1">
                    <a:lumMod val="65000"/>
                    <a:lumOff val="35000"/>
                  </a:schemeClr>
                </a:solidFill>
                <a:latin typeface="微軟正黑體" pitchFamily="34" charset="-120"/>
                <a:ea typeface="微軟正黑體" pitchFamily="34" charset="-120"/>
              </a:rPr>
              <a:t>1</a:t>
            </a:r>
            <a:r>
              <a:rPr kumimoji="0" lang="zh-TW" altLang="en-US" dirty="0">
                <a:solidFill>
                  <a:schemeClr val="tx1">
                    <a:lumMod val="65000"/>
                    <a:lumOff val="35000"/>
                  </a:schemeClr>
                </a:solidFill>
                <a:latin typeface="微軟正黑體" pitchFamily="34" charset="-120"/>
                <a:ea typeface="微軟正黑體" pitchFamily="34" charset="-120"/>
              </a:rPr>
              <a:t>千餘坪</a:t>
            </a:r>
            <a:r>
              <a:rPr kumimoji="0" lang="en-US" altLang="zh-TW" dirty="0">
                <a:solidFill>
                  <a:schemeClr val="tx1">
                    <a:lumMod val="65000"/>
                    <a:lumOff val="35000"/>
                  </a:schemeClr>
                </a:solidFill>
                <a:latin typeface="微軟正黑體" pitchFamily="34" charset="-120"/>
                <a:ea typeface="微軟正黑體" pitchFamily="34" charset="-120"/>
              </a:rPr>
              <a:t>)</a:t>
            </a:r>
          </a:p>
          <a:p>
            <a:pPr>
              <a:lnSpc>
                <a:spcPts val="1500"/>
              </a:lnSpc>
              <a:spcBef>
                <a:spcPts val="1200"/>
              </a:spcBef>
              <a:spcAft>
                <a:spcPts val="400"/>
              </a:spcAft>
              <a:defRPr/>
            </a:pPr>
            <a:r>
              <a:rPr kumimoji="0" lang="zh-TW" altLang="en-US" dirty="0">
                <a:solidFill>
                  <a:schemeClr val="tx1">
                    <a:lumMod val="65000"/>
                    <a:lumOff val="35000"/>
                  </a:schemeClr>
                </a:solidFill>
                <a:latin typeface="微軟正黑體" pitchFamily="34" charset="-120"/>
                <a:ea typeface="微軟正黑體" pitchFamily="34" charset="-120"/>
              </a:rPr>
              <a:t>員工人數</a:t>
            </a:r>
            <a:r>
              <a:rPr lang="zh-TW" altLang="en-US" dirty="0">
                <a:solidFill>
                  <a:schemeClr val="tx1">
                    <a:lumMod val="65000"/>
                    <a:lumOff val="35000"/>
                  </a:schemeClr>
                </a:solidFill>
                <a:latin typeface="微軟正黑體" pitchFamily="34" charset="-120"/>
                <a:ea typeface="微軟正黑體" pitchFamily="34" charset="-120"/>
              </a:rPr>
              <a:t>：</a:t>
            </a:r>
            <a:r>
              <a:rPr lang="en-US" altLang="zh-TW" dirty="0">
                <a:solidFill>
                  <a:schemeClr val="tx1">
                    <a:lumMod val="65000"/>
                    <a:lumOff val="35000"/>
                  </a:schemeClr>
                </a:solidFill>
                <a:latin typeface="微軟正黑體" pitchFamily="34" charset="-120"/>
                <a:ea typeface="微軟正黑體" pitchFamily="34" charset="-120"/>
              </a:rPr>
              <a:t>640</a:t>
            </a:r>
            <a:r>
              <a:rPr kumimoji="0" lang="zh-TW" altLang="en-US" dirty="0">
                <a:solidFill>
                  <a:schemeClr val="tx1">
                    <a:lumMod val="65000"/>
                    <a:lumOff val="35000"/>
                  </a:schemeClr>
                </a:solidFill>
                <a:latin typeface="微軟正黑體" pitchFamily="34" charset="-120"/>
                <a:ea typeface="微軟正黑體" pitchFamily="34" charset="-120"/>
              </a:rPr>
              <a:t>名</a:t>
            </a:r>
            <a:endParaRPr kumimoji="0" lang="en-US" altLang="zh-TW" dirty="0">
              <a:solidFill>
                <a:schemeClr val="tx1">
                  <a:lumMod val="65000"/>
                  <a:lumOff val="35000"/>
                </a:schemeClr>
              </a:solidFill>
              <a:latin typeface="微軟正黑體" pitchFamily="34" charset="-120"/>
              <a:ea typeface="微軟正黑體" pitchFamily="34" charset="-120"/>
            </a:endParaRPr>
          </a:p>
          <a:p>
            <a:pPr marL="342900" indent="-342900" fontAlgn="auto">
              <a:lnSpc>
                <a:spcPts val="1500"/>
              </a:lnSpc>
              <a:spcBef>
                <a:spcPts val="1200"/>
              </a:spcBef>
              <a:spcAft>
                <a:spcPts val="400"/>
              </a:spcAft>
              <a:defRPr/>
            </a:pPr>
            <a:r>
              <a:rPr lang="zh-TW" altLang="en-US" dirty="0">
                <a:solidFill>
                  <a:schemeClr val="tx1">
                    <a:lumMod val="65000"/>
                    <a:lumOff val="35000"/>
                  </a:schemeClr>
                </a:solidFill>
                <a:latin typeface="微軟正黑體" pitchFamily="34" charset="-120"/>
                <a:ea typeface="微軟正黑體" pitchFamily="34" charset="-120"/>
              </a:rPr>
              <a:t>集團人數：約</a:t>
            </a:r>
            <a:r>
              <a:rPr lang="en-US" altLang="zh-TW" dirty="0">
                <a:solidFill>
                  <a:schemeClr val="tx1">
                    <a:lumMod val="65000"/>
                    <a:lumOff val="35000"/>
                  </a:schemeClr>
                </a:solidFill>
                <a:latin typeface="微軟正黑體" pitchFamily="34" charset="-120"/>
                <a:ea typeface="微軟正黑體" pitchFamily="34" charset="-120"/>
              </a:rPr>
              <a:t>1,623</a:t>
            </a:r>
            <a:r>
              <a:rPr lang="zh-TW" altLang="en-US" dirty="0">
                <a:solidFill>
                  <a:schemeClr val="tx1">
                    <a:lumMod val="65000"/>
                    <a:lumOff val="35000"/>
                  </a:schemeClr>
                </a:solidFill>
                <a:latin typeface="微軟正黑體" pitchFamily="34" charset="-120"/>
                <a:ea typeface="微軟正黑體" pitchFamily="34" charset="-120"/>
              </a:rPr>
              <a:t>名</a:t>
            </a:r>
            <a:endParaRPr kumimoji="0" lang="en-US" altLang="zh-TW" dirty="0">
              <a:solidFill>
                <a:schemeClr val="tx1">
                  <a:lumMod val="65000"/>
                  <a:lumOff val="35000"/>
                </a:schemeClr>
              </a:solidFill>
              <a:latin typeface="微軟正黑體" pitchFamily="34" charset="-120"/>
              <a:ea typeface="微軟正黑體" pitchFamily="34" charset="-120"/>
            </a:endParaRPr>
          </a:p>
          <a:p>
            <a:pPr>
              <a:lnSpc>
                <a:spcPts val="1500"/>
              </a:lnSpc>
              <a:spcBef>
                <a:spcPts val="1200"/>
              </a:spcBef>
              <a:spcAft>
                <a:spcPts val="400"/>
              </a:spcAft>
              <a:defRPr/>
            </a:pPr>
            <a:r>
              <a:rPr kumimoji="0" lang="zh-TW" altLang="en-US" dirty="0">
                <a:solidFill>
                  <a:schemeClr val="tx1">
                    <a:lumMod val="65000"/>
                    <a:lumOff val="35000"/>
                  </a:schemeClr>
                </a:solidFill>
                <a:latin typeface="微軟正黑體" pitchFamily="34" charset="-120"/>
                <a:ea typeface="微軟正黑體" pitchFamily="34" charset="-120"/>
              </a:rPr>
              <a:t>主要產品</a:t>
            </a:r>
            <a:r>
              <a:rPr lang="zh-TW" altLang="en-US" dirty="0">
                <a:solidFill>
                  <a:schemeClr val="tx1">
                    <a:lumMod val="65000"/>
                    <a:lumOff val="35000"/>
                  </a:schemeClr>
                </a:solidFill>
                <a:latin typeface="微軟正黑體" pitchFamily="34" charset="-120"/>
                <a:ea typeface="微軟正黑體" pitchFamily="34" charset="-120"/>
              </a:rPr>
              <a:t>：</a:t>
            </a:r>
            <a:r>
              <a:rPr kumimoji="0" lang="zh-TW" altLang="en-US" dirty="0">
                <a:solidFill>
                  <a:schemeClr val="tx1">
                    <a:lumMod val="65000"/>
                    <a:lumOff val="35000"/>
                  </a:schemeClr>
                </a:solidFill>
                <a:latin typeface="微軟正黑體" pitchFamily="34" charset="-120"/>
                <a:ea typeface="微軟正黑體" pitchFamily="34" charset="-120"/>
              </a:rPr>
              <a:t>電力電纜</a:t>
            </a:r>
            <a:r>
              <a:rPr kumimoji="0" lang="zh-TW" altLang="zh-TW" dirty="0">
                <a:solidFill>
                  <a:schemeClr val="tx1">
                    <a:lumMod val="65000"/>
                    <a:lumOff val="35000"/>
                  </a:schemeClr>
                </a:solidFill>
                <a:latin typeface="微軟正黑體" pitchFamily="34" charset="-120"/>
                <a:ea typeface="微軟正黑體" pitchFamily="34" charset="-120"/>
              </a:rPr>
              <a:t>/</a:t>
            </a:r>
            <a:r>
              <a:rPr kumimoji="0" lang="zh-TW" altLang="en-US" dirty="0">
                <a:solidFill>
                  <a:schemeClr val="tx1">
                    <a:lumMod val="65000"/>
                    <a:lumOff val="35000"/>
                  </a:schemeClr>
                </a:solidFill>
                <a:latin typeface="微軟正黑體" pitchFamily="34" charset="-120"/>
                <a:ea typeface="微軟正黑體" pitchFamily="34" charset="-120"/>
              </a:rPr>
              <a:t>漆包線</a:t>
            </a:r>
            <a:r>
              <a:rPr kumimoji="0" lang="zh-TW" altLang="zh-TW" dirty="0">
                <a:solidFill>
                  <a:schemeClr val="tx1">
                    <a:lumMod val="65000"/>
                    <a:lumOff val="35000"/>
                  </a:schemeClr>
                </a:solidFill>
                <a:latin typeface="微軟正黑體" pitchFamily="34" charset="-120"/>
                <a:ea typeface="微軟正黑體" pitchFamily="34" charset="-120"/>
              </a:rPr>
              <a:t>/</a:t>
            </a:r>
            <a:r>
              <a:rPr kumimoji="0" lang="zh-TW" altLang="en-US" dirty="0">
                <a:solidFill>
                  <a:schemeClr val="tx1">
                    <a:lumMod val="65000"/>
                    <a:lumOff val="35000"/>
                  </a:schemeClr>
                </a:solidFill>
                <a:latin typeface="微軟正黑體" pitchFamily="34" charset="-120"/>
                <a:ea typeface="微軟正黑體" pitchFamily="34" charset="-120"/>
              </a:rPr>
              <a:t>通信電纜</a:t>
            </a:r>
            <a:r>
              <a:rPr kumimoji="0" lang="en-US" altLang="zh-TW" dirty="0">
                <a:solidFill>
                  <a:schemeClr val="tx1">
                    <a:lumMod val="65000"/>
                    <a:lumOff val="35000"/>
                  </a:schemeClr>
                </a:solidFill>
                <a:latin typeface="微軟正黑體" pitchFamily="34" charset="-120"/>
                <a:ea typeface="微軟正黑體" pitchFamily="34" charset="-120"/>
              </a:rPr>
              <a:t> &amp;</a:t>
            </a:r>
            <a:r>
              <a:rPr kumimoji="0" lang="zh-TW" altLang="en-US" dirty="0">
                <a:solidFill>
                  <a:schemeClr val="tx1">
                    <a:lumMod val="65000"/>
                    <a:lumOff val="35000"/>
                  </a:schemeClr>
                </a:solidFill>
                <a:latin typeface="微軟正黑體" pitchFamily="34" charset="-120"/>
                <a:ea typeface="微軟正黑體" pitchFamily="34" charset="-120"/>
              </a:rPr>
              <a:t>光纖光纜</a:t>
            </a:r>
            <a:r>
              <a:rPr kumimoji="0" lang="en-US" altLang="zh-TW" dirty="0">
                <a:solidFill>
                  <a:schemeClr val="tx1">
                    <a:lumMod val="65000"/>
                    <a:lumOff val="35000"/>
                  </a:schemeClr>
                </a:solidFill>
                <a:latin typeface="微軟正黑體" pitchFamily="34" charset="-120"/>
                <a:ea typeface="微軟正黑體" pitchFamily="34" charset="-120"/>
              </a:rPr>
              <a:t>/</a:t>
            </a:r>
            <a:r>
              <a:rPr kumimoji="0" lang="zh-TW" altLang="en-US" dirty="0">
                <a:solidFill>
                  <a:schemeClr val="tx1">
                    <a:lumMod val="65000"/>
                    <a:lumOff val="35000"/>
                  </a:schemeClr>
                </a:solidFill>
                <a:latin typeface="微軟正黑體" pitchFamily="34" charset="-120"/>
                <a:ea typeface="微軟正黑體" pitchFamily="34" charset="-120"/>
              </a:rPr>
              <a:t>合金線</a:t>
            </a:r>
            <a:endParaRPr kumimoji="0" lang="en-US" altLang="zh-TW" dirty="0">
              <a:solidFill>
                <a:schemeClr val="tx1">
                  <a:lumMod val="65000"/>
                  <a:lumOff val="35000"/>
                </a:schemeClr>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B8970E60-6B53-4DBA-982C-ED5456846472}"/>
              </a:ext>
            </a:extLst>
          </p:cNvPr>
          <p:cNvSpPr>
            <a:spLocks noGrp="1"/>
          </p:cNvSpPr>
          <p:nvPr>
            <p:ph type="sldNum" sz="quarter" idx="12"/>
          </p:nvPr>
        </p:nvSpPr>
        <p:spPr/>
        <p:txBody>
          <a:bodyPr/>
          <a:lstStyle/>
          <a:p>
            <a:pPr>
              <a:defRPr/>
            </a:pPr>
            <a:fld id="{5C8EB7E5-4117-4682-ABCD-F35A9110AF63}" type="slidenum">
              <a:rPr lang="zh-TW" altLang="en-US" smtClean="0"/>
              <a:pPr>
                <a:defRPr/>
              </a:pPr>
              <a:t>3</a:t>
            </a:fld>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6F92E812-FB32-C042-B586-3475F59C12C2}"/>
              </a:ext>
            </a:extLst>
          </p:cNvPr>
          <p:cNvPicPr>
            <a:picLocks noChangeAspect="1"/>
          </p:cNvPicPr>
          <p:nvPr/>
        </p:nvPicPr>
        <p:blipFill>
          <a:blip r:embed="rId2" cstate="print"/>
          <a:stretch>
            <a:fillRect/>
          </a:stretch>
        </p:blipFill>
        <p:spPr>
          <a:xfrm>
            <a:off x="3429000" y="2429875"/>
            <a:ext cx="2286000" cy="2143125"/>
          </a:xfrm>
          <a:prstGeom prst="rect">
            <a:avLst/>
          </a:prstGeom>
        </p:spPr>
      </p:pic>
      <p:pic>
        <p:nvPicPr>
          <p:cNvPr id="7" name="圖片 6">
            <a:extLst>
              <a:ext uri="{FF2B5EF4-FFF2-40B4-BE49-F238E27FC236}">
                <a16:creationId xmlns:a16="http://schemas.microsoft.com/office/drawing/2014/main" id="{B63998DF-96B5-9F4E-A6C4-2BDA7ABB07E8}"/>
              </a:ext>
            </a:extLst>
          </p:cNvPr>
          <p:cNvPicPr>
            <a:picLocks noChangeAspect="1"/>
          </p:cNvPicPr>
          <p:nvPr/>
        </p:nvPicPr>
        <p:blipFill>
          <a:blip r:embed="rId3" cstate="print"/>
          <a:stretch>
            <a:fillRect/>
          </a:stretch>
        </p:blipFill>
        <p:spPr>
          <a:xfrm>
            <a:off x="2465201" y="4455368"/>
            <a:ext cx="2286000" cy="2286000"/>
          </a:xfrm>
          <a:prstGeom prst="rect">
            <a:avLst/>
          </a:prstGeom>
        </p:spPr>
      </p:pic>
      <p:pic>
        <p:nvPicPr>
          <p:cNvPr id="9" name="圖片 8">
            <a:extLst>
              <a:ext uri="{FF2B5EF4-FFF2-40B4-BE49-F238E27FC236}">
                <a16:creationId xmlns:a16="http://schemas.microsoft.com/office/drawing/2014/main" id="{DCC2B907-EBDF-D24D-86D6-2BDA42A539BE}"/>
              </a:ext>
            </a:extLst>
          </p:cNvPr>
          <p:cNvPicPr>
            <a:picLocks noChangeAspect="1"/>
          </p:cNvPicPr>
          <p:nvPr/>
        </p:nvPicPr>
        <p:blipFill>
          <a:blip r:embed="rId4" cstate="print"/>
          <a:stretch>
            <a:fillRect/>
          </a:stretch>
        </p:blipFill>
        <p:spPr>
          <a:xfrm>
            <a:off x="4935201" y="4455368"/>
            <a:ext cx="2066925" cy="2286000"/>
          </a:xfrm>
          <a:prstGeom prst="rect">
            <a:avLst/>
          </a:prstGeom>
        </p:spPr>
      </p:pic>
      <p:pic>
        <p:nvPicPr>
          <p:cNvPr id="11" name="圖片 10">
            <a:extLst>
              <a:ext uri="{FF2B5EF4-FFF2-40B4-BE49-F238E27FC236}">
                <a16:creationId xmlns:a16="http://schemas.microsoft.com/office/drawing/2014/main" id="{4AE0CA3D-CFF1-2A41-8C10-F54D0E08926C}"/>
              </a:ext>
            </a:extLst>
          </p:cNvPr>
          <p:cNvPicPr>
            <a:picLocks noChangeAspect="1"/>
          </p:cNvPicPr>
          <p:nvPr/>
        </p:nvPicPr>
        <p:blipFill>
          <a:blip r:embed="rId5" cstate="print"/>
          <a:stretch>
            <a:fillRect/>
          </a:stretch>
        </p:blipFill>
        <p:spPr>
          <a:xfrm>
            <a:off x="4129442" y="4175049"/>
            <a:ext cx="993816" cy="963237"/>
          </a:xfrm>
          <a:prstGeom prst="rect">
            <a:avLst/>
          </a:prstGeom>
        </p:spPr>
      </p:pic>
      <p:sp>
        <p:nvSpPr>
          <p:cNvPr id="12" name="文字方塊 11">
            <a:extLst>
              <a:ext uri="{FF2B5EF4-FFF2-40B4-BE49-F238E27FC236}">
                <a16:creationId xmlns:a16="http://schemas.microsoft.com/office/drawing/2014/main" id="{57245AAA-8822-BA41-9AC2-4A1B1B6ED131}"/>
              </a:ext>
            </a:extLst>
          </p:cNvPr>
          <p:cNvSpPr txBox="1"/>
          <p:nvPr/>
        </p:nvSpPr>
        <p:spPr>
          <a:xfrm>
            <a:off x="4085890" y="3664105"/>
            <a:ext cx="1067087" cy="507831"/>
          </a:xfrm>
          <a:prstGeom prst="rect">
            <a:avLst/>
          </a:prstGeom>
          <a:noFill/>
        </p:spPr>
        <p:txBody>
          <a:bodyPr wrap="none" rtlCol="0">
            <a:spAutoFit/>
          </a:bodyPr>
          <a:lstStyle/>
          <a:p>
            <a:pPr fontAlgn="auto">
              <a:spcBef>
                <a:spcPts val="0"/>
              </a:spcBef>
              <a:spcAft>
                <a:spcPts val="0"/>
              </a:spcAft>
            </a:pPr>
            <a:r>
              <a:rPr kumimoji="0" lang="zh-TW" altLang="en-US" sz="1350" dirty="0">
                <a:solidFill>
                  <a:prstClr val="black"/>
                </a:solidFill>
                <a:latin typeface="Microsoft JhengHei" panose="020B0604030504040204" pitchFamily="34" charset="-120"/>
                <a:ea typeface="Microsoft JhengHei" panose="020B0604030504040204" pitchFamily="34" charset="-120"/>
              </a:rPr>
              <a:t>能源</a:t>
            </a:r>
            <a:r>
              <a:rPr kumimoji="0" lang="zh-CN" altLang="en-US" sz="1350" dirty="0">
                <a:solidFill>
                  <a:prstClr val="black"/>
                </a:solidFill>
                <a:latin typeface="Microsoft JhengHei" panose="020B0604030504040204" pitchFamily="34" charset="-120"/>
                <a:ea typeface="Microsoft JhengHei" panose="020B0604030504040204" pitchFamily="34" charset="-120"/>
              </a:rPr>
              <a:t>串接的</a:t>
            </a:r>
            <a:endParaRPr kumimoji="0" lang="en-US" altLang="zh-CN" sz="1350" dirty="0">
              <a:solidFill>
                <a:prstClr val="black"/>
              </a:solidFill>
              <a:latin typeface="Microsoft JhengHei" panose="020B0604030504040204" pitchFamily="34" charset="-120"/>
              <a:ea typeface="Microsoft JhengHei" panose="020B0604030504040204" pitchFamily="34" charset="-120"/>
            </a:endParaRPr>
          </a:p>
          <a:p>
            <a:pPr algn="ctr" fontAlgn="auto">
              <a:spcBef>
                <a:spcPts val="0"/>
              </a:spcBef>
              <a:spcAft>
                <a:spcPts val="0"/>
              </a:spcAft>
            </a:pPr>
            <a:r>
              <a:rPr kumimoji="0" lang="zh-CN" altLang="en-US" sz="1350" dirty="0">
                <a:solidFill>
                  <a:prstClr val="black"/>
                </a:solidFill>
                <a:latin typeface="Microsoft JhengHei" panose="020B0604030504040204" pitchFamily="34" charset="-120"/>
                <a:ea typeface="Microsoft JhengHei" panose="020B0604030504040204" pitchFamily="34" charset="-120"/>
              </a:rPr>
              <a:t>領導品牌</a:t>
            </a:r>
            <a:endParaRPr kumimoji="0" lang="zh-TW" altLang="en-US" sz="1350" dirty="0">
              <a:solidFill>
                <a:prstClr val="black"/>
              </a:solidFill>
              <a:latin typeface="Microsoft JhengHei" panose="020B0604030504040204" pitchFamily="34" charset="-120"/>
              <a:ea typeface="Microsoft JhengHei" panose="020B0604030504040204" pitchFamily="34" charset="-120"/>
            </a:endParaRPr>
          </a:p>
        </p:txBody>
      </p:sp>
      <p:sp>
        <p:nvSpPr>
          <p:cNvPr id="16" name="文字方塊 15">
            <a:extLst>
              <a:ext uri="{FF2B5EF4-FFF2-40B4-BE49-F238E27FC236}">
                <a16:creationId xmlns:a16="http://schemas.microsoft.com/office/drawing/2014/main" id="{A5263807-5473-E649-A551-2A51404A2A64}"/>
              </a:ext>
            </a:extLst>
          </p:cNvPr>
          <p:cNvSpPr txBox="1"/>
          <p:nvPr/>
        </p:nvSpPr>
        <p:spPr>
          <a:xfrm>
            <a:off x="3074944" y="5729481"/>
            <a:ext cx="1050566" cy="507831"/>
          </a:xfrm>
          <a:prstGeom prst="rect">
            <a:avLst/>
          </a:prstGeom>
          <a:noFill/>
        </p:spPr>
        <p:txBody>
          <a:bodyPr wrap="square" rtlCol="0">
            <a:spAutoFit/>
          </a:bodyPr>
          <a:lstStyle/>
          <a:p>
            <a:pPr algn="ctr" fontAlgn="auto">
              <a:spcBef>
                <a:spcPts val="0"/>
              </a:spcBef>
              <a:spcAft>
                <a:spcPts val="0"/>
              </a:spcAft>
            </a:pPr>
            <a:r>
              <a:rPr kumimoji="0" lang="zh-CN" altLang="en-US" sz="1350" dirty="0">
                <a:solidFill>
                  <a:prstClr val="black"/>
                </a:solidFill>
                <a:latin typeface="Microsoft JhengHei" panose="020B0604030504040204" pitchFamily="34" charset="-120"/>
                <a:ea typeface="Microsoft JhengHei" panose="020B0604030504040204" pitchFamily="34" charset="-120"/>
              </a:rPr>
              <a:t>員工客戶</a:t>
            </a:r>
            <a:endParaRPr kumimoji="0" lang="en-US" altLang="zh-CN" sz="1350" dirty="0">
              <a:solidFill>
                <a:prstClr val="black"/>
              </a:solidFill>
              <a:latin typeface="Microsoft JhengHei" panose="020B0604030504040204" pitchFamily="34" charset="-120"/>
              <a:ea typeface="Microsoft JhengHei" panose="020B0604030504040204" pitchFamily="34" charset="-120"/>
            </a:endParaRPr>
          </a:p>
          <a:p>
            <a:pPr algn="ctr" fontAlgn="auto">
              <a:spcBef>
                <a:spcPts val="0"/>
              </a:spcBef>
              <a:spcAft>
                <a:spcPts val="0"/>
              </a:spcAft>
            </a:pPr>
            <a:r>
              <a:rPr kumimoji="0" lang="zh-CN" altLang="en-US" sz="1350" dirty="0">
                <a:solidFill>
                  <a:prstClr val="black"/>
                </a:solidFill>
                <a:latin typeface="Microsoft JhengHei" panose="020B0604030504040204" pitchFamily="34" charset="-120"/>
                <a:ea typeface="Microsoft JhengHei" panose="020B0604030504040204" pitchFamily="34" charset="-120"/>
              </a:rPr>
              <a:t>信賴的企業</a:t>
            </a:r>
            <a:endParaRPr kumimoji="0" lang="zh-TW" altLang="en-US" sz="1350" dirty="0">
              <a:solidFill>
                <a:prstClr val="black"/>
              </a:solidFill>
              <a:latin typeface="Microsoft JhengHei" panose="020B0604030504040204" pitchFamily="34" charset="-120"/>
              <a:ea typeface="Microsoft JhengHei" panose="020B0604030504040204" pitchFamily="34" charset="-120"/>
            </a:endParaRPr>
          </a:p>
        </p:txBody>
      </p:sp>
      <p:sp>
        <p:nvSpPr>
          <p:cNvPr id="17" name="文字方塊 16">
            <a:extLst>
              <a:ext uri="{FF2B5EF4-FFF2-40B4-BE49-F238E27FC236}">
                <a16:creationId xmlns:a16="http://schemas.microsoft.com/office/drawing/2014/main" id="{E959AE4F-A8C2-264D-8A7D-3D7C4351CCC1}"/>
              </a:ext>
            </a:extLst>
          </p:cNvPr>
          <p:cNvSpPr txBox="1"/>
          <p:nvPr/>
        </p:nvSpPr>
        <p:spPr>
          <a:xfrm>
            <a:off x="5171108" y="5729481"/>
            <a:ext cx="1399469" cy="507831"/>
          </a:xfrm>
          <a:prstGeom prst="rect">
            <a:avLst/>
          </a:prstGeom>
          <a:noFill/>
        </p:spPr>
        <p:txBody>
          <a:bodyPr wrap="square" rtlCol="0">
            <a:spAutoFit/>
          </a:bodyPr>
          <a:lstStyle/>
          <a:p>
            <a:pPr algn="ctr" fontAlgn="auto">
              <a:spcBef>
                <a:spcPts val="0"/>
              </a:spcBef>
              <a:spcAft>
                <a:spcPts val="0"/>
              </a:spcAft>
            </a:pPr>
            <a:r>
              <a:rPr kumimoji="0" lang="zh-CN" altLang="en-US" sz="1350" dirty="0">
                <a:solidFill>
                  <a:prstClr val="black"/>
                </a:solidFill>
                <a:latin typeface="Microsoft JhengHei" panose="020B0604030504040204" pitchFamily="34" charset="-120"/>
                <a:ea typeface="Microsoft JhengHei" panose="020B0604030504040204" pitchFamily="34" charset="-120"/>
              </a:rPr>
              <a:t>友善環境</a:t>
            </a:r>
            <a:endParaRPr kumimoji="0" lang="en-US" altLang="zh-CN" sz="1350" dirty="0">
              <a:solidFill>
                <a:prstClr val="black"/>
              </a:solidFill>
              <a:latin typeface="Microsoft JhengHei" panose="020B0604030504040204" pitchFamily="34" charset="-120"/>
              <a:ea typeface="Microsoft JhengHei" panose="020B0604030504040204" pitchFamily="34" charset="-120"/>
            </a:endParaRPr>
          </a:p>
          <a:p>
            <a:pPr algn="ctr" fontAlgn="auto">
              <a:spcBef>
                <a:spcPts val="0"/>
              </a:spcBef>
              <a:spcAft>
                <a:spcPts val="0"/>
              </a:spcAft>
            </a:pPr>
            <a:r>
              <a:rPr kumimoji="0" lang="zh-CN" altLang="en-US" sz="1350" spc="-113" dirty="0">
                <a:solidFill>
                  <a:prstClr val="black"/>
                </a:solidFill>
                <a:latin typeface="Microsoft JhengHei" panose="020B0604030504040204" pitchFamily="34" charset="-120"/>
                <a:ea typeface="Microsoft JhengHei" panose="020B0604030504040204" pitchFamily="34" charset="-120"/>
              </a:rPr>
              <a:t>美麗家園的推手</a:t>
            </a:r>
            <a:endParaRPr kumimoji="0" lang="zh-TW" altLang="en-US" sz="1350" spc="-113" dirty="0">
              <a:solidFill>
                <a:prstClr val="black"/>
              </a:solidFill>
              <a:latin typeface="Microsoft JhengHei" panose="020B0604030504040204" pitchFamily="34" charset="-120"/>
              <a:ea typeface="Microsoft JhengHei" panose="020B0604030504040204" pitchFamily="34" charset="-120"/>
            </a:endParaRPr>
          </a:p>
        </p:txBody>
      </p:sp>
      <p:sp>
        <p:nvSpPr>
          <p:cNvPr id="18" name="文字方塊 17">
            <a:extLst>
              <a:ext uri="{FF2B5EF4-FFF2-40B4-BE49-F238E27FC236}">
                <a16:creationId xmlns:a16="http://schemas.microsoft.com/office/drawing/2014/main" id="{08A7CB2D-1218-194C-AB8D-C9F3B7DA3FCD}"/>
              </a:ext>
            </a:extLst>
          </p:cNvPr>
          <p:cNvSpPr txBox="1"/>
          <p:nvPr/>
        </p:nvSpPr>
        <p:spPr>
          <a:xfrm>
            <a:off x="3990195" y="4978043"/>
            <a:ext cx="1344691" cy="323165"/>
          </a:xfrm>
          <a:prstGeom prst="rect">
            <a:avLst/>
          </a:prstGeom>
          <a:noFill/>
        </p:spPr>
        <p:txBody>
          <a:bodyPr wrap="square" rtlCol="0">
            <a:spAutoFit/>
          </a:bodyPr>
          <a:lstStyle/>
          <a:p>
            <a:pPr algn="ctr" fontAlgn="auto">
              <a:spcBef>
                <a:spcPts val="0"/>
              </a:spcBef>
              <a:spcAft>
                <a:spcPts val="0"/>
              </a:spcAft>
            </a:pPr>
            <a:r>
              <a:rPr kumimoji="0" lang="zh-TW" altLang="en-US" sz="1500" b="1" dirty="0">
                <a:solidFill>
                  <a:prstClr val="black"/>
                </a:solidFill>
                <a:latin typeface="Microsoft JhengHei" panose="020B0604030504040204" pitchFamily="34" charset="-120"/>
                <a:ea typeface="Microsoft JhengHei" panose="020B0604030504040204" pitchFamily="34" charset="-120"/>
              </a:rPr>
              <a:t>大亞集團願景</a:t>
            </a:r>
          </a:p>
        </p:txBody>
      </p:sp>
      <p:grpSp>
        <p:nvGrpSpPr>
          <p:cNvPr id="13" name="群組 12">
            <a:extLst>
              <a:ext uri="{FF2B5EF4-FFF2-40B4-BE49-F238E27FC236}">
                <a16:creationId xmlns:a16="http://schemas.microsoft.com/office/drawing/2014/main" id="{3FC93182-BF31-0341-92E7-A9A8ACA78111}"/>
              </a:ext>
            </a:extLst>
          </p:cNvPr>
          <p:cNvGrpSpPr/>
          <p:nvPr/>
        </p:nvGrpSpPr>
        <p:grpSpPr>
          <a:xfrm>
            <a:off x="-1734192" y="-61754"/>
            <a:ext cx="3312111" cy="2927198"/>
            <a:chOff x="-1857481" y="-1951465"/>
            <a:chExt cx="4416148" cy="3902930"/>
          </a:xfrm>
        </p:grpSpPr>
        <p:pic>
          <p:nvPicPr>
            <p:cNvPr id="14" name="圖片 13">
              <a:extLst>
                <a:ext uri="{FF2B5EF4-FFF2-40B4-BE49-F238E27FC236}">
                  <a16:creationId xmlns:a16="http://schemas.microsoft.com/office/drawing/2014/main" id="{4B435042-7235-1F4C-A6F1-D1E08C2AC967}"/>
                </a:ext>
              </a:extLst>
            </p:cNvPr>
            <p:cNvPicPr>
              <a:picLocks noChangeAspect="1"/>
            </p:cNvPicPr>
            <p:nvPr/>
          </p:nvPicPr>
          <p:blipFill>
            <a:blip r:embed="rId6" cstate="print"/>
            <a:stretch>
              <a:fillRect/>
            </a:stretch>
          </p:blipFill>
          <p:spPr>
            <a:xfrm>
              <a:off x="-812453" y="-1951465"/>
              <a:ext cx="3371120" cy="3902930"/>
            </a:xfrm>
            <a:prstGeom prst="rect">
              <a:avLst/>
            </a:prstGeom>
          </p:spPr>
        </p:pic>
        <p:pic>
          <p:nvPicPr>
            <p:cNvPr id="15" name="圖片 14">
              <a:extLst>
                <a:ext uri="{FF2B5EF4-FFF2-40B4-BE49-F238E27FC236}">
                  <a16:creationId xmlns:a16="http://schemas.microsoft.com/office/drawing/2014/main" id="{EA5AAC7A-7ECD-7240-AAF3-8C6A17BC442E}"/>
                </a:ext>
              </a:extLst>
            </p:cNvPr>
            <p:cNvPicPr>
              <a:picLocks noChangeAspect="1"/>
            </p:cNvPicPr>
            <p:nvPr/>
          </p:nvPicPr>
          <p:blipFill>
            <a:blip r:embed="rId6" cstate="print"/>
            <a:stretch>
              <a:fillRect/>
            </a:stretch>
          </p:blipFill>
          <p:spPr>
            <a:xfrm>
              <a:off x="-1857481" y="-1951465"/>
              <a:ext cx="3371120" cy="3902930"/>
            </a:xfrm>
            <a:prstGeom prst="rect">
              <a:avLst/>
            </a:prstGeom>
          </p:spPr>
        </p:pic>
      </p:grpSp>
      <p:sp>
        <p:nvSpPr>
          <p:cNvPr id="19" name="文字方塊 18">
            <a:extLst>
              <a:ext uri="{FF2B5EF4-FFF2-40B4-BE49-F238E27FC236}">
                <a16:creationId xmlns:a16="http://schemas.microsoft.com/office/drawing/2014/main" id="{E4662302-6181-E74F-9E6C-EDAECA118533}"/>
              </a:ext>
            </a:extLst>
          </p:cNvPr>
          <p:cNvSpPr txBox="1"/>
          <p:nvPr/>
        </p:nvSpPr>
        <p:spPr>
          <a:xfrm>
            <a:off x="543848" y="1294904"/>
            <a:ext cx="2204450" cy="461665"/>
          </a:xfrm>
          <a:prstGeom prst="rect">
            <a:avLst/>
          </a:prstGeom>
          <a:noFill/>
        </p:spPr>
        <p:txBody>
          <a:bodyPr wrap="none" rtlCol="0">
            <a:spAutoFit/>
          </a:bodyPr>
          <a:lstStyle/>
          <a:p>
            <a:pPr fontAlgn="auto">
              <a:spcBef>
                <a:spcPts val="0"/>
              </a:spcBef>
              <a:spcAft>
                <a:spcPts val="0"/>
              </a:spcAft>
            </a:pPr>
            <a:r>
              <a:rPr kumimoji="0" lang="zh-CN"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rPr>
              <a:t>關於</a:t>
            </a:r>
            <a:r>
              <a:rPr kumimoji="0" lang="zh-TW"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rPr>
              <a:t>大亞集團</a:t>
            </a:r>
          </a:p>
        </p:txBody>
      </p:sp>
      <p:pic>
        <p:nvPicPr>
          <p:cNvPr id="22" name="圖片 21">
            <a:extLst>
              <a:ext uri="{FF2B5EF4-FFF2-40B4-BE49-F238E27FC236}">
                <a16:creationId xmlns:a16="http://schemas.microsoft.com/office/drawing/2014/main" id="{07E2188E-F375-FE40-A013-9D49F06AAE5C}"/>
              </a:ext>
            </a:extLst>
          </p:cNvPr>
          <p:cNvPicPr>
            <a:picLocks noChangeAspect="1"/>
          </p:cNvPicPr>
          <p:nvPr/>
        </p:nvPicPr>
        <p:blipFill>
          <a:blip r:embed="rId7" cstate="print"/>
          <a:stretch>
            <a:fillRect/>
          </a:stretch>
        </p:blipFill>
        <p:spPr>
          <a:xfrm>
            <a:off x="8020050" y="5343525"/>
            <a:ext cx="1123950" cy="1514475"/>
          </a:xfrm>
          <a:prstGeom prst="rect">
            <a:avLst/>
          </a:prstGeom>
        </p:spPr>
      </p:pic>
      <p:sp>
        <p:nvSpPr>
          <p:cNvPr id="2" name="投影片編號版面配置區 1">
            <a:extLst>
              <a:ext uri="{FF2B5EF4-FFF2-40B4-BE49-F238E27FC236}">
                <a16:creationId xmlns:a16="http://schemas.microsoft.com/office/drawing/2014/main" id="{E447DD4C-6CC1-45C4-82BA-29FD79F26506}"/>
              </a:ext>
            </a:extLst>
          </p:cNvPr>
          <p:cNvSpPr>
            <a:spLocks noGrp="1"/>
          </p:cNvSpPr>
          <p:nvPr>
            <p:ph type="sldNum" sz="quarter" idx="12"/>
          </p:nvPr>
        </p:nvSpPr>
        <p:spPr/>
        <p:txBody>
          <a:bodyPr/>
          <a:lstStyle/>
          <a:p>
            <a:pPr fontAlgn="auto">
              <a:spcBef>
                <a:spcPts val="0"/>
              </a:spcBef>
              <a:spcAft>
                <a:spcPts val="0"/>
              </a:spcAft>
            </a:pPr>
            <a:fld id="{0DEF9C50-7927-4CF5-A68E-0A99E818B14C}" type="slidenum">
              <a:rPr kumimoji="0" lang="zh-TW" altLang="en-US">
                <a:solidFill>
                  <a:prstClr val="black">
                    <a:tint val="75000"/>
                  </a:prstClr>
                </a:solidFill>
                <a:latin typeface="Calibri"/>
                <a:ea typeface="新細明體" panose="02020500000000000000" pitchFamily="18" charset="-120"/>
              </a:rPr>
              <a:pPr fontAlgn="auto">
                <a:spcBef>
                  <a:spcPts val="0"/>
                </a:spcBef>
                <a:spcAft>
                  <a:spcPts val="0"/>
                </a:spcAft>
              </a:pPr>
              <a:t>4</a:t>
            </a:fld>
            <a:endParaRPr kumimoji="0" lang="zh-TW" altLang="en-US">
              <a:solidFill>
                <a:prstClr val="black">
                  <a:tint val="75000"/>
                </a:prstClr>
              </a:solidFill>
              <a:latin typeface="Calibri"/>
              <a:ea typeface="新細明體" panose="02020500000000000000" pitchFamily="18" charset="-120"/>
            </a:endParaRPr>
          </a:p>
        </p:txBody>
      </p:sp>
      <p:sp>
        <p:nvSpPr>
          <p:cNvPr id="8" name="文字方塊 7">
            <a:extLst>
              <a:ext uri="{FF2B5EF4-FFF2-40B4-BE49-F238E27FC236}">
                <a16:creationId xmlns:a16="http://schemas.microsoft.com/office/drawing/2014/main" id="{0DBB74B7-10B3-2671-9112-CB1580F5897A}"/>
              </a:ext>
            </a:extLst>
          </p:cNvPr>
          <p:cNvSpPr txBox="1"/>
          <p:nvPr/>
        </p:nvSpPr>
        <p:spPr>
          <a:xfrm>
            <a:off x="575896" y="2031980"/>
            <a:ext cx="5442154" cy="369332"/>
          </a:xfrm>
          <a:prstGeom prst="rect">
            <a:avLst/>
          </a:prstGeom>
          <a:noFill/>
        </p:spPr>
        <p:txBody>
          <a:bodyPr wrap="square">
            <a:spAutoFit/>
          </a:bodyPr>
          <a:lstStyle/>
          <a:p>
            <a:r>
              <a:rPr lang="zh-TW" altLang="en-US" dirty="0">
                <a:latin typeface="微軟正黑體" panose="020B0604030504040204" pitchFamily="34" charset="-120"/>
                <a:ea typeface="微軟正黑體" panose="020B0604030504040204" pitchFamily="34" charset="-120"/>
              </a:rPr>
              <a:t>於企業願景與使命中落實 </a:t>
            </a:r>
            <a:r>
              <a:rPr lang="en-US" altLang="zh-TW" dirty="0">
                <a:latin typeface="微軟正黑體" panose="020B0604030504040204" pitchFamily="34" charset="-120"/>
                <a:ea typeface="微軟正黑體" panose="020B0604030504040204" pitchFamily="34" charset="-120"/>
              </a:rPr>
              <a:t>ESG </a:t>
            </a:r>
            <a:r>
              <a:rPr lang="zh-TW" altLang="en-US" dirty="0">
                <a:latin typeface="微軟正黑體" panose="020B0604030504040204" pitchFamily="34" charset="-120"/>
                <a:ea typeface="微軟正黑體" panose="020B0604030504040204" pitchFamily="34" charset="-120"/>
              </a:rPr>
              <a:t>精神</a:t>
            </a:r>
          </a:p>
        </p:txBody>
      </p:sp>
    </p:spTree>
    <p:extLst>
      <p:ext uri="{BB962C8B-B14F-4D97-AF65-F5344CB8AC3E}">
        <p14:creationId xmlns:p14="http://schemas.microsoft.com/office/powerpoint/2010/main" val="4100101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圖片 35">
            <a:extLst>
              <a:ext uri="{FF2B5EF4-FFF2-40B4-BE49-F238E27FC236}">
                <a16:creationId xmlns:a16="http://schemas.microsoft.com/office/drawing/2014/main" id="{BD0A5E89-34D7-8A10-BC71-A417B3241803}"/>
              </a:ext>
            </a:extLst>
          </p:cNvPr>
          <p:cNvPicPr>
            <a:picLocks noChangeAspect="1"/>
          </p:cNvPicPr>
          <p:nvPr/>
        </p:nvPicPr>
        <p:blipFill>
          <a:blip r:embed="rId3"/>
          <a:stretch>
            <a:fillRect/>
          </a:stretch>
        </p:blipFill>
        <p:spPr>
          <a:xfrm>
            <a:off x="-252536" y="-6815"/>
            <a:ext cx="9396536" cy="866775"/>
          </a:xfrm>
          <a:prstGeom prst="rect">
            <a:avLst/>
          </a:prstGeom>
        </p:spPr>
      </p:pic>
      <p:sp>
        <p:nvSpPr>
          <p:cNvPr id="12" name="文字方塊 11">
            <a:extLst>
              <a:ext uri="{FF2B5EF4-FFF2-40B4-BE49-F238E27FC236}">
                <a16:creationId xmlns:a16="http://schemas.microsoft.com/office/drawing/2014/main" id="{35B89C83-62C6-1243-A859-C6C308493D18}"/>
              </a:ext>
            </a:extLst>
          </p:cNvPr>
          <p:cNvSpPr txBox="1"/>
          <p:nvPr/>
        </p:nvSpPr>
        <p:spPr>
          <a:xfrm>
            <a:off x="1116617" y="857250"/>
            <a:ext cx="2204450" cy="461665"/>
          </a:xfrm>
          <a:prstGeom prst="rect">
            <a:avLst/>
          </a:prstGeom>
          <a:noFill/>
        </p:spPr>
        <p:txBody>
          <a:bodyPr wrap="none" rtlCol="0">
            <a:spAutoFit/>
          </a:bodyPr>
          <a:lstStyle/>
          <a:p>
            <a:pPr fontAlgn="auto">
              <a:spcBef>
                <a:spcPts val="0"/>
              </a:spcBef>
              <a:spcAft>
                <a:spcPts val="0"/>
              </a:spcAft>
            </a:pPr>
            <a:r>
              <a:rPr kumimoji="0" lang="zh-TW"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rPr>
              <a:t>大亞能源串接</a:t>
            </a:r>
          </a:p>
        </p:txBody>
      </p:sp>
      <p:grpSp>
        <p:nvGrpSpPr>
          <p:cNvPr id="13" name="群組 12">
            <a:extLst>
              <a:ext uri="{FF2B5EF4-FFF2-40B4-BE49-F238E27FC236}">
                <a16:creationId xmlns:a16="http://schemas.microsoft.com/office/drawing/2014/main" id="{6C74CDB4-2DEE-E543-866F-5190D39C845C}"/>
              </a:ext>
            </a:extLst>
          </p:cNvPr>
          <p:cNvGrpSpPr/>
          <p:nvPr/>
        </p:nvGrpSpPr>
        <p:grpSpPr>
          <a:xfrm>
            <a:off x="-1393111" y="-606349"/>
            <a:ext cx="3312111" cy="2927198"/>
            <a:chOff x="-1857481" y="-1951465"/>
            <a:chExt cx="4416148" cy="3902930"/>
          </a:xfrm>
        </p:grpSpPr>
        <p:pic>
          <p:nvPicPr>
            <p:cNvPr id="15" name="圖片 14">
              <a:extLst>
                <a:ext uri="{FF2B5EF4-FFF2-40B4-BE49-F238E27FC236}">
                  <a16:creationId xmlns:a16="http://schemas.microsoft.com/office/drawing/2014/main" id="{5344C11D-3BBE-A444-947D-B439D931CC54}"/>
                </a:ext>
              </a:extLst>
            </p:cNvPr>
            <p:cNvPicPr>
              <a:picLocks noChangeAspect="1"/>
            </p:cNvPicPr>
            <p:nvPr/>
          </p:nvPicPr>
          <p:blipFill>
            <a:blip r:embed="rId4" cstate="print"/>
            <a:stretch>
              <a:fillRect/>
            </a:stretch>
          </p:blipFill>
          <p:spPr>
            <a:xfrm>
              <a:off x="-812453" y="-1951465"/>
              <a:ext cx="3371120" cy="3902930"/>
            </a:xfrm>
            <a:prstGeom prst="rect">
              <a:avLst/>
            </a:prstGeom>
          </p:spPr>
        </p:pic>
        <p:pic>
          <p:nvPicPr>
            <p:cNvPr id="16" name="圖片 15">
              <a:extLst>
                <a:ext uri="{FF2B5EF4-FFF2-40B4-BE49-F238E27FC236}">
                  <a16:creationId xmlns:a16="http://schemas.microsoft.com/office/drawing/2014/main" id="{48EA8BF8-FEDD-3D45-B721-5C5D664EA1F9}"/>
                </a:ext>
              </a:extLst>
            </p:cNvPr>
            <p:cNvPicPr>
              <a:picLocks noChangeAspect="1"/>
            </p:cNvPicPr>
            <p:nvPr/>
          </p:nvPicPr>
          <p:blipFill>
            <a:blip r:embed="rId4" cstate="print"/>
            <a:stretch>
              <a:fillRect/>
            </a:stretch>
          </p:blipFill>
          <p:spPr>
            <a:xfrm>
              <a:off x="-1857481" y="-1951465"/>
              <a:ext cx="3371120" cy="3902930"/>
            </a:xfrm>
            <a:prstGeom prst="rect">
              <a:avLst/>
            </a:prstGeom>
          </p:spPr>
        </p:pic>
      </p:grpSp>
      <p:pic>
        <p:nvPicPr>
          <p:cNvPr id="18" name="圖片 17">
            <a:extLst>
              <a:ext uri="{FF2B5EF4-FFF2-40B4-BE49-F238E27FC236}">
                <a16:creationId xmlns:a16="http://schemas.microsoft.com/office/drawing/2014/main" id="{578404A6-1FC0-584A-9A2E-4D3AAE8EB363}"/>
              </a:ext>
            </a:extLst>
          </p:cNvPr>
          <p:cNvPicPr>
            <a:picLocks noChangeAspect="1"/>
          </p:cNvPicPr>
          <p:nvPr/>
        </p:nvPicPr>
        <p:blipFill>
          <a:blip r:embed="rId5" cstate="print"/>
          <a:stretch>
            <a:fillRect/>
          </a:stretch>
        </p:blipFill>
        <p:spPr>
          <a:xfrm>
            <a:off x="8020050" y="5343525"/>
            <a:ext cx="1123950" cy="1514475"/>
          </a:xfrm>
          <a:prstGeom prst="rect">
            <a:avLst/>
          </a:prstGeom>
        </p:spPr>
      </p:pic>
      <p:sp>
        <p:nvSpPr>
          <p:cNvPr id="3" name="投影片編號版面配置區 2">
            <a:extLst>
              <a:ext uri="{FF2B5EF4-FFF2-40B4-BE49-F238E27FC236}">
                <a16:creationId xmlns:a16="http://schemas.microsoft.com/office/drawing/2014/main" id="{0A22031D-A0C9-45CD-83EC-3E71D6309CF1}"/>
              </a:ext>
            </a:extLst>
          </p:cNvPr>
          <p:cNvSpPr>
            <a:spLocks noGrp="1"/>
          </p:cNvSpPr>
          <p:nvPr>
            <p:ph type="sldNum" sz="quarter" idx="12"/>
          </p:nvPr>
        </p:nvSpPr>
        <p:spPr/>
        <p:txBody>
          <a:bodyPr/>
          <a:lstStyle/>
          <a:p>
            <a:pPr fontAlgn="auto">
              <a:spcBef>
                <a:spcPts val="0"/>
              </a:spcBef>
              <a:spcAft>
                <a:spcPts val="0"/>
              </a:spcAft>
            </a:pPr>
            <a:fld id="{0DEF9C50-7927-4CF5-A68E-0A99E818B14C}" type="slidenum">
              <a:rPr kumimoji="0" lang="zh-TW" altLang="en-US">
                <a:solidFill>
                  <a:prstClr val="black">
                    <a:tint val="75000"/>
                  </a:prstClr>
                </a:solidFill>
                <a:latin typeface="Calibri"/>
                <a:ea typeface="新細明體" panose="02020500000000000000" pitchFamily="18" charset="-120"/>
              </a:rPr>
              <a:pPr fontAlgn="auto">
                <a:spcBef>
                  <a:spcPts val="0"/>
                </a:spcBef>
                <a:spcAft>
                  <a:spcPts val="0"/>
                </a:spcAft>
              </a:pPr>
              <a:t>5</a:t>
            </a:fld>
            <a:endParaRPr kumimoji="0" lang="zh-TW" altLang="en-US">
              <a:solidFill>
                <a:prstClr val="black">
                  <a:tint val="75000"/>
                </a:prstClr>
              </a:solidFill>
              <a:latin typeface="Calibri"/>
              <a:ea typeface="新細明體" panose="02020500000000000000" pitchFamily="18" charset="-120"/>
            </a:endParaRPr>
          </a:p>
        </p:txBody>
      </p:sp>
      <p:sp>
        <p:nvSpPr>
          <p:cNvPr id="31" name="文字方塊 30">
            <a:extLst>
              <a:ext uri="{FF2B5EF4-FFF2-40B4-BE49-F238E27FC236}">
                <a16:creationId xmlns:a16="http://schemas.microsoft.com/office/drawing/2014/main" id="{2533FBD3-9A04-E63F-4410-E646B3F6DEA5}"/>
              </a:ext>
            </a:extLst>
          </p:cNvPr>
          <p:cNvSpPr txBox="1"/>
          <p:nvPr/>
        </p:nvSpPr>
        <p:spPr>
          <a:xfrm>
            <a:off x="1365280" y="1553675"/>
            <a:ext cx="6751290" cy="338554"/>
          </a:xfrm>
          <a:prstGeom prst="rect">
            <a:avLst/>
          </a:prstGeom>
          <a:noFill/>
        </p:spPr>
        <p:txBody>
          <a:bodyPr wrap="square">
            <a:spAutoFit/>
          </a:bodyPr>
          <a:lstStyle/>
          <a:p>
            <a:r>
              <a:rPr kumimoji="0" lang="zh-TW" altLang="en-US" sz="1600" kern="0" spc="225" dirty="0">
                <a:solidFill>
                  <a:prstClr val="black">
                    <a:lumMod val="75000"/>
                    <a:lumOff val="25000"/>
                  </a:prstClr>
                </a:solidFill>
                <a:latin typeface="微軟正黑體" panose="020B0604030504040204" pitchFamily="34" charset="-120"/>
                <a:ea typeface="微軟正黑體" panose="020B0604030504040204" pitchFamily="34" charset="-120"/>
              </a:rPr>
              <a:t>六大面向：</a:t>
            </a:r>
            <a:r>
              <a:rPr lang="zh-TW" altLang="en-US" sz="1600" dirty="0">
                <a:latin typeface="微軟正黑體" panose="020B0604030504040204" pitchFamily="34" charset="-120"/>
                <a:ea typeface="微軟正黑體" panose="020B0604030504040204" pitchFamily="34" charset="-120"/>
              </a:rPr>
              <a:t>能源產生、傳輸、儲存、交易、轉換到管理</a:t>
            </a:r>
          </a:p>
        </p:txBody>
      </p:sp>
      <p:pic>
        <p:nvPicPr>
          <p:cNvPr id="33" name="圖片 32">
            <a:extLst>
              <a:ext uri="{FF2B5EF4-FFF2-40B4-BE49-F238E27FC236}">
                <a16:creationId xmlns:a16="http://schemas.microsoft.com/office/drawing/2014/main" id="{504E402E-0040-388E-C84D-117DDD914C2E}"/>
              </a:ext>
            </a:extLst>
          </p:cNvPr>
          <p:cNvPicPr>
            <a:picLocks noChangeAspect="1"/>
          </p:cNvPicPr>
          <p:nvPr/>
        </p:nvPicPr>
        <p:blipFill>
          <a:blip r:embed="rId6"/>
          <a:stretch>
            <a:fillRect/>
          </a:stretch>
        </p:blipFill>
        <p:spPr>
          <a:xfrm>
            <a:off x="1452156" y="1856176"/>
            <a:ext cx="6239688" cy="4741176"/>
          </a:xfrm>
          <a:prstGeom prst="rect">
            <a:avLst/>
          </a:prstGeom>
        </p:spPr>
      </p:pic>
      <p:sp>
        <p:nvSpPr>
          <p:cNvPr id="35" name="文字方塊 34">
            <a:extLst>
              <a:ext uri="{FF2B5EF4-FFF2-40B4-BE49-F238E27FC236}">
                <a16:creationId xmlns:a16="http://schemas.microsoft.com/office/drawing/2014/main" id="{ABB58511-2695-681A-72EE-C27C49F39AE1}"/>
              </a:ext>
            </a:extLst>
          </p:cNvPr>
          <p:cNvSpPr txBox="1"/>
          <p:nvPr/>
        </p:nvSpPr>
        <p:spPr>
          <a:xfrm>
            <a:off x="1516609" y="6258798"/>
            <a:ext cx="7173894" cy="338554"/>
          </a:xfrm>
          <a:prstGeom prst="rect">
            <a:avLst/>
          </a:prstGeom>
          <a:noFill/>
        </p:spPr>
        <p:txBody>
          <a:bodyPr wrap="square">
            <a:spAutoFit/>
          </a:bodyPr>
          <a:lstStyle/>
          <a:p>
            <a:pPr marL="285750" indent="-285750">
              <a:buFont typeface="Arial" panose="020B0604020202020204" pitchFamily="34" charset="0"/>
              <a:buChar char="•"/>
            </a:pPr>
            <a:r>
              <a:rPr lang="zh-TW" altLang="en-US" sz="1600" b="1" dirty="0">
                <a:solidFill>
                  <a:schemeClr val="accent1">
                    <a:lumMod val="75000"/>
                  </a:schemeClr>
                </a:solidFill>
                <a:latin typeface="微軟正黑體" panose="020B0604030504040204" pitchFamily="34" charset="-120"/>
                <a:ea typeface="微軟正黑體" panose="020B0604030504040204" pitchFamily="34" charset="-120"/>
              </a:rPr>
              <a:t>推動環保節能的創新價值，打造能源串接領導品牌</a:t>
            </a:r>
          </a:p>
        </p:txBody>
      </p:sp>
    </p:spTree>
    <p:extLst>
      <p:ext uri="{BB962C8B-B14F-4D97-AF65-F5344CB8AC3E}">
        <p14:creationId xmlns:p14="http://schemas.microsoft.com/office/powerpoint/2010/main" val="2252041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8ED5C1D3-B302-4445-BE8F-E0A7E44E05EE}"/>
              </a:ext>
            </a:extLst>
          </p:cNvPr>
          <p:cNvPicPr>
            <a:picLocks noChangeAspect="1"/>
          </p:cNvPicPr>
          <p:nvPr/>
        </p:nvPicPr>
        <p:blipFill rotWithShape="1">
          <a:blip r:embed="rId2" cstate="print"/>
          <a:srcRect l="3621" r="81280"/>
          <a:stretch/>
        </p:blipFill>
        <p:spPr>
          <a:xfrm>
            <a:off x="613367" y="2200071"/>
            <a:ext cx="1260623" cy="1406267"/>
          </a:xfrm>
          <a:prstGeom prst="rect">
            <a:avLst/>
          </a:prstGeom>
        </p:spPr>
      </p:pic>
      <p:pic>
        <p:nvPicPr>
          <p:cNvPr id="24" name="圖片 23">
            <a:extLst>
              <a:ext uri="{FF2B5EF4-FFF2-40B4-BE49-F238E27FC236}">
                <a16:creationId xmlns:a16="http://schemas.microsoft.com/office/drawing/2014/main" id="{BB0172E7-BA6B-634B-8AC9-97B467A5CD71}"/>
              </a:ext>
            </a:extLst>
          </p:cNvPr>
          <p:cNvPicPr>
            <a:picLocks noChangeAspect="1"/>
          </p:cNvPicPr>
          <p:nvPr/>
        </p:nvPicPr>
        <p:blipFill rotWithShape="1">
          <a:blip r:embed="rId2" cstate="print"/>
          <a:srcRect l="22923" r="61795"/>
          <a:stretch/>
        </p:blipFill>
        <p:spPr>
          <a:xfrm>
            <a:off x="7328492" y="2200071"/>
            <a:ext cx="1275907" cy="1406267"/>
          </a:xfrm>
          <a:prstGeom prst="rect">
            <a:avLst/>
          </a:prstGeom>
        </p:spPr>
      </p:pic>
      <p:pic>
        <p:nvPicPr>
          <p:cNvPr id="25" name="圖片 24">
            <a:extLst>
              <a:ext uri="{FF2B5EF4-FFF2-40B4-BE49-F238E27FC236}">
                <a16:creationId xmlns:a16="http://schemas.microsoft.com/office/drawing/2014/main" id="{8DF4E694-8715-F149-A0AC-89194B094092}"/>
              </a:ext>
            </a:extLst>
          </p:cNvPr>
          <p:cNvPicPr>
            <a:picLocks noChangeAspect="1"/>
          </p:cNvPicPr>
          <p:nvPr/>
        </p:nvPicPr>
        <p:blipFill rotWithShape="1">
          <a:blip r:embed="rId2" cstate="print"/>
          <a:srcRect l="42408" r="42787"/>
          <a:stretch/>
        </p:blipFill>
        <p:spPr>
          <a:xfrm>
            <a:off x="2290487" y="2200071"/>
            <a:ext cx="1236035" cy="1406267"/>
          </a:xfrm>
          <a:prstGeom prst="rect">
            <a:avLst/>
          </a:prstGeom>
        </p:spPr>
      </p:pic>
      <p:pic>
        <p:nvPicPr>
          <p:cNvPr id="26" name="圖片 25">
            <a:extLst>
              <a:ext uri="{FF2B5EF4-FFF2-40B4-BE49-F238E27FC236}">
                <a16:creationId xmlns:a16="http://schemas.microsoft.com/office/drawing/2014/main" id="{1F00F98C-1D82-BA4A-801C-89B6956BC0AD}"/>
              </a:ext>
            </a:extLst>
          </p:cNvPr>
          <p:cNvPicPr>
            <a:picLocks noChangeAspect="1"/>
          </p:cNvPicPr>
          <p:nvPr/>
        </p:nvPicPr>
        <p:blipFill rotWithShape="1">
          <a:blip r:embed="rId2" cstate="print"/>
          <a:srcRect l="62084" r="22348"/>
          <a:stretch/>
        </p:blipFill>
        <p:spPr>
          <a:xfrm>
            <a:off x="4079847" y="2200071"/>
            <a:ext cx="1299831" cy="1406267"/>
          </a:xfrm>
          <a:prstGeom prst="rect">
            <a:avLst/>
          </a:prstGeom>
        </p:spPr>
      </p:pic>
      <p:pic>
        <p:nvPicPr>
          <p:cNvPr id="27" name="圖片 26">
            <a:extLst>
              <a:ext uri="{FF2B5EF4-FFF2-40B4-BE49-F238E27FC236}">
                <a16:creationId xmlns:a16="http://schemas.microsoft.com/office/drawing/2014/main" id="{7E2D859B-E37C-824E-9638-27B0B97F4DED}"/>
              </a:ext>
            </a:extLst>
          </p:cNvPr>
          <p:cNvPicPr>
            <a:picLocks noChangeAspect="1"/>
          </p:cNvPicPr>
          <p:nvPr/>
        </p:nvPicPr>
        <p:blipFill rotWithShape="1">
          <a:blip r:embed="rId2" cstate="print"/>
          <a:srcRect l="81568" r="3627"/>
          <a:stretch/>
        </p:blipFill>
        <p:spPr>
          <a:xfrm>
            <a:off x="5776024" y="2200071"/>
            <a:ext cx="1236035" cy="1406267"/>
          </a:xfrm>
          <a:prstGeom prst="rect">
            <a:avLst/>
          </a:prstGeom>
        </p:spPr>
      </p:pic>
      <p:sp>
        <p:nvSpPr>
          <p:cNvPr id="10" name="矩形 9">
            <a:extLst>
              <a:ext uri="{FF2B5EF4-FFF2-40B4-BE49-F238E27FC236}">
                <a16:creationId xmlns:a16="http://schemas.microsoft.com/office/drawing/2014/main" id="{139CD8CD-0AC6-E248-9192-6BBA5FF12993}"/>
              </a:ext>
            </a:extLst>
          </p:cNvPr>
          <p:cNvSpPr/>
          <p:nvPr/>
        </p:nvSpPr>
        <p:spPr>
          <a:xfrm>
            <a:off x="468600" y="3606338"/>
            <a:ext cx="1440139" cy="279307"/>
          </a:xfrm>
          <a:prstGeom prst="rect">
            <a:avLst/>
          </a:prstGeom>
        </p:spPr>
        <p:txBody>
          <a:bodyPr wrap="none">
            <a:spAutoFit/>
          </a:bodyPr>
          <a:lstStyle/>
          <a:p>
            <a:pPr marL="42863" algn="ctr" fontAlgn="auto">
              <a:lnSpc>
                <a:spcPct val="90000"/>
              </a:lnSpc>
              <a:spcBef>
                <a:spcPts val="0"/>
              </a:spcBef>
              <a:spcAft>
                <a:spcPts val="450"/>
              </a:spcAft>
            </a:pPr>
            <a:r>
              <a:rPr kumimoji="0" lang="zh-TW" altLang="en-US" sz="1350" dirty="0">
                <a:solidFill>
                  <a:prstClr val="black">
                    <a:lumMod val="85000"/>
                    <a:lumOff val="15000"/>
                  </a:prstClr>
                </a:solidFill>
                <a:latin typeface="Microsoft JhengHei" panose="020B0604030504040204" pitchFamily="34" charset="-120"/>
                <a:ea typeface="Microsoft JhengHei" panose="020B0604030504040204" pitchFamily="34" charset="-120"/>
              </a:rPr>
              <a:t>電力通信事業群</a:t>
            </a:r>
            <a:endParaRPr kumimoji="0" lang="en-US" altLang="zh-TW" sz="1350" dirty="0">
              <a:solidFill>
                <a:prstClr val="black">
                  <a:lumMod val="85000"/>
                  <a:lumOff val="15000"/>
                </a:prstClr>
              </a:solidFill>
              <a:latin typeface="Microsoft JhengHei" panose="020B0604030504040204" pitchFamily="34" charset="-120"/>
              <a:ea typeface="Microsoft JhengHei" panose="020B0604030504040204" pitchFamily="34" charset="-120"/>
            </a:endParaRPr>
          </a:p>
        </p:txBody>
      </p:sp>
      <p:sp>
        <p:nvSpPr>
          <p:cNvPr id="14" name="文字方塊 13">
            <a:extLst>
              <a:ext uri="{FF2B5EF4-FFF2-40B4-BE49-F238E27FC236}">
                <a16:creationId xmlns:a16="http://schemas.microsoft.com/office/drawing/2014/main" id="{BDE80FB5-D3D0-E446-A31F-B14E960060B6}"/>
              </a:ext>
            </a:extLst>
          </p:cNvPr>
          <p:cNvSpPr txBox="1"/>
          <p:nvPr/>
        </p:nvSpPr>
        <p:spPr>
          <a:xfrm>
            <a:off x="558207" y="4186868"/>
            <a:ext cx="1403500" cy="1041375"/>
          </a:xfrm>
          <a:prstGeom prst="rect">
            <a:avLst/>
          </a:prstGeom>
          <a:noFill/>
        </p:spPr>
        <p:txBody>
          <a:bodyPr wrap="square" rtlCol="0">
            <a:spAutoFit/>
          </a:bodyPr>
          <a:lstStyle/>
          <a:p>
            <a:pPr fontAlgn="auto">
              <a:lnSpc>
                <a:spcPts val="1500"/>
              </a:lnSpc>
              <a:spcBef>
                <a:spcPts val="0"/>
              </a:spcBef>
              <a:spcAft>
                <a:spcPts val="0"/>
              </a:spcAft>
            </a:pPr>
            <a:r>
              <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rPr>
              <a:t>有關電力及通信電纜之生產、研發與銷售，並督導大河、安鼎、大亞綠能等關係企業</a:t>
            </a:r>
          </a:p>
        </p:txBody>
      </p:sp>
      <p:sp>
        <p:nvSpPr>
          <p:cNvPr id="29" name="矩形 28">
            <a:extLst>
              <a:ext uri="{FF2B5EF4-FFF2-40B4-BE49-F238E27FC236}">
                <a16:creationId xmlns:a16="http://schemas.microsoft.com/office/drawing/2014/main" id="{39604510-5C98-B343-B2DD-B3F1ACFD33A7}"/>
              </a:ext>
            </a:extLst>
          </p:cNvPr>
          <p:cNvSpPr/>
          <p:nvPr/>
        </p:nvSpPr>
        <p:spPr>
          <a:xfrm>
            <a:off x="7471116" y="3606338"/>
            <a:ext cx="920765" cy="279307"/>
          </a:xfrm>
          <a:prstGeom prst="rect">
            <a:avLst/>
          </a:prstGeom>
        </p:spPr>
        <p:txBody>
          <a:bodyPr wrap="none">
            <a:spAutoFit/>
          </a:bodyPr>
          <a:lstStyle/>
          <a:p>
            <a:pPr marL="42863" algn="ctr" fontAlgn="auto">
              <a:lnSpc>
                <a:spcPct val="90000"/>
              </a:lnSpc>
              <a:spcBef>
                <a:spcPts val="0"/>
              </a:spcBef>
              <a:spcAft>
                <a:spcPts val="450"/>
              </a:spcAft>
            </a:pPr>
            <a:r>
              <a:rPr kumimoji="0" lang="zh-TW" altLang="en-US" sz="1350" dirty="0">
                <a:solidFill>
                  <a:prstClr val="black">
                    <a:lumMod val="85000"/>
                    <a:lumOff val="15000"/>
                  </a:prstClr>
                </a:solidFill>
                <a:latin typeface="Microsoft JhengHei" panose="020B0604030504040204" pitchFamily="34" charset="-120"/>
                <a:ea typeface="Microsoft JhengHei" panose="020B0604030504040204" pitchFamily="34" charset="-120"/>
              </a:rPr>
              <a:t>總管理處</a:t>
            </a:r>
            <a:endParaRPr kumimoji="0" lang="en-US" altLang="zh-TW" sz="1350" dirty="0">
              <a:solidFill>
                <a:prstClr val="black">
                  <a:lumMod val="85000"/>
                  <a:lumOff val="15000"/>
                </a:prstClr>
              </a:solidFill>
              <a:latin typeface="Microsoft JhengHei" panose="020B0604030504040204" pitchFamily="34" charset="-120"/>
              <a:ea typeface="Microsoft JhengHei" panose="020B0604030504040204" pitchFamily="34" charset="-120"/>
            </a:endParaRPr>
          </a:p>
        </p:txBody>
      </p:sp>
      <p:sp>
        <p:nvSpPr>
          <p:cNvPr id="31" name="矩形 30">
            <a:extLst>
              <a:ext uri="{FF2B5EF4-FFF2-40B4-BE49-F238E27FC236}">
                <a16:creationId xmlns:a16="http://schemas.microsoft.com/office/drawing/2014/main" id="{D4DF820C-9D81-C540-B57C-739C67081028}"/>
              </a:ext>
            </a:extLst>
          </p:cNvPr>
          <p:cNvSpPr/>
          <p:nvPr/>
        </p:nvSpPr>
        <p:spPr>
          <a:xfrm>
            <a:off x="2325000" y="3606338"/>
            <a:ext cx="1267014" cy="279307"/>
          </a:xfrm>
          <a:prstGeom prst="rect">
            <a:avLst/>
          </a:prstGeom>
        </p:spPr>
        <p:txBody>
          <a:bodyPr wrap="none">
            <a:spAutoFit/>
          </a:bodyPr>
          <a:lstStyle/>
          <a:p>
            <a:pPr marL="42863" algn="ctr" fontAlgn="auto">
              <a:lnSpc>
                <a:spcPct val="90000"/>
              </a:lnSpc>
              <a:spcBef>
                <a:spcPts val="0"/>
              </a:spcBef>
              <a:spcAft>
                <a:spcPts val="450"/>
              </a:spcAft>
            </a:pPr>
            <a:r>
              <a:rPr kumimoji="0" lang="zh-TW" altLang="en-US" sz="1350" dirty="0">
                <a:solidFill>
                  <a:prstClr val="black">
                    <a:lumMod val="85000"/>
                    <a:lumOff val="15000"/>
                  </a:prstClr>
                </a:solidFill>
                <a:latin typeface="Microsoft JhengHei" panose="020B0604030504040204" pitchFamily="34" charset="-120"/>
                <a:ea typeface="Microsoft JhengHei" panose="020B0604030504040204" pitchFamily="34" charset="-120"/>
              </a:rPr>
              <a:t>漆包線事業群</a:t>
            </a:r>
            <a:endParaRPr kumimoji="0" lang="en-US" altLang="zh-TW" sz="1350" dirty="0">
              <a:solidFill>
                <a:prstClr val="black">
                  <a:lumMod val="85000"/>
                  <a:lumOff val="15000"/>
                </a:prstClr>
              </a:solidFill>
              <a:latin typeface="Microsoft JhengHei" panose="020B0604030504040204" pitchFamily="34" charset="-120"/>
              <a:ea typeface="Microsoft JhengHei" panose="020B0604030504040204" pitchFamily="34" charset="-120"/>
            </a:endParaRPr>
          </a:p>
        </p:txBody>
      </p:sp>
      <p:sp>
        <p:nvSpPr>
          <p:cNvPr id="32" name="文字方塊 31">
            <a:extLst>
              <a:ext uri="{FF2B5EF4-FFF2-40B4-BE49-F238E27FC236}">
                <a16:creationId xmlns:a16="http://schemas.microsoft.com/office/drawing/2014/main" id="{7BDD0498-7178-7942-98DD-5F2F7F2C3356}"/>
              </a:ext>
            </a:extLst>
          </p:cNvPr>
          <p:cNvSpPr txBox="1"/>
          <p:nvPr/>
        </p:nvSpPr>
        <p:spPr>
          <a:xfrm>
            <a:off x="2157054" y="4188745"/>
            <a:ext cx="1602907" cy="1041375"/>
          </a:xfrm>
          <a:prstGeom prst="rect">
            <a:avLst/>
          </a:prstGeom>
          <a:noFill/>
        </p:spPr>
        <p:txBody>
          <a:bodyPr wrap="square" rtlCol="0">
            <a:spAutoFit/>
          </a:bodyPr>
          <a:lstStyle/>
          <a:p>
            <a:pPr marL="42863" fontAlgn="auto">
              <a:lnSpc>
                <a:spcPts val="1500"/>
              </a:lnSpc>
              <a:spcBef>
                <a:spcPts val="0"/>
              </a:spcBef>
              <a:spcAft>
                <a:spcPts val="450"/>
              </a:spcAft>
            </a:pPr>
            <a:r>
              <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rPr>
              <a:t>有關漆包線之生產、研發與銷售，並督導東莞恒亞電工、恒亞電工</a:t>
            </a:r>
            <a:r>
              <a:rPr kumimoji="0" lang="en-US" altLang="zh-TW" sz="1200" dirty="0">
                <a:solidFill>
                  <a:prstClr val="black">
                    <a:lumMod val="50000"/>
                    <a:lumOff val="50000"/>
                  </a:prstClr>
                </a:solidFill>
                <a:latin typeface="Microsoft JhengHei" panose="020B0604030504040204" pitchFamily="34" charset="-120"/>
                <a:ea typeface="Microsoft JhengHei" panose="020B0604030504040204" pitchFamily="34" charset="-120"/>
              </a:rPr>
              <a:t>(</a:t>
            </a:r>
            <a:r>
              <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rPr>
              <a:t>昆山</a:t>
            </a:r>
            <a:r>
              <a:rPr kumimoji="0" lang="en-US" altLang="zh-TW" sz="1200" dirty="0">
                <a:solidFill>
                  <a:prstClr val="black">
                    <a:lumMod val="50000"/>
                    <a:lumOff val="50000"/>
                  </a:prstClr>
                </a:solidFill>
                <a:latin typeface="Microsoft JhengHei" panose="020B0604030504040204" pitchFamily="34" charset="-120"/>
                <a:ea typeface="Microsoft JhengHei" panose="020B0604030504040204" pitchFamily="34" charset="-120"/>
              </a:rPr>
              <a:t>)</a:t>
            </a:r>
            <a:r>
              <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rPr>
              <a:t>、大義塑膠等關係企業</a:t>
            </a:r>
          </a:p>
        </p:txBody>
      </p:sp>
      <p:sp>
        <p:nvSpPr>
          <p:cNvPr id="33" name="矩形 32">
            <a:extLst>
              <a:ext uri="{FF2B5EF4-FFF2-40B4-BE49-F238E27FC236}">
                <a16:creationId xmlns:a16="http://schemas.microsoft.com/office/drawing/2014/main" id="{D272C5EF-77DA-E547-8662-3F0D92BB3FE8}"/>
              </a:ext>
            </a:extLst>
          </p:cNvPr>
          <p:cNvSpPr/>
          <p:nvPr/>
        </p:nvSpPr>
        <p:spPr>
          <a:xfrm>
            <a:off x="4134996" y="3606337"/>
            <a:ext cx="1267014" cy="530402"/>
          </a:xfrm>
          <a:prstGeom prst="rect">
            <a:avLst/>
          </a:prstGeom>
        </p:spPr>
        <p:txBody>
          <a:bodyPr wrap="none">
            <a:spAutoFit/>
          </a:bodyPr>
          <a:lstStyle/>
          <a:p>
            <a:pPr marL="42863" fontAlgn="auto">
              <a:lnSpc>
                <a:spcPct val="90000"/>
              </a:lnSpc>
              <a:spcBef>
                <a:spcPts val="0"/>
              </a:spcBef>
              <a:spcAft>
                <a:spcPts val="450"/>
              </a:spcAft>
            </a:pPr>
            <a:r>
              <a:rPr kumimoji="0" lang="zh-TW" altLang="en-US" sz="1350" dirty="0">
                <a:solidFill>
                  <a:prstClr val="black">
                    <a:lumMod val="85000"/>
                    <a:lumOff val="15000"/>
                  </a:prstClr>
                </a:solidFill>
                <a:latin typeface="Microsoft JhengHei" panose="020B0604030504040204" pitchFamily="34" charset="-120"/>
                <a:ea typeface="Microsoft JhengHei" panose="020B0604030504040204" pitchFamily="34" charset="-120"/>
              </a:rPr>
              <a:t>銅材暨新事業</a:t>
            </a:r>
            <a:endParaRPr kumimoji="0" lang="en-US" altLang="zh-TW" sz="1350" dirty="0">
              <a:solidFill>
                <a:prstClr val="black">
                  <a:lumMod val="85000"/>
                  <a:lumOff val="15000"/>
                </a:prstClr>
              </a:solidFill>
              <a:latin typeface="Microsoft JhengHei" panose="020B0604030504040204" pitchFamily="34" charset="-120"/>
              <a:ea typeface="Microsoft JhengHei" panose="020B0604030504040204" pitchFamily="34" charset="-120"/>
            </a:endParaRPr>
          </a:p>
          <a:p>
            <a:pPr marL="42863" fontAlgn="auto">
              <a:lnSpc>
                <a:spcPct val="90000"/>
              </a:lnSpc>
              <a:spcBef>
                <a:spcPts val="0"/>
              </a:spcBef>
              <a:spcAft>
                <a:spcPts val="450"/>
              </a:spcAft>
            </a:pPr>
            <a:r>
              <a:rPr kumimoji="0" lang="zh-TW" altLang="en-US" sz="1350" dirty="0">
                <a:solidFill>
                  <a:prstClr val="black">
                    <a:lumMod val="85000"/>
                    <a:lumOff val="15000"/>
                  </a:prstClr>
                </a:solidFill>
                <a:latin typeface="Microsoft JhengHei" panose="020B0604030504040204" pitchFamily="34" charset="-120"/>
                <a:ea typeface="Microsoft JhengHei" panose="020B0604030504040204" pitchFamily="34" charset="-120"/>
              </a:rPr>
              <a:t>開發事業群</a:t>
            </a:r>
            <a:endParaRPr kumimoji="0" lang="en-US" altLang="zh-TW" sz="1350" dirty="0">
              <a:solidFill>
                <a:prstClr val="black">
                  <a:lumMod val="85000"/>
                  <a:lumOff val="15000"/>
                </a:prstClr>
              </a:solidFill>
              <a:latin typeface="Microsoft JhengHei" panose="020B0604030504040204" pitchFamily="34" charset="-120"/>
              <a:ea typeface="Microsoft JhengHei" panose="020B0604030504040204" pitchFamily="34" charset="-120"/>
            </a:endParaRPr>
          </a:p>
        </p:txBody>
      </p:sp>
      <p:sp>
        <p:nvSpPr>
          <p:cNvPr id="34" name="文字方塊 33">
            <a:extLst>
              <a:ext uri="{FF2B5EF4-FFF2-40B4-BE49-F238E27FC236}">
                <a16:creationId xmlns:a16="http://schemas.microsoft.com/office/drawing/2014/main" id="{66CB8CE6-DF8E-4F4D-AE88-2EDDAB2BD5EF}"/>
              </a:ext>
            </a:extLst>
          </p:cNvPr>
          <p:cNvSpPr txBox="1"/>
          <p:nvPr/>
        </p:nvSpPr>
        <p:spPr>
          <a:xfrm>
            <a:off x="4114797" y="4188745"/>
            <a:ext cx="1405256" cy="1426096"/>
          </a:xfrm>
          <a:prstGeom prst="rect">
            <a:avLst/>
          </a:prstGeom>
          <a:noFill/>
        </p:spPr>
        <p:txBody>
          <a:bodyPr wrap="square" rtlCol="0">
            <a:spAutoFit/>
          </a:bodyPr>
          <a:lstStyle/>
          <a:p>
            <a:pPr marL="42863" fontAlgn="auto">
              <a:lnSpc>
                <a:spcPts val="1500"/>
              </a:lnSpc>
              <a:spcBef>
                <a:spcPts val="0"/>
              </a:spcBef>
              <a:spcAft>
                <a:spcPts val="450"/>
              </a:spcAft>
            </a:pPr>
            <a:r>
              <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rPr>
              <a:t>有關銅材與合金之生產、研發與銷售，負責銅材採購、台北分公司管理及督導關係企業大亞創投三家子公司</a:t>
            </a:r>
          </a:p>
        </p:txBody>
      </p:sp>
      <p:sp>
        <p:nvSpPr>
          <p:cNvPr id="35" name="矩形 34">
            <a:extLst>
              <a:ext uri="{FF2B5EF4-FFF2-40B4-BE49-F238E27FC236}">
                <a16:creationId xmlns:a16="http://schemas.microsoft.com/office/drawing/2014/main" id="{BFE95B37-C5CB-F84A-A7BE-DA997724A3CC}"/>
              </a:ext>
            </a:extLst>
          </p:cNvPr>
          <p:cNvSpPr/>
          <p:nvPr/>
        </p:nvSpPr>
        <p:spPr>
          <a:xfrm>
            <a:off x="5801173" y="3606338"/>
            <a:ext cx="1093890" cy="279307"/>
          </a:xfrm>
          <a:prstGeom prst="rect">
            <a:avLst/>
          </a:prstGeom>
        </p:spPr>
        <p:txBody>
          <a:bodyPr wrap="none">
            <a:spAutoFit/>
          </a:bodyPr>
          <a:lstStyle/>
          <a:p>
            <a:pPr marL="42863" algn="ctr" fontAlgn="auto">
              <a:lnSpc>
                <a:spcPct val="90000"/>
              </a:lnSpc>
              <a:spcBef>
                <a:spcPts val="0"/>
              </a:spcBef>
              <a:spcAft>
                <a:spcPts val="450"/>
              </a:spcAft>
            </a:pPr>
            <a:r>
              <a:rPr kumimoji="0" lang="zh-TW" altLang="en-US" sz="1350" dirty="0">
                <a:solidFill>
                  <a:prstClr val="black">
                    <a:lumMod val="85000"/>
                    <a:lumOff val="15000"/>
                  </a:prstClr>
                </a:solidFill>
                <a:latin typeface="Microsoft JhengHei" panose="020B0604030504040204" pitchFamily="34" charset="-120"/>
                <a:ea typeface="Microsoft JhengHei" panose="020B0604030504040204" pitchFamily="34" charset="-120"/>
              </a:rPr>
              <a:t>營建事業群</a:t>
            </a:r>
            <a:endParaRPr kumimoji="0" lang="en-US" altLang="zh-TW" sz="1350" dirty="0">
              <a:solidFill>
                <a:prstClr val="black">
                  <a:lumMod val="85000"/>
                  <a:lumOff val="15000"/>
                </a:prstClr>
              </a:solidFill>
              <a:latin typeface="Microsoft JhengHei" panose="020B0604030504040204" pitchFamily="34" charset="-120"/>
              <a:ea typeface="Microsoft JhengHei" panose="020B0604030504040204" pitchFamily="34" charset="-120"/>
            </a:endParaRPr>
          </a:p>
        </p:txBody>
      </p:sp>
      <p:sp>
        <p:nvSpPr>
          <p:cNvPr id="36" name="文字方塊 35">
            <a:extLst>
              <a:ext uri="{FF2B5EF4-FFF2-40B4-BE49-F238E27FC236}">
                <a16:creationId xmlns:a16="http://schemas.microsoft.com/office/drawing/2014/main" id="{142E44C7-AE5E-7944-978E-72BE6A8E0C12}"/>
              </a:ext>
            </a:extLst>
          </p:cNvPr>
          <p:cNvSpPr txBox="1"/>
          <p:nvPr/>
        </p:nvSpPr>
        <p:spPr>
          <a:xfrm>
            <a:off x="5790340" y="4186868"/>
            <a:ext cx="1294402" cy="656655"/>
          </a:xfrm>
          <a:prstGeom prst="rect">
            <a:avLst/>
          </a:prstGeom>
          <a:noFill/>
        </p:spPr>
        <p:txBody>
          <a:bodyPr wrap="square" rtlCol="0">
            <a:spAutoFit/>
          </a:bodyPr>
          <a:lstStyle/>
          <a:p>
            <a:pPr marL="42863" fontAlgn="auto">
              <a:lnSpc>
                <a:spcPts val="1500"/>
              </a:lnSpc>
              <a:spcBef>
                <a:spcPts val="0"/>
              </a:spcBef>
              <a:spcAft>
                <a:spcPts val="450"/>
              </a:spcAft>
            </a:pPr>
            <a:r>
              <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rPr>
              <a:t>負責評估開發適宜土地，規劃興建住辦產品銷售</a:t>
            </a:r>
          </a:p>
        </p:txBody>
      </p:sp>
      <p:grpSp>
        <p:nvGrpSpPr>
          <p:cNvPr id="23" name="群組 22">
            <a:extLst>
              <a:ext uri="{FF2B5EF4-FFF2-40B4-BE49-F238E27FC236}">
                <a16:creationId xmlns:a16="http://schemas.microsoft.com/office/drawing/2014/main" id="{0881D5FB-FD85-FD43-B511-A15EB9F1534E}"/>
              </a:ext>
            </a:extLst>
          </p:cNvPr>
          <p:cNvGrpSpPr/>
          <p:nvPr/>
        </p:nvGrpSpPr>
        <p:grpSpPr>
          <a:xfrm>
            <a:off x="-1393111" y="-606349"/>
            <a:ext cx="3312111" cy="2927198"/>
            <a:chOff x="-1857481" y="-1951465"/>
            <a:chExt cx="4416148" cy="3902930"/>
          </a:xfrm>
        </p:grpSpPr>
        <p:pic>
          <p:nvPicPr>
            <p:cNvPr id="28" name="圖片 27">
              <a:extLst>
                <a:ext uri="{FF2B5EF4-FFF2-40B4-BE49-F238E27FC236}">
                  <a16:creationId xmlns:a16="http://schemas.microsoft.com/office/drawing/2014/main" id="{C40C3EF5-7080-FF4B-A829-022A66F9115D}"/>
                </a:ext>
              </a:extLst>
            </p:cNvPr>
            <p:cNvPicPr>
              <a:picLocks noChangeAspect="1"/>
            </p:cNvPicPr>
            <p:nvPr/>
          </p:nvPicPr>
          <p:blipFill>
            <a:blip r:embed="rId3" cstate="print"/>
            <a:stretch>
              <a:fillRect/>
            </a:stretch>
          </p:blipFill>
          <p:spPr>
            <a:xfrm>
              <a:off x="-812453" y="-1951465"/>
              <a:ext cx="3371120" cy="3902930"/>
            </a:xfrm>
            <a:prstGeom prst="rect">
              <a:avLst/>
            </a:prstGeom>
          </p:spPr>
        </p:pic>
        <p:pic>
          <p:nvPicPr>
            <p:cNvPr id="30" name="圖片 29">
              <a:extLst>
                <a:ext uri="{FF2B5EF4-FFF2-40B4-BE49-F238E27FC236}">
                  <a16:creationId xmlns:a16="http://schemas.microsoft.com/office/drawing/2014/main" id="{449320AD-1F2E-A142-B8E9-B771AE369572}"/>
                </a:ext>
              </a:extLst>
            </p:cNvPr>
            <p:cNvPicPr>
              <a:picLocks noChangeAspect="1"/>
            </p:cNvPicPr>
            <p:nvPr/>
          </p:nvPicPr>
          <p:blipFill>
            <a:blip r:embed="rId3" cstate="print"/>
            <a:stretch>
              <a:fillRect/>
            </a:stretch>
          </p:blipFill>
          <p:spPr>
            <a:xfrm>
              <a:off x="-1857481" y="-1951465"/>
              <a:ext cx="3371120" cy="3902930"/>
            </a:xfrm>
            <a:prstGeom prst="rect">
              <a:avLst/>
            </a:prstGeom>
          </p:spPr>
        </p:pic>
      </p:grpSp>
      <p:pic>
        <p:nvPicPr>
          <p:cNvPr id="4" name="圖片 3">
            <a:extLst>
              <a:ext uri="{FF2B5EF4-FFF2-40B4-BE49-F238E27FC236}">
                <a16:creationId xmlns:a16="http://schemas.microsoft.com/office/drawing/2014/main" id="{017E5B06-4C2F-F446-ADC1-D8A97C2B9687}"/>
              </a:ext>
            </a:extLst>
          </p:cNvPr>
          <p:cNvPicPr>
            <a:picLocks noChangeAspect="1"/>
          </p:cNvPicPr>
          <p:nvPr/>
        </p:nvPicPr>
        <p:blipFill>
          <a:blip r:embed="rId4" cstate="print"/>
          <a:stretch>
            <a:fillRect/>
          </a:stretch>
        </p:blipFill>
        <p:spPr>
          <a:xfrm>
            <a:off x="179318" y="997394"/>
            <a:ext cx="5002283" cy="1026293"/>
          </a:xfrm>
          <a:prstGeom prst="rect">
            <a:avLst/>
          </a:prstGeom>
        </p:spPr>
      </p:pic>
      <p:pic>
        <p:nvPicPr>
          <p:cNvPr id="38" name="圖片 37">
            <a:extLst>
              <a:ext uri="{FF2B5EF4-FFF2-40B4-BE49-F238E27FC236}">
                <a16:creationId xmlns:a16="http://schemas.microsoft.com/office/drawing/2014/main" id="{FB957DBB-D94B-A344-B253-1D4512A764CF}"/>
              </a:ext>
            </a:extLst>
          </p:cNvPr>
          <p:cNvPicPr>
            <a:picLocks noChangeAspect="1"/>
          </p:cNvPicPr>
          <p:nvPr/>
        </p:nvPicPr>
        <p:blipFill rotWithShape="1">
          <a:blip r:embed="rId4" cstate="print"/>
          <a:srcRect r="16884"/>
          <a:stretch/>
        </p:blipFill>
        <p:spPr>
          <a:xfrm flipH="1">
            <a:off x="5249654" y="5425995"/>
            <a:ext cx="4157676" cy="1026293"/>
          </a:xfrm>
          <a:prstGeom prst="rect">
            <a:avLst/>
          </a:prstGeom>
        </p:spPr>
      </p:pic>
      <p:pic>
        <p:nvPicPr>
          <p:cNvPr id="40" name="圖片 39">
            <a:extLst>
              <a:ext uri="{FF2B5EF4-FFF2-40B4-BE49-F238E27FC236}">
                <a16:creationId xmlns:a16="http://schemas.microsoft.com/office/drawing/2014/main" id="{4D9F9358-1D8D-3B4D-9FE4-E9C208FDC50F}"/>
              </a:ext>
            </a:extLst>
          </p:cNvPr>
          <p:cNvPicPr>
            <a:picLocks noChangeAspect="1"/>
          </p:cNvPicPr>
          <p:nvPr/>
        </p:nvPicPr>
        <p:blipFill>
          <a:blip r:embed="rId5" cstate="print"/>
          <a:stretch>
            <a:fillRect/>
          </a:stretch>
        </p:blipFill>
        <p:spPr>
          <a:xfrm>
            <a:off x="8042424" y="5343525"/>
            <a:ext cx="1123950" cy="1514475"/>
          </a:xfrm>
          <a:prstGeom prst="rect">
            <a:avLst/>
          </a:prstGeom>
        </p:spPr>
      </p:pic>
      <p:sp>
        <p:nvSpPr>
          <p:cNvPr id="37" name="文字方塊 36">
            <a:extLst>
              <a:ext uri="{FF2B5EF4-FFF2-40B4-BE49-F238E27FC236}">
                <a16:creationId xmlns:a16="http://schemas.microsoft.com/office/drawing/2014/main" id="{670067D2-8AF4-495B-BF65-2F58B3E7BC26}"/>
              </a:ext>
            </a:extLst>
          </p:cNvPr>
          <p:cNvSpPr txBox="1"/>
          <p:nvPr/>
        </p:nvSpPr>
        <p:spPr>
          <a:xfrm>
            <a:off x="7263816" y="4144679"/>
            <a:ext cx="1405256" cy="1041375"/>
          </a:xfrm>
          <a:prstGeom prst="rect">
            <a:avLst/>
          </a:prstGeom>
          <a:noFill/>
        </p:spPr>
        <p:txBody>
          <a:bodyPr wrap="square" rtlCol="0">
            <a:spAutoFit/>
          </a:bodyPr>
          <a:lstStyle/>
          <a:p>
            <a:pPr marL="42863" fontAlgn="auto">
              <a:lnSpc>
                <a:spcPts val="1500"/>
              </a:lnSpc>
              <a:spcBef>
                <a:spcPts val="0"/>
              </a:spcBef>
              <a:spcAft>
                <a:spcPts val="450"/>
              </a:spcAft>
            </a:pPr>
            <a:r>
              <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rPr>
              <a:t>落實跨部門協商，合理回應利害關係人訴求，發揮集團綜效，儲存永續成長動能</a:t>
            </a:r>
          </a:p>
        </p:txBody>
      </p:sp>
      <p:sp>
        <p:nvSpPr>
          <p:cNvPr id="41" name="文字方塊 40">
            <a:extLst>
              <a:ext uri="{FF2B5EF4-FFF2-40B4-BE49-F238E27FC236}">
                <a16:creationId xmlns:a16="http://schemas.microsoft.com/office/drawing/2014/main" id="{C501E750-D07A-4AF4-A698-E2576E144851}"/>
              </a:ext>
            </a:extLst>
          </p:cNvPr>
          <p:cNvSpPr txBox="1"/>
          <p:nvPr/>
        </p:nvSpPr>
        <p:spPr>
          <a:xfrm>
            <a:off x="5516993" y="1433933"/>
            <a:ext cx="1567749" cy="461665"/>
          </a:xfrm>
          <a:prstGeom prst="rect">
            <a:avLst/>
          </a:prstGeom>
          <a:noFill/>
        </p:spPr>
        <p:txBody>
          <a:bodyPr wrap="square" rtlCol="0">
            <a:spAutoFit/>
          </a:bodyPr>
          <a:lstStyle/>
          <a:p>
            <a:pPr fontAlgn="auto">
              <a:spcBef>
                <a:spcPts val="0"/>
              </a:spcBef>
              <a:spcAft>
                <a:spcPts val="0"/>
              </a:spcAft>
            </a:pPr>
            <a:r>
              <a:rPr kumimoji="0" lang="zh-CN"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rPr>
              <a:t>關於</a:t>
            </a:r>
            <a:r>
              <a:rPr kumimoji="0" lang="zh-TW"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rPr>
              <a:t>大亞</a:t>
            </a:r>
          </a:p>
        </p:txBody>
      </p:sp>
      <p:sp>
        <p:nvSpPr>
          <p:cNvPr id="2" name="矩形 1">
            <a:extLst>
              <a:ext uri="{FF2B5EF4-FFF2-40B4-BE49-F238E27FC236}">
                <a16:creationId xmlns:a16="http://schemas.microsoft.com/office/drawing/2014/main" id="{501D81A0-1BF2-4F8C-B82B-F2D215AD5BC1}"/>
              </a:ext>
            </a:extLst>
          </p:cNvPr>
          <p:cNvSpPr/>
          <p:nvPr/>
        </p:nvSpPr>
        <p:spPr>
          <a:xfrm>
            <a:off x="5516993" y="1930882"/>
            <a:ext cx="3463482" cy="369332"/>
          </a:xfrm>
          <a:prstGeom prst="rect">
            <a:avLst/>
          </a:prstGeom>
        </p:spPr>
        <p:txBody>
          <a:bodyPr wrap="square">
            <a:spAutoFit/>
          </a:bodyPr>
          <a:lstStyle/>
          <a:p>
            <a:pPr fontAlgn="auto">
              <a:spcBef>
                <a:spcPts val="0"/>
              </a:spcBef>
              <a:spcAft>
                <a:spcPts val="0"/>
              </a:spcAft>
            </a:pPr>
            <a:r>
              <a:rPr kumimoji="0" lang="zh-TW" altLang="en-US" spc="300" dirty="0">
                <a:solidFill>
                  <a:prstClr val="black">
                    <a:lumMod val="50000"/>
                    <a:lumOff val="50000"/>
                  </a:prstClr>
                </a:solidFill>
                <a:latin typeface="Microsoft JhengHei" panose="020B0604030504040204" pitchFamily="34" charset="-120"/>
                <a:ea typeface="Microsoft JhengHei" panose="020B0604030504040204" pitchFamily="34" charset="-120"/>
              </a:rPr>
              <a:t>由經營群與五大事業群組成</a:t>
            </a:r>
          </a:p>
        </p:txBody>
      </p:sp>
      <p:sp>
        <p:nvSpPr>
          <p:cNvPr id="3" name="投影片編號版面配置區 2">
            <a:extLst>
              <a:ext uri="{FF2B5EF4-FFF2-40B4-BE49-F238E27FC236}">
                <a16:creationId xmlns:a16="http://schemas.microsoft.com/office/drawing/2014/main" id="{49F03FB1-7CBF-40B2-83F5-5BEFDCA12B8F}"/>
              </a:ext>
            </a:extLst>
          </p:cNvPr>
          <p:cNvSpPr>
            <a:spLocks noGrp="1"/>
          </p:cNvSpPr>
          <p:nvPr>
            <p:ph type="sldNum" sz="quarter" idx="12"/>
          </p:nvPr>
        </p:nvSpPr>
        <p:spPr/>
        <p:txBody>
          <a:bodyPr/>
          <a:lstStyle/>
          <a:p>
            <a:pPr fontAlgn="auto">
              <a:spcBef>
                <a:spcPts val="0"/>
              </a:spcBef>
              <a:spcAft>
                <a:spcPts val="0"/>
              </a:spcAft>
            </a:pPr>
            <a:fld id="{0DEF9C50-7927-4CF5-A68E-0A99E818B14C}" type="slidenum">
              <a:rPr kumimoji="0" lang="zh-TW" altLang="en-US">
                <a:solidFill>
                  <a:prstClr val="black">
                    <a:tint val="75000"/>
                  </a:prstClr>
                </a:solidFill>
                <a:latin typeface="Calibri"/>
                <a:ea typeface="新細明體" panose="02020500000000000000" pitchFamily="18" charset="-120"/>
              </a:rPr>
              <a:pPr fontAlgn="auto">
                <a:spcBef>
                  <a:spcPts val="0"/>
                </a:spcBef>
                <a:spcAft>
                  <a:spcPts val="0"/>
                </a:spcAft>
              </a:pPr>
              <a:t>6</a:t>
            </a:fld>
            <a:endParaRPr kumimoji="0" lang="zh-TW" altLang="en-US">
              <a:solidFill>
                <a:prstClr val="black">
                  <a:tint val="75000"/>
                </a:prstClr>
              </a:solidFill>
              <a:latin typeface="Calibri"/>
              <a:ea typeface="新細明體" panose="02020500000000000000" pitchFamily="18" charset="-120"/>
            </a:endParaRPr>
          </a:p>
        </p:txBody>
      </p:sp>
    </p:spTree>
    <p:extLst>
      <p:ext uri="{BB962C8B-B14F-4D97-AF65-F5344CB8AC3E}">
        <p14:creationId xmlns:p14="http://schemas.microsoft.com/office/powerpoint/2010/main" val="783944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a:extLst>
              <a:ext uri="{FF2B5EF4-FFF2-40B4-BE49-F238E27FC236}">
                <a16:creationId xmlns:a16="http://schemas.microsoft.com/office/drawing/2014/main" id="{7747A3CD-A48B-9D4F-A4EB-8B9FE99FE8FD}"/>
              </a:ext>
            </a:extLst>
          </p:cNvPr>
          <p:cNvPicPr>
            <a:picLocks noChangeAspect="1"/>
          </p:cNvPicPr>
          <p:nvPr/>
        </p:nvPicPr>
        <p:blipFill rotWithShape="1">
          <a:blip r:embed="rId3" cstate="print"/>
          <a:srcRect r="4921"/>
          <a:stretch/>
        </p:blipFill>
        <p:spPr>
          <a:xfrm>
            <a:off x="1621686" y="2722340"/>
            <a:ext cx="7522314" cy="4130280"/>
          </a:xfrm>
          <a:prstGeom prst="rect">
            <a:avLst/>
          </a:prstGeom>
        </p:spPr>
      </p:pic>
      <p:sp>
        <p:nvSpPr>
          <p:cNvPr id="3" name="矩形 2">
            <a:extLst>
              <a:ext uri="{FF2B5EF4-FFF2-40B4-BE49-F238E27FC236}">
                <a16:creationId xmlns:a16="http://schemas.microsoft.com/office/drawing/2014/main" id="{EAF6B71F-331A-43D2-8553-C728396A679B}"/>
              </a:ext>
            </a:extLst>
          </p:cNvPr>
          <p:cNvSpPr/>
          <p:nvPr/>
        </p:nvSpPr>
        <p:spPr>
          <a:xfrm>
            <a:off x="467545" y="2383343"/>
            <a:ext cx="5115763" cy="4181914"/>
          </a:xfrm>
          <a:prstGeom prst="rect">
            <a:avLst/>
          </a:prstGeom>
        </p:spPr>
        <p:txBody>
          <a:bodyPr wrap="square">
            <a:spAutoFit/>
          </a:bodyPr>
          <a:lstStyle/>
          <a:p>
            <a:pPr marL="214313" indent="-214313">
              <a:lnSpc>
                <a:spcPct val="150000"/>
              </a:lnSpc>
              <a:buFont typeface="Arial" panose="020B0604020202020204" pitchFamily="34" charset="0"/>
              <a:buChar char="•"/>
            </a:pPr>
            <a:r>
              <a:rPr lang="zh-TW" altLang="en-US" sz="1400" spc="225" dirty="0">
                <a:solidFill>
                  <a:schemeClr val="tx1">
                    <a:lumMod val="65000"/>
                    <a:lumOff val="35000"/>
                  </a:schemeClr>
                </a:solidFill>
                <a:ea typeface="微軟正黑體" panose="020B0604030504040204" pitchFamily="34" charset="-120"/>
              </a:rPr>
              <a:t>打造集團關廟總公司廠房屋頂</a:t>
            </a:r>
            <a:r>
              <a:rPr lang="en-US" altLang="zh-TW" sz="1400" spc="225" dirty="0">
                <a:solidFill>
                  <a:schemeClr val="tx1">
                    <a:lumMod val="65000"/>
                    <a:lumOff val="35000"/>
                  </a:schemeClr>
                </a:solidFill>
                <a:ea typeface="微軟正黑體" panose="020B0604030504040204" pitchFamily="34" charset="-120"/>
              </a:rPr>
              <a:t>2.89MW</a:t>
            </a:r>
            <a:r>
              <a:rPr lang="zh-TW" altLang="en-US" sz="1400" spc="225" dirty="0">
                <a:solidFill>
                  <a:schemeClr val="tx1">
                    <a:lumMod val="65000"/>
                    <a:lumOff val="35000"/>
                  </a:schemeClr>
                </a:solidFill>
                <a:ea typeface="微軟正黑體" panose="020B0604030504040204" pitchFamily="34" charset="-120"/>
              </a:rPr>
              <a:t>電廠 </a:t>
            </a:r>
            <a:endParaRPr lang="en-US" altLang="zh-TW" sz="1400" spc="225" dirty="0">
              <a:solidFill>
                <a:schemeClr val="tx1">
                  <a:lumMod val="65000"/>
                  <a:lumOff val="35000"/>
                </a:schemeClr>
              </a:solidFill>
              <a:ea typeface="微軟正黑體" panose="020B0604030504040204" pitchFamily="34" charset="-120"/>
            </a:endParaRPr>
          </a:p>
          <a:p>
            <a:pPr marL="214313" indent="-214313">
              <a:lnSpc>
                <a:spcPct val="150000"/>
              </a:lnSpc>
              <a:buFont typeface="Arial" panose="020B0604020202020204" pitchFamily="34" charset="0"/>
              <a:buChar char="•"/>
            </a:pPr>
            <a:r>
              <a:rPr lang="zh-TW" altLang="en-US" sz="1400" spc="225" dirty="0">
                <a:solidFill>
                  <a:schemeClr val="tx1">
                    <a:lumMod val="65000"/>
                    <a:lumOff val="35000"/>
                  </a:schemeClr>
                </a:solidFill>
                <a:ea typeface="微軟正黑體" panose="020B0604030504040204" pitchFamily="34" charset="-120"/>
              </a:rPr>
              <a:t>與台糖公司合作屋頂建造萬坪太陽能設備</a:t>
            </a:r>
            <a:r>
              <a:rPr lang="en-US" altLang="zh-TW" sz="1400" spc="225" dirty="0">
                <a:solidFill>
                  <a:schemeClr val="tx1">
                    <a:lumMod val="65000"/>
                    <a:lumOff val="35000"/>
                  </a:schemeClr>
                </a:solidFill>
                <a:ea typeface="微軟正黑體" panose="020B0604030504040204" pitchFamily="34" charset="-120"/>
              </a:rPr>
              <a:t>6.94MW</a:t>
            </a:r>
          </a:p>
          <a:p>
            <a:pPr marL="214313" indent="-214313">
              <a:lnSpc>
                <a:spcPct val="150000"/>
              </a:lnSpc>
              <a:buFont typeface="Arial" panose="020B0604020202020204" pitchFamily="34" charset="0"/>
              <a:buChar char="•"/>
            </a:pPr>
            <a:r>
              <a:rPr lang="zh-TW" altLang="en-US" sz="1400" dirty="0">
                <a:solidFill>
                  <a:schemeClr val="tx1">
                    <a:lumMod val="65000"/>
                    <a:lumOff val="35000"/>
                  </a:schemeClr>
                </a:solidFill>
                <a:ea typeface="微軟正黑體" panose="020B0604030504040204" pitchFamily="34" charset="-120"/>
              </a:rPr>
              <a:t>完成台南學甲區</a:t>
            </a:r>
            <a:r>
              <a:rPr lang="en-US" altLang="zh-TW" sz="1400" dirty="0">
                <a:solidFill>
                  <a:schemeClr val="tx1">
                    <a:lumMod val="65000"/>
                    <a:lumOff val="35000"/>
                  </a:schemeClr>
                </a:solidFill>
                <a:ea typeface="微軟正黑體" panose="020B0604030504040204" pitchFamily="34" charset="-120"/>
              </a:rPr>
              <a:t>71</a:t>
            </a:r>
            <a:r>
              <a:rPr lang="zh-TW" altLang="zh-TW" sz="1400" dirty="0">
                <a:solidFill>
                  <a:schemeClr val="tx1">
                    <a:lumMod val="65000"/>
                    <a:lumOff val="35000"/>
                  </a:schemeClr>
                </a:solidFill>
                <a:ea typeface="微軟正黑體" panose="020B0604030504040204" pitchFamily="34" charset="-120"/>
              </a:rPr>
              <a:t>公頃土地面積的地目變更</a:t>
            </a:r>
            <a:r>
              <a:rPr lang="zh-TW" altLang="en-US" sz="1400" dirty="0">
                <a:solidFill>
                  <a:schemeClr val="tx1">
                    <a:lumMod val="65000"/>
                    <a:lumOff val="35000"/>
                  </a:schemeClr>
                </a:solidFill>
                <a:latin typeface="新細明體" panose="02020500000000000000" pitchFamily="18" charset="-120"/>
                <a:ea typeface="新細明體" panose="02020500000000000000" pitchFamily="18" charset="-120"/>
              </a:rPr>
              <a:t>，建置</a:t>
            </a:r>
            <a:r>
              <a:rPr lang="zh-TW" altLang="zh-TW" sz="1400" dirty="0">
                <a:solidFill>
                  <a:schemeClr val="tx1">
                    <a:lumMod val="65000"/>
                    <a:lumOff val="35000"/>
                  </a:schemeClr>
                </a:solidFill>
                <a:ea typeface="微軟正黑體" panose="020B0604030504040204" pitchFamily="34" charset="-120"/>
              </a:rPr>
              <a:t>太陽能發電</a:t>
            </a:r>
            <a:r>
              <a:rPr lang="en-US" altLang="zh-TW" sz="1400" dirty="0">
                <a:solidFill>
                  <a:schemeClr val="tx1">
                    <a:lumMod val="65000"/>
                    <a:lumOff val="35000"/>
                  </a:schemeClr>
                </a:solidFill>
                <a:ea typeface="微軟正黑體" panose="020B0604030504040204" pitchFamily="34" charset="-120"/>
              </a:rPr>
              <a:t>76MW</a:t>
            </a:r>
            <a:r>
              <a:rPr lang="zh-TW" altLang="zh-TW" sz="1400" dirty="0">
                <a:solidFill>
                  <a:schemeClr val="tx1">
                    <a:lumMod val="65000"/>
                    <a:lumOff val="35000"/>
                  </a:schemeClr>
                </a:solidFill>
                <a:ea typeface="微軟正黑體" panose="020B0604030504040204" pitchFamily="34" charset="-120"/>
              </a:rPr>
              <a:t>發電裝置容</a:t>
            </a:r>
            <a:r>
              <a:rPr lang="zh-TW" altLang="en-US" sz="1400" dirty="0">
                <a:solidFill>
                  <a:schemeClr val="tx1">
                    <a:lumMod val="65000"/>
                    <a:lumOff val="35000"/>
                  </a:schemeClr>
                </a:solidFill>
                <a:ea typeface="微軟正黑體" panose="020B0604030504040204" pitchFamily="34" charset="-120"/>
              </a:rPr>
              <a:t>量</a:t>
            </a:r>
            <a:r>
              <a:rPr lang="zh-TW" altLang="zh-TW" sz="1400" dirty="0">
                <a:solidFill>
                  <a:schemeClr val="tx1">
                    <a:lumMod val="65000"/>
                    <a:lumOff val="35000"/>
                  </a:schemeClr>
                </a:solidFill>
                <a:ea typeface="微軟正黑體" panose="020B0604030504040204" pitchFamily="34" charset="-120"/>
              </a:rPr>
              <a:t>，是台灣</a:t>
            </a:r>
            <a:r>
              <a:rPr lang="en-US" altLang="zh-TW" sz="1400" dirty="0">
                <a:solidFill>
                  <a:schemeClr val="tx1">
                    <a:lumMod val="65000"/>
                    <a:lumOff val="35000"/>
                  </a:schemeClr>
                </a:solidFill>
                <a:ea typeface="微軟正黑體" panose="020B0604030504040204" pitchFamily="34" charset="-120"/>
              </a:rPr>
              <a:t>30</a:t>
            </a:r>
            <a:r>
              <a:rPr lang="zh-TW" altLang="zh-TW" sz="1400" dirty="0">
                <a:solidFill>
                  <a:schemeClr val="tx1">
                    <a:lumMod val="65000"/>
                    <a:lumOff val="35000"/>
                  </a:schemeClr>
                </a:solidFill>
                <a:ea typeface="微軟正黑體" panose="020B0604030504040204" pitchFamily="34" charset="-120"/>
              </a:rPr>
              <a:t>公頃以上大型私人土地變更地目成功的首例 </a:t>
            </a:r>
            <a:endParaRPr lang="zh-TW" altLang="en-US" sz="1400" dirty="0">
              <a:solidFill>
                <a:schemeClr val="tx1">
                  <a:lumMod val="65000"/>
                  <a:lumOff val="35000"/>
                </a:schemeClr>
              </a:solidFill>
              <a:ea typeface="微軟正黑體" panose="020B0604030504040204" pitchFamily="34" charset="-120"/>
            </a:endParaRPr>
          </a:p>
          <a:p>
            <a:pPr marL="214313" indent="-214313">
              <a:lnSpc>
                <a:spcPct val="150000"/>
              </a:lnSpc>
              <a:buFont typeface="Arial" panose="020B0604020202020204" pitchFamily="34" charset="0"/>
              <a:buChar char="•"/>
            </a:pPr>
            <a:r>
              <a:rPr lang="zh-TW" altLang="zh-TW" sz="1400" dirty="0">
                <a:solidFill>
                  <a:schemeClr val="tx1">
                    <a:lumMod val="65000"/>
                    <a:lumOff val="35000"/>
                  </a:schemeClr>
                </a:solidFill>
                <a:ea typeface="微軟正黑體" panose="020B0604030504040204" pitchFamily="34" charset="-120"/>
              </a:rPr>
              <a:t>台南關廟廠區獨立建置</a:t>
            </a:r>
            <a:r>
              <a:rPr lang="en-US" altLang="zh-TW" sz="1400" dirty="0">
                <a:solidFill>
                  <a:schemeClr val="tx1">
                    <a:lumMod val="65000"/>
                    <a:lumOff val="35000"/>
                  </a:schemeClr>
                </a:solidFill>
                <a:ea typeface="微軟正黑體" panose="020B0604030504040204" pitchFamily="34" charset="-120"/>
              </a:rPr>
              <a:t>600</a:t>
            </a:r>
            <a:r>
              <a:rPr lang="zh-TW" altLang="zh-TW" sz="1400" dirty="0">
                <a:solidFill>
                  <a:schemeClr val="tx1">
                    <a:lumMod val="65000"/>
                    <a:lumOff val="35000"/>
                  </a:schemeClr>
                </a:solidFill>
                <a:ea typeface="微軟正黑體" panose="020B0604030504040204" pitchFamily="34" charset="-120"/>
              </a:rPr>
              <a:t>度電</a:t>
            </a:r>
            <a:r>
              <a:rPr lang="en-US" altLang="zh-TW" sz="1400" dirty="0">
                <a:solidFill>
                  <a:schemeClr val="tx1">
                    <a:lumMod val="65000"/>
                    <a:lumOff val="35000"/>
                  </a:schemeClr>
                </a:solidFill>
                <a:ea typeface="微軟正黑體" panose="020B0604030504040204" pitchFamily="34" charset="-120"/>
              </a:rPr>
              <a:t>200kW</a:t>
            </a:r>
            <a:r>
              <a:rPr lang="zh-TW" altLang="zh-TW" sz="1400" dirty="0">
                <a:solidFill>
                  <a:schemeClr val="tx1">
                    <a:lumMod val="65000"/>
                    <a:lumOff val="35000"/>
                  </a:schemeClr>
                </a:solidFill>
                <a:ea typeface="微軟正黑體" panose="020B0604030504040204" pitchFamily="34" charset="-120"/>
              </a:rPr>
              <a:t>的「大亞儲能微電網」系統</a:t>
            </a:r>
            <a:r>
              <a:rPr lang="zh-TW" altLang="en-US" sz="1400" dirty="0">
                <a:solidFill>
                  <a:schemeClr val="tx1">
                    <a:lumMod val="65000"/>
                    <a:lumOff val="35000"/>
                  </a:schemeClr>
                </a:solidFill>
                <a:ea typeface="微軟正黑體" panose="020B0604030504040204" pitchFamily="34" charset="-120"/>
              </a:rPr>
              <a:t>，融合儲能、電力設備、環境控制、電網資訊為一體，提供全方位電力調控服務，</a:t>
            </a:r>
            <a:endParaRPr lang="en-US" altLang="zh-TW" sz="1400" dirty="0">
              <a:solidFill>
                <a:schemeClr val="tx1">
                  <a:lumMod val="65000"/>
                  <a:lumOff val="35000"/>
                </a:schemeClr>
              </a:solidFill>
              <a:ea typeface="微軟正黑體" panose="020B0604030504040204" pitchFamily="34" charset="-120"/>
            </a:endParaRPr>
          </a:p>
          <a:p>
            <a:pPr>
              <a:lnSpc>
                <a:spcPct val="150000"/>
              </a:lnSpc>
            </a:pPr>
            <a:endParaRPr lang="en-US" altLang="zh-TW" sz="1350" spc="225" dirty="0">
              <a:solidFill>
                <a:schemeClr val="bg1">
                  <a:lumMod val="50000"/>
                </a:schemeClr>
              </a:solidFill>
              <a:latin typeface="Microsoft JhengHei" panose="020B0604030504040204" pitchFamily="34" charset="-120"/>
              <a:ea typeface="Microsoft JhengHei" panose="020B0604030504040204" pitchFamily="34" charset="-120"/>
            </a:endParaRPr>
          </a:p>
          <a:p>
            <a:pPr>
              <a:lnSpc>
                <a:spcPct val="150000"/>
              </a:lnSpc>
            </a:pPr>
            <a:r>
              <a:rPr lang="zh-TW" altLang="en-US" sz="1600" b="1" spc="225" dirty="0">
                <a:solidFill>
                  <a:schemeClr val="tx1">
                    <a:lumMod val="65000"/>
                    <a:lumOff val="35000"/>
                  </a:schemeClr>
                </a:solidFill>
                <a:latin typeface="Microsoft JhengHei" panose="020B0604030504040204" pitchFamily="34" charset="-120"/>
                <a:ea typeface="Microsoft JhengHei" panose="020B0604030504040204" pitchFamily="34" charset="-120"/>
              </a:rPr>
              <a:t>未來，</a:t>
            </a:r>
            <a:endParaRPr lang="en-US" altLang="zh-TW" sz="1600" b="1" spc="225" dirty="0">
              <a:solidFill>
                <a:schemeClr val="tx1">
                  <a:lumMod val="65000"/>
                  <a:lumOff val="35000"/>
                </a:schemeClr>
              </a:solidFill>
              <a:latin typeface="Microsoft JhengHei" panose="020B0604030504040204" pitchFamily="34" charset="-120"/>
              <a:ea typeface="Microsoft JhengHei" panose="020B0604030504040204" pitchFamily="34" charset="-120"/>
            </a:endParaRPr>
          </a:p>
          <a:p>
            <a:pPr>
              <a:lnSpc>
                <a:spcPct val="150000"/>
              </a:lnSpc>
            </a:pPr>
            <a:r>
              <a:rPr lang="zh-TW" altLang="en-US" sz="1600" b="1" spc="225" dirty="0">
                <a:solidFill>
                  <a:schemeClr val="tx1">
                    <a:lumMod val="65000"/>
                    <a:lumOff val="35000"/>
                  </a:schemeClr>
                </a:solidFill>
                <a:latin typeface="Microsoft JhengHei" panose="020B0604030504040204" pitchFamily="34" charset="-120"/>
                <a:ea typeface="Microsoft JhengHei" panose="020B0604030504040204" pitchFamily="34" charset="-120"/>
              </a:rPr>
              <a:t>積極開發中大型企業廠房屋頂與地面型電廠</a:t>
            </a:r>
          </a:p>
          <a:p>
            <a:r>
              <a:rPr lang="zh-TW" altLang="en-US" sz="1600" b="1" spc="225" dirty="0">
                <a:solidFill>
                  <a:schemeClr val="tx1">
                    <a:lumMod val="65000"/>
                    <a:lumOff val="35000"/>
                  </a:schemeClr>
                </a:solidFill>
                <a:latin typeface="Microsoft JhengHei" panose="020B0604030504040204" pitchFamily="34" charset="-120"/>
                <a:ea typeface="Microsoft JhengHei" panose="020B0604030504040204" pitchFamily="34" charset="-120"/>
              </a:rPr>
              <a:t>目標</a:t>
            </a:r>
            <a:r>
              <a:rPr lang="en-US" altLang="zh-TW" sz="1600" b="1" spc="225" dirty="0">
                <a:solidFill>
                  <a:schemeClr val="tx1">
                    <a:lumMod val="65000"/>
                    <a:lumOff val="35000"/>
                  </a:schemeClr>
                </a:solidFill>
                <a:latin typeface="Microsoft JhengHei" panose="020B0604030504040204" pitchFamily="34" charset="-120"/>
                <a:ea typeface="Microsoft JhengHei" panose="020B0604030504040204" pitchFamily="34" charset="-120"/>
              </a:rPr>
              <a:t>2023</a:t>
            </a:r>
            <a:r>
              <a:rPr lang="zh-TW" altLang="en-US" sz="1600" b="1" spc="225" dirty="0">
                <a:solidFill>
                  <a:schemeClr val="tx1">
                    <a:lumMod val="65000"/>
                    <a:lumOff val="35000"/>
                  </a:schemeClr>
                </a:solidFill>
                <a:latin typeface="Microsoft JhengHei" panose="020B0604030504040204" pitchFamily="34" charset="-120"/>
                <a:ea typeface="Microsoft JhengHei" panose="020B0604030504040204" pitchFamily="34" charset="-120"/>
              </a:rPr>
              <a:t>年將超過</a:t>
            </a:r>
            <a:r>
              <a:rPr lang="en-US" altLang="zh-TW" sz="1600" b="1" spc="225" dirty="0">
                <a:solidFill>
                  <a:schemeClr val="tx1">
                    <a:lumMod val="65000"/>
                    <a:lumOff val="35000"/>
                  </a:schemeClr>
                </a:solidFill>
                <a:latin typeface="Microsoft JhengHei" panose="020B0604030504040204" pitchFamily="34" charset="-120"/>
                <a:ea typeface="Microsoft JhengHei" panose="020B0604030504040204" pitchFamily="34" charset="-120"/>
              </a:rPr>
              <a:t>240MW</a:t>
            </a:r>
            <a:r>
              <a:rPr lang="zh-TW" altLang="en-US" sz="1600" b="1" spc="225" dirty="0">
                <a:solidFill>
                  <a:schemeClr val="tx1">
                    <a:lumMod val="65000"/>
                    <a:lumOff val="35000"/>
                  </a:schemeClr>
                </a:solidFill>
                <a:latin typeface="Microsoft JhengHei" panose="020B0604030504040204" pitchFamily="34" charset="-120"/>
                <a:ea typeface="Microsoft JhengHei" panose="020B0604030504040204" pitchFamily="34" charset="-120"/>
              </a:rPr>
              <a:t>規模 </a:t>
            </a:r>
          </a:p>
          <a:p>
            <a:endParaRPr lang="zh-TW" altLang="en-US" sz="1350" dirty="0">
              <a:solidFill>
                <a:schemeClr val="bg1">
                  <a:lumMod val="50000"/>
                </a:schemeClr>
              </a:solidFill>
            </a:endParaRPr>
          </a:p>
        </p:txBody>
      </p:sp>
      <p:pic>
        <p:nvPicPr>
          <p:cNvPr id="5" name="圖片 4">
            <a:extLst>
              <a:ext uri="{FF2B5EF4-FFF2-40B4-BE49-F238E27FC236}">
                <a16:creationId xmlns:a16="http://schemas.microsoft.com/office/drawing/2014/main" id="{C52B4007-9962-E040-A38B-CA53FCE0C32F}"/>
              </a:ext>
            </a:extLst>
          </p:cNvPr>
          <p:cNvPicPr>
            <a:picLocks noChangeAspect="1"/>
          </p:cNvPicPr>
          <p:nvPr/>
        </p:nvPicPr>
        <p:blipFill>
          <a:blip r:embed="rId4" cstate="print"/>
          <a:stretch>
            <a:fillRect/>
          </a:stretch>
        </p:blipFill>
        <p:spPr>
          <a:xfrm>
            <a:off x="7822905" y="5090297"/>
            <a:ext cx="1321095" cy="1795334"/>
          </a:xfrm>
          <a:prstGeom prst="rect">
            <a:avLst/>
          </a:prstGeom>
        </p:spPr>
      </p:pic>
      <p:grpSp>
        <p:nvGrpSpPr>
          <p:cNvPr id="6" name="群組 5">
            <a:extLst>
              <a:ext uri="{FF2B5EF4-FFF2-40B4-BE49-F238E27FC236}">
                <a16:creationId xmlns:a16="http://schemas.microsoft.com/office/drawing/2014/main" id="{FBFFAF2C-1F09-B34C-9A9D-2C9CF91B54C7}"/>
              </a:ext>
            </a:extLst>
          </p:cNvPr>
          <p:cNvGrpSpPr/>
          <p:nvPr/>
        </p:nvGrpSpPr>
        <p:grpSpPr>
          <a:xfrm>
            <a:off x="-1656056" y="-34255"/>
            <a:ext cx="3312111" cy="2927198"/>
            <a:chOff x="-1857481" y="-1951465"/>
            <a:chExt cx="4416148" cy="3902930"/>
          </a:xfrm>
        </p:grpSpPr>
        <p:pic>
          <p:nvPicPr>
            <p:cNvPr id="7" name="圖片 6">
              <a:extLst>
                <a:ext uri="{FF2B5EF4-FFF2-40B4-BE49-F238E27FC236}">
                  <a16:creationId xmlns:a16="http://schemas.microsoft.com/office/drawing/2014/main" id="{FFCDEBB7-21D2-B048-AE43-FD58B1A25A1A}"/>
                </a:ext>
              </a:extLst>
            </p:cNvPr>
            <p:cNvPicPr>
              <a:picLocks noChangeAspect="1"/>
            </p:cNvPicPr>
            <p:nvPr/>
          </p:nvPicPr>
          <p:blipFill>
            <a:blip r:embed="rId5" cstate="print"/>
            <a:stretch>
              <a:fillRect/>
            </a:stretch>
          </p:blipFill>
          <p:spPr>
            <a:xfrm>
              <a:off x="-812453" y="-1951465"/>
              <a:ext cx="3371120" cy="3902930"/>
            </a:xfrm>
            <a:prstGeom prst="rect">
              <a:avLst/>
            </a:prstGeom>
          </p:spPr>
        </p:pic>
        <p:pic>
          <p:nvPicPr>
            <p:cNvPr id="8" name="圖片 7">
              <a:extLst>
                <a:ext uri="{FF2B5EF4-FFF2-40B4-BE49-F238E27FC236}">
                  <a16:creationId xmlns:a16="http://schemas.microsoft.com/office/drawing/2014/main" id="{F8D78BC2-24D0-564D-A92A-604AF072AD79}"/>
                </a:ext>
              </a:extLst>
            </p:cNvPr>
            <p:cNvPicPr>
              <a:picLocks noChangeAspect="1"/>
            </p:cNvPicPr>
            <p:nvPr/>
          </p:nvPicPr>
          <p:blipFill>
            <a:blip r:embed="rId5" cstate="print"/>
            <a:stretch>
              <a:fillRect/>
            </a:stretch>
          </p:blipFill>
          <p:spPr>
            <a:xfrm>
              <a:off x="-1857481" y="-1951465"/>
              <a:ext cx="3371120" cy="3902930"/>
            </a:xfrm>
            <a:prstGeom prst="rect">
              <a:avLst/>
            </a:prstGeom>
          </p:spPr>
        </p:pic>
      </p:grpSp>
      <p:sp>
        <p:nvSpPr>
          <p:cNvPr id="9" name="文字方塊 8">
            <a:extLst>
              <a:ext uri="{FF2B5EF4-FFF2-40B4-BE49-F238E27FC236}">
                <a16:creationId xmlns:a16="http://schemas.microsoft.com/office/drawing/2014/main" id="{FB2DF8DB-F7FC-004A-8681-90EA9A339CAA}"/>
              </a:ext>
            </a:extLst>
          </p:cNvPr>
          <p:cNvSpPr txBox="1"/>
          <p:nvPr/>
        </p:nvSpPr>
        <p:spPr>
          <a:xfrm>
            <a:off x="738342" y="1860282"/>
            <a:ext cx="1867819" cy="424732"/>
          </a:xfrm>
          <a:prstGeom prst="rect">
            <a:avLst/>
          </a:prstGeom>
          <a:noFill/>
        </p:spPr>
        <p:txBody>
          <a:bodyPr wrap="none" rtlCol="0">
            <a:spAutoFit/>
          </a:bodyPr>
          <a:lstStyle/>
          <a:p>
            <a:pPr>
              <a:lnSpc>
                <a:spcPct val="90000"/>
              </a:lnSpc>
              <a:spcAft>
                <a:spcPts val="450"/>
              </a:spcAft>
            </a:pPr>
            <a:r>
              <a:rPr lang="zh-TW" altLang="en-US" sz="2400" b="1" kern="0" spc="225" dirty="0">
                <a:solidFill>
                  <a:schemeClr val="tx1">
                    <a:lumMod val="75000"/>
                    <a:lumOff val="25000"/>
                  </a:schemeClr>
                </a:solidFill>
                <a:latin typeface="微軟正黑體" panose="020B0604030504040204" pitchFamily="34" charset="-120"/>
                <a:ea typeface="微軟正黑體" panose="020B0604030504040204" pitchFamily="34" charset="-120"/>
              </a:rPr>
              <a:t>大亞太陽能</a:t>
            </a:r>
            <a:endParaRPr lang="zh-TW" altLang="en-US" sz="2400" b="1" kern="0" spc="225" dirty="0">
              <a:solidFill>
                <a:schemeClr val="tx1">
                  <a:lumMod val="75000"/>
                  <a:lumOff val="25000"/>
                </a:schemeClr>
              </a:solidFill>
              <a:latin typeface="微軟正黑體" panose="020B0604030504040204" pitchFamily="34" charset="-120"/>
              <a:ea typeface="微軟正黑體" panose="020B0604030504040204" pitchFamily="34" charset="-120"/>
              <a:sym typeface="Helvetica" charset="0"/>
            </a:endParaRPr>
          </a:p>
        </p:txBody>
      </p:sp>
      <p:sp>
        <p:nvSpPr>
          <p:cNvPr id="2" name="投影片編號版面配置區 1">
            <a:extLst>
              <a:ext uri="{FF2B5EF4-FFF2-40B4-BE49-F238E27FC236}">
                <a16:creationId xmlns:a16="http://schemas.microsoft.com/office/drawing/2014/main" id="{2528F289-ACA0-47E7-AB2A-C31EBB8F18E0}"/>
              </a:ext>
            </a:extLst>
          </p:cNvPr>
          <p:cNvSpPr>
            <a:spLocks noGrp="1"/>
          </p:cNvSpPr>
          <p:nvPr>
            <p:ph type="sldNum" sz="quarter" idx="12"/>
          </p:nvPr>
        </p:nvSpPr>
        <p:spPr/>
        <p:txBody>
          <a:bodyPr/>
          <a:lstStyle/>
          <a:p>
            <a:fld id="{0DEF9C50-7927-4CF5-A68E-0A99E818B14C}" type="slidenum">
              <a:rPr lang="zh-TW" altLang="en-US" smtClean="0"/>
              <a:pPr/>
              <a:t>7</a:t>
            </a:fld>
            <a:endParaRPr lang="zh-TW" altLang="en-US"/>
          </a:p>
        </p:txBody>
      </p:sp>
      <p:sp>
        <p:nvSpPr>
          <p:cNvPr id="4" name="矩形 3">
            <a:extLst>
              <a:ext uri="{FF2B5EF4-FFF2-40B4-BE49-F238E27FC236}">
                <a16:creationId xmlns:a16="http://schemas.microsoft.com/office/drawing/2014/main" id="{091F8172-D066-B31E-AB0B-2E1515BE4A71}"/>
              </a:ext>
            </a:extLst>
          </p:cNvPr>
          <p:cNvSpPr/>
          <p:nvPr/>
        </p:nvSpPr>
        <p:spPr>
          <a:xfrm>
            <a:off x="4317996" y="6445821"/>
            <a:ext cx="2530624" cy="412179"/>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zh-TW" altLang="en-US" sz="1000" b="1" spc="50" dirty="0">
                <a:ln w="0"/>
                <a:solidFill>
                  <a:srgbClr val="FD910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有陽光的地方 就有大亞的產品</a:t>
            </a:r>
          </a:p>
        </p:txBody>
      </p:sp>
    </p:spTree>
    <p:extLst>
      <p:ext uri="{BB962C8B-B14F-4D97-AF65-F5344CB8AC3E}">
        <p14:creationId xmlns:p14="http://schemas.microsoft.com/office/powerpoint/2010/main" val="1736619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20DD7623-A8CB-884F-E3B3-756DEED70BCD}"/>
              </a:ext>
            </a:extLst>
          </p:cNvPr>
          <p:cNvPicPr>
            <a:picLocks noChangeAspect="1"/>
          </p:cNvPicPr>
          <p:nvPr/>
        </p:nvPicPr>
        <p:blipFill>
          <a:blip r:embed="rId2"/>
          <a:stretch>
            <a:fillRect/>
          </a:stretch>
        </p:blipFill>
        <p:spPr>
          <a:xfrm>
            <a:off x="1409700" y="2930205"/>
            <a:ext cx="6324600" cy="3457575"/>
          </a:xfrm>
          <a:prstGeom prst="ellipse">
            <a:avLst/>
          </a:prstGeom>
          <a:ln>
            <a:noFill/>
          </a:ln>
          <a:effectLst>
            <a:softEdge rad="112500"/>
          </a:effectLst>
        </p:spPr>
      </p:pic>
      <p:sp>
        <p:nvSpPr>
          <p:cNvPr id="3" name="投影片編號版面配置區 2">
            <a:extLst>
              <a:ext uri="{FF2B5EF4-FFF2-40B4-BE49-F238E27FC236}">
                <a16:creationId xmlns:a16="http://schemas.microsoft.com/office/drawing/2014/main" id="{0B36B5D7-4E34-43EA-854D-B35307018EBA}"/>
              </a:ext>
            </a:extLst>
          </p:cNvPr>
          <p:cNvSpPr>
            <a:spLocks noGrp="1"/>
          </p:cNvSpPr>
          <p:nvPr>
            <p:ph type="sldNum" sz="quarter" idx="4294967295"/>
          </p:nvPr>
        </p:nvSpPr>
        <p:spPr>
          <a:xfrm>
            <a:off x="7010400" y="6356350"/>
            <a:ext cx="2133600" cy="365125"/>
          </a:xfrm>
        </p:spPr>
        <p:txBody>
          <a:bodyPr/>
          <a:lstStyle/>
          <a:p>
            <a:fld id="{0DEF9C50-7927-4CF5-A68E-0A99E818B14C}" type="slidenum">
              <a:rPr lang="zh-TW" altLang="en-US" smtClean="0"/>
              <a:pPr/>
              <a:t>8</a:t>
            </a:fld>
            <a:endParaRPr lang="zh-TW" altLang="en-US"/>
          </a:p>
        </p:txBody>
      </p:sp>
      <p:pic>
        <p:nvPicPr>
          <p:cNvPr id="7" name="圖形 6" descr="太陽">
            <a:extLst>
              <a:ext uri="{FF2B5EF4-FFF2-40B4-BE49-F238E27FC236}">
                <a16:creationId xmlns:a16="http://schemas.microsoft.com/office/drawing/2014/main" id="{0DB48281-2B35-1A19-11DD-F4C97134CB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56076" y="3406223"/>
            <a:ext cx="648072" cy="576064"/>
          </a:xfrm>
          <a:prstGeom prst="rect">
            <a:avLst/>
          </a:prstGeom>
        </p:spPr>
      </p:pic>
      <p:graphicFrame>
        <p:nvGraphicFramePr>
          <p:cNvPr id="4" name="資料庫圖表 3">
            <a:extLst>
              <a:ext uri="{FF2B5EF4-FFF2-40B4-BE49-F238E27FC236}">
                <a16:creationId xmlns:a16="http://schemas.microsoft.com/office/drawing/2014/main" id="{B0CD4E6F-6C42-C1E3-4E6E-2C54278CA2AD}"/>
              </a:ext>
            </a:extLst>
          </p:cNvPr>
          <p:cNvGraphicFramePr/>
          <p:nvPr>
            <p:extLst>
              <p:ext uri="{D42A27DB-BD31-4B8C-83A1-F6EECF244321}">
                <p14:modId xmlns:p14="http://schemas.microsoft.com/office/powerpoint/2010/main" val="187784451"/>
              </p:ext>
            </p:extLst>
          </p:nvPr>
        </p:nvGraphicFramePr>
        <p:xfrm>
          <a:off x="1295636" y="1000730"/>
          <a:ext cx="6876764" cy="28445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29818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3B73747A-FB96-D4EB-DF9D-84E43669F580}"/>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trans="20000"/>
                    </a14:imgEffect>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187624" y="3356991"/>
            <a:ext cx="7344816" cy="3384377"/>
          </a:xfrm>
          <a:prstGeom prst="rect">
            <a:avLst/>
          </a:prstGeom>
        </p:spPr>
      </p:pic>
      <p:grpSp>
        <p:nvGrpSpPr>
          <p:cNvPr id="3" name="群組 2">
            <a:extLst>
              <a:ext uri="{FF2B5EF4-FFF2-40B4-BE49-F238E27FC236}">
                <a16:creationId xmlns:a16="http://schemas.microsoft.com/office/drawing/2014/main" id="{93AF5F16-260D-03DA-CF11-253E087CF2CA}"/>
              </a:ext>
            </a:extLst>
          </p:cNvPr>
          <p:cNvGrpSpPr/>
          <p:nvPr/>
        </p:nvGrpSpPr>
        <p:grpSpPr>
          <a:xfrm>
            <a:off x="-1418060" y="0"/>
            <a:ext cx="2836120" cy="2276872"/>
            <a:chOff x="-1857481" y="-1951465"/>
            <a:chExt cx="4416148" cy="3902930"/>
          </a:xfrm>
        </p:grpSpPr>
        <p:pic>
          <p:nvPicPr>
            <p:cNvPr id="4" name="圖片 3">
              <a:extLst>
                <a:ext uri="{FF2B5EF4-FFF2-40B4-BE49-F238E27FC236}">
                  <a16:creationId xmlns:a16="http://schemas.microsoft.com/office/drawing/2014/main" id="{A517714C-AAB3-5EDA-19EB-754DAF928B62}"/>
                </a:ext>
              </a:extLst>
            </p:cNvPr>
            <p:cNvPicPr>
              <a:picLocks noChangeAspect="1"/>
            </p:cNvPicPr>
            <p:nvPr/>
          </p:nvPicPr>
          <p:blipFill>
            <a:blip r:embed="rId5" cstate="print"/>
            <a:stretch>
              <a:fillRect/>
            </a:stretch>
          </p:blipFill>
          <p:spPr>
            <a:xfrm>
              <a:off x="-812453" y="-1951465"/>
              <a:ext cx="3371120" cy="3902930"/>
            </a:xfrm>
            <a:prstGeom prst="rect">
              <a:avLst/>
            </a:prstGeom>
          </p:spPr>
        </p:pic>
        <p:pic>
          <p:nvPicPr>
            <p:cNvPr id="5" name="圖片 4">
              <a:extLst>
                <a:ext uri="{FF2B5EF4-FFF2-40B4-BE49-F238E27FC236}">
                  <a16:creationId xmlns:a16="http://schemas.microsoft.com/office/drawing/2014/main" id="{D9F2C37C-BB30-4064-AE92-44CFD4A4AA0E}"/>
                </a:ext>
              </a:extLst>
            </p:cNvPr>
            <p:cNvPicPr>
              <a:picLocks noChangeAspect="1"/>
            </p:cNvPicPr>
            <p:nvPr/>
          </p:nvPicPr>
          <p:blipFill>
            <a:blip r:embed="rId5" cstate="print"/>
            <a:stretch>
              <a:fillRect/>
            </a:stretch>
          </p:blipFill>
          <p:spPr>
            <a:xfrm>
              <a:off x="-1857481" y="-1951465"/>
              <a:ext cx="3371120" cy="3902930"/>
            </a:xfrm>
            <a:prstGeom prst="rect">
              <a:avLst/>
            </a:prstGeom>
          </p:spPr>
        </p:pic>
      </p:grpSp>
      <p:sp>
        <p:nvSpPr>
          <p:cNvPr id="20" name="文字方塊 19">
            <a:extLst>
              <a:ext uri="{FF2B5EF4-FFF2-40B4-BE49-F238E27FC236}">
                <a16:creationId xmlns:a16="http://schemas.microsoft.com/office/drawing/2014/main" id="{3784ED73-02CF-42EC-BF70-8D7E21A0D8FD}"/>
              </a:ext>
            </a:extLst>
          </p:cNvPr>
          <p:cNvSpPr txBox="1"/>
          <p:nvPr/>
        </p:nvSpPr>
        <p:spPr>
          <a:xfrm>
            <a:off x="1053920" y="3483853"/>
            <a:ext cx="7262496" cy="1908215"/>
          </a:xfrm>
          <a:prstGeom prst="rect">
            <a:avLst/>
          </a:prstGeom>
          <a:noFill/>
        </p:spPr>
        <p:txBody>
          <a:bodyPr wrap="square" anchor="ctr">
            <a:spAutoFit/>
          </a:bodyPr>
          <a:lstStyle/>
          <a:p>
            <a:pPr marL="360000" indent="-360000">
              <a:spcBef>
                <a:spcPts val="600"/>
              </a:spcBef>
              <a:spcAft>
                <a:spcPts val="600"/>
              </a:spcAft>
              <a:buFont typeface="Arial" panose="020B0604020202020204" pitchFamily="34" charset="0"/>
              <a:buChar char="•"/>
            </a:pPr>
            <a:r>
              <a:rPr lang="zh-TW" altLang="en-US" sz="1400" dirty="0">
                <a:solidFill>
                  <a:schemeClr val="tx1">
                    <a:lumMod val="75000"/>
                    <a:lumOff val="25000"/>
                  </a:schemeClr>
                </a:solidFill>
                <a:latin typeface="微軟正黑體" panose="020B0604030504040204" pitchFamily="34" charset="-120"/>
                <a:ea typeface="微軟正黑體" panose="020B0604030504040204" pitchFamily="34" charset="-120"/>
              </a:rPr>
              <a:t>成立大亞綠能公司，投資「聚恆」切入太陽能發電領域，同時以行動宣誓大亞集團致力 成為能源串接的領導品牌。</a:t>
            </a:r>
          </a:p>
          <a:p>
            <a:pPr marL="360000" indent="-360000">
              <a:spcBef>
                <a:spcPts val="600"/>
              </a:spcBef>
              <a:spcAft>
                <a:spcPts val="600"/>
              </a:spcAft>
              <a:buFont typeface="Arial" panose="020B0604020202020204" pitchFamily="34" charset="0"/>
              <a:buChar char="•"/>
            </a:pPr>
            <a:r>
              <a:rPr lang="zh-TW" altLang="en-US" sz="1400" dirty="0">
                <a:solidFill>
                  <a:schemeClr val="tx1">
                    <a:lumMod val="75000"/>
                    <a:lumOff val="25000"/>
                  </a:schemeClr>
                </a:solidFill>
                <a:latin typeface="微軟正黑體" panose="020B0604030504040204" pitchFamily="34" charset="-120"/>
                <a:ea typeface="微軟正黑體" panose="020B0604030504040204" pitchFamily="34" charset="-120"/>
              </a:rPr>
              <a:t>導入</a:t>
            </a:r>
            <a:r>
              <a:rPr lang="en-US" altLang="zh-TW" sz="1400" dirty="0">
                <a:solidFill>
                  <a:schemeClr val="tx1">
                    <a:lumMod val="75000"/>
                    <a:lumOff val="25000"/>
                  </a:schemeClr>
                </a:solidFill>
                <a:latin typeface="微軟正黑體" panose="020B0604030504040204" pitchFamily="34" charset="-120"/>
                <a:ea typeface="微軟正黑體" panose="020B0604030504040204" pitchFamily="34" charset="-120"/>
              </a:rPr>
              <a:t>PV-ESCO</a:t>
            </a:r>
            <a:r>
              <a:rPr lang="zh-TW" altLang="en-US" sz="14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75000"/>
                    <a:lumOff val="25000"/>
                  </a:schemeClr>
                </a:solidFill>
                <a:latin typeface="微軟正黑體" panose="020B0604030504040204" pitchFamily="34" charset="-120"/>
                <a:ea typeface="微軟正黑體" panose="020B0604030504040204" pitchFamily="34" charset="-120"/>
              </a:rPr>
              <a:t>Photovoltaic -Energy Service Company)</a:t>
            </a:r>
            <a:r>
              <a:rPr lang="zh-TW" altLang="en-US" sz="1400" dirty="0">
                <a:solidFill>
                  <a:schemeClr val="tx1">
                    <a:lumMod val="75000"/>
                    <a:lumOff val="25000"/>
                  </a:schemeClr>
                </a:solidFill>
                <a:latin typeface="微軟正黑體" panose="020B0604030504040204" pitchFamily="34" charset="-120"/>
                <a:ea typeface="微軟正黑體" panose="020B0604030504040204" pitchFamily="34" charset="-120"/>
              </a:rPr>
              <a:t>太陽光電能源技術服務業商業模式：減少民眾設置太陽光電</a:t>
            </a:r>
            <a:r>
              <a:rPr lang="en-US" altLang="zh-TW" sz="1400" dirty="0">
                <a:solidFill>
                  <a:schemeClr val="tx1">
                    <a:lumMod val="75000"/>
                    <a:lumOff val="25000"/>
                  </a:schemeClr>
                </a:solidFill>
                <a:latin typeface="微軟正黑體" panose="020B0604030504040204" pitchFamily="34" charset="-120"/>
                <a:ea typeface="微軟正黑體" panose="020B0604030504040204" pitchFamily="34" charset="-120"/>
              </a:rPr>
              <a:t>(PV)</a:t>
            </a:r>
            <a:r>
              <a:rPr lang="zh-TW" altLang="en-US" sz="1400" dirty="0">
                <a:solidFill>
                  <a:schemeClr val="tx1">
                    <a:lumMod val="75000"/>
                    <a:lumOff val="25000"/>
                  </a:schemeClr>
                </a:solidFill>
                <a:latin typeface="微軟正黑體" panose="020B0604030504040204" pitchFamily="34" charset="-120"/>
                <a:ea typeface="微軟正黑體" panose="020B0604030504040204" pitchFamily="34" charset="-120"/>
              </a:rPr>
              <a:t>負擔之設置費用，擴大案場設置規模，引入能源技術服務業精神，結合 </a:t>
            </a:r>
            <a:r>
              <a:rPr lang="en-US" altLang="zh-TW" sz="1400" dirty="0">
                <a:solidFill>
                  <a:schemeClr val="tx1">
                    <a:lumMod val="75000"/>
                    <a:lumOff val="25000"/>
                  </a:schemeClr>
                </a:solidFill>
                <a:latin typeface="微軟正黑體" panose="020B0604030504040204" pitchFamily="34" charset="-120"/>
                <a:ea typeface="微軟正黑體" panose="020B0604030504040204" pitchFamily="34" charset="-120"/>
              </a:rPr>
              <a:t>FIT</a:t>
            </a:r>
            <a:r>
              <a:rPr lang="zh-TW" altLang="en-US" sz="1400" dirty="0">
                <a:solidFill>
                  <a:schemeClr val="tx1">
                    <a:lumMod val="75000"/>
                    <a:lumOff val="25000"/>
                  </a:schemeClr>
                </a:solidFill>
                <a:latin typeface="微軟正黑體" panose="020B0604030504040204" pitchFamily="34" charset="-120"/>
                <a:ea typeface="微軟正黑體" panose="020B0604030504040204" pitchFamily="34" charset="-120"/>
              </a:rPr>
              <a:t>機制，形成</a:t>
            </a:r>
            <a:r>
              <a:rPr lang="en-US" altLang="zh-TW" sz="1400" dirty="0">
                <a:solidFill>
                  <a:schemeClr val="tx1">
                    <a:lumMod val="75000"/>
                    <a:lumOff val="25000"/>
                  </a:schemeClr>
                </a:solidFill>
                <a:latin typeface="微軟正黑體" panose="020B0604030504040204" pitchFamily="34" charset="-120"/>
                <a:ea typeface="微軟正黑體" panose="020B0604030504040204" pitchFamily="34" charset="-120"/>
              </a:rPr>
              <a:t>PV-ESCO</a:t>
            </a:r>
            <a:r>
              <a:rPr lang="zh-TW" altLang="en-US" sz="1400" dirty="0">
                <a:solidFill>
                  <a:schemeClr val="tx1">
                    <a:lumMod val="75000"/>
                    <a:lumOff val="25000"/>
                  </a:schemeClr>
                </a:solidFill>
                <a:latin typeface="微軟正黑體" panose="020B0604030504040204" pitchFamily="34" charset="-120"/>
                <a:ea typeface="微軟正黑體" panose="020B0604030504040204" pitchFamily="34" charset="-120"/>
              </a:rPr>
              <a:t>模式。</a:t>
            </a:r>
          </a:p>
          <a:p>
            <a:pPr marL="360000" indent="-360000">
              <a:spcBef>
                <a:spcPts val="600"/>
              </a:spcBef>
              <a:spcAft>
                <a:spcPts val="600"/>
              </a:spcAft>
              <a:buFont typeface="Arial" panose="020B0604020202020204" pitchFamily="34" charset="0"/>
              <a:buChar char="•"/>
            </a:pPr>
            <a:r>
              <a:rPr lang="zh-TW" altLang="en-US" sz="1400" dirty="0">
                <a:solidFill>
                  <a:schemeClr val="tx1">
                    <a:lumMod val="75000"/>
                    <a:lumOff val="25000"/>
                  </a:schemeClr>
                </a:solidFill>
                <a:latin typeface="微軟正黑體" panose="020B0604030504040204" pitchFamily="34" charset="-120"/>
                <a:ea typeface="微軟正黑體" panose="020B0604030504040204" pitchFamily="34" charset="-120"/>
              </a:rPr>
              <a:t>提供自發自用</a:t>
            </a:r>
            <a:r>
              <a:rPr lang="en-US" altLang="zh-TW" sz="1400" dirty="0">
                <a:solidFill>
                  <a:schemeClr val="tx1">
                    <a:lumMod val="75000"/>
                    <a:lumOff val="25000"/>
                  </a:schemeClr>
                </a:solidFill>
                <a:latin typeface="微軟正黑體" panose="020B0604030504040204" pitchFamily="34" charset="-120"/>
                <a:ea typeface="微軟正黑體" panose="020B0604030504040204" pitchFamily="34" charset="-120"/>
              </a:rPr>
              <a:t>PV</a:t>
            </a:r>
            <a:r>
              <a:rPr lang="zh-TW" altLang="en-US" sz="1400" dirty="0">
                <a:solidFill>
                  <a:schemeClr val="tx1">
                    <a:lumMod val="75000"/>
                    <a:lumOff val="25000"/>
                  </a:schemeClr>
                </a:solidFill>
                <a:latin typeface="微軟正黑體" panose="020B0604030504040204" pitchFamily="34" charset="-120"/>
                <a:ea typeface="微軟正黑體" panose="020B0604030504040204" pitchFamily="34" charset="-120"/>
              </a:rPr>
              <a:t>建置服務、屋頂出租建置</a:t>
            </a:r>
            <a:r>
              <a:rPr lang="en-US" altLang="zh-TW" sz="1400" dirty="0">
                <a:solidFill>
                  <a:schemeClr val="tx1">
                    <a:lumMod val="75000"/>
                    <a:lumOff val="25000"/>
                  </a:schemeClr>
                </a:solidFill>
                <a:latin typeface="微軟正黑體" panose="020B0604030504040204" pitchFamily="34" charset="-120"/>
                <a:ea typeface="微軟正黑體" panose="020B0604030504040204" pitchFamily="34" charset="-120"/>
              </a:rPr>
              <a:t>PV</a:t>
            </a:r>
            <a:r>
              <a:rPr lang="zh-TW" altLang="en-US" sz="1400" dirty="0">
                <a:solidFill>
                  <a:schemeClr val="tx1">
                    <a:lumMod val="75000"/>
                    <a:lumOff val="25000"/>
                  </a:schemeClr>
                </a:solidFill>
                <a:latin typeface="微軟正黑體" panose="020B0604030504040204" pitchFamily="34" charset="-120"/>
                <a:ea typeface="微軟正黑體" panose="020B0604030504040204" pitchFamily="34" charset="-120"/>
              </a:rPr>
              <a:t>服務、地面型、水面型、漁電共生型</a:t>
            </a:r>
            <a:r>
              <a:rPr lang="en-US" altLang="zh-TW" sz="1400" dirty="0">
                <a:solidFill>
                  <a:schemeClr val="tx1">
                    <a:lumMod val="75000"/>
                    <a:lumOff val="25000"/>
                  </a:schemeClr>
                </a:solidFill>
                <a:latin typeface="微軟正黑體" panose="020B0604030504040204" pitchFamily="34" charset="-120"/>
                <a:ea typeface="微軟正黑體" panose="020B0604030504040204" pitchFamily="34" charset="-120"/>
              </a:rPr>
              <a:t>PV</a:t>
            </a:r>
            <a:r>
              <a:rPr lang="zh-TW" altLang="en-US" sz="1400" dirty="0">
                <a:solidFill>
                  <a:schemeClr val="tx1">
                    <a:lumMod val="75000"/>
                    <a:lumOff val="25000"/>
                  </a:schemeClr>
                </a:solidFill>
                <a:latin typeface="微軟正黑體" panose="020B0604030504040204" pitchFamily="34" charset="-120"/>
                <a:ea typeface="微軟正黑體" panose="020B0604030504040204" pitchFamily="34" charset="-120"/>
              </a:rPr>
              <a:t>建置服務。</a:t>
            </a:r>
            <a:endParaRPr lang="zh-TW" altLang="en-US" sz="1400" spc="225"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0" name="文字方塊 9">
            <a:extLst>
              <a:ext uri="{FF2B5EF4-FFF2-40B4-BE49-F238E27FC236}">
                <a16:creationId xmlns:a16="http://schemas.microsoft.com/office/drawing/2014/main" id="{FFE65E76-EA9C-4C53-B0BE-205F20600AF9}"/>
              </a:ext>
            </a:extLst>
          </p:cNvPr>
          <p:cNvSpPr txBox="1"/>
          <p:nvPr/>
        </p:nvSpPr>
        <p:spPr>
          <a:xfrm>
            <a:off x="1053920" y="761687"/>
            <a:ext cx="1531188" cy="461665"/>
          </a:xfrm>
          <a:prstGeom prst="rect">
            <a:avLst/>
          </a:prstGeom>
          <a:noFill/>
        </p:spPr>
        <p:txBody>
          <a:bodyPr wrap="none" rtlCol="0">
            <a:spAutoFit/>
          </a:bodyPr>
          <a:lstStyle/>
          <a:p>
            <a:r>
              <a:rPr lang="zh-TW" altLang="en-US" sz="2400" b="1" spc="225" dirty="0">
                <a:solidFill>
                  <a:schemeClr val="tx1">
                    <a:lumMod val="75000"/>
                    <a:lumOff val="25000"/>
                  </a:schemeClr>
                </a:solidFill>
                <a:latin typeface="微軟正黑體" panose="020B0604030504040204" pitchFamily="34" charset="-120"/>
                <a:ea typeface="微軟正黑體" panose="020B0604030504040204" pitchFamily="34" charset="-120"/>
              </a:rPr>
              <a:t>綠電布局</a:t>
            </a:r>
          </a:p>
        </p:txBody>
      </p:sp>
      <p:sp>
        <p:nvSpPr>
          <p:cNvPr id="21" name="文字方塊 20">
            <a:extLst>
              <a:ext uri="{FF2B5EF4-FFF2-40B4-BE49-F238E27FC236}">
                <a16:creationId xmlns:a16="http://schemas.microsoft.com/office/drawing/2014/main" id="{F603CCE1-5A92-4C5B-93E6-86133AC62AB2}"/>
              </a:ext>
            </a:extLst>
          </p:cNvPr>
          <p:cNvSpPr txBox="1"/>
          <p:nvPr/>
        </p:nvSpPr>
        <p:spPr>
          <a:xfrm>
            <a:off x="981653" y="1350474"/>
            <a:ext cx="6701009" cy="341632"/>
          </a:xfrm>
          <a:prstGeom prst="rect">
            <a:avLst/>
          </a:prstGeom>
          <a:noFill/>
        </p:spPr>
        <p:txBody>
          <a:bodyPr wrap="square">
            <a:spAutoFit/>
          </a:bodyPr>
          <a:lstStyle/>
          <a:p>
            <a:pPr marL="42863">
              <a:lnSpc>
                <a:spcPct val="90000"/>
              </a:lnSpc>
              <a:spcAft>
                <a:spcPts val="450"/>
              </a:spcAft>
            </a:pPr>
            <a:r>
              <a:rPr lang="zh-TW" altLang="en-US" b="1" spc="225" dirty="0">
                <a:solidFill>
                  <a:schemeClr val="tx1">
                    <a:lumMod val="75000"/>
                    <a:lumOff val="25000"/>
                  </a:schemeClr>
                </a:solidFill>
                <a:latin typeface="Microsoft JhengHei" panose="020B0604030504040204" pitchFamily="34" charset="-120"/>
                <a:ea typeface="Microsoft JhengHei" panose="020B0604030504040204" pitchFamily="34" charset="-120"/>
              </a:rPr>
              <a:t>太陽能產業</a:t>
            </a:r>
            <a:endParaRPr lang="en-US" altLang="zh-TW" b="1" spc="225" dirty="0">
              <a:solidFill>
                <a:schemeClr val="tx1">
                  <a:lumMod val="75000"/>
                  <a:lumOff val="25000"/>
                </a:schemeClr>
              </a:solidFill>
              <a:latin typeface="Microsoft JhengHei" panose="020B0604030504040204" pitchFamily="34" charset="-120"/>
              <a:ea typeface="Microsoft JhengHei" panose="020B0604030504040204" pitchFamily="34" charset="-120"/>
            </a:endParaRPr>
          </a:p>
        </p:txBody>
      </p:sp>
      <p:pic>
        <p:nvPicPr>
          <p:cNvPr id="1026" name="Picture 2">
            <a:extLst>
              <a:ext uri="{FF2B5EF4-FFF2-40B4-BE49-F238E27FC236}">
                <a16:creationId xmlns:a16="http://schemas.microsoft.com/office/drawing/2014/main" id="{4583C9EB-D391-4E45-9257-81F0C793B0C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256" y="1988840"/>
            <a:ext cx="1815664" cy="11528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7D7311BB-BDCD-490A-974A-7A20B7E369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0592" y="2007780"/>
            <a:ext cx="1815664" cy="1114924"/>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a:extLst>
              <a:ext uri="{FF2B5EF4-FFF2-40B4-BE49-F238E27FC236}">
                <a16:creationId xmlns:a16="http://schemas.microsoft.com/office/drawing/2014/main" id="{4C6A06DE-ABBF-43E3-BFCD-B786F807B15E}"/>
              </a:ext>
            </a:extLst>
          </p:cNvPr>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C89DEB-3A96-4859-9A12-208015B5559B}" type="slidenum">
              <a:rPr lang="zh-TW" altLang="en-US" smtClean="0"/>
              <a:pPr/>
              <a:t>9</a:t>
            </a:fld>
            <a:endParaRPr lang="zh-TW" altLang="en-US"/>
          </a:p>
        </p:txBody>
      </p:sp>
      <p:pic>
        <p:nvPicPr>
          <p:cNvPr id="8" name="圖片 7">
            <a:extLst>
              <a:ext uri="{FF2B5EF4-FFF2-40B4-BE49-F238E27FC236}">
                <a16:creationId xmlns:a16="http://schemas.microsoft.com/office/drawing/2014/main" id="{7E310D98-F4E6-97BB-AEB3-AC8671FEBDDF}"/>
              </a:ext>
            </a:extLst>
          </p:cNvPr>
          <p:cNvPicPr>
            <a:picLocks noChangeAspect="1"/>
          </p:cNvPicPr>
          <p:nvPr/>
        </p:nvPicPr>
        <p:blipFill>
          <a:blip r:embed="rId8"/>
          <a:stretch>
            <a:fillRect/>
          </a:stretch>
        </p:blipFill>
        <p:spPr>
          <a:xfrm>
            <a:off x="746927" y="1985039"/>
            <a:ext cx="4313665" cy="1164969"/>
          </a:xfrm>
          <a:prstGeom prst="rect">
            <a:avLst/>
          </a:prstGeom>
        </p:spPr>
      </p:pic>
    </p:spTree>
    <p:extLst>
      <p:ext uri="{BB962C8B-B14F-4D97-AF65-F5344CB8AC3E}">
        <p14:creationId xmlns:p14="http://schemas.microsoft.com/office/powerpoint/2010/main" val="2887783932"/>
      </p:ext>
    </p:extLst>
  </p:cSld>
  <p:clrMapOvr>
    <a:masterClrMapping/>
  </p:clrMapOvr>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6234</TotalTime>
  <Words>1511</Words>
  <Application>Microsoft Office PowerPoint</Application>
  <PresentationFormat>如螢幕大小 (4:3)</PresentationFormat>
  <Paragraphs>276</Paragraphs>
  <Slides>23</Slides>
  <Notes>7</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23</vt:i4>
      </vt:variant>
    </vt:vector>
  </HeadingPairs>
  <TitlesOfParts>
    <vt:vector size="31" baseType="lpstr">
      <vt:lpstr>Microsoft JhengHei</vt:lpstr>
      <vt:lpstr>Microsoft JhengHei</vt:lpstr>
      <vt:lpstr>新細明體</vt:lpstr>
      <vt:lpstr>Arial</vt:lpstr>
      <vt:lpstr>Calibri</vt:lpstr>
      <vt:lpstr>Wingdings</vt:lpstr>
      <vt:lpstr>1_Office 佈景主題</vt:lpstr>
      <vt:lpstr>Office 佈景主題</vt:lpstr>
      <vt:lpstr>2022年業績說明會</vt:lpstr>
      <vt:lpstr>免責聲明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Q &amp; A</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EasonCL Chien</dc:creator>
  <cp:lastModifiedBy>亞 大</cp:lastModifiedBy>
  <cp:revision>833</cp:revision>
  <dcterms:created xsi:type="dcterms:W3CDTF">2015-09-11T13:57:23Z</dcterms:created>
  <dcterms:modified xsi:type="dcterms:W3CDTF">2022-09-05T08:41:00Z</dcterms:modified>
</cp:coreProperties>
</file>