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 id="2147483724" r:id="rId2"/>
  </p:sldMasterIdLst>
  <p:notesMasterIdLst>
    <p:notesMasterId r:id="rId26"/>
  </p:notesMasterIdLst>
  <p:handoutMasterIdLst>
    <p:handoutMasterId r:id="rId27"/>
  </p:handoutMasterIdLst>
  <p:sldIdLst>
    <p:sldId id="338" r:id="rId3"/>
    <p:sldId id="339" r:id="rId4"/>
    <p:sldId id="314" r:id="rId5"/>
    <p:sldId id="258" r:id="rId6"/>
    <p:sldId id="4634" r:id="rId7"/>
    <p:sldId id="654" r:id="rId8"/>
    <p:sldId id="645" r:id="rId9"/>
    <p:sldId id="668" r:id="rId10"/>
    <p:sldId id="1300" r:id="rId11"/>
    <p:sldId id="4633" r:id="rId12"/>
    <p:sldId id="667" r:id="rId13"/>
    <p:sldId id="4632" r:id="rId14"/>
    <p:sldId id="666" r:id="rId15"/>
    <p:sldId id="4636" r:id="rId16"/>
    <p:sldId id="340" r:id="rId17"/>
    <p:sldId id="346" r:id="rId18"/>
    <p:sldId id="347" r:id="rId19"/>
    <p:sldId id="341" r:id="rId20"/>
    <p:sldId id="342" r:id="rId21"/>
    <p:sldId id="664" r:id="rId22"/>
    <p:sldId id="350" r:id="rId23"/>
    <p:sldId id="343" r:id="rId24"/>
    <p:sldId id="344" r:id="rId25"/>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BC9D3"/>
    <a:srgbClr val="FF3399"/>
    <a:srgbClr val="8C891B"/>
    <a:srgbClr val="996600"/>
    <a:srgbClr val="993300"/>
    <a:srgbClr val="DBD9BF"/>
    <a:srgbClr val="D7D6C3"/>
    <a:srgbClr val="FFEBE1"/>
    <a:srgbClr val="F4E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6" autoAdjust="0"/>
    <p:restoredTop sz="94660" autoAdjust="0"/>
  </p:normalViewPr>
  <p:slideViewPr>
    <p:cSldViewPr>
      <p:cViewPr varScale="1">
        <p:scale>
          <a:sx n="86" d="100"/>
          <a:sy n="86" d="100"/>
        </p:scale>
        <p:origin x="9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298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D6\alina\&#27861;&#35498;&#26371;\2023-&#27861;&#35498;&#26371;%200313\&#37559;&#21806;&#37327;-&#20729;&#32113;&#35336;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D6\alina\&#27861;&#35498;&#26371;\2023-&#27861;&#35498;&#26371;%200313\&#37559;&#21806;&#37327;-&#20729;&#32113;&#35336;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HD6\alina\&#27861;&#35498;&#26371;\2023-&#27861;&#35498;&#26371;%200313\&#37559;&#21806;&#37327;-&#20729;&#32113;&#35336;2022.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HD6\alina\&#27861;&#35498;&#26371;\2023-&#27861;&#35498;&#26371;%200317\&#32160;&#38651;-&#27861;&#35498;&#26371;&#36039;&#26009;.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HD6\alina\&#27861;&#35498;&#26371;\2023-&#27861;&#35498;&#26371;%200317\&#32160;&#38651;-&#27861;&#35498;&#26371;&#36039;&#26009;.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3767562750475687"/>
          <c:y val="0.19999438191166813"/>
          <c:w val="0.78317338610259668"/>
          <c:h val="0.50530520862531958"/>
        </c:manualLayout>
      </c:layout>
      <c:barChart>
        <c:barDir val="col"/>
        <c:grouping val="clustered"/>
        <c:varyColors val="0"/>
        <c:ser>
          <c:idx val="0"/>
          <c:order val="0"/>
          <c:tx>
            <c:strRef>
              <c:f>年度營運EG!$C$3</c:f>
              <c:strCache>
                <c:ptCount val="1"/>
                <c:pt idx="0">
                  <c:v> Sales </c:v>
                </c:pt>
              </c:strCache>
            </c:strRef>
          </c:tx>
          <c:spPr>
            <a:gradFill rotWithShape="1">
              <a:gsLst>
                <a:gs pos="0">
                  <a:schemeClr val="accent2">
                    <a:shade val="53000"/>
                    <a:shade val="51000"/>
                    <a:satMod val="130000"/>
                  </a:schemeClr>
                </a:gs>
                <a:gs pos="80000">
                  <a:schemeClr val="accent2">
                    <a:shade val="53000"/>
                    <a:shade val="93000"/>
                    <a:satMod val="130000"/>
                  </a:schemeClr>
                </a:gs>
                <a:gs pos="100000">
                  <a:schemeClr val="accent2">
                    <a:shade val="5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1"/>
            <c:bubble3D val="0"/>
            <c:extLst>
              <c:ext xmlns:c16="http://schemas.microsoft.com/office/drawing/2014/chart" uri="{C3380CC4-5D6E-409C-BE32-E72D297353CC}">
                <c16:uniqueId val="{00000000-2FB7-4D7B-A238-0719A698F4D7}"/>
              </c:ext>
            </c:extLst>
          </c:dPt>
          <c:cat>
            <c:strRef>
              <c:f>年度營運EG!$B$6:$B$11</c:f>
              <c:strCache>
                <c:ptCount val="6"/>
                <c:pt idx="0">
                  <c:v>106Y</c:v>
                </c:pt>
                <c:pt idx="1">
                  <c:v>107Y</c:v>
                </c:pt>
                <c:pt idx="2">
                  <c:v>108Y</c:v>
                </c:pt>
                <c:pt idx="3">
                  <c:v>109Y</c:v>
                </c:pt>
                <c:pt idx="4">
                  <c:v>110Y</c:v>
                </c:pt>
                <c:pt idx="5">
                  <c:v>111Y</c:v>
                </c:pt>
              </c:strCache>
              <c:extLst/>
            </c:strRef>
          </c:cat>
          <c:val>
            <c:numRef>
              <c:f>年度營運EG!$C$6:$C$11</c:f>
              <c:numCache>
                <c:formatCode>#,##0_);[Red]\(#,##0\)</c:formatCode>
                <c:ptCount val="6"/>
                <c:pt idx="0">
                  <c:v>16743012</c:v>
                </c:pt>
                <c:pt idx="1">
                  <c:v>18577212</c:v>
                </c:pt>
                <c:pt idx="2">
                  <c:v>18153101</c:v>
                </c:pt>
                <c:pt idx="3">
                  <c:v>18300805</c:v>
                </c:pt>
                <c:pt idx="4" formatCode="_-* #,##0_-;\-* #,##0_-;_-* &quot;-&quot;??_-;_-@_-">
                  <c:v>27457879</c:v>
                </c:pt>
                <c:pt idx="5" formatCode="_-* #,##0_-;\-* #,##0_-;_-* &quot;-&quot;??_-;_-@_-">
                  <c:v>26749017</c:v>
                </c:pt>
              </c:numCache>
              <c:extLst/>
            </c:numRef>
          </c:val>
          <c:extLst>
            <c:ext xmlns:c16="http://schemas.microsoft.com/office/drawing/2014/chart" uri="{C3380CC4-5D6E-409C-BE32-E72D297353CC}">
              <c16:uniqueId val="{00000001-2FB7-4D7B-A238-0719A698F4D7}"/>
            </c:ext>
          </c:extLst>
        </c:ser>
        <c:ser>
          <c:idx val="3"/>
          <c:order val="1"/>
          <c:tx>
            <c:strRef>
              <c:f>年度營運EG!$E$3</c:f>
              <c:strCache>
                <c:ptCount val="1"/>
                <c:pt idx="0">
                  <c:v> Net Profit After Tax  
(Attributable to Shareholders 
of the Parent) 
 </c:v>
                </c:pt>
              </c:strCache>
            </c:strRef>
          </c:tx>
          <c:spPr>
            <a:gradFill rotWithShape="1">
              <a:gsLst>
                <a:gs pos="0">
                  <a:schemeClr val="accent2">
                    <a:tint val="77000"/>
                    <a:shade val="51000"/>
                    <a:satMod val="130000"/>
                  </a:schemeClr>
                </a:gs>
                <a:gs pos="80000">
                  <a:schemeClr val="accent2">
                    <a:tint val="77000"/>
                    <a:shade val="93000"/>
                    <a:satMod val="130000"/>
                  </a:schemeClr>
                </a:gs>
                <a:gs pos="100000">
                  <a:schemeClr val="accent2">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年度營運EG!$B$6:$B$11</c:f>
              <c:strCache>
                <c:ptCount val="6"/>
                <c:pt idx="0">
                  <c:v>106Y</c:v>
                </c:pt>
                <c:pt idx="1">
                  <c:v>107Y</c:v>
                </c:pt>
                <c:pt idx="2">
                  <c:v>108Y</c:v>
                </c:pt>
                <c:pt idx="3">
                  <c:v>109Y</c:v>
                </c:pt>
                <c:pt idx="4">
                  <c:v>110Y</c:v>
                </c:pt>
                <c:pt idx="5">
                  <c:v>111Y</c:v>
                </c:pt>
              </c:strCache>
              <c:extLst/>
            </c:strRef>
          </c:cat>
          <c:val>
            <c:numRef>
              <c:f>年度營運EG!$E$6:$E$11</c:f>
              <c:numCache>
                <c:formatCode>#,##0_);[Red]\(#,##0\)</c:formatCode>
                <c:ptCount val="6"/>
                <c:pt idx="0">
                  <c:v>467463</c:v>
                </c:pt>
                <c:pt idx="1">
                  <c:v>471252</c:v>
                </c:pt>
                <c:pt idx="2">
                  <c:v>505047</c:v>
                </c:pt>
                <c:pt idx="3">
                  <c:v>850045</c:v>
                </c:pt>
                <c:pt idx="4" formatCode="_-* #,##0_-;\-* #,##0_-;_-* &quot;-&quot;??_-;_-@_-">
                  <c:v>1408768</c:v>
                </c:pt>
                <c:pt idx="5" formatCode="_-* #,##0_-;\-* #,##0_-;_-* &quot;-&quot;??_-;_-@_-">
                  <c:v>841475</c:v>
                </c:pt>
              </c:numCache>
              <c:extLst/>
            </c:numRef>
          </c:val>
          <c:extLst>
            <c:ext xmlns:c16="http://schemas.microsoft.com/office/drawing/2014/chart" uri="{C3380CC4-5D6E-409C-BE32-E72D297353CC}">
              <c16:uniqueId val="{00000002-2FB7-4D7B-A238-0719A698F4D7}"/>
            </c:ext>
          </c:extLst>
        </c:ser>
        <c:dLbls>
          <c:showLegendKey val="0"/>
          <c:showVal val="0"/>
          <c:showCatName val="0"/>
          <c:showSerName val="0"/>
          <c:showPercent val="0"/>
          <c:showBubbleSize val="0"/>
        </c:dLbls>
        <c:gapWidth val="75"/>
        <c:axId val="143550720"/>
        <c:axId val="143560704"/>
      </c:barChart>
      <c:lineChart>
        <c:grouping val="standard"/>
        <c:varyColors val="0"/>
        <c:ser>
          <c:idx val="4"/>
          <c:order val="2"/>
          <c:tx>
            <c:strRef>
              <c:f>年度營運EG!$G$3</c:f>
              <c:strCache>
                <c:ptCount val="1"/>
                <c:pt idx="0">
                  <c:v>Rate of Gross Profit 
</c:v>
                </c:pt>
              </c:strCache>
            </c:strRef>
          </c:tx>
          <c:spPr>
            <a:ln w="34925" cap="rnd">
              <a:solidFill>
                <a:schemeClr val="accent2">
                  <a:tint val="54000"/>
                </a:schemeClr>
              </a:solidFill>
              <a:round/>
            </a:ln>
            <a:effectLst>
              <a:outerShdw blurRad="40000" dist="23000" dir="5400000" rotWithShape="0">
                <a:srgbClr val="000000">
                  <a:alpha val="35000"/>
                </a:srgbClr>
              </a:outerShdw>
            </a:effectLst>
          </c:spPr>
          <c:marker>
            <c:symbol val="circle"/>
            <c:size val="6"/>
            <c:spPr>
              <a:gradFill rotWithShape="1">
                <a:gsLst>
                  <a:gs pos="0">
                    <a:schemeClr val="accent2">
                      <a:tint val="54000"/>
                      <a:shade val="51000"/>
                      <a:satMod val="130000"/>
                    </a:schemeClr>
                  </a:gs>
                  <a:gs pos="80000">
                    <a:schemeClr val="accent2">
                      <a:tint val="54000"/>
                      <a:shade val="93000"/>
                      <a:satMod val="130000"/>
                    </a:schemeClr>
                  </a:gs>
                  <a:gs pos="100000">
                    <a:schemeClr val="accent2">
                      <a:tint val="54000"/>
                      <a:shade val="94000"/>
                      <a:satMod val="135000"/>
                    </a:schemeClr>
                  </a:gs>
                </a:gsLst>
                <a:lin ang="16200000" scaled="0"/>
              </a:gradFill>
              <a:ln w="9525">
                <a:solidFill>
                  <a:schemeClr val="accent2">
                    <a:tint val="54000"/>
                  </a:schemeClr>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年度營運EG!$B$6:$B$11</c:f>
              <c:strCache>
                <c:ptCount val="6"/>
                <c:pt idx="0">
                  <c:v>106Y</c:v>
                </c:pt>
                <c:pt idx="1">
                  <c:v>107Y</c:v>
                </c:pt>
                <c:pt idx="2">
                  <c:v>108Y</c:v>
                </c:pt>
                <c:pt idx="3">
                  <c:v>109Y</c:v>
                </c:pt>
                <c:pt idx="4">
                  <c:v>110Y</c:v>
                </c:pt>
                <c:pt idx="5">
                  <c:v>111Y</c:v>
                </c:pt>
              </c:strCache>
              <c:extLst/>
            </c:strRef>
          </c:cat>
          <c:val>
            <c:numRef>
              <c:f>年度營運EG!$G$6:$G$11</c:f>
              <c:numCache>
                <c:formatCode>0.00%</c:formatCode>
                <c:ptCount val="6"/>
                <c:pt idx="0">
                  <c:v>9.2643486130213615E-2</c:v>
                </c:pt>
                <c:pt idx="1">
                  <c:v>6.8949366568029691E-2</c:v>
                </c:pt>
                <c:pt idx="2">
                  <c:v>7.1919943595311897E-2</c:v>
                </c:pt>
                <c:pt idx="3">
                  <c:v>8.7482326597108709E-2</c:v>
                </c:pt>
                <c:pt idx="4">
                  <c:v>0.1020400009774972</c:v>
                </c:pt>
                <c:pt idx="5">
                  <c:v>8.1316819978842589E-2</c:v>
                </c:pt>
              </c:numCache>
              <c:extLst/>
            </c:numRef>
          </c:val>
          <c:smooth val="0"/>
          <c:extLst>
            <c:ext xmlns:c16="http://schemas.microsoft.com/office/drawing/2014/chart" uri="{C3380CC4-5D6E-409C-BE32-E72D297353CC}">
              <c16:uniqueId val="{00000003-2FB7-4D7B-A238-0719A698F4D7}"/>
            </c:ext>
          </c:extLst>
        </c:ser>
        <c:dLbls>
          <c:showLegendKey val="0"/>
          <c:showVal val="0"/>
          <c:showCatName val="0"/>
          <c:showSerName val="0"/>
          <c:showPercent val="0"/>
          <c:showBubbleSize val="0"/>
        </c:dLbls>
        <c:marker val="1"/>
        <c:smooth val="0"/>
        <c:axId val="143564160"/>
        <c:axId val="143562624"/>
      </c:lineChart>
      <c:catAx>
        <c:axId val="143550720"/>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143560704"/>
        <c:crosses val="autoZero"/>
        <c:auto val="1"/>
        <c:lblAlgn val="ctr"/>
        <c:lblOffset val="100"/>
        <c:noMultiLvlLbl val="0"/>
      </c:catAx>
      <c:valAx>
        <c:axId val="143560704"/>
        <c:scaling>
          <c:orientation val="minMax"/>
        </c:scaling>
        <c:delete val="0"/>
        <c:axPos val="l"/>
        <c:majorGridlines>
          <c:spPr>
            <a:ln w="9525" cap="flat" cmpd="sng" algn="ctr">
              <a:solidFill>
                <a:schemeClr val="tx1">
                  <a:lumMod val="15000"/>
                  <a:lumOff val="85000"/>
                </a:schemeClr>
              </a:solidFill>
              <a:round/>
            </a:ln>
            <a:effectLst/>
          </c:spPr>
        </c:majorGridlines>
        <c:numFmt formatCode="#,##0.00_);\(#,##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143550720"/>
        <c:crosses val="autoZero"/>
        <c:crossBetween val="between"/>
        <c:dispUnits>
          <c:builtInUnit val="thousands"/>
          <c:dispUnitsLbl>
            <c:layout>
              <c:manualLayout>
                <c:xMode val="edge"/>
                <c:yMode val="edge"/>
                <c:x val="1.6949182124121099E-2"/>
                <c:y val="3.9331679987010371E-2"/>
              </c:manualLayout>
            </c:layout>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 Unit: Thousand of NTD</a:t>
                  </a:r>
                  <a:endParaRPr lang="zh-TW" sz="1200"/>
                </a:p>
              </c:rich>
            </c:tx>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dispUnitsLbl>
        </c:dispUnits>
      </c:valAx>
      <c:valAx>
        <c:axId val="143562624"/>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143564160"/>
        <c:crosses val="max"/>
        <c:crossBetween val="between"/>
      </c:valAx>
      <c:catAx>
        <c:axId val="143564160"/>
        <c:scaling>
          <c:orientation val="minMax"/>
        </c:scaling>
        <c:delete val="1"/>
        <c:axPos val="b"/>
        <c:numFmt formatCode="General" sourceLinked="1"/>
        <c:majorTickMark val="none"/>
        <c:minorTickMark val="none"/>
        <c:tickLblPos val="none"/>
        <c:crossAx val="143562624"/>
        <c:crosses val="autoZero"/>
        <c:auto val="1"/>
        <c:lblAlgn val="ctr"/>
        <c:lblOffset val="100"/>
        <c:noMultiLvlLbl val="0"/>
      </c:catAx>
      <c:spPr>
        <a:noFill/>
        <a:ln>
          <a:noFill/>
        </a:ln>
        <a:effectLst/>
      </c:spPr>
    </c:plotArea>
    <c:legend>
      <c:legendPos val="b"/>
      <c:layout>
        <c:manualLayout>
          <c:xMode val="edge"/>
          <c:yMode val="edge"/>
          <c:x val="0.10303794437236259"/>
          <c:y val="0.8730976452073691"/>
          <c:w val="0.82052283598255937"/>
          <c:h val="0.109603060658317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79687733208107E-2"/>
          <c:y val="2.5359664383768389E-2"/>
          <c:w val="0.92927848592916917"/>
          <c:h val="0.81508864836732009"/>
        </c:manualLayout>
      </c:layout>
      <c:barChart>
        <c:barDir val="col"/>
        <c:grouping val="stacked"/>
        <c:varyColors val="0"/>
        <c:dLbls>
          <c:showLegendKey val="0"/>
          <c:showVal val="0"/>
          <c:showCatName val="0"/>
          <c:showSerName val="0"/>
          <c:showPercent val="0"/>
          <c:showBubbleSize val="0"/>
        </c:dLbls>
        <c:gapWidth val="150"/>
        <c:overlap val="100"/>
        <c:axId val="101485568"/>
        <c:axId val="101491456"/>
        <c:extLst>
          <c:ext xmlns:c15="http://schemas.microsoft.com/office/drawing/2012/chart" uri="{02D57815-91ED-43cb-92C2-25804820EDAC}">
            <c15:filteredBarSeries>
              <c15:ser>
                <c:idx val="0"/>
                <c:order val="0"/>
                <c:tx>
                  <c:strRef>
                    <c:extLst>
                      <c:ext uri="{02D57815-91ED-43cb-92C2-25804820EDAC}">
                        <c15:formulaRef>
                          <c15:sqref>銷售數量統計!$A$22</c15:sqref>
                        </c15:formulaRef>
                      </c:ext>
                    </c:extLst>
                    <c:strCache>
                      <c:ptCount val="1"/>
                      <c:pt idx="0">
                        <c:v>裸銅線</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c:ext uri="{02D57815-91ED-43cb-92C2-25804820EDAC}">
                        <c15:formulaRef>
                          <c15:sqref>銷售數量統計!$C$21:$H$21</c15:sqref>
                        </c15:formulaRef>
                      </c:ext>
                    </c:extLst>
                    <c:strCache>
                      <c:ptCount val="6"/>
                      <c:pt idx="0">
                        <c:v> 2017Y </c:v>
                      </c:pt>
                      <c:pt idx="1">
                        <c:v> 2018Y </c:v>
                      </c:pt>
                      <c:pt idx="2">
                        <c:v> 2019Y </c:v>
                      </c:pt>
                      <c:pt idx="3">
                        <c:v> 2020Y </c:v>
                      </c:pt>
                      <c:pt idx="4">
                        <c:v> 2021Y </c:v>
                      </c:pt>
                      <c:pt idx="5">
                        <c:v> 2022Y </c:v>
                      </c:pt>
                    </c:strCache>
                  </c:strRef>
                </c:cat>
                <c:val>
                  <c:numRef>
                    <c:extLst>
                      <c:ext uri="{02D57815-91ED-43cb-92C2-25804820EDAC}">
                        <c15:formulaRef>
                          <c15:sqref>銷售數量統計!$C$22:$H$22</c15:sqref>
                        </c15:formulaRef>
                      </c:ext>
                    </c:extLst>
                    <c:numCache>
                      <c:formatCode>_-* #,##0_-;\-* #,##0_-;_-* "-"??_-;_-@_-</c:formatCode>
                      <c:ptCount val="6"/>
                      <c:pt idx="0">
                        <c:v>4753</c:v>
                      </c:pt>
                      <c:pt idx="1">
                        <c:v>4672</c:v>
                      </c:pt>
                      <c:pt idx="2">
                        <c:v>4704</c:v>
                      </c:pt>
                      <c:pt idx="3">
                        <c:v>5307.9817240000002</c:v>
                      </c:pt>
                      <c:pt idx="4">
                        <c:v>6167.7425389999999</c:v>
                      </c:pt>
                      <c:pt idx="5">
                        <c:v>5527.6473100000003</c:v>
                      </c:pt>
                    </c:numCache>
                  </c:numRef>
                </c:val>
                <c:extLst>
                  <c:ext xmlns:c16="http://schemas.microsoft.com/office/drawing/2014/chart" uri="{C3380CC4-5D6E-409C-BE32-E72D297353CC}">
                    <c16:uniqueId val="{00000007-D39C-48C8-AAF9-B4AD3FB15AA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銷售數量統計!$A$23</c15:sqref>
                        </c15:formulaRef>
                      </c:ext>
                    </c:extLst>
                    <c:strCache>
                      <c:ptCount val="1"/>
                      <c:pt idx="0">
                        <c:v>電力線纜</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銷售數量統計!$C$21:$H$21</c15:sqref>
                        </c15:formulaRef>
                      </c:ext>
                    </c:extLst>
                    <c:strCache>
                      <c:ptCount val="6"/>
                      <c:pt idx="0">
                        <c:v> 2017Y </c:v>
                      </c:pt>
                      <c:pt idx="1">
                        <c:v> 2018Y </c:v>
                      </c:pt>
                      <c:pt idx="2">
                        <c:v> 2019Y </c:v>
                      </c:pt>
                      <c:pt idx="3">
                        <c:v> 2020Y </c:v>
                      </c:pt>
                      <c:pt idx="4">
                        <c:v> 2021Y </c:v>
                      </c:pt>
                      <c:pt idx="5">
                        <c:v> 2022Y </c:v>
                      </c:pt>
                    </c:strCache>
                  </c:strRef>
                </c:cat>
                <c:val>
                  <c:numRef>
                    <c:extLst xmlns:c15="http://schemas.microsoft.com/office/drawing/2012/chart">
                      <c:ext xmlns:c15="http://schemas.microsoft.com/office/drawing/2012/chart" uri="{02D57815-91ED-43cb-92C2-25804820EDAC}">
                        <c15:formulaRef>
                          <c15:sqref>銷售數量統計!$C$23:$H$23</c15:sqref>
                        </c15:formulaRef>
                      </c:ext>
                    </c:extLst>
                    <c:numCache>
                      <c:formatCode>_-* #,##0_-;\-* #,##0_-;_-* "-"??_-;_-@_-</c:formatCode>
                      <c:ptCount val="6"/>
                      <c:pt idx="0">
                        <c:v>18172</c:v>
                      </c:pt>
                      <c:pt idx="1">
                        <c:v>21635</c:v>
                      </c:pt>
                      <c:pt idx="2">
                        <c:v>25254</c:v>
                      </c:pt>
                      <c:pt idx="3">
                        <c:v>27790.52232</c:v>
                      </c:pt>
                      <c:pt idx="4">
                        <c:v>30571.832509999997</c:v>
                      </c:pt>
                      <c:pt idx="5">
                        <c:v>32197.206580000002</c:v>
                      </c:pt>
                    </c:numCache>
                  </c:numRef>
                </c:val>
                <c:extLst xmlns:c15="http://schemas.microsoft.com/office/drawing/2012/chart">
                  <c:ext xmlns:c16="http://schemas.microsoft.com/office/drawing/2014/chart" uri="{C3380CC4-5D6E-409C-BE32-E72D297353CC}">
                    <c16:uniqueId val="{00000008-D39C-48C8-AAF9-B4AD3FB15AA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銷售數量統計!$A$24</c15:sqref>
                        </c15:formulaRef>
                      </c:ext>
                    </c:extLst>
                    <c:strCache>
                      <c:ptCount val="1"/>
                      <c:pt idx="0">
                        <c:v>通信線纜</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銷售數量統計!$C$21:$H$21</c15:sqref>
                        </c15:formulaRef>
                      </c:ext>
                    </c:extLst>
                    <c:strCache>
                      <c:ptCount val="6"/>
                      <c:pt idx="0">
                        <c:v> 2017Y </c:v>
                      </c:pt>
                      <c:pt idx="1">
                        <c:v> 2018Y </c:v>
                      </c:pt>
                      <c:pt idx="2">
                        <c:v> 2019Y </c:v>
                      </c:pt>
                      <c:pt idx="3">
                        <c:v> 2020Y </c:v>
                      </c:pt>
                      <c:pt idx="4">
                        <c:v> 2021Y </c:v>
                      </c:pt>
                      <c:pt idx="5">
                        <c:v> 2022Y </c:v>
                      </c:pt>
                    </c:strCache>
                  </c:strRef>
                </c:cat>
                <c:val>
                  <c:numRef>
                    <c:extLst xmlns:c15="http://schemas.microsoft.com/office/drawing/2012/chart">
                      <c:ext xmlns:c15="http://schemas.microsoft.com/office/drawing/2012/chart" uri="{02D57815-91ED-43cb-92C2-25804820EDAC}">
                        <c15:formulaRef>
                          <c15:sqref>銷售數量統計!$C$24:$H$24</c15:sqref>
                        </c15:formulaRef>
                      </c:ext>
                    </c:extLst>
                    <c:numCache>
                      <c:formatCode>_-* #,##0_-;\-* #,##0_-;_-* "-"??_-;_-@_-</c:formatCode>
                      <c:ptCount val="6"/>
                      <c:pt idx="0">
                        <c:v>1041</c:v>
                      </c:pt>
                      <c:pt idx="1">
                        <c:v>1377</c:v>
                      </c:pt>
                      <c:pt idx="2">
                        <c:v>1231</c:v>
                      </c:pt>
                      <c:pt idx="3">
                        <c:v>1020.94835</c:v>
                      </c:pt>
                      <c:pt idx="4">
                        <c:v>1247.3497600000001</c:v>
                      </c:pt>
                      <c:pt idx="5">
                        <c:v>1119.25252</c:v>
                      </c:pt>
                    </c:numCache>
                  </c:numRef>
                </c:val>
                <c:extLst xmlns:c15="http://schemas.microsoft.com/office/drawing/2012/chart">
                  <c:ext xmlns:c16="http://schemas.microsoft.com/office/drawing/2014/chart" uri="{C3380CC4-5D6E-409C-BE32-E72D297353CC}">
                    <c16:uniqueId val="{00000009-D39C-48C8-AAF9-B4AD3FB15AA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銷售數量統計!$A$25</c15:sqref>
                        </c15:formulaRef>
                      </c:ext>
                    </c:extLst>
                    <c:strCache>
                      <c:ptCount val="1"/>
                      <c:pt idx="0">
                        <c:v>漆包線</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銷售數量統計!$C$21:$H$21</c15:sqref>
                        </c15:formulaRef>
                      </c:ext>
                    </c:extLst>
                    <c:strCache>
                      <c:ptCount val="6"/>
                      <c:pt idx="0">
                        <c:v> 2017Y </c:v>
                      </c:pt>
                      <c:pt idx="1">
                        <c:v> 2018Y </c:v>
                      </c:pt>
                      <c:pt idx="2">
                        <c:v> 2019Y </c:v>
                      </c:pt>
                      <c:pt idx="3">
                        <c:v> 2020Y </c:v>
                      </c:pt>
                      <c:pt idx="4">
                        <c:v> 2021Y </c:v>
                      </c:pt>
                      <c:pt idx="5">
                        <c:v> 2022Y </c:v>
                      </c:pt>
                    </c:strCache>
                  </c:strRef>
                </c:cat>
                <c:val>
                  <c:numRef>
                    <c:extLst xmlns:c15="http://schemas.microsoft.com/office/drawing/2012/chart">
                      <c:ext xmlns:c15="http://schemas.microsoft.com/office/drawing/2012/chart" uri="{02D57815-91ED-43cb-92C2-25804820EDAC}">
                        <c15:formulaRef>
                          <c15:sqref>銷售數量統計!$C$25:$H$25</c15:sqref>
                        </c15:formulaRef>
                      </c:ext>
                    </c:extLst>
                    <c:numCache>
                      <c:formatCode>_-* #,##0_-;\-* #,##0_-;_-* "-"??_-;_-@_-</c:formatCode>
                      <c:ptCount val="6"/>
                      <c:pt idx="0">
                        <c:v>9344</c:v>
                      </c:pt>
                      <c:pt idx="1">
                        <c:v>10214</c:v>
                      </c:pt>
                      <c:pt idx="2">
                        <c:v>8596</c:v>
                      </c:pt>
                      <c:pt idx="3">
                        <c:v>8884.29018</c:v>
                      </c:pt>
                      <c:pt idx="4">
                        <c:v>11492.765259999998</c:v>
                      </c:pt>
                      <c:pt idx="5">
                        <c:v>10443.76425</c:v>
                      </c:pt>
                    </c:numCache>
                  </c:numRef>
                </c:val>
                <c:extLst xmlns:c15="http://schemas.microsoft.com/office/drawing/2012/chart">
                  <c:ext xmlns:c16="http://schemas.microsoft.com/office/drawing/2014/chart" uri="{C3380CC4-5D6E-409C-BE32-E72D297353CC}">
                    <c16:uniqueId val="{0000000A-D39C-48C8-AAF9-B4AD3FB15AA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銷售數量統計!$A$26</c15:sqref>
                        </c15:formulaRef>
                      </c:ext>
                    </c:extLst>
                    <c:strCache>
                      <c:ptCount val="1"/>
                      <c:pt idx="0">
                        <c:v>其他</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銷售數量統計!$C$21:$H$21</c15:sqref>
                        </c15:formulaRef>
                      </c:ext>
                    </c:extLst>
                    <c:strCache>
                      <c:ptCount val="6"/>
                      <c:pt idx="0">
                        <c:v> 2017Y </c:v>
                      </c:pt>
                      <c:pt idx="1">
                        <c:v> 2018Y </c:v>
                      </c:pt>
                      <c:pt idx="2">
                        <c:v> 2019Y </c:v>
                      </c:pt>
                      <c:pt idx="3">
                        <c:v> 2020Y </c:v>
                      </c:pt>
                      <c:pt idx="4">
                        <c:v> 2021Y </c:v>
                      </c:pt>
                      <c:pt idx="5">
                        <c:v> 2022Y </c:v>
                      </c:pt>
                    </c:strCache>
                  </c:strRef>
                </c:cat>
                <c:val>
                  <c:numRef>
                    <c:extLst xmlns:c15="http://schemas.microsoft.com/office/drawing/2012/chart">
                      <c:ext xmlns:c15="http://schemas.microsoft.com/office/drawing/2012/chart" uri="{02D57815-91ED-43cb-92C2-25804820EDAC}">
                        <c15:formulaRef>
                          <c15:sqref>銷售數量統計!$C$26:$H$26</c15:sqref>
                        </c15:formulaRef>
                      </c:ext>
                    </c:extLst>
                    <c:numCache>
                      <c:formatCode>_-* #,##0_-;\-* #,##0_-;_-* "-"??_-;_-@_-</c:formatCode>
                      <c:ptCount val="6"/>
                      <c:pt idx="0">
                        <c:v>4227</c:v>
                      </c:pt>
                      <c:pt idx="1">
                        <c:v>2123</c:v>
                      </c:pt>
                      <c:pt idx="2">
                        <c:v>2366</c:v>
                      </c:pt>
                      <c:pt idx="3">
                        <c:v>2305.0019700000003</c:v>
                      </c:pt>
                      <c:pt idx="4">
                        <c:v>2422.2787600000001</c:v>
                      </c:pt>
                      <c:pt idx="5">
                        <c:v>2172.8354400000003</c:v>
                      </c:pt>
                    </c:numCache>
                  </c:numRef>
                </c:val>
                <c:extLst xmlns:c15="http://schemas.microsoft.com/office/drawing/2012/chart">
                  <c:ext xmlns:c16="http://schemas.microsoft.com/office/drawing/2014/chart" uri="{C3380CC4-5D6E-409C-BE32-E72D297353CC}">
                    <c16:uniqueId val="{0000000B-D39C-48C8-AAF9-B4AD3FB15AA9}"/>
                  </c:ext>
                </c:extLst>
              </c15:ser>
            </c15:filteredBarSeries>
          </c:ext>
        </c:extLst>
      </c:barChart>
      <c:lineChart>
        <c:grouping val="standard"/>
        <c:varyColors val="0"/>
        <c:ser>
          <c:idx val="5"/>
          <c:order val="5"/>
          <c:tx>
            <c:strRef>
              <c:f>銷售數量統計!$A$27</c:f>
              <c:strCache>
                <c:ptCount val="1"/>
                <c:pt idx="0">
                  <c:v>合計</c:v>
                </c:pt>
              </c:strCache>
            </c:strRef>
          </c:tx>
          <c:spPr>
            <a:ln w="34925" cap="rnd">
              <a:solidFill>
                <a:schemeClr val="accent6"/>
              </a:solidFill>
              <a:round/>
            </a:ln>
            <a:effectLst>
              <a:outerShdw blurRad="40000" dist="23000" dir="5400000" rotWithShape="0">
                <a:srgbClr val="000000">
                  <a:alpha val="35000"/>
                </a:srgbClr>
              </a:outerShdw>
            </a:effectLst>
          </c:spPr>
          <c:marker>
            <c:symbol val="circle"/>
            <c:size val="6"/>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a:solidFill>
                  <a:schemeClr val="accent6"/>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Lbl>
              <c:idx val="0"/>
              <c:layout>
                <c:manualLayout>
                  <c:x val="-4.8081368469718E-2"/>
                  <c:y val="-7.5237752143091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9C-48C8-AAF9-B4AD3FB15AA9}"/>
                </c:ext>
              </c:extLst>
            </c:dLbl>
            <c:dLbl>
              <c:idx val="1"/>
              <c:layout>
                <c:manualLayout>
                  <c:x val="-5.5478502080443796E-2"/>
                  <c:y val="-7.88205022451430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9C-48C8-AAF9-B4AD3FB15AA9}"/>
                </c:ext>
              </c:extLst>
            </c:dLbl>
            <c:dLbl>
              <c:idx val="2"/>
              <c:layout>
                <c:manualLayout>
                  <c:x val="-6.2875635691169676E-2"/>
                  <c:y val="-8.5986002449246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9C-48C8-AAF9-B4AD3FB15AA9}"/>
                </c:ext>
              </c:extLst>
            </c:dLbl>
            <c:dLbl>
              <c:idx val="3"/>
              <c:layout>
                <c:manualLayout>
                  <c:x val="-7.0272769301895521E-2"/>
                  <c:y val="-6.80722519389871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9C-48C8-AAF9-B4AD3FB15AA9}"/>
                </c:ext>
              </c:extLst>
            </c:dLbl>
            <c:dLbl>
              <c:idx val="4"/>
              <c:layout>
                <c:manualLayout>
                  <c:x val="-3.5136384650947892E-2"/>
                  <c:y val="-7.5237752143091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9C-48C8-AAF9-B4AD3FB15AA9}"/>
                </c:ext>
              </c:extLst>
            </c:dLbl>
            <c:dLbl>
              <c:idx val="5"/>
              <c:layout>
                <c:manualLayout>
                  <c:x val="-3.1437817845584838E-2"/>
                  <c:y val="-7.8820502245143045E-2"/>
                </c:manualLayout>
              </c:layout>
              <c:tx>
                <c:rich>
                  <a:bodyPr/>
                  <a:lstStyle/>
                  <a:p>
                    <a:r>
                      <a:rPr lang="en-US" altLang="zh-TW" dirty="0"/>
                      <a:t>51,468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39C-48C8-AAF9-B4AD3FB15AA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銷售數量統計!$C$21:$H$21</c:f>
              <c:strCache>
                <c:ptCount val="6"/>
                <c:pt idx="0">
                  <c:v> 2017Y </c:v>
                </c:pt>
                <c:pt idx="1">
                  <c:v> 2018Y </c:v>
                </c:pt>
                <c:pt idx="2">
                  <c:v> 2019Y </c:v>
                </c:pt>
                <c:pt idx="3">
                  <c:v> 2020Y </c:v>
                </c:pt>
                <c:pt idx="4">
                  <c:v> 2021Y </c:v>
                </c:pt>
                <c:pt idx="5">
                  <c:v> 2022Y </c:v>
                </c:pt>
              </c:strCache>
            </c:strRef>
          </c:cat>
          <c:val>
            <c:numRef>
              <c:f>銷售數量統計!$C$27:$H$27</c:f>
              <c:numCache>
                <c:formatCode>_-* #,##0_-;\-* #,##0_-;_-* "-"??_-;_-@_-</c:formatCode>
                <c:ptCount val="6"/>
                <c:pt idx="0">
                  <c:v>37537</c:v>
                </c:pt>
                <c:pt idx="1">
                  <c:v>40021</c:v>
                </c:pt>
                <c:pt idx="2">
                  <c:v>42151</c:v>
                </c:pt>
                <c:pt idx="3">
                  <c:v>45308.744544000001</c:v>
                </c:pt>
                <c:pt idx="4">
                  <c:v>51901.968828999998</c:v>
                </c:pt>
                <c:pt idx="5">
                  <c:v>51460.706100000003</c:v>
                </c:pt>
              </c:numCache>
            </c:numRef>
          </c:val>
          <c:smooth val="0"/>
          <c:extLst>
            <c:ext xmlns:c16="http://schemas.microsoft.com/office/drawing/2014/chart" uri="{C3380CC4-5D6E-409C-BE32-E72D297353CC}">
              <c16:uniqueId val="{00000006-D39C-48C8-AAF9-B4AD3FB15AA9}"/>
            </c:ext>
          </c:extLst>
        </c:ser>
        <c:dLbls>
          <c:showLegendKey val="0"/>
          <c:showVal val="0"/>
          <c:showCatName val="0"/>
          <c:showSerName val="0"/>
          <c:showPercent val="0"/>
          <c:showBubbleSize val="0"/>
        </c:dLbls>
        <c:marker val="1"/>
        <c:smooth val="0"/>
        <c:axId val="101485568"/>
        <c:axId val="101491456"/>
      </c:lineChart>
      <c:catAx>
        <c:axId val="101485568"/>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01491456"/>
        <c:crosses val="autoZero"/>
        <c:auto val="1"/>
        <c:lblAlgn val="ctr"/>
        <c:lblOffset val="100"/>
        <c:noMultiLvlLbl val="0"/>
      </c:catAx>
      <c:valAx>
        <c:axId val="101491456"/>
        <c:scaling>
          <c:orientation val="minMax"/>
          <c:min val="300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101485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2605393352379"/>
          <c:y val="2.8616562248604375E-2"/>
          <c:w val="0.78824764896380262"/>
          <c:h val="0.81342690011701757"/>
        </c:manualLayout>
      </c:layout>
      <c:barChart>
        <c:barDir val="col"/>
        <c:grouping val="stacked"/>
        <c:varyColors val="0"/>
        <c:ser>
          <c:idx val="0"/>
          <c:order val="0"/>
          <c:tx>
            <c:strRef>
              <c:f>'銷售數量統計 百分比'!$A$31</c:f>
              <c:strCache>
                <c:ptCount val="1"/>
                <c:pt idx="0">
                  <c:v>Copper Wire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百分比'!$C$30:$H$30</c:f>
              <c:strCache>
                <c:ptCount val="6"/>
                <c:pt idx="0">
                  <c:v> 2017Y </c:v>
                </c:pt>
                <c:pt idx="1">
                  <c:v> 2018Y </c:v>
                </c:pt>
                <c:pt idx="2">
                  <c:v> 2019Y </c:v>
                </c:pt>
                <c:pt idx="3">
                  <c:v> 2020Y </c:v>
                </c:pt>
                <c:pt idx="4">
                  <c:v> 2021Y </c:v>
                </c:pt>
                <c:pt idx="5">
                  <c:v> 2022Y </c:v>
                </c:pt>
              </c:strCache>
            </c:strRef>
          </c:cat>
          <c:val>
            <c:numRef>
              <c:f>'銷售數量統計 百分比'!$C$31:$H$31</c:f>
              <c:numCache>
                <c:formatCode>0%</c:formatCode>
                <c:ptCount val="6"/>
                <c:pt idx="0">
                  <c:v>0.12662173322321976</c:v>
                </c:pt>
                <c:pt idx="1">
                  <c:v>0.11673871217610754</c:v>
                </c:pt>
                <c:pt idx="2">
                  <c:v>0.11159877582975493</c:v>
                </c:pt>
                <c:pt idx="3">
                  <c:v>0.11715137502530752</c:v>
                </c:pt>
                <c:pt idx="4">
                  <c:v>0.11883446193189112</c:v>
                </c:pt>
                <c:pt idx="5">
                  <c:v>0.10739985006467301</c:v>
                </c:pt>
              </c:numCache>
            </c:numRef>
          </c:val>
          <c:extLst>
            <c:ext xmlns:c16="http://schemas.microsoft.com/office/drawing/2014/chart" uri="{C3380CC4-5D6E-409C-BE32-E72D297353CC}">
              <c16:uniqueId val="{00000000-BB03-433D-AA4E-80BE4599F488}"/>
            </c:ext>
          </c:extLst>
        </c:ser>
        <c:ser>
          <c:idx val="1"/>
          <c:order val="1"/>
          <c:tx>
            <c:strRef>
              <c:f>'銷售數量統計 百分比'!$A$32</c:f>
              <c:strCache>
                <c:ptCount val="1"/>
                <c:pt idx="0">
                  <c:v>Energy Cable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百分比'!$C$30:$H$30</c:f>
              <c:strCache>
                <c:ptCount val="6"/>
                <c:pt idx="0">
                  <c:v> 2017Y </c:v>
                </c:pt>
                <c:pt idx="1">
                  <c:v> 2018Y </c:v>
                </c:pt>
                <c:pt idx="2">
                  <c:v> 2019Y </c:v>
                </c:pt>
                <c:pt idx="3">
                  <c:v> 2020Y </c:v>
                </c:pt>
                <c:pt idx="4">
                  <c:v> 2021Y </c:v>
                </c:pt>
                <c:pt idx="5">
                  <c:v> 2022Y </c:v>
                </c:pt>
              </c:strCache>
            </c:strRef>
          </c:cat>
          <c:val>
            <c:numRef>
              <c:f>'銷售數量統計 百分比'!$C$32:$H$32</c:f>
              <c:numCache>
                <c:formatCode>0%</c:formatCode>
                <c:ptCount val="6"/>
                <c:pt idx="0">
                  <c:v>0.48410901244105814</c:v>
                </c:pt>
                <c:pt idx="1">
                  <c:v>0.54059118962544661</c:v>
                </c:pt>
                <c:pt idx="2">
                  <c:v>0.59913169319826343</c:v>
                </c:pt>
                <c:pt idx="3">
                  <c:v>0.61335891337735493</c:v>
                </c:pt>
                <c:pt idx="4">
                  <c:v>0.58903030462532513</c:v>
                </c:pt>
                <c:pt idx="5">
                  <c:v>0.62571834921050695</c:v>
                </c:pt>
              </c:numCache>
            </c:numRef>
          </c:val>
          <c:extLst>
            <c:ext xmlns:c16="http://schemas.microsoft.com/office/drawing/2014/chart" uri="{C3380CC4-5D6E-409C-BE32-E72D297353CC}">
              <c16:uniqueId val="{00000001-BB03-433D-AA4E-80BE4599F488}"/>
            </c:ext>
          </c:extLst>
        </c:ser>
        <c:ser>
          <c:idx val="2"/>
          <c:order val="2"/>
          <c:tx>
            <c:strRef>
              <c:f>'銷售數量統計 百分比'!$A$33</c:f>
              <c:strCache>
                <c:ptCount val="1"/>
                <c:pt idx="0">
                  <c:v>Telecom Cable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百分比'!$C$30:$H$30</c:f>
              <c:strCache>
                <c:ptCount val="6"/>
                <c:pt idx="0">
                  <c:v> 2017Y </c:v>
                </c:pt>
                <c:pt idx="1">
                  <c:v> 2018Y </c:v>
                </c:pt>
                <c:pt idx="2">
                  <c:v> 2019Y </c:v>
                </c:pt>
                <c:pt idx="3">
                  <c:v> 2020Y </c:v>
                </c:pt>
                <c:pt idx="4">
                  <c:v> 2021Y </c:v>
                </c:pt>
                <c:pt idx="5">
                  <c:v> 2022Y </c:v>
                </c:pt>
              </c:strCache>
            </c:strRef>
          </c:cat>
          <c:val>
            <c:numRef>
              <c:f>'銷售數量統計 百分比'!$C$33:$H$33</c:f>
              <c:numCache>
                <c:formatCode>0%</c:formatCode>
                <c:ptCount val="6"/>
                <c:pt idx="0">
                  <c:v>2.7732637131363719E-2</c:v>
                </c:pt>
                <c:pt idx="1">
                  <c:v>3.4406936358411834E-2</c:v>
                </c:pt>
                <c:pt idx="2">
                  <c:v>2.9204526582999216E-2</c:v>
                </c:pt>
                <c:pt idx="3">
                  <c:v>2.253314145591789E-2</c:v>
                </c:pt>
                <c:pt idx="4">
                  <c:v>2.4032802379994667E-2</c:v>
                </c:pt>
                <c:pt idx="5">
                  <c:v>2.1746603227568696E-2</c:v>
                </c:pt>
              </c:numCache>
            </c:numRef>
          </c:val>
          <c:extLst>
            <c:ext xmlns:c16="http://schemas.microsoft.com/office/drawing/2014/chart" uri="{C3380CC4-5D6E-409C-BE32-E72D297353CC}">
              <c16:uniqueId val="{00000002-BB03-433D-AA4E-80BE4599F488}"/>
            </c:ext>
          </c:extLst>
        </c:ser>
        <c:ser>
          <c:idx val="3"/>
          <c:order val="3"/>
          <c:tx>
            <c:strRef>
              <c:f>'銷售數量統計 百分比'!$A$34</c:f>
              <c:strCache>
                <c:ptCount val="1"/>
                <c:pt idx="0">
                  <c:v>Magnet Wires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百分比'!$C$30:$H$30</c:f>
              <c:strCache>
                <c:ptCount val="6"/>
                <c:pt idx="0">
                  <c:v> 2017Y </c:v>
                </c:pt>
                <c:pt idx="1">
                  <c:v> 2018Y </c:v>
                </c:pt>
                <c:pt idx="2">
                  <c:v> 2019Y </c:v>
                </c:pt>
                <c:pt idx="3">
                  <c:v> 2020Y </c:v>
                </c:pt>
                <c:pt idx="4">
                  <c:v> 2021Y </c:v>
                </c:pt>
                <c:pt idx="5">
                  <c:v> 2022Y </c:v>
                </c:pt>
              </c:strCache>
            </c:strRef>
          </c:cat>
          <c:val>
            <c:numRef>
              <c:f>'銷售數量統計 百分比'!$C$34:$H$34</c:f>
              <c:numCache>
                <c:formatCode>0%</c:formatCode>
                <c:ptCount val="6"/>
                <c:pt idx="0">
                  <c:v>0.24892772464501692</c:v>
                </c:pt>
                <c:pt idx="1">
                  <c:v>0.25521601159391322</c:v>
                </c:pt>
                <c:pt idx="2">
                  <c:v>0.20393347726032596</c:v>
                </c:pt>
                <c:pt idx="3">
                  <c:v>0.19608334482480158</c:v>
                </c:pt>
                <c:pt idx="4">
                  <c:v>0.22143216373669558</c:v>
                </c:pt>
                <c:pt idx="5">
                  <c:v>0.20291792360406438</c:v>
                </c:pt>
              </c:numCache>
            </c:numRef>
          </c:val>
          <c:extLst>
            <c:ext xmlns:c16="http://schemas.microsoft.com/office/drawing/2014/chart" uri="{C3380CC4-5D6E-409C-BE32-E72D297353CC}">
              <c16:uniqueId val="{00000003-BB03-433D-AA4E-80BE4599F488}"/>
            </c:ext>
          </c:extLst>
        </c:ser>
        <c:ser>
          <c:idx val="4"/>
          <c:order val="4"/>
          <c:tx>
            <c:strRef>
              <c:f>'銷售數量統計 百分比'!$A$35</c:f>
              <c:strCache>
                <c:ptCount val="1"/>
                <c:pt idx="0">
                  <c:v>Other</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百分比'!$C$30:$H$30</c:f>
              <c:strCache>
                <c:ptCount val="6"/>
                <c:pt idx="0">
                  <c:v> 2017Y </c:v>
                </c:pt>
                <c:pt idx="1">
                  <c:v> 2018Y </c:v>
                </c:pt>
                <c:pt idx="2">
                  <c:v> 2019Y </c:v>
                </c:pt>
                <c:pt idx="3">
                  <c:v> 2020Y </c:v>
                </c:pt>
                <c:pt idx="4">
                  <c:v> 2021Y </c:v>
                </c:pt>
                <c:pt idx="5">
                  <c:v> 2022Y </c:v>
                </c:pt>
              </c:strCache>
            </c:strRef>
          </c:cat>
          <c:val>
            <c:numRef>
              <c:f>'銷售數量統計 百分比'!$C$35:$H$35</c:f>
              <c:numCache>
                <c:formatCode>0%</c:formatCode>
                <c:ptCount val="6"/>
                <c:pt idx="0">
                  <c:v>0.11260889255934145</c:v>
                </c:pt>
                <c:pt idx="1">
                  <c:v>5.3047150246120785E-2</c:v>
                </c:pt>
                <c:pt idx="2">
                  <c:v>5.6131527128656496E-2</c:v>
                </c:pt>
                <c:pt idx="3">
                  <c:v>5.0873225316618038E-2</c:v>
                </c:pt>
                <c:pt idx="4">
                  <c:v>4.6670267326093466E-2</c:v>
                </c:pt>
                <c:pt idx="5">
                  <c:v>4.2217273893186899E-2</c:v>
                </c:pt>
              </c:numCache>
            </c:numRef>
          </c:val>
          <c:extLst>
            <c:ext xmlns:c16="http://schemas.microsoft.com/office/drawing/2014/chart" uri="{C3380CC4-5D6E-409C-BE32-E72D297353CC}">
              <c16:uniqueId val="{00000004-BB03-433D-AA4E-80BE4599F488}"/>
            </c:ext>
          </c:extLst>
        </c:ser>
        <c:dLbls>
          <c:showLegendKey val="0"/>
          <c:showVal val="1"/>
          <c:showCatName val="0"/>
          <c:showSerName val="0"/>
          <c:showPercent val="0"/>
          <c:showBubbleSize val="0"/>
        </c:dLbls>
        <c:gapWidth val="175"/>
        <c:overlap val="100"/>
        <c:axId val="101627008"/>
        <c:axId val="101628544"/>
      </c:barChart>
      <c:lineChart>
        <c:grouping val="standard"/>
        <c:varyColors val="0"/>
        <c:ser>
          <c:idx val="5"/>
          <c:order val="5"/>
          <c:tx>
            <c:strRef>
              <c:f>'銷售數量統計 百分比'!$A$37</c:f>
              <c:strCache>
                <c:ptCount val="1"/>
                <c:pt idx="0">
                  <c:v>Sales Volume :Ton</c:v>
                </c:pt>
              </c:strCache>
            </c:strRef>
          </c:tx>
          <c:spPr>
            <a:ln w="34925" cap="rnd">
              <a:solidFill>
                <a:schemeClr val="accent6"/>
              </a:solidFill>
              <a:round/>
            </a:ln>
            <a:effectLst>
              <a:outerShdw blurRad="40000" dist="23000" dir="5400000" rotWithShape="0">
                <a:srgbClr val="000000">
                  <a:alpha val="35000"/>
                </a:srgbClr>
              </a:outerShdw>
            </a:effectLst>
          </c:spPr>
          <c:marker>
            <c:symbol val="circle"/>
            <c:size val="6"/>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a:solidFill>
                  <a:schemeClr val="accent6"/>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Lbl>
              <c:idx val="0"/>
              <c:layout>
                <c:manualLayout>
                  <c:x val="-4.2803812377981573E-2"/>
                  <c:y val="-0.219583382097721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03-433D-AA4E-80BE4599F488}"/>
                </c:ext>
              </c:extLst>
            </c:dLbl>
            <c:dLbl>
              <c:idx val="1"/>
              <c:layout>
                <c:manualLayout>
                  <c:x val="-5.2411888587119704E-2"/>
                  <c:y val="-0.18620288030121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B03-433D-AA4E-80BE4599F488}"/>
                </c:ext>
              </c:extLst>
            </c:dLbl>
            <c:dLbl>
              <c:idx val="2"/>
              <c:layout>
                <c:manualLayout>
                  <c:x val="-5.0357831636100164E-2"/>
                  <c:y val="-0.156390427667129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03-433D-AA4E-80BE4599F488}"/>
                </c:ext>
              </c:extLst>
            </c:dLbl>
            <c:dLbl>
              <c:idx val="3"/>
              <c:layout>
                <c:manualLayout>
                  <c:x val="-4.4923245748727664E-2"/>
                  <c:y val="-0.117133734753744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B03-433D-AA4E-80BE4599F488}"/>
                </c:ext>
              </c:extLst>
            </c:dLbl>
            <c:dLbl>
              <c:idx val="4"/>
              <c:layout>
                <c:manualLayout>
                  <c:x val="-4.0763079342071323E-2"/>
                  <c:y val="-2.9112490350470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B03-433D-AA4E-80BE4599F488}"/>
                </c:ext>
              </c:extLst>
            </c:dLbl>
            <c:dLbl>
              <c:idx val="5"/>
              <c:layout>
                <c:manualLayout>
                  <c:x val="-4.9921996879875349E-2"/>
                  <c:y val="-4.2442118264628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B03-433D-AA4E-80BE4599F488}"/>
                </c:ext>
              </c:extLst>
            </c:dLbl>
            <c:dLbl>
              <c:idx val="6"/>
              <c:layout>
                <c:manualLayout>
                  <c:x val="-1.6139042494362821E-2"/>
                  <c:y val="2.2529438250954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B03-433D-AA4E-80BE4599F48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百分比'!$C$30:$H$30</c:f>
              <c:strCache>
                <c:ptCount val="6"/>
                <c:pt idx="0">
                  <c:v> 2017Y </c:v>
                </c:pt>
                <c:pt idx="1">
                  <c:v> 2018Y </c:v>
                </c:pt>
                <c:pt idx="2">
                  <c:v> 2019Y </c:v>
                </c:pt>
                <c:pt idx="3">
                  <c:v> 2020Y </c:v>
                </c:pt>
                <c:pt idx="4">
                  <c:v> 2021Y </c:v>
                </c:pt>
                <c:pt idx="5">
                  <c:v> 2022Y </c:v>
                </c:pt>
              </c:strCache>
            </c:strRef>
          </c:cat>
          <c:val>
            <c:numRef>
              <c:f>'銷售數量統計 百分比'!$C$37:$H$37</c:f>
              <c:numCache>
                <c:formatCode>_-* #,##0_-;\-* #,##0_-;_-* "-"??_-;_-@_-</c:formatCode>
                <c:ptCount val="6"/>
                <c:pt idx="0">
                  <c:v>37537</c:v>
                </c:pt>
                <c:pt idx="1">
                  <c:v>40021</c:v>
                </c:pt>
                <c:pt idx="2">
                  <c:v>42151</c:v>
                </c:pt>
                <c:pt idx="3">
                  <c:v>45308.744544000001</c:v>
                </c:pt>
                <c:pt idx="4">
                  <c:v>51901.968828999998</c:v>
                </c:pt>
                <c:pt idx="5">
                  <c:v>51467.923900000002</c:v>
                </c:pt>
              </c:numCache>
            </c:numRef>
          </c:val>
          <c:smooth val="0"/>
          <c:extLst>
            <c:ext xmlns:c16="http://schemas.microsoft.com/office/drawing/2014/chart" uri="{C3380CC4-5D6E-409C-BE32-E72D297353CC}">
              <c16:uniqueId val="{0000000C-BB03-433D-AA4E-80BE4599F488}"/>
            </c:ext>
          </c:extLst>
        </c:ser>
        <c:dLbls>
          <c:showLegendKey val="0"/>
          <c:showVal val="0"/>
          <c:showCatName val="0"/>
          <c:showSerName val="0"/>
          <c:showPercent val="0"/>
          <c:showBubbleSize val="0"/>
        </c:dLbls>
        <c:marker val="1"/>
        <c:smooth val="0"/>
        <c:axId val="101394304"/>
        <c:axId val="101392768"/>
      </c:lineChart>
      <c:catAx>
        <c:axId val="101627008"/>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01628544"/>
        <c:crosses val="autoZero"/>
        <c:auto val="1"/>
        <c:lblAlgn val="ctr"/>
        <c:lblOffset val="100"/>
        <c:noMultiLvlLbl val="0"/>
      </c:catAx>
      <c:valAx>
        <c:axId val="1016285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01627008"/>
        <c:crosses val="autoZero"/>
        <c:crossBetween val="between"/>
        <c:minorUnit val="2.0000000000000011E-2"/>
      </c:valAx>
      <c:valAx>
        <c:axId val="101392768"/>
        <c:scaling>
          <c:orientation val="minMax"/>
        </c:scaling>
        <c:delete val="0"/>
        <c:axPos val="r"/>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101394304"/>
        <c:crosses val="max"/>
        <c:crossBetween val="between"/>
      </c:valAx>
      <c:catAx>
        <c:axId val="101394304"/>
        <c:scaling>
          <c:orientation val="minMax"/>
        </c:scaling>
        <c:delete val="1"/>
        <c:axPos val="b"/>
        <c:numFmt formatCode="General" sourceLinked="1"/>
        <c:majorTickMark val="none"/>
        <c:minorTickMark val="none"/>
        <c:tickLblPos val="none"/>
        <c:crossAx val="101392768"/>
        <c:crosses val="autoZero"/>
        <c:auto val="1"/>
        <c:lblAlgn val="ctr"/>
        <c:lblOffset val="100"/>
        <c:noMultiLvlLbl val="0"/>
      </c:cat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'111Q4年銷售數量分類圓餅圖'!$B$3</c:f>
              <c:strCache>
                <c:ptCount val="1"/>
                <c:pt idx="0">
                  <c:v>111Q4銷售數量</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6C2-45FE-A074-185648B20B3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6C2-45FE-A074-185648B20B3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6C2-45FE-A074-185648B20B3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6C2-45FE-A074-185648B20B3F}"/>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96C2-45FE-A074-185648B20B3F}"/>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zh-TW"/>
                </a:p>
              </c:txPr>
              <c:dLblPos val="outEnd"/>
              <c:showLegendKey val="0"/>
              <c:showVal val="0"/>
              <c:showCatName val="1"/>
              <c:showSerName val="0"/>
              <c:showPercent val="1"/>
              <c:showBubbleSize val="0"/>
              <c:extLst>
                <c:ext xmlns:c16="http://schemas.microsoft.com/office/drawing/2014/chart" uri="{C3380CC4-5D6E-409C-BE32-E72D297353CC}">
                  <c16:uniqueId val="{00000001-96C2-45FE-A074-185648B20B3F}"/>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zh-TW"/>
                </a:p>
              </c:txPr>
              <c:dLblPos val="outEnd"/>
              <c:showLegendKey val="0"/>
              <c:showVal val="0"/>
              <c:showCatName val="1"/>
              <c:showSerName val="0"/>
              <c:showPercent val="1"/>
              <c:showBubbleSize val="0"/>
              <c:extLst>
                <c:ext xmlns:c16="http://schemas.microsoft.com/office/drawing/2014/chart" uri="{C3380CC4-5D6E-409C-BE32-E72D297353CC}">
                  <c16:uniqueId val="{00000003-96C2-45FE-A074-185648B20B3F}"/>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zh-TW"/>
                </a:p>
              </c:txPr>
              <c:dLblPos val="outEnd"/>
              <c:showLegendKey val="0"/>
              <c:showVal val="0"/>
              <c:showCatName val="1"/>
              <c:showSerName val="0"/>
              <c:showPercent val="1"/>
              <c:showBubbleSize val="0"/>
              <c:extLst>
                <c:ext xmlns:c16="http://schemas.microsoft.com/office/drawing/2014/chart" uri="{C3380CC4-5D6E-409C-BE32-E72D297353CC}">
                  <c16:uniqueId val="{00000005-96C2-45FE-A074-185648B20B3F}"/>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zh-TW"/>
                </a:p>
              </c:txPr>
              <c:dLblPos val="outEnd"/>
              <c:showLegendKey val="0"/>
              <c:showVal val="0"/>
              <c:showCatName val="1"/>
              <c:showSerName val="0"/>
              <c:showPercent val="1"/>
              <c:showBubbleSize val="0"/>
              <c:extLst>
                <c:ext xmlns:c16="http://schemas.microsoft.com/office/drawing/2014/chart" uri="{C3380CC4-5D6E-409C-BE32-E72D297353CC}">
                  <c16:uniqueId val="{00000007-96C2-45FE-A074-185648B20B3F}"/>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zh-TW"/>
                </a:p>
              </c:txPr>
              <c:dLblPos val="outEnd"/>
              <c:showLegendKey val="0"/>
              <c:showVal val="0"/>
              <c:showCatName val="1"/>
              <c:showSerName val="0"/>
              <c:showPercent val="1"/>
              <c:showBubbleSize val="0"/>
              <c:extLst>
                <c:ext xmlns:c16="http://schemas.microsoft.com/office/drawing/2014/chart" uri="{C3380CC4-5D6E-409C-BE32-E72D297353CC}">
                  <c16:uniqueId val="{00000009-96C2-45FE-A074-185648B20B3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zh-TW"/>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'111Q4年銷售數量分類圓餅圖'!$A$4:$A$8</c:f>
              <c:strCache>
                <c:ptCount val="5"/>
                <c:pt idx="0">
                  <c:v>Copper Wire</c:v>
                </c:pt>
                <c:pt idx="1">
                  <c:v>Energy Cable</c:v>
                </c:pt>
                <c:pt idx="2">
                  <c:v>Telecom Cable</c:v>
                </c:pt>
                <c:pt idx="3">
                  <c:v>Magnet Wires</c:v>
                </c:pt>
                <c:pt idx="4">
                  <c:v>Other</c:v>
                </c:pt>
              </c:strCache>
            </c:strRef>
          </c:cat>
          <c:val>
            <c:numRef>
              <c:f>'111Q4年銷售數量分類圓餅圖'!$B$4:$B$8</c:f>
              <c:numCache>
                <c:formatCode>_-* #,##0_-;\-* #,##0_-;_-* "-"??_-;_-@_-</c:formatCode>
                <c:ptCount val="5"/>
                <c:pt idx="0">
                  <c:v>5527.6473100000003</c:v>
                </c:pt>
                <c:pt idx="1">
                  <c:v>32204.42438</c:v>
                </c:pt>
                <c:pt idx="2">
                  <c:v>1119.25252</c:v>
                </c:pt>
                <c:pt idx="3">
                  <c:v>10443.76425</c:v>
                </c:pt>
                <c:pt idx="4">
                  <c:v>2172.8354400000003</c:v>
                </c:pt>
              </c:numCache>
            </c:numRef>
          </c:val>
          <c:extLst>
            <c:ext xmlns:c16="http://schemas.microsoft.com/office/drawing/2014/chart" uri="{C3380CC4-5D6E-409C-BE32-E72D297353CC}">
              <c16:uniqueId val="{0000000A-96C2-45FE-A074-185648B20B3F}"/>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'111Q4年銷售金額分類圓餅圖'!$B$21</c:f>
              <c:strCache>
                <c:ptCount val="1"/>
                <c:pt idx="0">
                  <c:v>111Q4銷售額-內</c:v>
                </c:pt>
              </c:strCache>
            </c:strRef>
          </c:tx>
          <c:dLbls>
            <c:dLbl>
              <c:idx val="0"/>
              <c:spPr/>
              <c:txPr>
                <a:bodyPr/>
                <a:lstStyle/>
                <a:p>
                  <a:pPr>
                    <a:defRPr sz="1200">
                      <a:solidFill>
                        <a:sysClr val="windowText" lastClr="000000"/>
                      </a:solidFill>
                      <a:latin typeface="微軟正黑體" pitchFamily="34" charset="-120"/>
                      <a:ea typeface="微軟正黑體" pitchFamily="34" charset="-120"/>
                    </a:defRPr>
                  </a:pPr>
                  <a:endParaRPr lang="zh-TW"/>
                </a:p>
              </c:txPr>
              <c:showLegendKey val="0"/>
              <c:showVal val="0"/>
              <c:showCatName val="1"/>
              <c:showSerName val="0"/>
              <c:showPercent val="1"/>
              <c:showBubbleSize val="0"/>
              <c:extLst>
                <c:ext xmlns:c16="http://schemas.microsoft.com/office/drawing/2014/chart" uri="{C3380CC4-5D6E-409C-BE32-E72D297353CC}">
                  <c16:uniqueId val="{00000000-F1D8-437F-BF65-4CFDAB529594}"/>
                </c:ext>
              </c:extLst>
            </c:dLbl>
            <c:dLbl>
              <c:idx val="1"/>
              <c:spPr/>
              <c:txPr>
                <a:bodyPr/>
                <a:lstStyle/>
                <a:p>
                  <a:pPr>
                    <a:defRPr sz="1200">
                      <a:solidFill>
                        <a:schemeClr val="bg1"/>
                      </a:solidFill>
                      <a:latin typeface="微軟正黑體" pitchFamily="34" charset="-120"/>
                      <a:ea typeface="微軟正黑體" pitchFamily="34" charset="-120"/>
                    </a:defRPr>
                  </a:pPr>
                  <a:endParaRPr lang="zh-TW"/>
                </a:p>
              </c:txPr>
              <c:showLegendKey val="0"/>
              <c:showVal val="0"/>
              <c:showCatName val="1"/>
              <c:showSerName val="0"/>
              <c:showPercent val="1"/>
              <c:showBubbleSize val="0"/>
              <c:extLst>
                <c:ext xmlns:c16="http://schemas.microsoft.com/office/drawing/2014/chart" uri="{C3380CC4-5D6E-409C-BE32-E72D297353CC}">
                  <c16:uniqueId val="{00000001-F1D8-437F-BF65-4CFDAB529594}"/>
                </c:ext>
              </c:extLst>
            </c:dLbl>
            <c:dLbl>
              <c:idx val="3"/>
              <c:spPr/>
              <c:txPr>
                <a:bodyPr/>
                <a:lstStyle/>
                <a:p>
                  <a:pPr>
                    <a:defRPr sz="1200">
                      <a:solidFill>
                        <a:schemeClr val="bg1"/>
                      </a:solidFill>
                      <a:latin typeface="微軟正黑體" pitchFamily="34" charset="-120"/>
                      <a:ea typeface="微軟正黑體" pitchFamily="34" charset="-120"/>
                    </a:defRPr>
                  </a:pPr>
                  <a:endParaRPr lang="zh-TW"/>
                </a:p>
              </c:txPr>
              <c:showLegendKey val="0"/>
              <c:showVal val="0"/>
              <c:showCatName val="1"/>
              <c:showSerName val="0"/>
              <c:showPercent val="1"/>
              <c:showBubbleSize val="0"/>
              <c:extLst>
                <c:ext xmlns:c16="http://schemas.microsoft.com/office/drawing/2014/chart" uri="{C3380CC4-5D6E-409C-BE32-E72D297353CC}">
                  <c16:uniqueId val="{00000002-F1D8-437F-BF65-4CFDAB529594}"/>
                </c:ext>
              </c:extLst>
            </c:dLbl>
            <c:dLbl>
              <c:idx val="4"/>
              <c:tx>
                <c:rich>
                  <a:bodyPr/>
                  <a:lstStyle/>
                  <a:p>
                    <a:fld id="{FBA34035-841F-4C18-B0CA-9F38BB4C118F}" type="CATEGORYNAME">
                      <a:rPr lang="en-US" altLang="zh-TW" sz="1000" b="0" i="0" u="none" strike="noStrike" kern="1200" baseline="0" smtClean="0">
                        <a:solidFill>
                          <a:sysClr val="windowText" lastClr="000000"/>
                        </a:solidFill>
                        <a:latin typeface="微軟正黑體" pitchFamily="34" charset="-120"/>
                        <a:ea typeface="微軟正黑體" pitchFamily="34" charset="-120"/>
                      </a:rPr>
                      <a:pPr/>
                      <a:t>[類別名稱]</a:t>
                    </a:fld>
                    <a:r>
                      <a:rPr lang="en-US" altLang="zh-TW" sz="1000" b="0" i="0" u="none" strike="noStrike" kern="1200" baseline="0" dirty="0">
                        <a:solidFill>
                          <a:sysClr val="windowText" lastClr="000000"/>
                        </a:solidFill>
                        <a:latin typeface="微軟正黑體" pitchFamily="34" charset="-120"/>
                        <a:ea typeface="微軟正黑體" pitchFamily="34" charset="-120"/>
                      </a:rPr>
                      <a:t>5  %</a:t>
                    </a:r>
                  </a:p>
                </c:rich>
              </c:tx>
              <c:showLegendKey val="0"/>
              <c:showVal val="0"/>
              <c:showCatName val="1"/>
              <c:showSerName val="0"/>
              <c:showPercent val="1"/>
              <c:showBubbleSize val="0"/>
              <c:extLst>
                <c:ext xmlns:c15="http://schemas.microsoft.com/office/drawing/2012/chart" uri="{CE6537A1-D6FC-4f65-9D91-7224C49458BB}">
                  <c15:layout>
                    <c:manualLayout>
                      <c:w val="0.12093023255813953"/>
                      <c:h val="7.2941176470588232E-2"/>
                    </c:manualLayout>
                  </c15:layout>
                  <c15:dlblFieldTable/>
                  <c15:showDataLabelsRange val="0"/>
                </c:ext>
                <c:ext xmlns:c16="http://schemas.microsoft.com/office/drawing/2014/chart" uri="{C3380CC4-5D6E-409C-BE32-E72D297353CC}">
                  <c16:uniqueId val="{00000003-F1D8-437F-BF65-4CFDAB529594}"/>
                </c:ext>
              </c:extLst>
            </c:dLbl>
            <c:spPr>
              <a:noFill/>
              <a:ln>
                <a:noFill/>
              </a:ln>
              <a:effectLst/>
            </c:spPr>
            <c:txPr>
              <a:bodyPr/>
              <a:lstStyle/>
              <a:p>
                <a:pPr>
                  <a:defRPr sz="1200">
                    <a:latin typeface="微軟正黑體" pitchFamily="34" charset="-120"/>
                    <a:ea typeface="微軟正黑體" pitchFamily="34" charset="-120"/>
                  </a:defRPr>
                </a:pPr>
                <a:endParaRPr lang="zh-TW"/>
              </a:p>
            </c:txPr>
            <c:showLegendKey val="0"/>
            <c:showVal val="0"/>
            <c:showCatName val="1"/>
            <c:showSerName val="0"/>
            <c:showPercent val="1"/>
            <c:showBubbleSize val="0"/>
            <c:showLeaderLines val="1"/>
            <c:extLst>
              <c:ext xmlns:c15="http://schemas.microsoft.com/office/drawing/2012/chart" uri="{CE6537A1-D6FC-4f65-9D91-7224C49458BB}"/>
            </c:extLst>
          </c:dLbls>
          <c:cat>
            <c:strRef>
              <c:f>'111Q4年銷售金額分類圓餅圖'!$A$22:$A$26</c:f>
              <c:strCache>
                <c:ptCount val="5"/>
                <c:pt idx="0">
                  <c:v>Copper Wire</c:v>
                </c:pt>
                <c:pt idx="1">
                  <c:v>Energy Cable</c:v>
                </c:pt>
                <c:pt idx="2">
                  <c:v>Telecom Cable</c:v>
                </c:pt>
                <c:pt idx="3">
                  <c:v>Magnet Wires</c:v>
                </c:pt>
                <c:pt idx="4">
                  <c:v>Other</c:v>
                </c:pt>
              </c:strCache>
            </c:strRef>
          </c:cat>
          <c:val>
            <c:numRef>
              <c:f>'111Q4年銷售金額分類圓餅圖'!$B$22:$B$26</c:f>
              <c:numCache>
                <c:formatCode>#,##0</c:formatCode>
                <c:ptCount val="5"/>
                <c:pt idx="0">
                  <c:v>1528670.821</c:v>
                </c:pt>
                <c:pt idx="1">
                  <c:v>8373015.5040000007</c:v>
                </c:pt>
                <c:pt idx="2">
                  <c:v>292701.93300000002</c:v>
                </c:pt>
                <c:pt idx="3">
                  <c:v>3384518.74</c:v>
                </c:pt>
                <c:pt idx="4">
                  <c:v>734293.65899999999</c:v>
                </c:pt>
              </c:numCache>
            </c:numRef>
          </c:val>
          <c:extLst>
            <c:ext xmlns:c16="http://schemas.microsoft.com/office/drawing/2014/chart" uri="{C3380CC4-5D6E-409C-BE32-E72D297353CC}">
              <c16:uniqueId val="{00000004-F1D8-437F-BF65-4CFDAB529594}"/>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工作表2!$A$2</c:f>
              <c:strCache>
                <c:ptCount val="1"/>
                <c:pt idx="0">
                  <c:v>The total installed capacity up to now(Kwp)</c:v>
                </c:pt>
              </c:strCache>
            </c:strRef>
          </c:tx>
          <c:spPr>
            <a:gradFill>
              <a:gsLst>
                <a:gs pos="100000">
                  <a:schemeClr val="accent2">
                    <a:alpha val="0"/>
                  </a:schemeClr>
                </a:gs>
                <a:gs pos="50000">
                  <a:schemeClr val="accent2"/>
                </a:gs>
              </a:gsLst>
              <a:lin ang="5400000" scaled="0"/>
            </a:gradFill>
            <a:ln>
              <a:noFill/>
            </a:ln>
            <a:effectLst/>
            <a:sp3d/>
          </c:spPr>
          <c:invertIfNegative val="0"/>
          <c:dLbls>
            <c:delete val="1"/>
          </c:dLbls>
          <c:cat>
            <c:strRef>
              <c:f>工作表2!$B$1:$F$1</c:f>
              <c:strCache>
                <c:ptCount val="5"/>
                <c:pt idx="0">
                  <c:v>Taya Green</c:v>
                </c:pt>
                <c:pt idx="1">
                  <c:v>Bosi</c:v>
                </c:pt>
                <c:pt idx="2">
                  <c:v>Touch</c:v>
                </c:pt>
                <c:pt idx="3">
                  <c:v>Bravo</c:v>
                </c:pt>
                <c:pt idx="4">
                  <c:v>Sin Jhong</c:v>
                </c:pt>
              </c:strCache>
            </c:strRef>
          </c:cat>
          <c:val>
            <c:numRef>
              <c:f>工作表2!$B$2:$F$2</c:f>
              <c:numCache>
                <c:formatCode>_(* #,##0.00_);_(* \(#,##0.00\);_(* "-"??_);_(@_)</c:formatCode>
                <c:ptCount val="5"/>
                <c:pt idx="0">
                  <c:v>1833.35</c:v>
                </c:pt>
                <c:pt idx="1">
                  <c:v>35724.9</c:v>
                </c:pt>
                <c:pt idx="2">
                  <c:v>2392.25</c:v>
                </c:pt>
                <c:pt idx="3">
                  <c:v>5546.1</c:v>
                </c:pt>
                <c:pt idx="4">
                  <c:v>75969.600000000006</c:v>
                </c:pt>
              </c:numCache>
            </c:numRef>
          </c:val>
          <c:extLst>
            <c:ext xmlns:c16="http://schemas.microsoft.com/office/drawing/2014/chart" uri="{C3380CC4-5D6E-409C-BE32-E72D297353CC}">
              <c16:uniqueId val="{00000000-34D2-468C-ADBA-E19265AE8062}"/>
            </c:ext>
          </c:extLst>
        </c:ser>
        <c:ser>
          <c:idx val="2"/>
          <c:order val="1"/>
          <c:tx>
            <c:strRef>
              <c:f>工作表2!$A$3</c:f>
              <c:strCache>
                <c:ptCount val="1"/>
                <c:pt idx="0">
                  <c:v>Solar power by 2019(kWh)</c:v>
                </c:pt>
              </c:strCache>
            </c:strRef>
          </c:tx>
          <c:spPr>
            <a:gradFill>
              <a:gsLst>
                <a:gs pos="100000">
                  <a:schemeClr val="accent3">
                    <a:alpha val="0"/>
                  </a:schemeClr>
                </a:gs>
                <a:gs pos="50000">
                  <a:schemeClr val="accent3"/>
                </a:gs>
              </a:gsLst>
              <a:lin ang="5400000" scaled="0"/>
            </a:gradFill>
            <a:ln>
              <a:noFill/>
            </a:ln>
            <a:effectLst/>
            <a:sp3d/>
          </c:spPr>
          <c:invertIfNegative val="0"/>
          <c:dLbls>
            <c:delete val="1"/>
          </c:dLbls>
          <c:cat>
            <c:strRef>
              <c:f>工作表2!$B$1:$F$1</c:f>
              <c:strCache>
                <c:ptCount val="5"/>
                <c:pt idx="0">
                  <c:v>Taya Green</c:v>
                </c:pt>
                <c:pt idx="1">
                  <c:v>Bosi</c:v>
                </c:pt>
                <c:pt idx="2">
                  <c:v>Touch</c:v>
                </c:pt>
                <c:pt idx="3">
                  <c:v>Bravo</c:v>
                </c:pt>
                <c:pt idx="4">
                  <c:v>Sin Jhong</c:v>
                </c:pt>
              </c:strCache>
            </c:strRef>
          </c:cat>
          <c:val>
            <c:numRef>
              <c:f>工作表2!$B$3:$F$3</c:f>
              <c:numCache>
                <c:formatCode>_(* #,##0.00_);_(* \(#,##0.00\);_(* "-"??_);_(@_)</c:formatCode>
                <c:ptCount val="5"/>
                <c:pt idx="0">
                  <c:v>1503.44</c:v>
                </c:pt>
                <c:pt idx="1">
                  <c:v>24944.799999999999</c:v>
                </c:pt>
                <c:pt idx="2">
                  <c:v>2935.53</c:v>
                </c:pt>
                <c:pt idx="3">
                  <c:v>6780.5</c:v>
                </c:pt>
                <c:pt idx="4">
                  <c:v>0</c:v>
                </c:pt>
              </c:numCache>
            </c:numRef>
          </c:val>
          <c:extLst>
            <c:ext xmlns:c16="http://schemas.microsoft.com/office/drawing/2014/chart" uri="{C3380CC4-5D6E-409C-BE32-E72D297353CC}">
              <c16:uniqueId val="{00000001-34D2-468C-ADBA-E19265AE8062}"/>
            </c:ext>
          </c:extLst>
        </c:ser>
        <c:ser>
          <c:idx val="3"/>
          <c:order val="2"/>
          <c:tx>
            <c:strRef>
              <c:f>工作表2!$A$4</c:f>
              <c:strCache>
                <c:ptCount val="1"/>
                <c:pt idx="0">
                  <c:v>Solar power by 2020(kWh)</c:v>
                </c:pt>
              </c:strCache>
            </c:strRef>
          </c:tx>
          <c:spPr>
            <a:gradFill>
              <a:gsLst>
                <a:gs pos="100000">
                  <a:schemeClr val="accent4">
                    <a:alpha val="0"/>
                  </a:schemeClr>
                </a:gs>
                <a:gs pos="50000">
                  <a:schemeClr val="accent4"/>
                </a:gs>
              </a:gsLst>
              <a:lin ang="5400000" scaled="0"/>
            </a:gradFill>
            <a:ln>
              <a:noFill/>
            </a:ln>
            <a:effectLst/>
            <a:sp3d/>
          </c:spPr>
          <c:invertIfNegative val="0"/>
          <c:dLbls>
            <c:delete val="1"/>
          </c:dLbls>
          <c:cat>
            <c:strRef>
              <c:f>工作表2!$B$1:$F$1</c:f>
              <c:strCache>
                <c:ptCount val="5"/>
                <c:pt idx="0">
                  <c:v>Taya Green</c:v>
                </c:pt>
                <c:pt idx="1">
                  <c:v>Bosi</c:v>
                </c:pt>
                <c:pt idx="2">
                  <c:v>Touch</c:v>
                </c:pt>
                <c:pt idx="3">
                  <c:v>Bravo</c:v>
                </c:pt>
                <c:pt idx="4">
                  <c:v>Sin Jhong</c:v>
                </c:pt>
              </c:strCache>
            </c:strRef>
          </c:cat>
          <c:val>
            <c:numRef>
              <c:f>工作表2!$B$4:$F$4</c:f>
              <c:numCache>
                <c:formatCode>_(* #,##0.00_);_(* \(#,##0.00\);_(* "-"??_);_(@_)</c:formatCode>
                <c:ptCount val="5"/>
                <c:pt idx="0">
                  <c:v>2105.2800000000002</c:v>
                </c:pt>
                <c:pt idx="1">
                  <c:v>30239.119999999999</c:v>
                </c:pt>
                <c:pt idx="2">
                  <c:v>3175.9</c:v>
                </c:pt>
                <c:pt idx="3">
                  <c:v>7943.65</c:v>
                </c:pt>
                <c:pt idx="4">
                  <c:v>0</c:v>
                </c:pt>
              </c:numCache>
            </c:numRef>
          </c:val>
          <c:extLst>
            <c:ext xmlns:c16="http://schemas.microsoft.com/office/drawing/2014/chart" uri="{C3380CC4-5D6E-409C-BE32-E72D297353CC}">
              <c16:uniqueId val="{00000002-34D2-468C-ADBA-E19265AE8062}"/>
            </c:ext>
          </c:extLst>
        </c:ser>
        <c:ser>
          <c:idx val="4"/>
          <c:order val="3"/>
          <c:tx>
            <c:strRef>
              <c:f>工作表2!$A$5</c:f>
              <c:strCache>
                <c:ptCount val="1"/>
                <c:pt idx="0">
                  <c:v>Solar power by 2021(kWh)</c:v>
                </c:pt>
              </c:strCache>
            </c:strRef>
          </c:tx>
          <c:spPr>
            <a:gradFill>
              <a:gsLst>
                <a:gs pos="100000">
                  <a:schemeClr val="accent5">
                    <a:alpha val="0"/>
                  </a:schemeClr>
                </a:gs>
                <a:gs pos="50000">
                  <a:schemeClr val="accent5"/>
                </a:gs>
              </a:gsLst>
              <a:lin ang="5400000" scaled="0"/>
            </a:gradFill>
            <a:ln>
              <a:noFill/>
            </a:ln>
            <a:effectLst/>
            <a:sp3d/>
          </c:spPr>
          <c:invertIfNegative val="0"/>
          <c:dLbls>
            <c:delete val="1"/>
          </c:dLbls>
          <c:cat>
            <c:strRef>
              <c:f>工作表2!$B$1:$F$1</c:f>
              <c:strCache>
                <c:ptCount val="5"/>
                <c:pt idx="0">
                  <c:v>Taya Green</c:v>
                </c:pt>
                <c:pt idx="1">
                  <c:v>Bosi</c:v>
                </c:pt>
                <c:pt idx="2">
                  <c:v>Touch</c:v>
                </c:pt>
                <c:pt idx="3">
                  <c:v>Bravo</c:v>
                </c:pt>
                <c:pt idx="4">
                  <c:v>Sin Jhong</c:v>
                </c:pt>
              </c:strCache>
            </c:strRef>
          </c:cat>
          <c:val>
            <c:numRef>
              <c:f>工作表2!$B$5:$F$5</c:f>
              <c:numCache>
                <c:formatCode>_(* #,##0.00_);_(* \(#,##0.00\);_(* "-"??_);_(@_)</c:formatCode>
                <c:ptCount val="5"/>
                <c:pt idx="0">
                  <c:v>2046.06</c:v>
                </c:pt>
                <c:pt idx="1">
                  <c:v>34635.980000000003</c:v>
                </c:pt>
                <c:pt idx="2">
                  <c:v>3038.32</c:v>
                </c:pt>
                <c:pt idx="3">
                  <c:v>7281.28</c:v>
                </c:pt>
                <c:pt idx="4">
                  <c:v>106468.09</c:v>
                </c:pt>
              </c:numCache>
            </c:numRef>
          </c:val>
          <c:extLst>
            <c:ext xmlns:c16="http://schemas.microsoft.com/office/drawing/2014/chart" uri="{C3380CC4-5D6E-409C-BE32-E72D297353CC}">
              <c16:uniqueId val="{00000003-34D2-468C-ADBA-E19265AE8062}"/>
            </c:ext>
          </c:extLst>
        </c:ser>
        <c:ser>
          <c:idx val="0"/>
          <c:order val="4"/>
          <c:tx>
            <c:strRef>
              <c:f>工作表2!$A$6</c:f>
              <c:strCache>
                <c:ptCount val="1"/>
                <c:pt idx="0">
                  <c:v>Solar power by 2022(kWh)</c:v>
                </c:pt>
              </c:strCache>
            </c:strRef>
          </c:tx>
          <c:spPr>
            <a:gradFill>
              <a:gsLst>
                <a:gs pos="100000">
                  <a:schemeClr val="accent1">
                    <a:alpha val="0"/>
                  </a:schemeClr>
                </a:gs>
                <a:gs pos="50000">
                  <a:schemeClr val="accent1"/>
                </a:gs>
              </a:gsLst>
              <a:lin ang="5400000" scaled="0"/>
            </a:gradFill>
            <a:ln>
              <a:noFill/>
            </a:ln>
            <a:effectLst/>
            <a:sp3d/>
          </c:spPr>
          <c:invertIfNegative val="0"/>
          <c:dLbls>
            <c:delete val="1"/>
          </c:dLbls>
          <c:cat>
            <c:strRef>
              <c:f>工作表2!$B$1:$F$1</c:f>
              <c:strCache>
                <c:ptCount val="5"/>
                <c:pt idx="0">
                  <c:v>Taya Green</c:v>
                </c:pt>
                <c:pt idx="1">
                  <c:v>Bosi</c:v>
                </c:pt>
                <c:pt idx="2">
                  <c:v>Touch</c:v>
                </c:pt>
                <c:pt idx="3">
                  <c:v>Bravo</c:v>
                </c:pt>
                <c:pt idx="4">
                  <c:v>Sin Jhong</c:v>
                </c:pt>
              </c:strCache>
            </c:strRef>
          </c:cat>
          <c:val>
            <c:numRef>
              <c:f>工作表2!$B$6:$F$6</c:f>
              <c:numCache>
                <c:formatCode>_(* #,##0.00_);_(* \(#,##0.00\);_(* "-"??_);_(@_)</c:formatCode>
                <c:ptCount val="5"/>
                <c:pt idx="0">
                  <c:v>2321.16</c:v>
                </c:pt>
                <c:pt idx="1">
                  <c:v>38201.74</c:v>
                </c:pt>
                <c:pt idx="2">
                  <c:v>2959.13</c:v>
                </c:pt>
                <c:pt idx="3">
                  <c:v>7371.67</c:v>
                </c:pt>
                <c:pt idx="4">
                  <c:v>107758</c:v>
                </c:pt>
              </c:numCache>
            </c:numRef>
          </c:val>
          <c:extLst>
            <c:ext xmlns:c16="http://schemas.microsoft.com/office/drawing/2014/chart" uri="{C3380CC4-5D6E-409C-BE32-E72D297353CC}">
              <c16:uniqueId val="{00000004-34D2-468C-ADBA-E19265AE8062}"/>
            </c:ext>
          </c:extLst>
        </c:ser>
        <c:dLbls>
          <c:showLegendKey val="0"/>
          <c:showVal val="1"/>
          <c:showCatName val="0"/>
          <c:showSerName val="0"/>
          <c:showPercent val="0"/>
          <c:showBubbleSize val="0"/>
        </c:dLbls>
        <c:gapWidth val="150"/>
        <c:gapDepth val="0"/>
        <c:shape val="box"/>
        <c:axId val="486888168"/>
        <c:axId val="486881280"/>
        <c:axId val="0"/>
      </c:bar3DChart>
      <c:catAx>
        <c:axId val="486888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486881280"/>
        <c:crosses val="autoZero"/>
        <c:auto val="1"/>
        <c:lblAlgn val="ctr"/>
        <c:lblOffset val="100"/>
        <c:noMultiLvlLbl val="0"/>
      </c:catAx>
      <c:valAx>
        <c:axId val="486881280"/>
        <c:scaling>
          <c:orientation val="minMax"/>
        </c:scaling>
        <c:delete val="0"/>
        <c:axPos val="l"/>
        <c:majorGridlines>
          <c:spPr>
            <a:ln w="9525" cap="flat" cmpd="sng" algn="ctr">
              <a:solidFill>
                <a:schemeClr val="tx1">
                  <a:lumMod val="5000"/>
                  <a:lumOff val="9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48688816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工作表2!$A$8</c:f>
              <c:strCache>
                <c:ptCount val="1"/>
                <c:pt idx="0">
                  <c:v>Electricity revenue  by 2019</c:v>
                </c:pt>
              </c:strCache>
            </c:strRef>
          </c:tx>
          <c:spPr>
            <a:gradFill>
              <a:gsLst>
                <a:gs pos="100000">
                  <a:schemeClr val="accent1">
                    <a:alpha val="0"/>
                  </a:schemeClr>
                </a:gs>
                <a:gs pos="50000">
                  <a:schemeClr val="accent1"/>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工作表2!$B$8:$F$8</c:f>
              <c:numCache>
                <c:formatCode>_-* #,##0_-;\-* #,##0_-;_-* "-"??_-;_-@_-</c:formatCode>
                <c:ptCount val="5"/>
                <c:pt idx="0">
                  <c:v>8312</c:v>
                </c:pt>
                <c:pt idx="1">
                  <c:v>117552</c:v>
                </c:pt>
                <c:pt idx="2">
                  <c:v>14834</c:v>
                </c:pt>
                <c:pt idx="3">
                  <c:v>29803</c:v>
                </c:pt>
                <c:pt idx="4">
                  <c:v>0</c:v>
                </c:pt>
              </c:numCache>
            </c:numRef>
          </c:val>
          <c:extLst>
            <c:ext xmlns:c16="http://schemas.microsoft.com/office/drawing/2014/chart" uri="{C3380CC4-5D6E-409C-BE32-E72D297353CC}">
              <c16:uniqueId val="{00000000-9FF4-4A2F-AA52-DC146FBE2B4A}"/>
            </c:ext>
          </c:extLst>
        </c:ser>
        <c:ser>
          <c:idx val="1"/>
          <c:order val="1"/>
          <c:tx>
            <c:strRef>
              <c:f>工作表2!$A$9</c:f>
              <c:strCache>
                <c:ptCount val="1"/>
                <c:pt idx="0">
                  <c:v>Electricity revenue  by 2020</c:v>
                </c:pt>
              </c:strCache>
            </c:strRef>
          </c:tx>
          <c:spPr>
            <a:gradFill>
              <a:gsLst>
                <a:gs pos="100000">
                  <a:schemeClr val="accent3">
                    <a:alpha val="0"/>
                  </a:schemeClr>
                </a:gs>
                <a:gs pos="50000">
                  <a:schemeClr val="accent3"/>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工作表2!$B$9:$F$9</c:f>
              <c:numCache>
                <c:formatCode>_-* #,##0_-;\-* #,##0_-;_-* "-"??_-;_-@_-</c:formatCode>
                <c:ptCount val="5"/>
                <c:pt idx="0">
                  <c:v>10170</c:v>
                </c:pt>
                <c:pt idx="1">
                  <c:v>141797</c:v>
                </c:pt>
                <c:pt idx="2">
                  <c:v>16049</c:v>
                </c:pt>
                <c:pt idx="3">
                  <c:v>34367</c:v>
                </c:pt>
                <c:pt idx="4">
                  <c:v>0</c:v>
                </c:pt>
              </c:numCache>
            </c:numRef>
          </c:val>
          <c:extLst>
            <c:ext xmlns:c16="http://schemas.microsoft.com/office/drawing/2014/chart" uri="{C3380CC4-5D6E-409C-BE32-E72D297353CC}">
              <c16:uniqueId val="{00000001-9FF4-4A2F-AA52-DC146FBE2B4A}"/>
            </c:ext>
          </c:extLst>
        </c:ser>
        <c:ser>
          <c:idx val="2"/>
          <c:order val="2"/>
          <c:tx>
            <c:strRef>
              <c:f>工作表2!$A$10</c:f>
              <c:strCache>
                <c:ptCount val="1"/>
                <c:pt idx="0">
                  <c:v>Electricity revenue  by 2021</c:v>
                </c:pt>
              </c:strCache>
            </c:strRef>
          </c:tx>
          <c:spPr>
            <a:gradFill>
              <a:gsLst>
                <a:gs pos="100000">
                  <a:schemeClr val="accent5">
                    <a:alpha val="0"/>
                  </a:schemeClr>
                </a:gs>
                <a:gs pos="50000">
                  <a:schemeClr val="accent5"/>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工作表2!$B$10:$F$10</c:f>
              <c:numCache>
                <c:formatCode>_-* #,##0_-;\-* #,##0_-;_-* "-"??_-;_-@_-</c:formatCode>
                <c:ptCount val="5"/>
                <c:pt idx="0">
                  <c:v>10804</c:v>
                </c:pt>
                <c:pt idx="1">
                  <c:v>195223</c:v>
                </c:pt>
                <c:pt idx="2">
                  <c:v>15354</c:v>
                </c:pt>
                <c:pt idx="3">
                  <c:v>31502</c:v>
                </c:pt>
                <c:pt idx="4">
                  <c:v>514177</c:v>
                </c:pt>
              </c:numCache>
            </c:numRef>
          </c:val>
          <c:extLst>
            <c:ext xmlns:c16="http://schemas.microsoft.com/office/drawing/2014/chart" uri="{C3380CC4-5D6E-409C-BE32-E72D297353CC}">
              <c16:uniqueId val="{00000002-9FF4-4A2F-AA52-DC146FBE2B4A}"/>
            </c:ext>
          </c:extLst>
        </c:ser>
        <c:ser>
          <c:idx val="3"/>
          <c:order val="3"/>
          <c:tx>
            <c:strRef>
              <c:f>工作表2!$A$11</c:f>
              <c:strCache>
                <c:ptCount val="1"/>
                <c:pt idx="0">
                  <c:v>Electricity revenue  by 2022</c:v>
                </c:pt>
              </c:strCache>
            </c:strRef>
          </c:tx>
          <c:spPr>
            <a:gradFill>
              <a:gsLst>
                <a:gs pos="100000">
                  <a:schemeClr val="accent1">
                    <a:lumMod val="60000"/>
                    <a:alpha val="0"/>
                  </a:schemeClr>
                </a:gs>
                <a:gs pos="50000">
                  <a:schemeClr val="accent1">
                    <a:lumMod val="60000"/>
                  </a:schemeClr>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工作表2!$B$11:$F$11</c:f>
              <c:numCache>
                <c:formatCode>_-* #,##0_-;\-* #,##0_-;_-* "-"??_-;_-@_-</c:formatCode>
                <c:ptCount val="5"/>
                <c:pt idx="0">
                  <c:v>11050</c:v>
                </c:pt>
                <c:pt idx="1">
                  <c:v>197588</c:v>
                </c:pt>
                <c:pt idx="2">
                  <c:v>14953</c:v>
                </c:pt>
                <c:pt idx="3">
                  <c:v>31893</c:v>
                </c:pt>
                <c:pt idx="4">
                  <c:v>522345</c:v>
                </c:pt>
              </c:numCache>
            </c:numRef>
          </c:val>
          <c:extLst>
            <c:ext xmlns:c16="http://schemas.microsoft.com/office/drawing/2014/chart" uri="{C3380CC4-5D6E-409C-BE32-E72D297353CC}">
              <c16:uniqueId val="{00000003-9FF4-4A2F-AA52-DC146FBE2B4A}"/>
            </c:ext>
          </c:extLst>
        </c:ser>
        <c:dLbls>
          <c:showLegendKey val="0"/>
          <c:showVal val="0"/>
          <c:showCatName val="0"/>
          <c:showSerName val="0"/>
          <c:showPercent val="0"/>
          <c:showBubbleSize val="0"/>
        </c:dLbls>
        <c:gapWidth val="150"/>
        <c:gapDepth val="0"/>
        <c:shape val="box"/>
        <c:axId val="710639344"/>
        <c:axId val="710642296"/>
        <c:axId val="0"/>
      </c:bar3DChart>
      <c:catAx>
        <c:axId val="710639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710642296"/>
        <c:crosses val="autoZero"/>
        <c:auto val="1"/>
        <c:lblAlgn val="ctr"/>
        <c:lblOffset val="100"/>
        <c:noMultiLvlLbl val="0"/>
      </c:catAx>
      <c:valAx>
        <c:axId val="710642296"/>
        <c:scaling>
          <c:orientation val="minMax"/>
        </c:scaling>
        <c:delete val="0"/>
        <c:axPos val="l"/>
        <c:majorGridlines>
          <c:spPr>
            <a:ln w="9525" cap="flat" cmpd="sng" algn="ctr">
              <a:solidFill>
                <a:schemeClr val="tx1">
                  <a:lumMod val="5000"/>
                  <a:lumOff val="9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71063934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5951B-113E-4B44-B19B-22877DFCC6AB}" type="doc">
      <dgm:prSet loTypeId="urn:microsoft.com/office/officeart/2005/8/layout/orgChart1" loCatId="hierarchy" qsTypeId="urn:microsoft.com/office/officeart/2005/8/quickstyle/simple5" qsCatId="simple" csTypeId="urn:microsoft.com/office/officeart/2005/8/colors/accent3_1" csCatId="accent3" phldr="1"/>
      <dgm:spPr/>
      <dgm:t>
        <a:bodyPr/>
        <a:lstStyle/>
        <a:p>
          <a:endParaRPr lang="zh-TW" altLang="en-US"/>
        </a:p>
      </dgm:t>
    </dgm:pt>
    <dgm:pt modelId="{392ABA78-C342-4AF9-BEBF-219FB315572B}">
      <dgm:prSet phldrT="[文字]" custT="1"/>
      <dgm:spPr>
        <a:noFill/>
      </dgm:spPr>
      <dgm:t>
        <a:bodyPr/>
        <a:lstStyle/>
        <a:p>
          <a:r>
            <a:rPr lang="en-US" altLang="zh-TW" sz="1800" dirty="0"/>
            <a:t>TAYA Green Energy Technology</a:t>
          </a:r>
        </a:p>
      </dgm:t>
    </dgm:pt>
    <dgm:pt modelId="{89F2A4E5-6E02-4E1E-B699-973012387588}" type="parTrans" cxnId="{F9EB9795-D545-40A5-87CC-9A8DF2EBC050}">
      <dgm:prSet/>
      <dgm:spPr/>
      <dgm:t>
        <a:bodyPr/>
        <a:lstStyle/>
        <a:p>
          <a:endParaRPr lang="zh-TW" altLang="en-US" sz="1800"/>
        </a:p>
      </dgm:t>
    </dgm:pt>
    <dgm:pt modelId="{FF2D0EC2-6462-49CE-9A21-45B94095CD95}" type="sibTrans" cxnId="{F9EB9795-D545-40A5-87CC-9A8DF2EBC050}">
      <dgm:prSet/>
      <dgm:spPr/>
      <dgm:t>
        <a:bodyPr/>
        <a:lstStyle/>
        <a:p>
          <a:endParaRPr lang="zh-TW" altLang="en-US" sz="1800"/>
        </a:p>
      </dgm:t>
    </dgm:pt>
    <dgm:pt modelId="{8C91B20B-B863-4AC1-9082-F94C7D60A2E2}">
      <dgm:prSet phldrT="[文字]" custT="1"/>
      <dgm:spPr>
        <a:noFill/>
      </dgm:spPr>
      <dgm:t>
        <a:bodyPr/>
        <a:lstStyle/>
        <a:p>
          <a:r>
            <a:rPr lang="en-US" altLang="zh-TW" sz="1800" dirty="0" err="1"/>
            <a:t>Bosi</a:t>
          </a:r>
          <a:r>
            <a:rPr lang="en-US" altLang="zh-TW" sz="1800" dirty="0"/>
            <a:t> Solar Energy</a:t>
          </a:r>
          <a:endParaRPr lang="zh-TW" altLang="en-US" sz="1800" dirty="0"/>
        </a:p>
      </dgm:t>
    </dgm:pt>
    <dgm:pt modelId="{A4A6EBD1-3FA2-4EA7-B51B-119213708114}" type="parTrans" cxnId="{CC749A86-3ECF-4F69-86CE-3A943DAE0A34}">
      <dgm:prSet/>
      <dgm:spPr/>
      <dgm:t>
        <a:bodyPr/>
        <a:lstStyle/>
        <a:p>
          <a:endParaRPr lang="zh-TW" altLang="en-US" sz="1800"/>
        </a:p>
      </dgm:t>
    </dgm:pt>
    <dgm:pt modelId="{A6AFBE8A-A7A5-4886-8212-8C1ECACA3BD7}" type="sibTrans" cxnId="{CC749A86-3ECF-4F69-86CE-3A943DAE0A34}">
      <dgm:prSet/>
      <dgm:spPr/>
      <dgm:t>
        <a:bodyPr/>
        <a:lstStyle/>
        <a:p>
          <a:endParaRPr lang="zh-TW" altLang="en-US" sz="1800"/>
        </a:p>
      </dgm:t>
    </dgm:pt>
    <dgm:pt modelId="{F586B3D3-C49F-4E96-A47D-B48D4BFFCA86}">
      <dgm:prSet phldrT="[文字]" custT="1"/>
      <dgm:spPr>
        <a:noFill/>
      </dgm:spPr>
      <dgm:t>
        <a:bodyPr/>
        <a:lstStyle/>
        <a:p>
          <a:r>
            <a:rPr lang="en-US" altLang="zh-TW" sz="1800" dirty="0"/>
            <a:t>Touch Solar Power</a:t>
          </a:r>
          <a:endParaRPr lang="zh-TW" altLang="en-US" sz="1800" dirty="0"/>
        </a:p>
      </dgm:t>
    </dgm:pt>
    <dgm:pt modelId="{8791A7DF-798D-4752-A313-7EE1C118190A}" type="parTrans" cxnId="{ED49DA29-42C9-4088-8149-EAFFD2CC73CA}">
      <dgm:prSet/>
      <dgm:spPr/>
      <dgm:t>
        <a:bodyPr/>
        <a:lstStyle/>
        <a:p>
          <a:endParaRPr lang="zh-TW" altLang="en-US" sz="1800"/>
        </a:p>
      </dgm:t>
    </dgm:pt>
    <dgm:pt modelId="{9EE2BD8F-8DFA-47B8-A2EF-874709F539DD}" type="sibTrans" cxnId="{ED49DA29-42C9-4088-8149-EAFFD2CC73CA}">
      <dgm:prSet/>
      <dgm:spPr/>
      <dgm:t>
        <a:bodyPr/>
        <a:lstStyle/>
        <a:p>
          <a:endParaRPr lang="zh-TW" altLang="en-US" sz="1800"/>
        </a:p>
      </dgm:t>
    </dgm:pt>
    <dgm:pt modelId="{6C5994BC-F2FD-4BD4-B3E9-09BB635375B4}">
      <dgm:prSet phldrT="[文字]" custT="1"/>
      <dgm:spPr>
        <a:noFill/>
      </dgm:spPr>
      <dgm:t>
        <a:bodyPr/>
        <a:lstStyle/>
        <a:p>
          <a:r>
            <a:rPr lang="en-US" altLang="zh-TW" sz="1800" dirty="0"/>
            <a:t>Bravo Solar Power</a:t>
          </a:r>
          <a:endParaRPr lang="zh-TW" altLang="en-US" sz="1800" dirty="0"/>
        </a:p>
      </dgm:t>
    </dgm:pt>
    <dgm:pt modelId="{56827DAD-965C-4112-9078-96F92A800238}" type="parTrans" cxnId="{7BC7D7FD-5367-4406-9986-903FA110BAC6}">
      <dgm:prSet/>
      <dgm:spPr/>
      <dgm:t>
        <a:bodyPr/>
        <a:lstStyle/>
        <a:p>
          <a:endParaRPr lang="zh-TW" altLang="en-US" sz="1800"/>
        </a:p>
      </dgm:t>
    </dgm:pt>
    <dgm:pt modelId="{FA72ED3D-CAFA-45F7-B41C-6112F2BD558C}" type="sibTrans" cxnId="{7BC7D7FD-5367-4406-9986-903FA110BAC6}">
      <dgm:prSet/>
      <dgm:spPr/>
      <dgm:t>
        <a:bodyPr/>
        <a:lstStyle/>
        <a:p>
          <a:endParaRPr lang="zh-TW" altLang="en-US" sz="1800"/>
        </a:p>
      </dgm:t>
    </dgm:pt>
    <dgm:pt modelId="{687034D8-29FD-4305-A607-4847D143B995}">
      <dgm:prSet custT="1"/>
      <dgm:spPr>
        <a:noFill/>
      </dgm:spPr>
      <dgm:t>
        <a:bodyPr/>
        <a:lstStyle/>
        <a:p>
          <a:r>
            <a:rPr lang="en-US" altLang="zh-TW" sz="1800" dirty="0"/>
            <a:t>Sin </a:t>
          </a:r>
          <a:r>
            <a:rPr lang="en-US" altLang="zh-TW" sz="1800" dirty="0" err="1"/>
            <a:t>Jhong</a:t>
          </a:r>
          <a:r>
            <a:rPr lang="en-US" altLang="zh-TW" sz="1800" dirty="0"/>
            <a:t> Solar Power</a:t>
          </a:r>
          <a:endParaRPr lang="zh-TW" altLang="en-US" sz="1800" dirty="0"/>
        </a:p>
      </dgm:t>
    </dgm:pt>
    <dgm:pt modelId="{94EE1D80-AE9E-493B-B572-97AFA5AD0EB4}" type="parTrans" cxnId="{9ED5D716-2E5D-4859-873F-6C279D155AC8}">
      <dgm:prSet/>
      <dgm:spPr/>
      <dgm:t>
        <a:bodyPr/>
        <a:lstStyle/>
        <a:p>
          <a:endParaRPr lang="zh-TW" altLang="en-US" sz="1800"/>
        </a:p>
      </dgm:t>
    </dgm:pt>
    <dgm:pt modelId="{0A3B9928-159D-48BD-B655-FE872A95C90F}" type="sibTrans" cxnId="{9ED5D716-2E5D-4859-873F-6C279D155AC8}">
      <dgm:prSet/>
      <dgm:spPr/>
      <dgm:t>
        <a:bodyPr/>
        <a:lstStyle/>
        <a:p>
          <a:endParaRPr lang="zh-TW" altLang="en-US" sz="1800"/>
        </a:p>
      </dgm:t>
    </dgm:pt>
    <dgm:pt modelId="{D09A4C55-C40C-461B-98F4-741CA77E24C9}">
      <dgm:prSet custT="1"/>
      <dgm:spPr>
        <a:noFill/>
      </dgm:spPr>
      <dgm:t>
        <a:bodyPr/>
        <a:lstStyle/>
        <a:p>
          <a:r>
            <a:rPr lang="en-US" altLang="zh-TW" sz="1800" dirty="0" err="1"/>
            <a:t>Jhih-Guang</a:t>
          </a:r>
          <a:r>
            <a:rPr lang="en-US" altLang="zh-TW" sz="1800" dirty="0"/>
            <a:t> Energy</a:t>
          </a:r>
          <a:endParaRPr lang="zh-TW" altLang="en-US" sz="1800" dirty="0"/>
        </a:p>
      </dgm:t>
    </dgm:pt>
    <dgm:pt modelId="{10E0A5C2-B5D4-4E1A-9F9C-80685FD1B184}" type="parTrans" cxnId="{D052B14E-BEC8-4015-80C7-668B06822E6B}">
      <dgm:prSet/>
      <dgm:spPr/>
      <dgm:t>
        <a:bodyPr/>
        <a:lstStyle/>
        <a:p>
          <a:endParaRPr lang="zh-TW" altLang="en-US" sz="1800"/>
        </a:p>
      </dgm:t>
    </dgm:pt>
    <dgm:pt modelId="{05A55991-943C-43CF-BD6D-1B34B80648BD}" type="sibTrans" cxnId="{D052B14E-BEC8-4015-80C7-668B06822E6B}">
      <dgm:prSet/>
      <dgm:spPr/>
      <dgm:t>
        <a:bodyPr/>
        <a:lstStyle/>
        <a:p>
          <a:endParaRPr lang="zh-TW" altLang="en-US" sz="1800"/>
        </a:p>
      </dgm:t>
    </dgm:pt>
    <dgm:pt modelId="{FA25F59B-CE09-4715-AC29-4F67BFC88F48}">
      <dgm:prSet custT="1"/>
      <dgm:spPr>
        <a:noFill/>
      </dgm:spPr>
      <dgm:t>
        <a:bodyPr/>
        <a:lstStyle/>
        <a:p>
          <a:r>
            <a:rPr lang="en-US" altLang="zh-TW" sz="1800" dirty="0"/>
            <a:t>Bo Yao Power</a:t>
          </a:r>
          <a:endParaRPr lang="zh-TW" altLang="en-US" sz="1800" dirty="0"/>
        </a:p>
      </dgm:t>
    </dgm:pt>
    <dgm:pt modelId="{9773088E-9392-4F15-8EB5-9B1573889C43}" type="parTrans" cxnId="{4089888B-E2F1-4196-B95F-346E4674843A}">
      <dgm:prSet/>
      <dgm:spPr/>
      <dgm:t>
        <a:bodyPr/>
        <a:lstStyle/>
        <a:p>
          <a:endParaRPr lang="zh-TW" altLang="en-US" sz="1800"/>
        </a:p>
      </dgm:t>
    </dgm:pt>
    <dgm:pt modelId="{067C34F8-D415-415D-B8C8-E9B496ACE360}" type="sibTrans" cxnId="{4089888B-E2F1-4196-B95F-346E4674843A}">
      <dgm:prSet/>
      <dgm:spPr/>
      <dgm:t>
        <a:bodyPr/>
        <a:lstStyle/>
        <a:p>
          <a:endParaRPr lang="zh-TW" altLang="en-US" sz="1800"/>
        </a:p>
      </dgm:t>
    </dgm:pt>
    <dgm:pt modelId="{A8EC2A9B-2090-424E-8663-0B4DB8A35333}" type="pres">
      <dgm:prSet presAssocID="{0D05951B-113E-4B44-B19B-22877DFCC6AB}" presName="hierChild1" presStyleCnt="0">
        <dgm:presLayoutVars>
          <dgm:orgChart val="1"/>
          <dgm:chPref val="1"/>
          <dgm:dir/>
          <dgm:animOne val="branch"/>
          <dgm:animLvl val="lvl"/>
          <dgm:resizeHandles/>
        </dgm:presLayoutVars>
      </dgm:prSet>
      <dgm:spPr/>
    </dgm:pt>
    <dgm:pt modelId="{E1B6461B-39E4-4D3C-8862-47C13A0878D5}" type="pres">
      <dgm:prSet presAssocID="{392ABA78-C342-4AF9-BEBF-219FB315572B}" presName="hierRoot1" presStyleCnt="0">
        <dgm:presLayoutVars>
          <dgm:hierBranch val="init"/>
        </dgm:presLayoutVars>
      </dgm:prSet>
      <dgm:spPr/>
    </dgm:pt>
    <dgm:pt modelId="{C29BB498-6F40-433B-8C13-68D607DE191C}" type="pres">
      <dgm:prSet presAssocID="{392ABA78-C342-4AF9-BEBF-219FB315572B}" presName="rootComposite1" presStyleCnt="0"/>
      <dgm:spPr/>
    </dgm:pt>
    <dgm:pt modelId="{7FD98F4F-503B-4C12-ABE6-CDD40C625C50}" type="pres">
      <dgm:prSet presAssocID="{392ABA78-C342-4AF9-BEBF-219FB315572B}" presName="rootText1" presStyleLbl="node0" presStyleIdx="0" presStyleCnt="1" custLinFactNeighborX="6082" custLinFactNeighborY="-76942">
        <dgm:presLayoutVars>
          <dgm:chPref val="3"/>
        </dgm:presLayoutVars>
      </dgm:prSet>
      <dgm:spPr/>
    </dgm:pt>
    <dgm:pt modelId="{7F920C86-8C52-4114-841C-A6A70AA447EA}" type="pres">
      <dgm:prSet presAssocID="{392ABA78-C342-4AF9-BEBF-219FB315572B}" presName="rootConnector1" presStyleLbl="node1" presStyleIdx="0" presStyleCnt="0"/>
      <dgm:spPr/>
    </dgm:pt>
    <dgm:pt modelId="{2A13DFC9-90CC-48C4-B797-5692E9839594}" type="pres">
      <dgm:prSet presAssocID="{392ABA78-C342-4AF9-BEBF-219FB315572B}" presName="hierChild2" presStyleCnt="0"/>
      <dgm:spPr/>
    </dgm:pt>
    <dgm:pt modelId="{91EBA591-264D-4F12-817C-549AEFF3E3A8}" type="pres">
      <dgm:prSet presAssocID="{A4A6EBD1-3FA2-4EA7-B51B-119213708114}" presName="Name37" presStyleLbl="parChTrans1D2" presStyleIdx="0" presStyleCnt="6"/>
      <dgm:spPr/>
    </dgm:pt>
    <dgm:pt modelId="{A0218416-7474-42DA-9AAC-D47CCAEAF89F}" type="pres">
      <dgm:prSet presAssocID="{8C91B20B-B863-4AC1-9082-F94C7D60A2E2}" presName="hierRoot2" presStyleCnt="0">
        <dgm:presLayoutVars>
          <dgm:hierBranch val="init"/>
        </dgm:presLayoutVars>
      </dgm:prSet>
      <dgm:spPr/>
    </dgm:pt>
    <dgm:pt modelId="{59595191-A8F6-4A1F-8365-BEED4AFCE6E3}" type="pres">
      <dgm:prSet presAssocID="{8C91B20B-B863-4AC1-9082-F94C7D60A2E2}" presName="rootComposite" presStyleCnt="0"/>
      <dgm:spPr/>
    </dgm:pt>
    <dgm:pt modelId="{5630E455-2314-41A6-B432-92B543637EC7}" type="pres">
      <dgm:prSet presAssocID="{8C91B20B-B863-4AC1-9082-F94C7D60A2E2}" presName="rootText" presStyleLbl="node2" presStyleIdx="0" presStyleCnt="6">
        <dgm:presLayoutVars>
          <dgm:chPref val="3"/>
        </dgm:presLayoutVars>
      </dgm:prSet>
      <dgm:spPr/>
    </dgm:pt>
    <dgm:pt modelId="{E9DC4605-07BB-4582-B9EC-8581B390360A}" type="pres">
      <dgm:prSet presAssocID="{8C91B20B-B863-4AC1-9082-F94C7D60A2E2}" presName="rootConnector" presStyleLbl="node2" presStyleIdx="0" presStyleCnt="6"/>
      <dgm:spPr/>
    </dgm:pt>
    <dgm:pt modelId="{D9F15D86-4949-4D08-89AE-0584988DA43A}" type="pres">
      <dgm:prSet presAssocID="{8C91B20B-B863-4AC1-9082-F94C7D60A2E2}" presName="hierChild4" presStyleCnt="0"/>
      <dgm:spPr/>
    </dgm:pt>
    <dgm:pt modelId="{370720D8-C460-4A6C-A461-3ECFBA8BA87D}" type="pres">
      <dgm:prSet presAssocID="{8C91B20B-B863-4AC1-9082-F94C7D60A2E2}" presName="hierChild5" presStyleCnt="0"/>
      <dgm:spPr/>
    </dgm:pt>
    <dgm:pt modelId="{D74528A0-AA27-4ACE-844B-9F6A6151129C}" type="pres">
      <dgm:prSet presAssocID="{8791A7DF-798D-4752-A313-7EE1C118190A}" presName="Name37" presStyleLbl="parChTrans1D2" presStyleIdx="1" presStyleCnt="6"/>
      <dgm:spPr/>
    </dgm:pt>
    <dgm:pt modelId="{1B2CB043-CEC5-4D34-8EAD-CCBD0FCCB3DB}" type="pres">
      <dgm:prSet presAssocID="{F586B3D3-C49F-4E96-A47D-B48D4BFFCA86}" presName="hierRoot2" presStyleCnt="0">
        <dgm:presLayoutVars>
          <dgm:hierBranch val="init"/>
        </dgm:presLayoutVars>
      </dgm:prSet>
      <dgm:spPr/>
    </dgm:pt>
    <dgm:pt modelId="{AAFEC2DD-FEF7-499D-9A01-B19D924E2040}" type="pres">
      <dgm:prSet presAssocID="{F586B3D3-C49F-4E96-A47D-B48D4BFFCA86}" presName="rootComposite" presStyleCnt="0"/>
      <dgm:spPr/>
    </dgm:pt>
    <dgm:pt modelId="{031EF2D0-7EB0-47AA-B948-C0487ADB9659}" type="pres">
      <dgm:prSet presAssocID="{F586B3D3-C49F-4E96-A47D-B48D4BFFCA86}" presName="rootText" presStyleLbl="node2" presStyleIdx="1" presStyleCnt="6">
        <dgm:presLayoutVars>
          <dgm:chPref val="3"/>
        </dgm:presLayoutVars>
      </dgm:prSet>
      <dgm:spPr/>
    </dgm:pt>
    <dgm:pt modelId="{904E8F43-6A69-45F4-B1F0-8CD1D61963E1}" type="pres">
      <dgm:prSet presAssocID="{F586B3D3-C49F-4E96-A47D-B48D4BFFCA86}" presName="rootConnector" presStyleLbl="node2" presStyleIdx="1" presStyleCnt="6"/>
      <dgm:spPr/>
    </dgm:pt>
    <dgm:pt modelId="{483B0C06-767F-48F5-9E5F-BE77C0C6505F}" type="pres">
      <dgm:prSet presAssocID="{F586B3D3-C49F-4E96-A47D-B48D4BFFCA86}" presName="hierChild4" presStyleCnt="0"/>
      <dgm:spPr/>
    </dgm:pt>
    <dgm:pt modelId="{B213DC3C-15E0-4558-AC48-CBB8F69FE55A}" type="pres">
      <dgm:prSet presAssocID="{F586B3D3-C49F-4E96-A47D-B48D4BFFCA86}" presName="hierChild5" presStyleCnt="0"/>
      <dgm:spPr/>
    </dgm:pt>
    <dgm:pt modelId="{55297F08-A8DD-4F77-89C6-5B2E384AFE29}" type="pres">
      <dgm:prSet presAssocID="{56827DAD-965C-4112-9078-96F92A800238}" presName="Name37" presStyleLbl="parChTrans1D2" presStyleIdx="2" presStyleCnt="6"/>
      <dgm:spPr/>
    </dgm:pt>
    <dgm:pt modelId="{6AA85C92-B094-4336-8944-B88B55376203}" type="pres">
      <dgm:prSet presAssocID="{6C5994BC-F2FD-4BD4-B3E9-09BB635375B4}" presName="hierRoot2" presStyleCnt="0">
        <dgm:presLayoutVars>
          <dgm:hierBranch val="init"/>
        </dgm:presLayoutVars>
      </dgm:prSet>
      <dgm:spPr/>
    </dgm:pt>
    <dgm:pt modelId="{C4ABEF3B-A05B-429C-AFCC-631259E7CD8B}" type="pres">
      <dgm:prSet presAssocID="{6C5994BC-F2FD-4BD4-B3E9-09BB635375B4}" presName="rootComposite" presStyleCnt="0"/>
      <dgm:spPr/>
    </dgm:pt>
    <dgm:pt modelId="{860E69A3-4F10-43E1-8FB9-55247F3721B7}" type="pres">
      <dgm:prSet presAssocID="{6C5994BC-F2FD-4BD4-B3E9-09BB635375B4}" presName="rootText" presStyleLbl="node2" presStyleIdx="2" presStyleCnt="6">
        <dgm:presLayoutVars>
          <dgm:chPref val="3"/>
        </dgm:presLayoutVars>
      </dgm:prSet>
      <dgm:spPr/>
    </dgm:pt>
    <dgm:pt modelId="{AB664621-BAC5-4785-B5F1-F25BED1CEB30}" type="pres">
      <dgm:prSet presAssocID="{6C5994BC-F2FD-4BD4-B3E9-09BB635375B4}" presName="rootConnector" presStyleLbl="node2" presStyleIdx="2" presStyleCnt="6"/>
      <dgm:spPr/>
    </dgm:pt>
    <dgm:pt modelId="{587F192E-298A-4762-A770-AA180E874BA4}" type="pres">
      <dgm:prSet presAssocID="{6C5994BC-F2FD-4BD4-B3E9-09BB635375B4}" presName="hierChild4" presStyleCnt="0"/>
      <dgm:spPr/>
    </dgm:pt>
    <dgm:pt modelId="{08D3958B-A4AF-40E9-A64F-C427047C62A5}" type="pres">
      <dgm:prSet presAssocID="{6C5994BC-F2FD-4BD4-B3E9-09BB635375B4}" presName="hierChild5" presStyleCnt="0"/>
      <dgm:spPr/>
    </dgm:pt>
    <dgm:pt modelId="{BCD8CC0B-EA73-43A3-873E-35A918B84222}" type="pres">
      <dgm:prSet presAssocID="{94EE1D80-AE9E-493B-B572-97AFA5AD0EB4}" presName="Name37" presStyleLbl="parChTrans1D2" presStyleIdx="3" presStyleCnt="6"/>
      <dgm:spPr/>
    </dgm:pt>
    <dgm:pt modelId="{A09D46FF-EAB5-43FE-920E-0DA29B11F8FF}" type="pres">
      <dgm:prSet presAssocID="{687034D8-29FD-4305-A607-4847D143B995}" presName="hierRoot2" presStyleCnt="0">
        <dgm:presLayoutVars>
          <dgm:hierBranch val="init"/>
        </dgm:presLayoutVars>
      </dgm:prSet>
      <dgm:spPr/>
    </dgm:pt>
    <dgm:pt modelId="{5AEFA46D-5C8D-4E4E-A635-983134D47A4C}" type="pres">
      <dgm:prSet presAssocID="{687034D8-29FD-4305-A607-4847D143B995}" presName="rootComposite" presStyleCnt="0"/>
      <dgm:spPr/>
    </dgm:pt>
    <dgm:pt modelId="{D5357A07-6C75-49D1-B42F-908A828DF3CE}" type="pres">
      <dgm:prSet presAssocID="{687034D8-29FD-4305-A607-4847D143B995}" presName="rootText" presStyleLbl="node2" presStyleIdx="3" presStyleCnt="6">
        <dgm:presLayoutVars>
          <dgm:chPref val="3"/>
        </dgm:presLayoutVars>
      </dgm:prSet>
      <dgm:spPr/>
    </dgm:pt>
    <dgm:pt modelId="{A5002E75-C42A-4765-A950-C1D92BA11DF4}" type="pres">
      <dgm:prSet presAssocID="{687034D8-29FD-4305-A607-4847D143B995}" presName="rootConnector" presStyleLbl="node2" presStyleIdx="3" presStyleCnt="6"/>
      <dgm:spPr/>
    </dgm:pt>
    <dgm:pt modelId="{EE45FFFE-237D-4935-8750-F6E8D1482162}" type="pres">
      <dgm:prSet presAssocID="{687034D8-29FD-4305-A607-4847D143B995}" presName="hierChild4" presStyleCnt="0"/>
      <dgm:spPr/>
    </dgm:pt>
    <dgm:pt modelId="{AE08C442-9409-45E9-9FEE-EA126033EE41}" type="pres">
      <dgm:prSet presAssocID="{687034D8-29FD-4305-A607-4847D143B995}" presName="hierChild5" presStyleCnt="0"/>
      <dgm:spPr/>
    </dgm:pt>
    <dgm:pt modelId="{EABEF010-7673-4E80-9A58-677364FFA490}" type="pres">
      <dgm:prSet presAssocID="{10E0A5C2-B5D4-4E1A-9F9C-80685FD1B184}" presName="Name37" presStyleLbl="parChTrans1D2" presStyleIdx="4" presStyleCnt="6"/>
      <dgm:spPr/>
    </dgm:pt>
    <dgm:pt modelId="{EF95F299-377C-44EB-BD30-ED33ADE11AE9}" type="pres">
      <dgm:prSet presAssocID="{D09A4C55-C40C-461B-98F4-741CA77E24C9}" presName="hierRoot2" presStyleCnt="0">
        <dgm:presLayoutVars>
          <dgm:hierBranch val="init"/>
        </dgm:presLayoutVars>
      </dgm:prSet>
      <dgm:spPr/>
    </dgm:pt>
    <dgm:pt modelId="{63206D9C-DEF6-4D43-A54D-44DAD7AF1A65}" type="pres">
      <dgm:prSet presAssocID="{D09A4C55-C40C-461B-98F4-741CA77E24C9}" presName="rootComposite" presStyleCnt="0"/>
      <dgm:spPr/>
    </dgm:pt>
    <dgm:pt modelId="{42AA3290-DA2F-4AEA-BDF3-96C3A4E1D41B}" type="pres">
      <dgm:prSet presAssocID="{D09A4C55-C40C-461B-98F4-741CA77E24C9}" presName="rootText" presStyleLbl="node2" presStyleIdx="4" presStyleCnt="6">
        <dgm:presLayoutVars>
          <dgm:chPref val="3"/>
        </dgm:presLayoutVars>
      </dgm:prSet>
      <dgm:spPr/>
    </dgm:pt>
    <dgm:pt modelId="{C41EC91A-2620-44CE-ABE9-D40B2C40AA1E}" type="pres">
      <dgm:prSet presAssocID="{D09A4C55-C40C-461B-98F4-741CA77E24C9}" presName="rootConnector" presStyleLbl="node2" presStyleIdx="4" presStyleCnt="6"/>
      <dgm:spPr/>
    </dgm:pt>
    <dgm:pt modelId="{4C02ECCC-FAF5-4107-A69C-B2C504559BAF}" type="pres">
      <dgm:prSet presAssocID="{D09A4C55-C40C-461B-98F4-741CA77E24C9}" presName="hierChild4" presStyleCnt="0"/>
      <dgm:spPr/>
    </dgm:pt>
    <dgm:pt modelId="{1E84E281-C447-496E-8652-6A31CB10F3B7}" type="pres">
      <dgm:prSet presAssocID="{D09A4C55-C40C-461B-98F4-741CA77E24C9}" presName="hierChild5" presStyleCnt="0"/>
      <dgm:spPr/>
    </dgm:pt>
    <dgm:pt modelId="{0FE0827A-80C5-4290-9333-75AC8D6077DC}" type="pres">
      <dgm:prSet presAssocID="{9773088E-9392-4F15-8EB5-9B1573889C43}" presName="Name37" presStyleLbl="parChTrans1D2" presStyleIdx="5" presStyleCnt="6"/>
      <dgm:spPr/>
    </dgm:pt>
    <dgm:pt modelId="{6286FEF8-4B9D-41E1-9170-73D0FE2166B9}" type="pres">
      <dgm:prSet presAssocID="{FA25F59B-CE09-4715-AC29-4F67BFC88F48}" presName="hierRoot2" presStyleCnt="0">
        <dgm:presLayoutVars>
          <dgm:hierBranch val="init"/>
        </dgm:presLayoutVars>
      </dgm:prSet>
      <dgm:spPr/>
    </dgm:pt>
    <dgm:pt modelId="{FA59B480-885A-4293-92F9-57481DA118DE}" type="pres">
      <dgm:prSet presAssocID="{FA25F59B-CE09-4715-AC29-4F67BFC88F48}" presName="rootComposite" presStyleCnt="0"/>
      <dgm:spPr/>
    </dgm:pt>
    <dgm:pt modelId="{755AEB1B-4178-493F-BD58-41DF012E4CE8}" type="pres">
      <dgm:prSet presAssocID="{FA25F59B-CE09-4715-AC29-4F67BFC88F48}" presName="rootText" presStyleLbl="node2" presStyleIdx="5" presStyleCnt="6">
        <dgm:presLayoutVars>
          <dgm:chPref val="3"/>
        </dgm:presLayoutVars>
      </dgm:prSet>
      <dgm:spPr/>
    </dgm:pt>
    <dgm:pt modelId="{4147FACD-C422-4C26-8479-C7928959D536}" type="pres">
      <dgm:prSet presAssocID="{FA25F59B-CE09-4715-AC29-4F67BFC88F48}" presName="rootConnector" presStyleLbl="node2" presStyleIdx="5" presStyleCnt="6"/>
      <dgm:spPr/>
    </dgm:pt>
    <dgm:pt modelId="{0E2A06E1-12D7-4C48-983D-602E13CE7F0D}" type="pres">
      <dgm:prSet presAssocID="{FA25F59B-CE09-4715-AC29-4F67BFC88F48}" presName="hierChild4" presStyleCnt="0"/>
      <dgm:spPr/>
    </dgm:pt>
    <dgm:pt modelId="{2FDCA641-009E-417C-ACA8-8F0C7408F8EE}" type="pres">
      <dgm:prSet presAssocID="{FA25F59B-CE09-4715-AC29-4F67BFC88F48}" presName="hierChild5" presStyleCnt="0"/>
      <dgm:spPr/>
    </dgm:pt>
    <dgm:pt modelId="{609E2F10-BC0B-4DC6-BB13-476C0E713D73}" type="pres">
      <dgm:prSet presAssocID="{392ABA78-C342-4AF9-BEBF-219FB315572B}" presName="hierChild3" presStyleCnt="0"/>
      <dgm:spPr/>
    </dgm:pt>
  </dgm:ptLst>
  <dgm:cxnLst>
    <dgm:cxn modelId="{9ED5D716-2E5D-4859-873F-6C279D155AC8}" srcId="{392ABA78-C342-4AF9-BEBF-219FB315572B}" destId="{687034D8-29FD-4305-A607-4847D143B995}" srcOrd="3" destOrd="0" parTransId="{94EE1D80-AE9E-493B-B572-97AFA5AD0EB4}" sibTransId="{0A3B9928-159D-48BD-B655-FE872A95C90F}"/>
    <dgm:cxn modelId="{E579721A-1E35-472D-B2AF-8A148094243F}" type="presOf" srcId="{A4A6EBD1-3FA2-4EA7-B51B-119213708114}" destId="{91EBA591-264D-4F12-817C-549AEFF3E3A8}" srcOrd="0" destOrd="0" presId="urn:microsoft.com/office/officeart/2005/8/layout/orgChart1"/>
    <dgm:cxn modelId="{ED49DA29-42C9-4088-8149-EAFFD2CC73CA}" srcId="{392ABA78-C342-4AF9-BEBF-219FB315572B}" destId="{F586B3D3-C49F-4E96-A47D-B48D4BFFCA86}" srcOrd="1" destOrd="0" parTransId="{8791A7DF-798D-4752-A313-7EE1C118190A}" sibTransId="{9EE2BD8F-8DFA-47B8-A2EF-874709F539DD}"/>
    <dgm:cxn modelId="{8931D42A-1CCE-44AB-BC8C-4D12C7DA8BC1}" type="presOf" srcId="{F586B3D3-C49F-4E96-A47D-B48D4BFFCA86}" destId="{031EF2D0-7EB0-47AA-B948-C0487ADB9659}" srcOrd="0" destOrd="0" presId="urn:microsoft.com/office/officeart/2005/8/layout/orgChart1"/>
    <dgm:cxn modelId="{58389C2C-83E5-4358-AC6D-7E73C394A464}" type="presOf" srcId="{6C5994BC-F2FD-4BD4-B3E9-09BB635375B4}" destId="{AB664621-BAC5-4785-B5F1-F25BED1CEB30}" srcOrd="1" destOrd="0" presId="urn:microsoft.com/office/officeart/2005/8/layout/orgChart1"/>
    <dgm:cxn modelId="{DA7B992F-6CBD-4453-B1C9-C099D28EC7AB}" type="presOf" srcId="{392ABA78-C342-4AF9-BEBF-219FB315572B}" destId="{7F920C86-8C52-4114-841C-A6A70AA447EA}" srcOrd="1" destOrd="0" presId="urn:microsoft.com/office/officeart/2005/8/layout/orgChart1"/>
    <dgm:cxn modelId="{D052B14E-BEC8-4015-80C7-668B06822E6B}" srcId="{392ABA78-C342-4AF9-BEBF-219FB315572B}" destId="{D09A4C55-C40C-461B-98F4-741CA77E24C9}" srcOrd="4" destOrd="0" parTransId="{10E0A5C2-B5D4-4E1A-9F9C-80685FD1B184}" sibTransId="{05A55991-943C-43CF-BD6D-1B34B80648BD}"/>
    <dgm:cxn modelId="{02ABD571-236C-44EC-9D62-34C91E49180B}" type="presOf" srcId="{94EE1D80-AE9E-493B-B572-97AFA5AD0EB4}" destId="{BCD8CC0B-EA73-43A3-873E-35A918B84222}" srcOrd="0" destOrd="0" presId="urn:microsoft.com/office/officeart/2005/8/layout/orgChart1"/>
    <dgm:cxn modelId="{9B47A152-E4C7-41B3-8A68-CDCF8E8CD8AC}" type="presOf" srcId="{8C91B20B-B863-4AC1-9082-F94C7D60A2E2}" destId="{E9DC4605-07BB-4582-B9EC-8581B390360A}" srcOrd="1" destOrd="0" presId="urn:microsoft.com/office/officeart/2005/8/layout/orgChart1"/>
    <dgm:cxn modelId="{8DDC9753-DE34-455D-AE72-63B8117E7C7C}" type="presOf" srcId="{687034D8-29FD-4305-A607-4847D143B995}" destId="{D5357A07-6C75-49D1-B42F-908A828DF3CE}" srcOrd="0" destOrd="0" presId="urn:microsoft.com/office/officeart/2005/8/layout/orgChart1"/>
    <dgm:cxn modelId="{CF30AB74-633B-4E14-A543-4E601984D9E2}" type="presOf" srcId="{FA25F59B-CE09-4715-AC29-4F67BFC88F48}" destId="{755AEB1B-4178-493F-BD58-41DF012E4CE8}" srcOrd="0" destOrd="0" presId="urn:microsoft.com/office/officeart/2005/8/layout/orgChart1"/>
    <dgm:cxn modelId="{B0440984-F19D-41CE-B203-47A905991020}" type="presOf" srcId="{8C91B20B-B863-4AC1-9082-F94C7D60A2E2}" destId="{5630E455-2314-41A6-B432-92B543637EC7}" srcOrd="0" destOrd="0" presId="urn:microsoft.com/office/officeart/2005/8/layout/orgChart1"/>
    <dgm:cxn modelId="{CC749A86-3ECF-4F69-86CE-3A943DAE0A34}" srcId="{392ABA78-C342-4AF9-BEBF-219FB315572B}" destId="{8C91B20B-B863-4AC1-9082-F94C7D60A2E2}" srcOrd="0" destOrd="0" parTransId="{A4A6EBD1-3FA2-4EA7-B51B-119213708114}" sibTransId="{A6AFBE8A-A7A5-4886-8212-8C1ECACA3BD7}"/>
    <dgm:cxn modelId="{4089888B-E2F1-4196-B95F-346E4674843A}" srcId="{392ABA78-C342-4AF9-BEBF-219FB315572B}" destId="{FA25F59B-CE09-4715-AC29-4F67BFC88F48}" srcOrd="5" destOrd="0" parTransId="{9773088E-9392-4F15-8EB5-9B1573889C43}" sibTransId="{067C34F8-D415-415D-B8C8-E9B496ACE360}"/>
    <dgm:cxn modelId="{432B7B91-2219-45CB-95BD-1931C69AC7A7}" type="presOf" srcId="{687034D8-29FD-4305-A607-4847D143B995}" destId="{A5002E75-C42A-4765-A950-C1D92BA11DF4}" srcOrd="1" destOrd="0" presId="urn:microsoft.com/office/officeart/2005/8/layout/orgChart1"/>
    <dgm:cxn modelId="{F9EB9795-D545-40A5-87CC-9A8DF2EBC050}" srcId="{0D05951B-113E-4B44-B19B-22877DFCC6AB}" destId="{392ABA78-C342-4AF9-BEBF-219FB315572B}" srcOrd="0" destOrd="0" parTransId="{89F2A4E5-6E02-4E1E-B699-973012387588}" sibTransId="{FF2D0EC2-6462-49CE-9A21-45B94095CD95}"/>
    <dgm:cxn modelId="{7A300899-386F-4C9B-92DE-2A9EFD9AE6E0}" type="presOf" srcId="{8791A7DF-798D-4752-A313-7EE1C118190A}" destId="{D74528A0-AA27-4ACE-844B-9F6A6151129C}" srcOrd="0" destOrd="0" presId="urn:microsoft.com/office/officeart/2005/8/layout/orgChart1"/>
    <dgm:cxn modelId="{72C5319C-8AAD-427A-8CB1-CB5A042F4438}" type="presOf" srcId="{D09A4C55-C40C-461B-98F4-741CA77E24C9}" destId="{42AA3290-DA2F-4AEA-BDF3-96C3A4E1D41B}" srcOrd="0" destOrd="0" presId="urn:microsoft.com/office/officeart/2005/8/layout/orgChart1"/>
    <dgm:cxn modelId="{CA54A4A3-19B2-4912-8883-E7C64A4075A5}" type="presOf" srcId="{56827DAD-965C-4112-9078-96F92A800238}" destId="{55297F08-A8DD-4F77-89C6-5B2E384AFE29}" srcOrd="0" destOrd="0" presId="urn:microsoft.com/office/officeart/2005/8/layout/orgChart1"/>
    <dgm:cxn modelId="{1E3B85A7-E25C-4BC8-BC6C-62E38DE4E002}" type="presOf" srcId="{392ABA78-C342-4AF9-BEBF-219FB315572B}" destId="{7FD98F4F-503B-4C12-ABE6-CDD40C625C50}" srcOrd="0" destOrd="0" presId="urn:microsoft.com/office/officeart/2005/8/layout/orgChart1"/>
    <dgm:cxn modelId="{A27ED5AD-E88C-447C-87D5-6A96165EA64D}" type="presOf" srcId="{F586B3D3-C49F-4E96-A47D-B48D4BFFCA86}" destId="{904E8F43-6A69-45F4-B1F0-8CD1D61963E1}" srcOrd="1" destOrd="0" presId="urn:microsoft.com/office/officeart/2005/8/layout/orgChart1"/>
    <dgm:cxn modelId="{828F8BBE-AC78-4A9A-B125-6E5E3E2FF380}" type="presOf" srcId="{D09A4C55-C40C-461B-98F4-741CA77E24C9}" destId="{C41EC91A-2620-44CE-ABE9-D40B2C40AA1E}" srcOrd="1" destOrd="0" presId="urn:microsoft.com/office/officeart/2005/8/layout/orgChart1"/>
    <dgm:cxn modelId="{AC6E47CB-4CC5-4A49-BC33-D1338B3ED3F2}" type="presOf" srcId="{10E0A5C2-B5D4-4E1A-9F9C-80685FD1B184}" destId="{EABEF010-7673-4E80-9A58-677364FFA490}" srcOrd="0" destOrd="0" presId="urn:microsoft.com/office/officeart/2005/8/layout/orgChart1"/>
    <dgm:cxn modelId="{4C38D1D4-BB76-464C-9E7E-713D53A396E7}" type="presOf" srcId="{6C5994BC-F2FD-4BD4-B3E9-09BB635375B4}" destId="{860E69A3-4F10-43E1-8FB9-55247F3721B7}" srcOrd="0" destOrd="0" presId="urn:microsoft.com/office/officeart/2005/8/layout/orgChart1"/>
    <dgm:cxn modelId="{2DBC73DE-F092-4FFA-A804-B065A3FE08E5}" type="presOf" srcId="{FA25F59B-CE09-4715-AC29-4F67BFC88F48}" destId="{4147FACD-C422-4C26-8479-C7928959D536}" srcOrd="1" destOrd="0" presId="urn:microsoft.com/office/officeart/2005/8/layout/orgChart1"/>
    <dgm:cxn modelId="{278DC7E2-9D3D-4201-902B-ADFA2A1F7575}" type="presOf" srcId="{9773088E-9392-4F15-8EB5-9B1573889C43}" destId="{0FE0827A-80C5-4290-9333-75AC8D6077DC}" srcOrd="0" destOrd="0" presId="urn:microsoft.com/office/officeart/2005/8/layout/orgChart1"/>
    <dgm:cxn modelId="{50B460EC-981E-4F69-8F63-017A179D95F9}" type="presOf" srcId="{0D05951B-113E-4B44-B19B-22877DFCC6AB}" destId="{A8EC2A9B-2090-424E-8663-0B4DB8A35333}" srcOrd="0" destOrd="0" presId="urn:microsoft.com/office/officeart/2005/8/layout/orgChart1"/>
    <dgm:cxn modelId="{7BC7D7FD-5367-4406-9986-903FA110BAC6}" srcId="{392ABA78-C342-4AF9-BEBF-219FB315572B}" destId="{6C5994BC-F2FD-4BD4-B3E9-09BB635375B4}" srcOrd="2" destOrd="0" parTransId="{56827DAD-965C-4112-9078-96F92A800238}" sibTransId="{FA72ED3D-CAFA-45F7-B41C-6112F2BD558C}"/>
    <dgm:cxn modelId="{1D01D89B-9049-456B-8909-83B28F8B6682}" type="presParOf" srcId="{A8EC2A9B-2090-424E-8663-0B4DB8A35333}" destId="{E1B6461B-39E4-4D3C-8862-47C13A0878D5}" srcOrd="0" destOrd="0" presId="urn:microsoft.com/office/officeart/2005/8/layout/orgChart1"/>
    <dgm:cxn modelId="{BB3E3C8F-A1DC-465F-A8B3-484973199947}" type="presParOf" srcId="{E1B6461B-39E4-4D3C-8862-47C13A0878D5}" destId="{C29BB498-6F40-433B-8C13-68D607DE191C}" srcOrd="0" destOrd="0" presId="urn:microsoft.com/office/officeart/2005/8/layout/orgChart1"/>
    <dgm:cxn modelId="{760EED29-4B5B-4773-BA19-3DA7D89EC98A}" type="presParOf" srcId="{C29BB498-6F40-433B-8C13-68D607DE191C}" destId="{7FD98F4F-503B-4C12-ABE6-CDD40C625C50}" srcOrd="0" destOrd="0" presId="urn:microsoft.com/office/officeart/2005/8/layout/orgChart1"/>
    <dgm:cxn modelId="{7751BCF8-B5D2-4C38-9F86-CF01B737B7B6}" type="presParOf" srcId="{C29BB498-6F40-433B-8C13-68D607DE191C}" destId="{7F920C86-8C52-4114-841C-A6A70AA447EA}" srcOrd="1" destOrd="0" presId="urn:microsoft.com/office/officeart/2005/8/layout/orgChart1"/>
    <dgm:cxn modelId="{E6EC49B8-3511-48BC-B1D9-67F817CD43A7}" type="presParOf" srcId="{E1B6461B-39E4-4D3C-8862-47C13A0878D5}" destId="{2A13DFC9-90CC-48C4-B797-5692E9839594}" srcOrd="1" destOrd="0" presId="urn:microsoft.com/office/officeart/2005/8/layout/orgChart1"/>
    <dgm:cxn modelId="{973C3542-A32D-4B16-ADC2-32B38E6E5D37}" type="presParOf" srcId="{2A13DFC9-90CC-48C4-B797-5692E9839594}" destId="{91EBA591-264D-4F12-817C-549AEFF3E3A8}" srcOrd="0" destOrd="0" presId="urn:microsoft.com/office/officeart/2005/8/layout/orgChart1"/>
    <dgm:cxn modelId="{9DBEA047-4094-4DDE-8565-868A53BB6F3C}" type="presParOf" srcId="{2A13DFC9-90CC-48C4-B797-5692E9839594}" destId="{A0218416-7474-42DA-9AAC-D47CCAEAF89F}" srcOrd="1" destOrd="0" presId="urn:microsoft.com/office/officeart/2005/8/layout/orgChart1"/>
    <dgm:cxn modelId="{486C27BF-6AA6-4559-9B3E-6225E0AE55A5}" type="presParOf" srcId="{A0218416-7474-42DA-9AAC-D47CCAEAF89F}" destId="{59595191-A8F6-4A1F-8365-BEED4AFCE6E3}" srcOrd="0" destOrd="0" presId="urn:microsoft.com/office/officeart/2005/8/layout/orgChart1"/>
    <dgm:cxn modelId="{5559305D-26F9-4364-9438-14CB4CF4FA4D}" type="presParOf" srcId="{59595191-A8F6-4A1F-8365-BEED4AFCE6E3}" destId="{5630E455-2314-41A6-B432-92B543637EC7}" srcOrd="0" destOrd="0" presId="urn:microsoft.com/office/officeart/2005/8/layout/orgChart1"/>
    <dgm:cxn modelId="{B5485454-986C-4AD8-AF47-BCCF6E99106D}" type="presParOf" srcId="{59595191-A8F6-4A1F-8365-BEED4AFCE6E3}" destId="{E9DC4605-07BB-4582-B9EC-8581B390360A}" srcOrd="1" destOrd="0" presId="urn:microsoft.com/office/officeart/2005/8/layout/orgChart1"/>
    <dgm:cxn modelId="{7D6CA940-C1DE-4FD6-8682-EA375748C5DB}" type="presParOf" srcId="{A0218416-7474-42DA-9AAC-D47CCAEAF89F}" destId="{D9F15D86-4949-4D08-89AE-0584988DA43A}" srcOrd="1" destOrd="0" presId="urn:microsoft.com/office/officeart/2005/8/layout/orgChart1"/>
    <dgm:cxn modelId="{6C57D701-99CB-4C71-8261-9B14DB14A577}" type="presParOf" srcId="{A0218416-7474-42DA-9AAC-D47CCAEAF89F}" destId="{370720D8-C460-4A6C-A461-3ECFBA8BA87D}" srcOrd="2" destOrd="0" presId="urn:microsoft.com/office/officeart/2005/8/layout/orgChart1"/>
    <dgm:cxn modelId="{C3008647-7787-4980-816F-4E1ABA37897F}" type="presParOf" srcId="{2A13DFC9-90CC-48C4-B797-5692E9839594}" destId="{D74528A0-AA27-4ACE-844B-9F6A6151129C}" srcOrd="2" destOrd="0" presId="urn:microsoft.com/office/officeart/2005/8/layout/orgChart1"/>
    <dgm:cxn modelId="{CBC711F7-4CB8-4369-970C-2A3786EDBA66}" type="presParOf" srcId="{2A13DFC9-90CC-48C4-B797-5692E9839594}" destId="{1B2CB043-CEC5-4D34-8EAD-CCBD0FCCB3DB}" srcOrd="3" destOrd="0" presId="urn:microsoft.com/office/officeart/2005/8/layout/orgChart1"/>
    <dgm:cxn modelId="{F83C21B6-5B91-46EC-9737-C5F4F3642FDD}" type="presParOf" srcId="{1B2CB043-CEC5-4D34-8EAD-CCBD0FCCB3DB}" destId="{AAFEC2DD-FEF7-499D-9A01-B19D924E2040}" srcOrd="0" destOrd="0" presId="urn:microsoft.com/office/officeart/2005/8/layout/orgChart1"/>
    <dgm:cxn modelId="{59985202-588E-4101-B720-1B6A4F05EFA0}" type="presParOf" srcId="{AAFEC2DD-FEF7-499D-9A01-B19D924E2040}" destId="{031EF2D0-7EB0-47AA-B948-C0487ADB9659}" srcOrd="0" destOrd="0" presId="urn:microsoft.com/office/officeart/2005/8/layout/orgChart1"/>
    <dgm:cxn modelId="{D0EAC59E-C129-41BC-A2BD-4F9333EDDC0F}" type="presParOf" srcId="{AAFEC2DD-FEF7-499D-9A01-B19D924E2040}" destId="{904E8F43-6A69-45F4-B1F0-8CD1D61963E1}" srcOrd="1" destOrd="0" presId="urn:microsoft.com/office/officeart/2005/8/layout/orgChart1"/>
    <dgm:cxn modelId="{70AC54EC-C03D-4546-ACC0-777438D04762}" type="presParOf" srcId="{1B2CB043-CEC5-4D34-8EAD-CCBD0FCCB3DB}" destId="{483B0C06-767F-48F5-9E5F-BE77C0C6505F}" srcOrd="1" destOrd="0" presId="urn:microsoft.com/office/officeart/2005/8/layout/orgChart1"/>
    <dgm:cxn modelId="{F0361FF7-F092-4309-9959-E4A2DE6972BD}" type="presParOf" srcId="{1B2CB043-CEC5-4D34-8EAD-CCBD0FCCB3DB}" destId="{B213DC3C-15E0-4558-AC48-CBB8F69FE55A}" srcOrd="2" destOrd="0" presId="urn:microsoft.com/office/officeart/2005/8/layout/orgChart1"/>
    <dgm:cxn modelId="{E16882BD-4693-405C-AF6A-9CC57850B790}" type="presParOf" srcId="{2A13DFC9-90CC-48C4-B797-5692E9839594}" destId="{55297F08-A8DD-4F77-89C6-5B2E384AFE29}" srcOrd="4" destOrd="0" presId="urn:microsoft.com/office/officeart/2005/8/layout/orgChart1"/>
    <dgm:cxn modelId="{A58CDE42-4E28-408D-B61A-8623793DFF16}" type="presParOf" srcId="{2A13DFC9-90CC-48C4-B797-5692E9839594}" destId="{6AA85C92-B094-4336-8944-B88B55376203}" srcOrd="5" destOrd="0" presId="urn:microsoft.com/office/officeart/2005/8/layout/orgChart1"/>
    <dgm:cxn modelId="{274FD61C-193B-4FA3-82B5-FEE15067045C}" type="presParOf" srcId="{6AA85C92-B094-4336-8944-B88B55376203}" destId="{C4ABEF3B-A05B-429C-AFCC-631259E7CD8B}" srcOrd="0" destOrd="0" presId="urn:microsoft.com/office/officeart/2005/8/layout/orgChart1"/>
    <dgm:cxn modelId="{4D014158-01FF-4D4D-85FD-BE1681DFDE45}" type="presParOf" srcId="{C4ABEF3B-A05B-429C-AFCC-631259E7CD8B}" destId="{860E69A3-4F10-43E1-8FB9-55247F3721B7}" srcOrd="0" destOrd="0" presId="urn:microsoft.com/office/officeart/2005/8/layout/orgChart1"/>
    <dgm:cxn modelId="{EB52D9AD-1EB0-4061-9EC8-C38A7C91E481}" type="presParOf" srcId="{C4ABEF3B-A05B-429C-AFCC-631259E7CD8B}" destId="{AB664621-BAC5-4785-B5F1-F25BED1CEB30}" srcOrd="1" destOrd="0" presId="urn:microsoft.com/office/officeart/2005/8/layout/orgChart1"/>
    <dgm:cxn modelId="{B0FC05DB-2760-4681-9CF0-53F02FAE9A82}" type="presParOf" srcId="{6AA85C92-B094-4336-8944-B88B55376203}" destId="{587F192E-298A-4762-A770-AA180E874BA4}" srcOrd="1" destOrd="0" presId="urn:microsoft.com/office/officeart/2005/8/layout/orgChart1"/>
    <dgm:cxn modelId="{1F3E3081-55E9-4FF3-88D1-3B3BCF0943E9}" type="presParOf" srcId="{6AA85C92-B094-4336-8944-B88B55376203}" destId="{08D3958B-A4AF-40E9-A64F-C427047C62A5}" srcOrd="2" destOrd="0" presId="urn:microsoft.com/office/officeart/2005/8/layout/orgChart1"/>
    <dgm:cxn modelId="{29C15F2F-1135-45BB-8956-A1F7B2F7ECA4}" type="presParOf" srcId="{2A13DFC9-90CC-48C4-B797-5692E9839594}" destId="{BCD8CC0B-EA73-43A3-873E-35A918B84222}" srcOrd="6" destOrd="0" presId="urn:microsoft.com/office/officeart/2005/8/layout/orgChart1"/>
    <dgm:cxn modelId="{CCB244A7-6FDA-43CE-9F3F-35813910E257}" type="presParOf" srcId="{2A13DFC9-90CC-48C4-B797-5692E9839594}" destId="{A09D46FF-EAB5-43FE-920E-0DA29B11F8FF}" srcOrd="7" destOrd="0" presId="urn:microsoft.com/office/officeart/2005/8/layout/orgChart1"/>
    <dgm:cxn modelId="{CC74C585-8708-43B9-A037-CD03C0829DC5}" type="presParOf" srcId="{A09D46FF-EAB5-43FE-920E-0DA29B11F8FF}" destId="{5AEFA46D-5C8D-4E4E-A635-983134D47A4C}" srcOrd="0" destOrd="0" presId="urn:microsoft.com/office/officeart/2005/8/layout/orgChart1"/>
    <dgm:cxn modelId="{1A8FE905-8F24-417F-B120-EB4AD465FB2B}" type="presParOf" srcId="{5AEFA46D-5C8D-4E4E-A635-983134D47A4C}" destId="{D5357A07-6C75-49D1-B42F-908A828DF3CE}" srcOrd="0" destOrd="0" presId="urn:microsoft.com/office/officeart/2005/8/layout/orgChart1"/>
    <dgm:cxn modelId="{45E4AA03-6403-4ECB-8C41-117467FC6A5B}" type="presParOf" srcId="{5AEFA46D-5C8D-4E4E-A635-983134D47A4C}" destId="{A5002E75-C42A-4765-A950-C1D92BA11DF4}" srcOrd="1" destOrd="0" presId="urn:microsoft.com/office/officeart/2005/8/layout/orgChart1"/>
    <dgm:cxn modelId="{7BFD26CB-AFB8-4568-AD22-78612188B7E4}" type="presParOf" srcId="{A09D46FF-EAB5-43FE-920E-0DA29B11F8FF}" destId="{EE45FFFE-237D-4935-8750-F6E8D1482162}" srcOrd="1" destOrd="0" presId="urn:microsoft.com/office/officeart/2005/8/layout/orgChart1"/>
    <dgm:cxn modelId="{9E12E9CF-5855-47E3-AE47-302006C05991}" type="presParOf" srcId="{A09D46FF-EAB5-43FE-920E-0DA29B11F8FF}" destId="{AE08C442-9409-45E9-9FEE-EA126033EE41}" srcOrd="2" destOrd="0" presId="urn:microsoft.com/office/officeart/2005/8/layout/orgChart1"/>
    <dgm:cxn modelId="{BC5A7A85-75A0-40E3-9C51-4B7C04F44712}" type="presParOf" srcId="{2A13DFC9-90CC-48C4-B797-5692E9839594}" destId="{EABEF010-7673-4E80-9A58-677364FFA490}" srcOrd="8" destOrd="0" presId="urn:microsoft.com/office/officeart/2005/8/layout/orgChart1"/>
    <dgm:cxn modelId="{C26EDAA6-5183-4CF2-ADD3-1F350E1484DC}" type="presParOf" srcId="{2A13DFC9-90CC-48C4-B797-5692E9839594}" destId="{EF95F299-377C-44EB-BD30-ED33ADE11AE9}" srcOrd="9" destOrd="0" presId="urn:microsoft.com/office/officeart/2005/8/layout/orgChart1"/>
    <dgm:cxn modelId="{BF7C9583-9612-4072-A3E5-9803067BE0CC}" type="presParOf" srcId="{EF95F299-377C-44EB-BD30-ED33ADE11AE9}" destId="{63206D9C-DEF6-4D43-A54D-44DAD7AF1A65}" srcOrd="0" destOrd="0" presId="urn:microsoft.com/office/officeart/2005/8/layout/orgChart1"/>
    <dgm:cxn modelId="{94F4EF97-10B4-423E-B574-3253BF7B61D5}" type="presParOf" srcId="{63206D9C-DEF6-4D43-A54D-44DAD7AF1A65}" destId="{42AA3290-DA2F-4AEA-BDF3-96C3A4E1D41B}" srcOrd="0" destOrd="0" presId="urn:microsoft.com/office/officeart/2005/8/layout/orgChart1"/>
    <dgm:cxn modelId="{6371B781-2845-4F3A-AD28-270297967C8E}" type="presParOf" srcId="{63206D9C-DEF6-4D43-A54D-44DAD7AF1A65}" destId="{C41EC91A-2620-44CE-ABE9-D40B2C40AA1E}" srcOrd="1" destOrd="0" presId="urn:microsoft.com/office/officeart/2005/8/layout/orgChart1"/>
    <dgm:cxn modelId="{6CF3239C-B820-43DC-B146-814725758BA6}" type="presParOf" srcId="{EF95F299-377C-44EB-BD30-ED33ADE11AE9}" destId="{4C02ECCC-FAF5-4107-A69C-B2C504559BAF}" srcOrd="1" destOrd="0" presId="urn:microsoft.com/office/officeart/2005/8/layout/orgChart1"/>
    <dgm:cxn modelId="{CE6E3F41-90F4-4267-A835-722297278800}" type="presParOf" srcId="{EF95F299-377C-44EB-BD30-ED33ADE11AE9}" destId="{1E84E281-C447-496E-8652-6A31CB10F3B7}" srcOrd="2" destOrd="0" presId="urn:microsoft.com/office/officeart/2005/8/layout/orgChart1"/>
    <dgm:cxn modelId="{ED39B08D-BA5D-4061-8CD0-2AB480698814}" type="presParOf" srcId="{2A13DFC9-90CC-48C4-B797-5692E9839594}" destId="{0FE0827A-80C5-4290-9333-75AC8D6077DC}" srcOrd="10" destOrd="0" presId="urn:microsoft.com/office/officeart/2005/8/layout/orgChart1"/>
    <dgm:cxn modelId="{02F25268-1A81-4951-9DE5-9BC3F7DE5509}" type="presParOf" srcId="{2A13DFC9-90CC-48C4-B797-5692E9839594}" destId="{6286FEF8-4B9D-41E1-9170-73D0FE2166B9}" srcOrd="11" destOrd="0" presId="urn:microsoft.com/office/officeart/2005/8/layout/orgChart1"/>
    <dgm:cxn modelId="{8F17F429-AAF7-4ACC-BA27-EF0C66589593}" type="presParOf" srcId="{6286FEF8-4B9D-41E1-9170-73D0FE2166B9}" destId="{FA59B480-885A-4293-92F9-57481DA118DE}" srcOrd="0" destOrd="0" presId="urn:microsoft.com/office/officeart/2005/8/layout/orgChart1"/>
    <dgm:cxn modelId="{43205251-2F94-49EE-8993-A2D4443ABA7B}" type="presParOf" srcId="{FA59B480-885A-4293-92F9-57481DA118DE}" destId="{755AEB1B-4178-493F-BD58-41DF012E4CE8}" srcOrd="0" destOrd="0" presId="urn:microsoft.com/office/officeart/2005/8/layout/orgChart1"/>
    <dgm:cxn modelId="{4347EF11-3449-4EB5-97D0-99553F8A6B4E}" type="presParOf" srcId="{FA59B480-885A-4293-92F9-57481DA118DE}" destId="{4147FACD-C422-4C26-8479-C7928959D536}" srcOrd="1" destOrd="0" presId="urn:microsoft.com/office/officeart/2005/8/layout/orgChart1"/>
    <dgm:cxn modelId="{261F18A5-5D37-484C-AF80-8A6133D8E526}" type="presParOf" srcId="{6286FEF8-4B9D-41E1-9170-73D0FE2166B9}" destId="{0E2A06E1-12D7-4C48-983D-602E13CE7F0D}" srcOrd="1" destOrd="0" presId="urn:microsoft.com/office/officeart/2005/8/layout/orgChart1"/>
    <dgm:cxn modelId="{6BAF4145-1C81-4E59-B855-B889BC89FC89}" type="presParOf" srcId="{6286FEF8-4B9D-41E1-9170-73D0FE2166B9}" destId="{2FDCA641-009E-417C-ACA8-8F0C7408F8EE}" srcOrd="2" destOrd="0" presId="urn:microsoft.com/office/officeart/2005/8/layout/orgChart1"/>
    <dgm:cxn modelId="{FBA2D048-B449-4E2F-8C2D-8683E2018D6B}" type="presParOf" srcId="{E1B6461B-39E4-4D3C-8862-47C13A0878D5}" destId="{609E2F10-BC0B-4DC6-BB13-476C0E713D73}"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88AE3-D0B4-446B-9C20-CB2840DCF8B3}" type="doc">
      <dgm:prSet loTypeId="urn:microsoft.com/office/officeart/2005/8/layout/matrix3" loCatId="matrix" qsTypeId="urn:microsoft.com/office/officeart/2005/8/quickstyle/simple1" qsCatId="simple" csTypeId="urn:microsoft.com/office/officeart/2005/8/colors/accent6_1" csCatId="accent6" phldr="1"/>
      <dgm:spPr/>
      <dgm:t>
        <a:bodyPr/>
        <a:lstStyle/>
        <a:p>
          <a:endParaRPr lang="zh-TW" altLang="en-US"/>
        </a:p>
      </dgm:t>
    </dgm:pt>
    <dgm:pt modelId="{AEDE10BD-5594-4758-9868-9150C6E347A2}">
      <dgm:prSet phldrT="[文字]" custT="1"/>
      <dgm:spPr/>
      <dgm:t>
        <a:bodyPr anchor="t"/>
        <a:lstStyle/>
        <a:p>
          <a:pPr algn="ctr"/>
          <a:r>
            <a:rPr kumimoji="0" lang="en-US" altLang="zh-TW" sz="1400" b="1" dirty="0">
              <a:solidFill>
                <a:schemeClr val="tx1"/>
              </a:solidFill>
              <a:latin typeface="Calibri"/>
              <a:ea typeface="新細明體" panose="02020500000000000000" pitchFamily="18" charset="-120"/>
            </a:rPr>
            <a:t>Electric Vehicle</a:t>
          </a:r>
          <a:r>
            <a:rPr kumimoji="0" lang="zh-TW" altLang="en-US" sz="1400" b="1" dirty="0">
              <a:solidFill>
                <a:schemeClr val="tx1"/>
              </a:solidFill>
              <a:latin typeface="Calibri"/>
              <a:ea typeface="新細明體" panose="02020500000000000000" pitchFamily="18" charset="-120"/>
            </a:rPr>
            <a:t> </a:t>
          </a:r>
          <a:r>
            <a:rPr kumimoji="0" lang="en-US" altLang="zh-TW" sz="1400" b="1" dirty="0">
              <a:solidFill>
                <a:schemeClr val="tx1"/>
              </a:solidFill>
              <a:latin typeface="Calibri"/>
              <a:ea typeface="新細明體" panose="02020500000000000000" pitchFamily="18" charset="-120"/>
            </a:rPr>
            <a:t>Charging Station :</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Dispatching in Peak and Off-Peak Hour</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The Balance of Electrical Grid</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Keeping the Charging Quality</a:t>
          </a:r>
          <a:endParaRPr lang="zh-TW" altLang="en-US" sz="1400" b="0" dirty="0"/>
        </a:p>
      </dgm:t>
    </dgm:pt>
    <dgm:pt modelId="{02E5FA8A-B3AF-45FE-9A88-FA2FAB1BB58A}" type="parTrans" cxnId="{5B36D1F2-E0B1-4A5B-9EBE-82D1F73CF223}">
      <dgm:prSet/>
      <dgm:spPr/>
      <dgm:t>
        <a:bodyPr/>
        <a:lstStyle/>
        <a:p>
          <a:endParaRPr lang="zh-TW" altLang="en-US"/>
        </a:p>
      </dgm:t>
    </dgm:pt>
    <dgm:pt modelId="{3F15EC2B-4336-4FE7-8152-9F498AB03FCA}" type="sibTrans" cxnId="{5B36D1F2-E0B1-4A5B-9EBE-82D1F73CF223}">
      <dgm:prSet/>
      <dgm:spPr/>
      <dgm:t>
        <a:bodyPr/>
        <a:lstStyle/>
        <a:p>
          <a:endParaRPr lang="zh-TW" altLang="en-US"/>
        </a:p>
      </dgm:t>
    </dgm:pt>
    <dgm:pt modelId="{9075C389-B5ED-4E41-9B83-5757C497F9F8}">
      <dgm:prSet phldrT="[文字]" custT="1"/>
      <dgm:spPr/>
      <dgm:t>
        <a:bodyPr anchor="t"/>
        <a:lstStyle/>
        <a:p>
          <a:pPr algn="ctr">
            <a:buFont typeface="Arial" panose="020B0604020202020204" pitchFamily="34" charset="0"/>
            <a:buNone/>
          </a:pPr>
          <a:r>
            <a:rPr kumimoji="0" lang="en-US" altLang="zh-TW" sz="1400" b="1" dirty="0">
              <a:solidFill>
                <a:schemeClr val="tx1"/>
              </a:solidFill>
              <a:latin typeface="Calibri"/>
              <a:ea typeface="新細明體" panose="02020500000000000000" pitchFamily="18" charset="-120"/>
            </a:rPr>
            <a:t>Renewable Power Plant :</a:t>
          </a:r>
          <a:r>
            <a:rPr kumimoji="0" lang="zh-TW" altLang="en-US" sz="1400" b="1" dirty="0">
              <a:solidFill>
                <a:schemeClr val="tx1"/>
              </a:solidFill>
              <a:latin typeface="Calibri"/>
              <a:ea typeface="新細明體" panose="02020500000000000000" pitchFamily="18" charset="-120"/>
            </a:rPr>
            <a:t> </a:t>
          </a:r>
          <a:endParaRPr kumimoji="0" lang="en-US" altLang="zh-TW" sz="1400" b="1" dirty="0">
            <a:solidFill>
              <a:schemeClr val="tx1"/>
            </a:solidFill>
            <a:latin typeface="Calibri"/>
            <a:ea typeface="新細明體" panose="02020500000000000000" pitchFamily="18" charset="-120"/>
          </a:endParaRP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Smoothing of the Renewable Power Production Curve</a:t>
          </a:r>
          <a:r>
            <a:rPr kumimoji="0" lang="zh-TW" altLang="en-US" sz="1400" dirty="0">
              <a:solidFill>
                <a:schemeClr val="tx1"/>
              </a:solidFill>
              <a:latin typeface="Calibri"/>
              <a:ea typeface="新細明體" panose="02020500000000000000" pitchFamily="18" charset="-120"/>
            </a:rPr>
            <a:t> </a:t>
          </a:r>
          <a:endParaRPr kumimoji="0" lang="en-US" altLang="zh-TW" sz="1400" dirty="0">
            <a:solidFill>
              <a:schemeClr val="tx1"/>
            </a:solidFill>
            <a:latin typeface="Calibri"/>
            <a:ea typeface="新細明體" panose="02020500000000000000" pitchFamily="18" charset="-120"/>
          </a:endParaRP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Energy Transmission Over Time</a:t>
          </a:r>
          <a:endParaRPr lang="zh-TW" altLang="en-US" sz="1400" b="0" dirty="0"/>
        </a:p>
      </dgm:t>
    </dgm:pt>
    <dgm:pt modelId="{A0744E8B-2CA0-4722-A93E-613F8C4187A6}" type="parTrans" cxnId="{5BB9384D-7092-4D3C-B033-BF64F8519400}">
      <dgm:prSet/>
      <dgm:spPr/>
      <dgm:t>
        <a:bodyPr/>
        <a:lstStyle/>
        <a:p>
          <a:endParaRPr lang="zh-TW" altLang="en-US"/>
        </a:p>
      </dgm:t>
    </dgm:pt>
    <dgm:pt modelId="{0D3F590C-F94B-47B4-A146-FD9930A1EF4E}" type="sibTrans" cxnId="{5BB9384D-7092-4D3C-B033-BF64F8519400}">
      <dgm:prSet/>
      <dgm:spPr/>
      <dgm:t>
        <a:bodyPr/>
        <a:lstStyle/>
        <a:p>
          <a:endParaRPr lang="zh-TW" altLang="en-US"/>
        </a:p>
      </dgm:t>
    </dgm:pt>
    <dgm:pt modelId="{CF1F6E93-E5D3-48FD-9DC1-D5DB0BD36FE1}">
      <dgm:prSet phldrT="[文字]" custT="1"/>
      <dgm:spPr/>
      <dgm:t>
        <a:bodyPr anchor="t"/>
        <a:lstStyle/>
        <a:p>
          <a:pPr algn="ctr"/>
          <a:r>
            <a:rPr kumimoji="0" lang="en-US" altLang="zh-TW" sz="1400" b="1" dirty="0">
              <a:solidFill>
                <a:schemeClr val="tx1"/>
              </a:solidFill>
              <a:latin typeface="Calibri"/>
              <a:ea typeface="新細明體" panose="02020500000000000000" pitchFamily="18" charset="-120"/>
            </a:rPr>
            <a:t>High Energy User Clause :</a:t>
          </a:r>
        </a:p>
        <a:p>
          <a:pPr algn="l"/>
          <a:r>
            <a:rPr kumimoji="0" lang="en-US" altLang="zh-TW" sz="1400" dirty="0">
              <a:solidFill>
                <a:schemeClr val="tx1"/>
              </a:solidFill>
              <a:latin typeface="Calibri"/>
              <a:ea typeface="新細明體" panose="02020500000000000000" pitchFamily="18" charset="-120"/>
            </a:rPr>
            <a:t>The users whose contract capacity is over 5,000kWh a month are required to buy 10% of that from green source, or build energy storage in 5 years.</a:t>
          </a:r>
          <a:endParaRPr lang="zh-TW" altLang="en-US" sz="1400" b="0" dirty="0"/>
        </a:p>
      </dgm:t>
    </dgm:pt>
    <dgm:pt modelId="{83E22EBF-97C0-468A-A7E3-7EC659310FE6}" type="parTrans" cxnId="{6F699E41-47E3-40F0-B44C-A370DD221F59}">
      <dgm:prSet/>
      <dgm:spPr/>
      <dgm:t>
        <a:bodyPr/>
        <a:lstStyle/>
        <a:p>
          <a:endParaRPr lang="zh-TW" altLang="en-US"/>
        </a:p>
      </dgm:t>
    </dgm:pt>
    <dgm:pt modelId="{CFCD2038-FC03-4C5B-8A80-E60AE85ABB82}" type="sibTrans" cxnId="{6F699E41-47E3-40F0-B44C-A370DD221F59}">
      <dgm:prSet/>
      <dgm:spPr/>
      <dgm:t>
        <a:bodyPr/>
        <a:lstStyle/>
        <a:p>
          <a:endParaRPr lang="zh-TW" altLang="en-US"/>
        </a:p>
      </dgm:t>
    </dgm:pt>
    <dgm:pt modelId="{9B4FA9F9-0D13-4B60-A2B3-951BAD4A8024}">
      <dgm:prSet phldrT="[文字]" custT="1"/>
      <dgm:spPr/>
      <dgm:t>
        <a:bodyPr anchor="t"/>
        <a:lstStyle/>
        <a:p>
          <a:pPr algn="ctr">
            <a:buFont typeface="Arial" panose="020B0604020202020204" pitchFamily="34" charset="0"/>
            <a:buChar char="•"/>
          </a:pPr>
          <a:r>
            <a:rPr kumimoji="0" lang="en-US" altLang="zh-TW" sz="1400" b="1" dirty="0">
              <a:solidFill>
                <a:schemeClr val="tx1"/>
              </a:solidFill>
              <a:latin typeface="Calibri"/>
              <a:ea typeface="新細明體" panose="02020500000000000000" pitchFamily="18" charset="-120"/>
            </a:rPr>
            <a:t>Demands of Electric Companies :</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Dispatching</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The Stable of Electric Grid</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The Balance of User’s Load</a:t>
          </a:r>
          <a:endParaRPr lang="zh-TW" altLang="en-US" sz="1400" b="0" dirty="0"/>
        </a:p>
      </dgm:t>
    </dgm:pt>
    <dgm:pt modelId="{A8EB871F-A8C2-4D89-9E34-24AEE8A45A49}" type="parTrans" cxnId="{3776FAF4-FD25-420E-B1F4-CD3E88A2668E}">
      <dgm:prSet/>
      <dgm:spPr/>
      <dgm:t>
        <a:bodyPr/>
        <a:lstStyle/>
        <a:p>
          <a:endParaRPr lang="zh-TW" altLang="en-US"/>
        </a:p>
      </dgm:t>
    </dgm:pt>
    <dgm:pt modelId="{B15682AC-B58C-4F48-A924-F8853D22E00D}" type="sibTrans" cxnId="{3776FAF4-FD25-420E-B1F4-CD3E88A2668E}">
      <dgm:prSet/>
      <dgm:spPr/>
      <dgm:t>
        <a:bodyPr/>
        <a:lstStyle/>
        <a:p>
          <a:endParaRPr lang="zh-TW" altLang="en-US"/>
        </a:p>
      </dgm:t>
    </dgm:pt>
    <dgm:pt modelId="{AE44C47B-603A-4776-9FD7-C9C9A3067DE5}" type="pres">
      <dgm:prSet presAssocID="{5BF88AE3-D0B4-446B-9C20-CB2840DCF8B3}" presName="matrix" presStyleCnt="0">
        <dgm:presLayoutVars>
          <dgm:chMax val="1"/>
          <dgm:dir/>
          <dgm:resizeHandles val="exact"/>
        </dgm:presLayoutVars>
      </dgm:prSet>
      <dgm:spPr/>
    </dgm:pt>
    <dgm:pt modelId="{FF55232A-DE0A-4C8E-B780-3C3B6B70F0CC}" type="pres">
      <dgm:prSet presAssocID="{5BF88AE3-D0B4-446B-9C20-CB2840DCF8B3}" presName="diamond" presStyleLbl="bgShp" presStyleIdx="0" presStyleCnt="1" custLinFactNeighborX="-1140"/>
      <dgm:spPr/>
    </dgm:pt>
    <dgm:pt modelId="{2850B05C-1368-4BFF-B319-A4D4022F38A6}" type="pres">
      <dgm:prSet presAssocID="{5BF88AE3-D0B4-446B-9C20-CB2840DCF8B3}" presName="quad1" presStyleLbl="node1" presStyleIdx="0" presStyleCnt="4" custScaleX="100000" custScaleY="111109" custLinFactNeighborX="-12985" custLinFactNeighborY="0">
        <dgm:presLayoutVars>
          <dgm:chMax val="0"/>
          <dgm:chPref val="0"/>
          <dgm:bulletEnabled val="1"/>
        </dgm:presLayoutVars>
      </dgm:prSet>
      <dgm:spPr/>
    </dgm:pt>
    <dgm:pt modelId="{97A76767-E0A3-4283-9500-089AE9546DF3}" type="pres">
      <dgm:prSet presAssocID="{5BF88AE3-D0B4-446B-9C20-CB2840DCF8B3}" presName="quad2" presStyleLbl="node1" presStyleIdx="1" presStyleCnt="4" custScaleX="99459" custScaleY="107190" custLinFactNeighborX="14648" custLinFactNeighborY="-1215">
        <dgm:presLayoutVars>
          <dgm:chMax val="0"/>
          <dgm:chPref val="0"/>
          <dgm:bulletEnabled val="1"/>
        </dgm:presLayoutVars>
      </dgm:prSet>
      <dgm:spPr/>
    </dgm:pt>
    <dgm:pt modelId="{C6EE294B-AF50-4CDE-A59D-569B6495A788}" type="pres">
      <dgm:prSet presAssocID="{5BF88AE3-D0B4-446B-9C20-CB2840DCF8B3}" presName="quad3" presStyleLbl="node1" presStyleIdx="2" presStyleCnt="4" custScaleX="100614" custScaleY="114465" custLinFactNeighborX="-9058" custLinFactNeighborY="17127">
        <dgm:presLayoutVars>
          <dgm:chMax val="0"/>
          <dgm:chPref val="0"/>
          <dgm:bulletEnabled val="1"/>
        </dgm:presLayoutVars>
      </dgm:prSet>
      <dgm:spPr/>
    </dgm:pt>
    <dgm:pt modelId="{F952A6B1-F242-4EB7-AB8D-9DBDBC574EE7}" type="pres">
      <dgm:prSet presAssocID="{5BF88AE3-D0B4-446B-9C20-CB2840DCF8B3}" presName="quad4" presStyleLbl="node1" presStyleIdx="3" presStyleCnt="4" custScaleX="100000" custScaleY="112013" custLinFactNeighborX="12386" custLinFactNeighborY="18471">
        <dgm:presLayoutVars>
          <dgm:chMax val="0"/>
          <dgm:chPref val="0"/>
          <dgm:bulletEnabled val="1"/>
        </dgm:presLayoutVars>
      </dgm:prSet>
      <dgm:spPr/>
    </dgm:pt>
  </dgm:ptLst>
  <dgm:cxnLst>
    <dgm:cxn modelId="{6F29120D-E40D-478B-97C2-006D9DDBD407}" type="presOf" srcId="{AEDE10BD-5594-4758-9868-9150C6E347A2}" destId="{2850B05C-1368-4BFF-B319-A4D4022F38A6}" srcOrd="0" destOrd="0" presId="urn:microsoft.com/office/officeart/2005/8/layout/matrix3"/>
    <dgm:cxn modelId="{6F699E41-47E3-40F0-B44C-A370DD221F59}" srcId="{5BF88AE3-D0B4-446B-9C20-CB2840DCF8B3}" destId="{CF1F6E93-E5D3-48FD-9DC1-D5DB0BD36FE1}" srcOrd="2" destOrd="0" parTransId="{83E22EBF-97C0-468A-A7E3-7EC659310FE6}" sibTransId="{CFCD2038-FC03-4C5B-8A80-E60AE85ABB82}"/>
    <dgm:cxn modelId="{5BB9384D-7092-4D3C-B033-BF64F8519400}" srcId="{5BF88AE3-D0B4-446B-9C20-CB2840DCF8B3}" destId="{9075C389-B5ED-4E41-9B83-5757C497F9F8}" srcOrd="1" destOrd="0" parTransId="{A0744E8B-2CA0-4722-A93E-613F8C4187A6}" sibTransId="{0D3F590C-F94B-47B4-A146-FD9930A1EF4E}"/>
    <dgm:cxn modelId="{A0BDD94D-8CDE-4316-9262-0FD485CE4A73}" type="presOf" srcId="{9B4FA9F9-0D13-4B60-A2B3-951BAD4A8024}" destId="{F952A6B1-F242-4EB7-AB8D-9DBDBC574EE7}" srcOrd="0" destOrd="0" presId="urn:microsoft.com/office/officeart/2005/8/layout/matrix3"/>
    <dgm:cxn modelId="{C0A74099-7969-4287-8DA3-3C625F7A3CF1}" type="presOf" srcId="{CF1F6E93-E5D3-48FD-9DC1-D5DB0BD36FE1}" destId="{C6EE294B-AF50-4CDE-A59D-569B6495A788}" srcOrd="0" destOrd="0" presId="urn:microsoft.com/office/officeart/2005/8/layout/matrix3"/>
    <dgm:cxn modelId="{99106299-8A6B-4400-AE57-E92253D316D4}" type="presOf" srcId="{5BF88AE3-D0B4-446B-9C20-CB2840DCF8B3}" destId="{AE44C47B-603A-4776-9FD7-C9C9A3067DE5}" srcOrd="0" destOrd="0" presId="urn:microsoft.com/office/officeart/2005/8/layout/matrix3"/>
    <dgm:cxn modelId="{652432ED-BE0C-4BE1-9290-A322B47F0586}" type="presOf" srcId="{9075C389-B5ED-4E41-9B83-5757C497F9F8}" destId="{97A76767-E0A3-4283-9500-089AE9546DF3}" srcOrd="0" destOrd="0" presId="urn:microsoft.com/office/officeart/2005/8/layout/matrix3"/>
    <dgm:cxn modelId="{5B36D1F2-E0B1-4A5B-9EBE-82D1F73CF223}" srcId="{5BF88AE3-D0B4-446B-9C20-CB2840DCF8B3}" destId="{AEDE10BD-5594-4758-9868-9150C6E347A2}" srcOrd="0" destOrd="0" parTransId="{02E5FA8A-B3AF-45FE-9A88-FA2FAB1BB58A}" sibTransId="{3F15EC2B-4336-4FE7-8152-9F498AB03FCA}"/>
    <dgm:cxn modelId="{3776FAF4-FD25-420E-B1F4-CD3E88A2668E}" srcId="{5BF88AE3-D0B4-446B-9C20-CB2840DCF8B3}" destId="{9B4FA9F9-0D13-4B60-A2B3-951BAD4A8024}" srcOrd="3" destOrd="0" parTransId="{A8EB871F-A8C2-4D89-9E34-24AEE8A45A49}" sibTransId="{B15682AC-B58C-4F48-A924-F8853D22E00D}"/>
    <dgm:cxn modelId="{493C20DA-3839-40C7-BFB6-A9B637172434}" type="presParOf" srcId="{AE44C47B-603A-4776-9FD7-C9C9A3067DE5}" destId="{FF55232A-DE0A-4C8E-B780-3C3B6B70F0CC}" srcOrd="0" destOrd="0" presId="urn:microsoft.com/office/officeart/2005/8/layout/matrix3"/>
    <dgm:cxn modelId="{975535E6-E886-4B2F-9676-29A9D221955E}" type="presParOf" srcId="{AE44C47B-603A-4776-9FD7-C9C9A3067DE5}" destId="{2850B05C-1368-4BFF-B319-A4D4022F38A6}" srcOrd="1" destOrd="0" presId="urn:microsoft.com/office/officeart/2005/8/layout/matrix3"/>
    <dgm:cxn modelId="{8C7FA824-68E3-41D7-A19C-B5B261BC2C5F}" type="presParOf" srcId="{AE44C47B-603A-4776-9FD7-C9C9A3067DE5}" destId="{97A76767-E0A3-4283-9500-089AE9546DF3}" srcOrd="2" destOrd="0" presId="urn:microsoft.com/office/officeart/2005/8/layout/matrix3"/>
    <dgm:cxn modelId="{F6F2761E-93B6-4354-886B-3E4A040CA8DE}" type="presParOf" srcId="{AE44C47B-603A-4776-9FD7-C9C9A3067DE5}" destId="{C6EE294B-AF50-4CDE-A59D-569B6495A788}" srcOrd="3" destOrd="0" presId="urn:microsoft.com/office/officeart/2005/8/layout/matrix3"/>
    <dgm:cxn modelId="{61567499-FB5A-44F7-B790-D0231B8476FB}" type="presParOf" srcId="{AE44C47B-603A-4776-9FD7-C9C9A3067DE5}" destId="{F952A6B1-F242-4EB7-AB8D-9DBDBC574EE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0827A-80C5-4290-9333-75AC8D6077DC}">
      <dsp:nvSpPr>
        <dsp:cNvPr id="0" name=""/>
        <dsp:cNvSpPr/>
      </dsp:nvSpPr>
      <dsp:spPr>
        <a:xfrm>
          <a:off x="4358353" y="825567"/>
          <a:ext cx="3600543" cy="722385"/>
        </a:xfrm>
        <a:custGeom>
          <a:avLst/>
          <a:gdLst/>
          <a:ahLst/>
          <a:cxnLst/>
          <a:rect l="0" t="0" r="0" b="0"/>
          <a:pathLst>
            <a:path>
              <a:moveTo>
                <a:pt x="0" y="0"/>
              </a:moveTo>
              <a:lnTo>
                <a:pt x="0" y="594843"/>
              </a:lnTo>
              <a:lnTo>
                <a:pt x="3600543" y="594843"/>
              </a:lnTo>
              <a:lnTo>
                <a:pt x="3600543" y="72238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EF010-7673-4E80-9A58-677364FFA490}">
      <dsp:nvSpPr>
        <dsp:cNvPr id="0" name=""/>
        <dsp:cNvSpPr/>
      </dsp:nvSpPr>
      <dsp:spPr>
        <a:xfrm>
          <a:off x="4358353" y="825567"/>
          <a:ext cx="2130775" cy="722385"/>
        </a:xfrm>
        <a:custGeom>
          <a:avLst/>
          <a:gdLst/>
          <a:ahLst/>
          <a:cxnLst/>
          <a:rect l="0" t="0" r="0" b="0"/>
          <a:pathLst>
            <a:path>
              <a:moveTo>
                <a:pt x="0" y="0"/>
              </a:moveTo>
              <a:lnTo>
                <a:pt x="0" y="594843"/>
              </a:lnTo>
              <a:lnTo>
                <a:pt x="2130775" y="594843"/>
              </a:lnTo>
              <a:lnTo>
                <a:pt x="2130775" y="72238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D8CC0B-EA73-43A3-873E-35A918B84222}">
      <dsp:nvSpPr>
        <dsp:cNvPr id="0" name=""/>
        <dsp:cNvSpPr/>
      </dsp:nvSpPr>
      <dsp:spPr>
        <a:xfrm>
          <a:off x="4358353" y="825567"/>
          <a:ext cx="661007" cy="722385"/>
        </a:xfrm>
        <a:custGeom>
          <a:avLst/>
          <a:gdLst/>
          <a:ahLst/>
          <a:cxnLst/>
          <a:rect l="0" t="0" r="0" b="0"/>
          <a:pathLst>
            <a:path>
              <a:moveTo>
                <a:pt x="0" y="0"/>
              </a:moveTo>
              <a:lnTo>
                <a:pt x="0" y="594843"/>
              </a:lnTo>
              <a:lnTo>
                <a:pt x="661007" y="594843"/>
              </a:lnTo>
              <a:lnTo>
                <a:pt x="661007" y="72238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297F08-A8DD-4F77-89C6-5B2E384AFE29}">
      <dsp:nvSpPr>
        <dsp:cNvPr id="0" name=""/>
        <dsp:cNvSpPr/>
      </dsp:nvSpPr>
      <dsp:spPr>
        <a:xfrm>
          <a:off x="3549591" y="825567"/>
          <a:ext cx="808761" cy="722385"/>
        </a:xfrm>
        <a:custGeom>
          <a:avLst/>
          <a:gdLst/>
          <a:ahLst/>
          <a:cxnLst/>
          <a:rect l="0" t="0" r="0" b="0"/>
          <a:pathLst>
            <a:path>
              <a:moveTo>
                <a:pt x="808761" y="0"/>
              </a:moveTo>
              <a:lnTo>
                <a:pt x="808761" y="594843"/>
              </a:lnTo>
              <a:lnTo>
                <a:pt x="0" y="594843"/>
              </a:lnTo>
              <a:lnTo>
                <a:pt x="0" y="72238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528A0-AA27-4ACE-844B-9F6A6151129C}">
      <dsp:nvSpPr>
        <dsp:cNvPr id="0" name=""/>
        <dsp:cNvSpPr/>
      </dsp:nvSpPr>
      <dsp:spPr>
        <a:xfrm>
          <a:off x="2079823" y="825567"/>
          <a:ext cx="2278529" cy="722385"/>
        </a:xfrm>
        <a:custGeom>
          <a:avLst/>
          <a:gdLst/>
          <a:ahLst/>
          <a:cxnLst/>
          <a:rect l="0" t="0" r="0" b="0"/>
          <a:pathLst>
            <a:path>
              <a:moveTo>
                <a:pt x="2278529" y="0"/>
              </a:moveTo>
              <a:lnTo>
                <a:pt x="2278529" y="594843"/>
              </a:lnTo>
              <a:lnTo>
                <a:pt x="0" y="594843"/>
              </a:lnTo>
              <a:lnTo>
                <a:pt x="0" y="72238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EBA591-264D-4F12-817C-549AEFF3E3A8}">
      <dsp:nvSpPr>
        <dsp:cNvPr id="0" name=""/>
        <dsp:cNvSpPr/>
      </dsp:nvSpPr>
      <dsp:spPr>
        <a:xfrm>
          <a:off x="610055" y="825567"/>
          <a:ext cx="3748297" cy="722385"/>
        </a:xfrm>
        <a:custGeom>
          <a:avLst/>
          <a:gdLst/>
          <a:ahLst/>
          <a:cxnLst/>
          <a:rect l="0" t="0" r="0" b="0"/>
          <a:pathLst>
            <a:path>
              <a:moveTo>
                <a:pt x="3748297" y="0"/>
              </a:moveTo>
              <a:lnTo>
                <a:pt x="3748297" y="594843"/>
              </a:lnTo>
              <a:lnTo>
                <a:pt x="0" y="594843"/>
              </a:lnTo>
              <a:lnTo>
                <a:pt x="0" y="72238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D98F4F-503B-4C12-ABE6-CDD40C625C50}">
      <dsp:nvSpPr>
        <dsp:cNvPr id="0" name=""/>
        <dsp:cNvSpPr/>
      </dsp:nvSpPr>
      <dsp:spPr>
        <a:xfrm>
          <a:off x="3751010" y="218225"/>
          <a:ext cx="1214684" cy="60734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t>TAYA Green Energy Technology</a:t>
          </a:r>
        </a:p>
      </dsp:txBody>
      <dsp:txXfrm>
        <a:off x="3751010" y="218225"/>
        <a:ext cx="1214684" cy="607342"/>
      </dsp:txXfrm>
    </dsp:sp>
    <dsp:sp modelId="{5630E455-2314-41A6-B432-92B543637EC7}">
      <dsp:nvSpPr>
        <dsp:cNvPr id="0" name=""/>
        <dsp:cNvSpPr/>
      </dsp:nvSpPr>
      <dsp:spPr>
        <a:xfrm>
          <a:off x="2713" y="1547952"/>
          <a:ext cx="1214684" cy="60734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TW" sz="1800" kern="1200" dirty="0" err="1"/>
            <a:t>Bosi</a:t>
          </a:r>
          <a:r>
            <a:rPr lang="en-US" altLang="zh-TW" sz="1800" kern="1200" dirty="0"/>
            <a:t> Solar Energy</a:t>
          </a:r>
          <a:endParaRPr lang="zh-TW" altLang="en-US" sz="1800" kern="1200" dirty="0"/>
        </a:p>
      </dsp:txBody>
      <dsp:txXfrm>
        <a:off x="2713" y="1547952"/>
        <a:ext cx="1214684" cy="607342"/>
      </dsp:txXfrm>
    </dsp:sp>
    <dsp:sp modelId="{031EF2D0-7EB0-47AA-B948-C0487ADB9659}">
      <dsp:nvSpPr>
        <dsp:cNvPr id="0" name=""/>
        <dsp:cNvSpPr/>
      </dsp:nvSpPr>
      <dsp:spPr>
        <a:xfrm>
          <a:off x="1472481" y="1547952"/>
          <a:ext cx="1214684" cy="60734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t>Touch Solar Power</a:t>
          </a:r>
          <a:endParaRPr lang="zh-TW" altLang="en-US" sz="1800" kern="1200" dirty="0"/>
        </a:p>
      </dsp:txBody>
      <dsp:txXfrm>
        <a:off x="1472481" y="1547952"/>
        <a:ext cx="1214684" cy="607342"/>
      </dsp:txXfrm>
    </dsp:sp>
    <dsp:sp modelId="{860E69A3-4F10-43E1-8FB9-55247F3721B7}">
      <dsp:nvSpPr>
        <dsp:cNvPr id="0" name=""/>
        <dsp:cNvSpPr/>
      </dsp:nvSpPr>
      <dsp:spPr>
        <a:xfrm>
          <a:off x="2942249" y="1547952"/>
          <a:ext cx="1214684" cy="60734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t>Bravo Solar Power</a:t>
          </a:r>
          <a:endParaRPr lang="zh-TW" altLang="en-US" sz="1800" kern="1200" dirty="0"/>
        </a:p>
      </dsp:txBody>
      <dsp:txXfrm>
        <a:off x="2942249" y="1547952"/>
        <a:ext cx="1214684" cy="607342"/>
      </dsp:txXfrm>
    </dsp:sp>
    <dsp:sp modelId="{D5357A07-6C75-49D1-B42F-908A828DF3CE}">
      <dsp:nvSpPr>
        <dsp:cNvPr id="0" name=""/>
        <dsp:cNvSpPr/>
      </dsp:nvSpPr>
      <dsp:spPr>
        <a:xfrm>
          <a:off x="4412017" y="1547952"/>
          <a:ext cx="1214684" cy="60734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t>Sin </a:t>
          </a:r>
          <a:r>
            <a:rPr lang="en-US" altLang="zh-TW" sz="1800" kern="1200" dirty="0" err="1"/>
            <a:t>Jhong</a:t>
          </a:r>
          <a:r>
            <a:rPr lang="en-US" altLang="zh-TW" sz="1800" kern="1200" dirty="0"/>
            <a:t> Solar Power</a:t>
          </a:r>
          <a:endParaRPr lang="zh-TW" altLang="en-US" sz="1800" kern="1200" dirty="0"/>
        </a:p>
      </dsp:txBody>
      <dsp:txXfrm>
        <a:off x="4412017" y="1547952"/>
        <a:ext cx="1214684" cy="607342"/>
      </dsp:txXfrm>
    </dsp:sp>
    <dsp:sp modelId="{42AA3290-DA2F-4AEA-BDF3-96C3A4E1D41B}">
      <dsp:nvSpPr>
        <dsp:cNvPr id="0" name=""/>
        <dsp:cNvSpPr/>
      </dsp:nvSpPr>
      <dsp:spPr>
        <a:xfrm>
          <a:off x="5881786" y="1547952"/>
          <a:ext cx="1214684" cy="60734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TW" sz="1800" kern="1200" dirty="0" err="1"/>
            <a:t>Jhih-Guang</a:t>
          </a:r>
          <a:r>
            <a:rPr lang="en-US" altLang="zh-TW" sz="1800" kern="1200" dirty="0"/>
            <a:t> Energy</a:t>
          </a:r>
          <a:endParaRPr lang="zh-TW" altLang="en-US" sz="1800" kern="1200" dirty="0"/>
        </a:p>
      </dsp:txBody>
      <dsp:txXfrm>
        <a:off x="5881786" y="1547952"/>
        <a:ext cx="1214684" cy="607342"/>
      </dsp:txXfrm>
    </dsp:sp>
    <dsp:sp modelId="{755AEB1B-4178-493F-BD58-41DF012E4CE8}">
      <dsp:nvSpPr>
        <dsp:cNvPr id="0" name=""/>
        <dsp:cNvSpPr/>
      </dsp:nvSpPr>
      <dsp:spPr>
        <a:xfrm>
          <a:off x="7351554" y="1547952"/>
          <a:ext cx="1214684" cy="60734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t>Bo Yao Power</a:t>
          </a:r>
          <a:endParaRPr lang="zh-TW" altLang="en-US" sz="1800" kern="1200" dirty="0"/>
        </a:p>
      </dsp:txBody>
      <dsp:txXfrm>
        <a:off x="7351554" y="1547952"/>
        <a:ext cx="1214684" cy="607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5232A-DE0A-4C8E-B780-3C3B6B70F0CC}">
      <dsp:nvSpPr>
        <dsp:cNvPr id="0" name=""/>
        <dsp:cNvSpPr/>
      </dsp:nvSpPr>
      <dsp:spPr>
        <a:xfrm>
          <a:off x="288029" y="0"/>
          <a:ext cx="5115280" cy="5115280"/>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0B05C-1368-4BFF-B319-A4D4022F38A6}">
      <dsp:nvSpPr>
        <dsp:cNvPr id="0" name=""/>
        <dsp:cNvSpPr/>
      </dsp:nvSpPr>
      <dsp:spPr>
        <a:xfrm>
          <a:off x="573250" y="375141"/>
          <a:ext cx="1994959" cy="221657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kumimoji="0" lang="en-US" altLang="zh-TW" sz="1400" b="1" kern="1200" dirty="0">
              <a:solidFill>
                <a:schemeClr val="tx1"/>
              </a:solidFill>
              <a:latin typeface="Calibri"/>
              <a:ea typeface="新細明體" panose="02020500000000000000" pitchFamily="18" charset="-120"/>
            </a:rPr>
            <a:t>Electric Vehicle</a:t>
          </a:r>
          <a:r>
            <a:rPr kumimoji="0" lang="zh-TW" altLang="en-US" sz="1400" b="1" kern="1200" dirty="0">
              <a:solidFill>
                <a:schemeClr val="tx1"/>
              </a:solidFill>
              <a:latin typeface="Calibri"/>
              <a:ea typeface="新細明體" panose="02020500000000000000" pitchFamily="18" charset="-120"/>
            </a:rPr>
            <a:t> </a:t>
          </a:r>
          <a:r>
            <a:rPr kumimoji="0" lang="en-US" altLang="zh-TW" sz="1400" b="1" kern="1200" dirty="0">
              <a:solidFill>
                <a:schemeClr val="tx1"/>
              </a:solidFill>
              <a:latin typeface="Calibri"/>
              <a:ea typeface="新細明體" panose="02020500000000000000" pitchFamily="18" charset="-120"/>
            </a:rPr>
            <a:t>Charging Station :</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Dispatching in Peak and Off-Peak Hour</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The Balance of Electrical Grid</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Keeping the Charging Quality</a:t>
          </a:r>
          <a:endParaRPr lang="zh-TW" altLang="en-US" sz="1400" b="0" kern="1200" dirty="0"/>
        </a:p>
      </dsp:txBody>
      <dsp:txXfrm>
        <a:off x="670636" y="472527"/>
        <a:ext cx="1800187" cy="2021807"/>
      </dsp:txXfrm>
    </dsp:sp>
    <dsp:sp modelId="{97A76767-E0A3-4283-9500-089AE9546DF3}">
      <dsp:nvSpPr>
        <dsp:cNvPr id="0" name=""/>
        <dsp:cNvSpPr/>
      </dsp:nvSpPr>
      <dsp:spPr>
        <a:xfrm>
          <a:off x="3272934" y="384597"/>
          <a:ext cx="1984166" cy="2138396"/>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Font typeface="Arial" panose="020B0604020202020204" pitchFamily="34" charset="0"/>
            <a:buNone/>
          </a:pPr>
          <a:r>
            <a:rPr kumimoji="0" lang="en-US" altLang="zh-TW" sz="1400" b="1" kern="1200" dirty="0">
              <a:solidFill>
                <a:schemeClr val="tx1"/>
              </a:solidFill>
              <a:latin typeface="Calibri"/>
              <a:ea typeface="新細明體" panose="02020500000000000000" pitchFamily="18" charset="-120"/>
            </a:rPr>
            <a:t>Renewable Power Plant :</a:t>
          </a:r>
          <a:r>
            <a:rPr kumimoji="0" lang="zh-TW" altLang="en-US" sz="1400" b="1" kern="1200" dirty="0">
              <a:solidFill>
                <a:schemeClr val="tx1"/>
              </a:solidFill>
              <a:latin typeface="Calibri"/>
              <a:ea typeface="新細明體" panose="02020500000000000000" pitchFamily="18" charset="-120"/>
            </a:rPr>
            <a:t> </a:t>
          </a:r>
          <a:endParaRPr kumimoji="0" lang="en-US" altLang="zh-TW" sz="1400" b="1" kern="1200" dirty="0">
            <a:solidFill>
              <a:schemeClr val="tx1"/>
            </a:solidFill>
            <a:latin typeface="Calibri"/>
            <a:ea typeface="新細明體" panose="02020500000000000000" pitchFamily="18"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Smoothing of the Renewable Power Production Curve</a:t>
          </a:r>
          <a:r>
            <a:rPr kumimoji="0" lang="zh-TW" altLang="en-US" sz="1400" kern="1200" dirty="0">
              <a:solidFill>
                <a:schemeClr val="tx1"/>
              </a:solidFill>
              <a:latin typeface="Calibri"/>
              <a:ea typeface="新細明體" panose="02020500000000000000" pitchFamily="18" charset="-120"/>
            </a:rPr>
            <a:t> </a:t>
          </a:r>
          <a:endParaRPr kumimoji="0" lang="en-US" altLang="zh-TW" sz="1400" kern="1200" dirty="0">
            <a:solidFill>
              <a:schemeClr val="tx1"/>
            </a:solidFill>
            <a:latin typeface="Calibri"/>
            <a:ea typeface="新細明體" panose="02020500000000000000" pitchFamily="18"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Energy Transmission Over Time</a:t>
          </a:r>
          <a:endParaRPr lang="zh-TW" altLang="en-US" sz="1400" b="0" kern="1200" dirty="0"/>
        </a:p>
      </dsp:txBody>
      <dsp:txXfrm>
        <a:off x="3369793" y="481456"/>
        <a:ext cx="1790448" cy="1944678"/>
      </dsp:txXfrm>
    </dsp:sp>
    <dsp:sp modelId="{C6EE294B-AF50-4CDE-A59D-569B6495A788}">
      <dsp:nvSpPr>
        <dsp:cNvPr id="0" name=""/>
        <dsp:cNvSpPr/>
      </dsp:nvSpPr>
      <dsp:spPr>
        <a:xfrm>
          <a:off x="645467" y="2831749"/>
          <a:ext cx="2007208" cy="228353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kumimoji="0" lang="en-US" altLang="zh-TW" sz="1400" b="1" kern="1200" dirty="0">
              <a:solidFill>
                <a:schemeClr val="tx1"/>
              </a:solidFill>
              <a:latin typeface="Calibri"/>
              <a:ea typeface="新細明體" panose="02020500000000000000" pitchFamily="18" charset="-120"/>
            </a:rPr>
            <a:t>High Energy User Clause :</a:t>
          </a:r>
        </a:p>
        <a:p>
          <a:pPr marL="0" lvl="0" indent="0" algn="l" defTabSz="622300">
            <a:lnSpc>
              <a:spcPct val="90000"/>
            </a:lnSpc>
            <a:spcBef>
              <a:spcPct val="0"/>
            </a:spcBef>
            <a:spcAft>
              <a:spcPct val="35000"/>
            </a:spcAft>
            <a:buNone/>
          </a:pPr>
          <a:r>
            <a:rPr kumimoji="0" lang="en-US" altLang="zh-TW" sz="1400" kern="1200" dirty="0">
              <a:solidFill>
                <a:schemeClr val="tx1"/>
              </a:solidFill>
              <a:latin typeface="Calibri"/>
              <a:ea typeface="新細明體" panose="02020500000000000000" pitchFamily="18" charset="-120"/>
            </a:rPr>
            <a:t>The users whose contract capacity is over 5,000kWh a month are required to buy 10% of that from green source, or build energy storage in 5 years.</a:t>
          </a:r>
          <a:endParaRPr lang="zh-TW" altLang="en-US" sz="1400" b="0" kern="1200" dirty="0"/>
        </a:p>
      </dsp:txBody>
      <dsp:txXfrm>
        <a:off x="743451" y="2929733"/>
        <a:ext cx="1811240" cy="2087562"/>
      </dsp:txXfrm>
    </dsp:sp>
    <dsp:sp modelId="{F952A6B1-F242-4EB7-AB8D-9DBDBC574EE7}">
      <dsp:nvSpPr>
        <dsp:cNvPr id="0" name=""/>
        <dsp:cNvSpPr/>
      </dsp:nvSpPr>
      <dsp:spPr>
        <a:xfrm>
          <a:off x="3227808" y="2880666"/>
          <a:ext cx="1994959" cy="223461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Font typeface="Arial" panose="020B0604020202020204" pitchFamily="34" charset="0"/>
            <a:buNone/>
          </a:pPr>
          <a:r>
            <a:rPr kumimoji="0" lang="en-US" altLang="zh-TW" sz="1400" b="1" kern="1200" dirty="0">
              <a:solidFill>
                <a:schemeClr val="tx1"/>
              </a:solidFill>
              <a:latin typeface="Calibri"/>
              <a:ea typeface="新細明體" panose="02020500000000000000" pitchFamily="18" charset="-120"/>
            </a:rPr>
            <a:t>Demands of Electric Companies :</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Dispatching</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The Stable of Electric Grid</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The Balance of User’s Load</a:t>
          </a:r>
          <a:endParaRPr lang="zh-TW" altLang="en-US" sz="1400" b="0" kern="1200" dirty="0"/>
        </a:p>
      </dsp:txBody>
      <dsp:txXfrm>
        <a:off x="3325194" y="2978052"/>
        <a:ext cx="1800187" cy="20398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日期版面配置區 5"/>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403AAE-F9CE-4A59-ABAF-CA039851ADC3}" type="datetimeFigureOut">
              <a:rPr lang="zh-TW" altLang="en-US" smtClean="0"/>
              <a:pPr/>
              <a:t>2023/03/22</a:t>
            </a:fld>
            <a:endParaRPr lang="zh-TW" altLang="en-US"/>
          </a:p>
        </p:txBody>
      </p:sp>
      <p:sp>
        <p:nvSpPr>
          <p:cNvPr id="7" name="頁首版面配置區 6"/>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8" name="頁尾版面配置區 7"/>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9" name="投影片編號版面配置區 8"/>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E07876C-552F-4041-A16C-F4192A3BD9A6}" type="slidenum">
              <a:rPr lang="zh-TW" altLang="en-US" smtClean="0"/>
              <a:pPr/>
              <a:t>‹#›</a:t>
            </a:fld>
            <a:endParaRPr lang="zh-TW" altLang="en-US"/>
          </a:p>
        </p:txBody>
      </p:sp>
    </p:spTree>
    <p:extLst>
      <p:ext uri="{BB962C8B-B14F-4D97-AF65-F5344CB8AC3E}">
        <p14:creationId xmlns:p14="http://schemas.microsoft.com/office/powerpoint/2010/main" val="2225123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320DAD1C-FFC9-479E-9156-38B2A50AC52C}" type="datetimeFigureOut">
              <a:rPr lang="zh-TW" altLang="en-US"/>
              <a:pPr>
                <a:defRPr/>
              </a:pPr>
              <a:t>2023/03/22</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ea typeface="新細明體" pitchFamily="18" charset="-120"/>
              </a:defRPr>
            </a:lvl1pPr>
          </a:lstStyle>
          <a:p>
            <a:pPr>
              <a:defRPr/>
            </a:pPr>
            <a:fld id="{8235659E-B7DC-4E80-9C47-71EF97D887BB}" type="slidenum">
              <a:rPr lang="zh-TW" altLang="en-US"/>
              <a:pPr>
                <a:defRPr/>
              </a:pPr>
              <a:t>‹#›</a:t>
            </a:fld>
            <a:endParaRPr lang="zh-TW" altLang="en-US"/>
          </a:p>
        </p:txBody>
      </p:sp>
    </p:spTree>
    <p:extLst>
      <p:ext uri="{BB962C8B-B14F-4D97-AF65-F5344CB8AC3E}">
        <p14:creationId xmlns:p14="http://schemas.microsoft.com/office/powerpoint/2010/main" val="3835851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235659E-B7DC-4E80-9C47-71EF97D887BB}" type="slidenum">
              <a:rPr lang="zh-TW" altLang="en-US" smtClean="0"/>
              <a:pPr>
                <a:defRPr/>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ps. </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台糖畜殖事業部</a:t>
            </a:r>
            <a:r>
              <a:rPr lang="en-US" altLang="zh-TW" sz="1200" kern="1200" dirty="0">
                <a:solidFill>
                  <a:schemeClr val="tx1"/>
                </a:solidFill>
                <a:effectLst/>
                <a:latin typeface="+mn-lt"/>
                <a:ea typeface="+mn-ea"/>
                <a:cs typeface="+mn-cs"/>
              </a:rPr>
              <a:t>2284.91kw+ </a:t>
            </a:r>
            <a:r>
              <a:rPr lang="zh-TW" altLang="zh-TW" sz="1200" kern="1200" dirty="0">
                <a:solidFill>
                  <a:schemeClr val="tx1"/>
                </a:solidFill>
                <a:effectLst/>
                <a:latin typeface="+mn-lt"/>
                <a:ea typeface="+mn-ea"/>
                <a:cs typeface="+mn-cs"/>
              </a:rPr>
              <a:t>台糖南區</a:t>
            </a:r>
            <a:r>
              <a:rPr lang="en-US" altLang="zh-TW" sz="1200" kern="1200" dirty="0">
                <a:solidFill>
                  <a:schemeClr val="tx1"/>
                </a:solidFill>
                <a:effectLst/>
                <a:latin typeface="+mn-lt"/>
                <a:ea typeface="+mn-ea"/>
                <a:cs typeface="+mn-cs"/>
              </a:rPr>
              <a:t>2,653.695kw+ </a:t>
            </a:r>
            <a:r>
              <a:rPr lang="zh-TW" altLang="zh-TW" sz="1200" kern="1200" dirty="0">
                <a:solidFill>
                  <a:schemeClr val="tx1"/>
                </a:solidFill>
                <a:effectLst/>
                <a:latin typeface="+mn-lt"/>
                <a:ea typeface="+mn-ea"/>
                <a:cs typeface="+mn-cs"/>
              </a:rPr>
              <a:t>東海豐</a:t>
            </a:r>
            <a:r>
              <a:rPr lang="en-US" altLang="zh-TW" sz="1200" kern="1200" dirty="0">
                <a:solidFill>
                  <a:schemeClr val="tx1"/>
                </a:solidFill>
                <a:effectLst/>
                <a:latin typeface="+mn-lt"/>
                <a:ea typeface="+mn-ea"/>
                <a:cs typeface="+mn-cs"/>
              </a:rPr>
              <a:t>1,997.75kw = 6,936.355KW </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學甲</a:t>
            </a:r>
            <a:r>
              <a:rPr lang="en-US" altLang="zh-TW" sz="1200" kern="1200" dirty="0">
                <a:solidFill>
                  <a:schemeClr val="tx1"/>
                </a:solidFill>
                <a:effectLst/>
                <a:latin typeface="+mn-lt"/>
                <a:ea typeface="+mn-ea"/>
                <a:cs typeface="+mn-cs"/>
              </a:rPr>
              <a:t> 75,696.60kw </a:t>
            </a:r>
            <a:endParaRPr lang="zh-TW" altLang="en-US" b="1" dirty="0"/>
          </a:p>
        </p:txBody>
      </p:sp>
    </p:spTree>
    <p:extLst>
      <p:ext uri="{BB962C8B-B14F-4D97-AF65-F5344CB8AC3E}">
        <p14:creationId xmlns:p14="http://schemas.microsoft.com/office/powerpoint/2010/main" val="301066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9</a:t>
            </a:fld>
            <a:endParaRPr lang="zh-TW" altLang="en-US"/>
          </a:p>
        </p:txBody>
      </p:sp>
    </p:spTree>
    <p:extLst>
      <p:ext uri="{BB962C8B-B14F-4D97-AF65-F5344CB8AC3E}">
        <p14:creationId xmlns:p14="http://schemas.microsoft.com/office/powerpoint/2010/main" val="388176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10</a:t>
            </a:fld>
            <a:endParaRPr lang="zh-TW" altLang="en-US"/>
          </a:p>
        </p:txBody>
      </p:sp>
    </p:spTree>
    <p:extLst>
      <p:ext uri="{BB962C8B-B14F-4D97-AF65-F5344CB8AC3E}">
        <p14:creationId xmlns:p14="http://schemas.microsoft.com/office/powerpoint/2010/main" val="396251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12</a:t>
            </a:fld>
            <a:endParaRPr lang="zh-TW" altLang="en-US"/>
          </a:p>
        </p:txBody>
      </p:sp>
    </p:spTree>
    <p:extLst>
      <p:ext uri="{BB962C8B-B14F-4D97-AF65-F5344CB8AC3E}">
        <p14:creationId xmlns:p14="http://schemas.microsoft.com/office/powerpoint/2010/main" val="2860223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solidFill>
                <a:prstClr val="black"/>
              </a:solidFill>
            </a:endParaRPr>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2023/03/22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2023/03/22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標題投影片">
    <p:spTree>
      <p:nvGrpSpPr>
        <p:cNvPr id="1" name=""/>
        <p:cNvGrpSpPr/>
        <p:nvPr/>
      </p:nvGrpSpPr>
      <p:grpSpPr>
        <a:xfrm>
          <a:off x="0" y="0"/>
          <a:ext cx="0" cy="0"/>
          <a:chOff x="0" y="0"/>
          <a:chExt cx="0" cy="0"/>
        </a:xfrm>
      </p:grpSpPr>
      <p:pic>
        <p:nvPicPr>
          <p:cNvPr id="1026" name="Picture 2" descr="P:\RW-Eason\wawa\大亞ppt&amp;簽名檔\ppt\大亞ppt空-06.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2"/>
          <p:cNvSpPr txBox="1">
            <a:spLocks/>
          </p:cNvSpPr>
          <p:nvPr userDrawn="1"/>
        </p:nvSpPr>
        <p:spPr>
          <a:xfrm>
            <a:off x="4860032" y="836712"/>
            <a:ext cx="3240360" cy="432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zh-TW" altLang="en-US" sz="1400" dirty="0"/>
          </a:p>
        </p:txBody>
      </p:sp>
      <p:sp>
        <p:nvSpPr>
          <p:cNvPr id="2" name="標題 1"/>
          <p:cNvSpPr>
            <a:spLocks noGrp="1"/>
          </p:cNvSpPr>
          <p:nvPr>
            <p:ph type="ctrTitle" hasCustomPrompt="1"/>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dirty="0"/>
              <a:t>簡報標題</a:t>
            </a:r>
            <a:r>
              <a:rPr lang="en-US" altLang="zh-TW" dirty="0"/>
              <a:t>(</a:t>
            </a:r>
            <a:r>
              <a:rPr lang="zh-TW" altLang="en-US" dirty="0"/>
              <a:t>微軟正黑體 </a:t>
            </a:r>
            <a:r>
              <a:rPr lang="en-US" altLang="zh-TW" dirty="0"/>
              <a:t>Bold  28pt)</a:t>
            </a:r>
            <a:endParaRPr lang="zh-TW" altLang="en-US" dirty="0"/>
          </a:p>
        </p:txBody>
      </p:sp>
      <p:sp>
        <p:nvSpPr>
          <p:cNvPr id="3" name="副標題 2"/>
          <p:cNvSpPr>
            <a:spLocks noGrp="1"/>
          </p:cNvSpPr>
          <p:nvPr>
            <p:ph type="subTitle" idx="1" hasCustomPrompt="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簡報次標題及附註</a:t>
            </a:r>
            <a:r>
              <a:rPr lang="en-US" altLang="zh-TW" dirty="0"/>
              <a:t>(</a:t>
            </a:r>
            <a:r>
              <a:rPr lang="zh-TW" altLang="en-US" dirty="0"/>
              <a:t>微軟正黑體 </a:t>
            </a:r>
            <a:r>
              <a:rPr lang="en-US" altLang="zh-TW" dirty="0"/>
              <a:t>Bold    20pt)</a:t>
            </a:r>
            <a:endParaRPr lang="zh-TW" altLang="en-US" dirty="0"/>
          </a:p>
        </p:txBody>
      </p:sp>
      <p:sp>
        <p:nvSpPr>
          <p:cNvPr id="13" name="內容版面配置區 12"/>
          <p:cNvSpPr>
            <a:spLocks noGrp="1"/>
          </p:cNvSpPr>
          <p:nvPr>
            <p:ph sz="quarter" idx="11" hasCustomPrompt="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r>
              <a:rPr lang="en-US" altLang="zh-TW" sz="1400" dirty="0"/>
              <a:t>Oct</a:t>
            </a:r>
            <a:r>
              <a:rPr lang="en-US" altLang="zh-TW" sz="1400" baseline="0" dirty="0"/>
              <a:t> 18, 2013 </a:t>
            </a:r>
            <a:r>
              <a:rPr lang="zh-TW" altLang="en-US" sz="1400" baseline="0" dirty="0"/>
              <a:t>單位或部門</a:t>
            </a:r>
            <a:r>
              <a:rPr lang="en-US" altLang="zh-TW" sz="1400" baseline="0" dirty="0"/>
              <a:t>(</a:t>
            </a:r>
            <a:r>
              <a:rPr lang="zh-TW" altLang="en-US" sz="1400" baseline="0" dirty="0"/>
              <a:t>微軟正黑體 </a:t>
            </a:r>
            <a:r>
              <a:rPr lang="en-US" altLang="zh-TW" sz="1400" baseline="0" dirty="0"/>
              <a:t>Regular &amp; Arial Regular 12pt )</a:t>
            </a:r>
            <a:endParaRPr lang="zh-TW" altLang="en-US" sz="1400" dirty="0"/>
          </a:p>
        </p:txBody>
      </p:sp>
      <p:sp>
        <p:nvSpPr>
          <p:cNvPr id="15" name="文字版面配置區 14"/>
          <p:cNvSpPr>
            <a:spLocks noGrp="1"/>
          </p:cNvSpPr>
          <p:nvPr>
            <p:ph type="body" sz="quarter" idx="12" hasCustomPrompt="1"/>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r>
              <a:rPr lang="zh-TW" altLang="en-US" sz="1400" baseline="0" dirty="0"/>
              <a:t>公司名稱</a:t>
            </a:r>
            <a:r>
              <a:rPr lang="en-US" altLang="zh-TW" sz="1400" baseline="0" dirty="0"/>
              <a:t>(</a:t>
            </a:r>
            <a:r>
              <a:rPr lang="zh-TW" altLang="en-US" sz="1400" baseline="0" dirty="0"/>
              <a:t>微軟正黑體 </a:t>
            </a:r>
            <a:r>
              <a:rPr lang="en-US" altLang="zh-TW" sz="1400" baseline="0" dirty="0"/>
              <a:t>Regular 14pt) </a:t>
            </a:r>
            <a:endParaRPr lang="zh-TW" altLang="en-US" sz="1400" dirty="0"/>
          </a:p>
        </p:txBody>
      </p:sp>
    </p:spTree>
    <p:extLst>
      <p:ext uri="{BB962C8B-B14F-4D97-AF65-F5344CB8AC3E}">
        <p14:creationId xmlns:p14="http://schemas.microsoft.com/office/powerpoint/2010/main" val="216746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C8EB7E5-4117-4682-ABCD-F35A9110AF63}" type="slidenum">
              <a:rPr lang="zh-TW" altLang="en-US" smtClean="0"/>
              <a:pPr>
                <a:defRPr/>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15424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03509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31363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9256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446368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02891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63502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P:\RW-Eason\wawa\大亞ppt&amp;簽名檔\ppt\大亞ppt空-0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1022920" y="1932240"/>
            <a:ext cx="8229600" cy="488648"/>
          </a:xfrm>
        </p:spPr>
        <p:txBody>
          <a:bodyPr>
            <a:normAutofit/>
          </a:bodyPr>
          <a:lstStyle>
            <a:lvl1pPr algn="l">
              <a:defRPr sz="2400">
                <a:solidFill>
                  <a:schemeClr val="bg1"/>
                </a:solidFill>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1022920" y="2536304"/>
            <a:ext cx="8229600" cy="532656"/>
          </a:xfrm>
        </p:spPr>
        <p:txBody>
          <a:bodyPr>
            <a:normAutofit/>
          </a:bodyPr>
          <a:lstStyle>
            <a:lvl1pPr marL="0" indent="0">
              <a:buNone/>
              <a:defRPr sz="1800">
                <a:solidFill>
                  <a:schemeClr val="bg1"/>
                </a:solidFill>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035067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89633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6" y="273049"/>
            <a:ext cx="3008313" cy="1162051"/>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09072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023532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61991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2"/>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2"/>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480971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標題投影片">
    <p:spTree>
      <p:nvGrpSpPr>
        <p:cNvPr id="1" name=""/>
        <p:cNvGrpSpPr/>
        <p:nvPr/>
      </p:nvGrpSpPr>
      <p:grpSpPr>
        <a:xfrm>
          <a:off x="0" y="0"/>
          <a:ext cx="0" cy="0"/>
          <a:chOff x="0" y="0"/>
          <a:chExt cx="0" cy="0"/>
        </a:xfrm>
      </p:grpSpPr>
      <p:pic>
        <p:nvPicPr>
          <p:cNvPr id="1026" name="Picture 2" descr="P:\RW-Eason\wawa\大亞ppt&amp;簽名檔\ppt\大亞ppt空-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2"/>
          <p:cNvSpPr txBox="1">
            <a:spLocks/>
          </p:cNvSpPr>
          <p:nvPr/>
        </p:nvSpPr>
        <p:spPr>
          <a:xfrm>
            <a:off x="4860032" y="836713"/>
            <a:ext cx="3240360" cy="432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zh-TW" altLang="en-US" sz="1400" dirty="0"/>
          </a:p>
        </p:txBody>
      </p:sp>
      <p:sp>
        <p:nvSpPr>
          <p:cNvPr id="2" name="標題 1"/>
          <p:cNvSpPr>
            <a:spLocks noGrp="1"/>
          </p:cNvSpPr>
          <p:nvPr>
            <p:ph type="ctrTitle" hasCustomPrompt="1"/>
          </p:nvPr>
        </p:nvSpPr>
        <p:spPr>
          <a:xfrm>
            <a:off x="1043608" y="2634482"/>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dirty="0"/>
              <a:t>簡報標題</a:t>
            </a:r>
            <a:r>
              <a:rPr lang="en-US" altLang="zh-TW" dirty="0"/>
              <a:t>(</a:t>
            </a:r>
            <a:r>
              <a:rPr lang="zh-TW" altLang="en-US" dirty="0"/>
              <a:t>微軟正黑體 </a:t>
            </a:r>
            <a:r>
              <a:rPr lang="en-US" altLang="zh-TW" dirty="0"/>
              <a:t>Bold  28pt)</a:t>
            </a:r>
            <a:endParaRPr lang="zh-TW" altLang="en-US" dirty="0"/>
          </a:p>
        </p:txBody>
      </p:sp>
      <p:sp>
        <p:nvSpPr>
          <p:cNvPr id="3" name="副標題 2"/>
          <p:cNvSpPr>
            <a:spLocks noGrp="1"/>
          </p:cNvSpPr>
          <p:nvPr>
            <p:ph type="subTitle" idx="1" hasCustomPrompt="1"/>
          </p:nvPr>
        </p:nvSpPr>
        <p:spPr>
          <a:xfrm>
            <a:off x="1043608" y="3140717"/>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簡報次標題及附註</a:t>
            </a:r>
            <a:r>
              <a:rPr lang="en-US" altLang="zh-TW" dirty="0"/>
              <a:t>(</a:t>
            </a:r>
            <a:r>
              <a:rPr lang="zh-TW" altLang="en-US" dirty="0"/>
              <a:t>微軟正黑體 </a:t>
            </a:r>
            <a:r>
              <a:rPr lang="en-US" altLang="zh-TW" dirty="0"/>
              <a:t>Bold    20pt)</a:t>
            </a:r>
            <a:endParaRPr lang="zh-TW" altLang="en-US" dirty="0"/>
          </a:p>
        </p:txBody>
      </p:sp>
      <p:sp>
        <p:nvSpPr>
          <p:cNvPr id="13" name="內容版面配置區 12"/>
          <p:cNvSpPr>
            <a:spLocks noGrp="1"/>
          </p:cNvSpPr>
          <p:nvPr>
            <p:ph sz="quarter" idx="11" hasCustomPrompt="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r>
              <a:rPr lang="en-US" altLang="zh-TW" sz="1400" dirty="0"/>
              <a:t>Oct</a:t>
            </a:r>
            <a:r>
              <a:rPr lang="en-US" altLang="zh-TW" sz="1400" baseline="0" dirty="0"/>
              <a:t> 18, 2013 </a:t>
            </a:r>
            <a:r>
              <a:rPr lang="zh-TW" altLang="en-US" sz="1400" baseline="0" dirty="0"/>
              <a:t>單位或部門</a:t>
            </a:r>
            <a:r>
              <a:rPr lang="en-US" altLang="zh-TW" sz="1400" baseline="0" dirty="0"/>
              <a:t>(</a:t>
            </a:r>
            <a:r>
              <a:rPr lang="zh-TW" altLang="en-US" sz="1400" baseline="0" dirty="0"/>
              <a:t>微軟正黑體 </a:t>
            </a:r>
            <a:r>
              <a:rPr lang="en-US" altLang="zh-TW" sz="1400" baseline="0" dirty="0"/>
              <a:t>Regular &amp; Arial Regular 12pt )</a:t>
            </a:r>
            <a:endParaRPr lang="zh-TW" altLang="en-US" sz="1400" dirty="0"/>
          </a:p>
        </p:txBody>
      </p:sp>
      <p:sp>
        <p:nvSpPr>
          <p:cNvPr id="15" name="文字版面配置區 14"/>
          <p:cNvSpPr>
            <a:spLocks noGrp="1"/>
          </p:cNvSpPr>
          <p:nvPr>
            <p:ph type="body" sz="quarter" idx="12" hasCustomPrompt="1"/>
          </p:nvPr>
        </p:nvSpPr>
        <p:spPr>
          <a:xfrm>
            <a:off x="4227096" y="811813"/>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r>
              <a:rPr lang="zh-TW" altLang="en-US" sz="1400" baseline="0" dirty="0"/>
              <a:t>公司名稱</a:t>
            </a:r>
            <a:r>
              <a:rPr lang="en-US" altLang="zh-TW" sz="1400" baseline="0" dirty="0"/>
              <a:t>(</a:t>
            </a:r>
            <a:r>
              <a:rPr lang="zh-TW" altLang="en-US" sz="1400" baseline="0" dirty="0"/>
              <a:t>微軟正黑體 </a:t>
            </a:r>
            <a:r>
              <a:rPr lang="en-US" altLang="zh-TW" sz="1400" baseline="0" dirty="0"/>
              <a:t>Regular 14pt) </a:t>
            </a:r>
            <a:endParaRPr lang="zh-TW" altLang="en-US" sz="1400" dirty="0"/>
          </a:p>
        </p:txBody>
      </p:sp>
    </p:spTree>
    <p:extLst>
      <p:ext uri="{BB962C8B-B14F-4D97-AF65-F5344CB8AC3E}">
        <p14:creationId xmlns:p14="http://schemas.microsoft.com/office/powerpoint/2010/main" val="2165570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C8EB7E5-4117-4682-ABCD-F35A9110AF63}" type="slidenum">
              <a:rPr lang="zh-TW" altLang="en-US" smtClean="0"/>
              <a:pPr>
                <a:defRPr/>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546977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440982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2023/03/22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75332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8" name="文字版面配置區 7"/>
          <p:cNvSpPr>
            <a:spLocks noGrp="1"/>
          </p:cNvSpPr>
          <p:nvPr>
            <p:ph type="body" sz="quarter" idx="13"/>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2023/03/22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555946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2023/03/22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157579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extLst>
      <p:ext uri="{BB962C8B-B14F-4D97-AF65-F5344CB8AC3E}">
        <p14:creationId xmlns:p14="http://schemas.microsoft.com/office/powerpoint/2010/main" val="342278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fld id="{30C38663-EBB9-45C5-96F9-F60323051C36}" type="datetimeFigureOut">
              <a:rPr lang="zh-TW" altLang="en-US" smtClean="0"/>
              <a:pPr/>
              <a:t>2023/03/22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44001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Picture 2" descr="C:\Users\easoncl.chien\Desktop\ppt\大亞ppt-09.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9030" indent="0" algn="ctr">
              <a:buNone/>
              <a:defRPr>
                <a:solidFill>
                  <a:schemeClr val="tx1">
                    <a:tint val="75000"/>
                  </a:schemeClr>
                </a:solidFill>
              </a:defRPr>
            </a:lvl2pPr>
            <a:lvl3pPr marL="698060" indent="0" algn="ctr">
              <a:buNone/>
              <a:defRPr>
                <a:solidFill>
                  <a:schemeClr val="tx1">
                    <a:tint val="75000"/>
                  </a:schemeClr>
                </a:solidFill>
              </a:defRPr>
            </a:lvl3pPr>
            <a:lvl4pPr marL="1047091" indent="0" algn="ctr">
              <a:buNone/>
              <a:defRPr>
                <a:solidFill>
                  <a:schemeClr val="tx1">
                    <a:tint val="75000"/>
                  </a:schemeClr>
                </a:solidFill>
              </a:defRPr>
            </a:lvl4pPr>
            <a:lvl5pPr marL="1396121" indent="0" algn="ctr">
              <a:buNone/>
              <a:defRPr>
                <a:solidFill>
                  <a:schemeClr val="tx1">
                    <a:tint val="75000"/>
                  </a:schemeClr>
                </a:solidFill>
              </a:defRPr>
            </a:lvl5pPr>
            <a:lvl6pPr marL="1745151" indent="0" algn="ctr">
              <a:buNone/>
              <a:defRPr>
                <a:solidFill>
                  <a:schemeClr val="tx1">
                    <a:tint val="75000"/>
                  </a:schemeClr>
                </a:solidFill>
              </a:defRPr>
            </a:lvl6pPr>
            <a:lvl7pPr marL="2094180" indent="0" algn="ctr">
              <a:buNone/>
              <a:defRPr>
                <a:solidFill>
                  <a:schemeClr val="tx1">
                    <a:tint val="75000"/>
                  </a:schemeClr>
                </a:solidFill>
              </a:defRPr>
            </a:lvl7pPr>
            <a:lvl8pPr marL="2443211" indent="0" algn="ctr">
              <a:buNone/>
              <a:defRPr>
                <a:solidFill>
                  <a:schemeClr val="tx1">
                    <a:tint val="75000"/>
                  </a:schemeClr>
                </a:solidFill>
              </a:defRPr>
            </a:lvl8pPr>
            <a:lvl9pPr marL="2792242"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5DFEE25-ABFD-4B11-8BE4-62F5068DCDA3}" type="slidenum">
              <a:rPr lang="zh-TW" altLang="en-US" smtClean="0"/>
              <a:pPr/>
              <a:t>‹#›</a:t>
            </a:fld>
            <a:endParaRPr lang="zh-TW"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59495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5949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2023/03/22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ea typeface="新細明體" pitchFamily="18" charset="-120"/>
              </a:defRPr>
            </a:lvl1pPr>
          </a:lstStyle>
          <a:p>
            <a:pPr>
              <a:defRPr/>
            </a:pPr>
            <a:fld id="{9A55D161-D009-4FA8-971D-BA54D78762E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45"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66045335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png"/><Relationship Id="rId1" Type="http://schemas.openxmlformats.org/officeDocument/2006/relationships/slideLayout" Target="../slideLayouts/slideLayout16.xml"/><Relationship Id="rId5" Type="http://schemas.openxmlformats.org/officeDocument/2006/relationships/image" Target="../media/image14.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3.em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1.png"/><Relationship Id="rId7" Type="http://schemas.openxmlformats.org/officeDocument/2006/relationships/diagramQuickStyle" Target="../diagrams/quickStyle1.xml"/><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2.sv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47750" y="2440683"/>
            <a:ext cx="7772400" cy="433388"/>
          </a:xfrm>
        </p:spPr>
        <p:txBody>
          <a:bodyPr rtlCol="0">
            <a:noAutofit/>
          </a:bodyPr>
          <a:lstStyle/>
          <a:p>
            <a:pPr eaLnBrk="1" fontAlgn="auto" hangingPunct="1">
              <a:spcAft>
                <a:spcPts val="0"/>
              </a:spcAft>
              <a:defRPr/>
            </a:pPr>
            <a:r>
              <a:rPr lang="en-US" altLang="zh-TW" dirty="0"/>
              <a:t>2022</a:t>
            </a:r>
            <a:r>
              <a:rPr lang="zh-TW" altLang="en-US" dirty="0"/>
              <a:t> </a:t>
            </a:r>
            <a:r>
              <a:rPr lang="en-US" altLang="zh-TW" dirty="0"/>
              <a:t>Results Presentation</a:t>
            </a:r>
            <a:endParaRPr lang="zh-TW" altLang="en-US" dirty="0"/>
          </a:p>
        </p:txBody>
      </p:sp>
      <p:sp>
        <p:nvSpPr>
          <p:cNvPr id="5" name="副標題 4"/>
          <p:cNvSpPr>
            <a:spLocks noGrp="1"/>
          </p:cNvSpPr>
          <p:nvPr>
            <p:ph type="subTitle" idx="1"/>
          </p:nvPr>
        </p:nvSpPr>
        <p:spPr>
          <a:xfrm>
            <a:off x="1042988" y="3282950"/>
            <a:ext cx="7777162" cy="360363"/>
          </a:xfrm>
        </p:spPr>
        <p:txBody>
          <a:bodyPr rtlCol="0">
            <a:normAutofit fontScale="85000" lnSpcReduction="20000"/>
          </a:bodyPr>
          <a:lstStyle/>
          <a:p>
            <a:pPr eaLnBrk="1" fontAlgn="auto" hangingPunct="1">
              <a:spcAft>
                <a:spcPts val="0"/>
              </a:spcAft>
              <a:defRPr/>
            </a:pPr>
            <a:r>
              <a:rPr lang="en-US" altLang="zh-TW" sz="2400" dirty="0"/>
              <a:t>TA YA</a:t>
            </a:r>
            <a:r>
              <a:rPr lang="zh-TW" altLang="en-US" sz="2400" dirty="0"/>
              <a:t> </a:t>
            </a:r>
            <a:r>
              <a:rPr lang="en-US" altLang="zh-TW" sz="2400" dirty="0"/>
              <a:t>Group Overview &amp; Financial Highlights</a:t>
            </a:r>
            <a:endParaRPr lang="zh-TW" altLang="en-US" sz="2400" dirty="0"/>
          </a:p>
          <a:p>
            <a:pPr eaLnBrk="1" fontAlgn="auto" hangingPunct="1">
              <a:spcAft>
                <a:spcPts val="0"/>
              </a:spcAft>
              <a:buFont typeface="Arial" panose="020B0604020202020204" pitchFamily="34" charset="0"/>
              <a:buNone/>
              <a:defRPr/>
            </a:pPr>
            <a:endParaRPr lang="zh-TW" altLang="en-US" dirty="0"/>
          </a:p>
        </p:txBody>
      </p:sp>
      <p:sp>
        <p:nvSpPr>
          <p:cNvPr id="8195" name="內容版面配置區 5"/>
          <p:cNvSpPr>
            <a:spLocks noGrp="1"/>
          </p:cNvSpPr>
          <p:nvPr>
            <p:ph sz="quarter" idx="11"/>
          </p:nvPr>
        </p:nvSpPr>
        <p:spPr>
          <a:xfrm>
            <a:off x="1073499" y="3859213"/>
            <a:ext cx="7704137" cy="431800"/>
          </a:xfrm>
        </p:spPr>
        <p:txBody>
          <a:bodyPr>
            <a:normAutofit/>
          </a:bodyPr>
          <a:lstStyle/>
          <a:p>
            <a:pPr eaLnBrk="1" hangingPunct="1"/>
            <a:r>
              <a:rPr lang="en-US" altLang="zh-TW" sz="1800" dirty="0"/>
              <a:t>Company Spokesman</a:t>
            </a:r>
            <a:r>
              <a:rPr lang="zh-TW" altLang="en-US" sz="1800" dirty="0"/>
              <a:t>：</a:t>
            </a:r>
            <a:r>
              <a:rPr lang="en-US" altLang="zh-TW" sz="1800" dirty="0" err="1">
                <a:cs typeface="Times New Roman" pitchFamily="18" charset="0"/>
              </a:rPr>
              <a:t>Chen,Chung-Kuang</a:t>
            </a:r>
            <a:r>
              <a:rPr lang="en-US" altLang="zh-TW" sz="1800" dirty="0">
                <a:cs typeface="Times New Roman" pitchFamily="18" charset="0"/>
              </a:rPr>
              <a:t> </a:t>
            </a:r>
            <a:endParaRPr lang="zh-TW" altLang="en-US" sz="1800" dirty="0"/>
          </a:p>
        </p:txBody>
      </p:sp>
      <p:sp>
        <p:nvSpPr>
          <p:cNvPr id="8196" name="文字版面配置區 6"/>
          <p:cNvSpPr>
            <a:spLocks noGrp="1"/>
          </p:cNvSpPr>
          <p:nvPr>
            <p:ph type="body" sz="quarter" idx="12"/>
          </p:nvPr>
        </p:nvSpPr>
        <p:spPr>
          <a:xfrm>
            <a:off x="4227513" y="811213"/>
            <a:ext cx="4895850" cy="601662"/>
          </a:xfrm>
        </p:spPr>
        <p:txBody>
          <a:bodyPr/>
          <a:lstStyle/>
          <a:p>
            <a:pPr eaLnBrk="1" hangingPunct="1"/>
            <a:r>
              <a:rPr lang="en-US" altLang="zh-TW" dirty="0"/>
              <a:t>TA YA ELECTRIC WIRE &amp; CABLE CO., LTD.</a:t>
            </a:r>
          </a:p>
          <a:p>
            <a:pPr eaLnBrk="1" hangingPunct="1"/>
            <a:r>
              <a:rPr lang="en-US" altLang="zh-TW" dirty="0"/>
              <a:t>Stock  Code: 1609</a:t>
            </a:r>
            <a:endParaRPr lang="zh-TW" altLang="en-US" dirty="0"/>
          </a:p>
        </p:txBody>
      </p:sp>
      <p:sp>
        <p:nvSpPr>
          <p:cNvPr id="8" name="矩形 7"/>
          <p:cNvSpPr/>
          <p:nvPr/>
        </p:nvSpPr>
        <p:spPr>
          <a:xfrm>
            <a:off x="1042988" y="4291013"/>
            <a:ext cx="3312988" cy="431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TW" sz="2000" dirty="0">
                <a:solidFill>
                  <a:schemeClr val="tx1">
                    <a:lumMod val="50000"/>
                    <a:lumOff val="50000"/>
                  </a:schemeClr>
                </a:solidFill>
                <a:latin typeface="微軟正黑體" pitchFamily="34" charset="-120"/>
                <a:ea typeface="微軟正黑體" pitchFamily="34" charset="-120"/>
              </a:rPr>
              <a:t>2023/03/27</a:t>
            </a:r>
            <a:endParaRPr kumimoji="0" lang="zh-TW" altLang="en-US" sz="2000" dirty="0">
              <a:solidFill>
                <a:schemeClr val="tx1">
                  <a:lumMod val="50000"/>
                  <a:lumOff val="50000"/>
                </a:schemeClr>
              </a:solidFill>
              <a:latin typeface="微軟正黑體" pitchFamily="34" charset="-120"/>
              <a:ea typeface="微軟正黑體"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1C2D9711-DB2B-B41E-592B-4EBEBA769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332656"/>
            <a:ext cx="6128659" cy="4330430"/>
          </a:xfrm>
          <a:prstGeom prst="rect">
            <a:avLst/>
          </a:prstGeom>
        </p:spPr>
      </p:pic>
      <p:sp>
        <p:nvSpPr>
          <p:cNvPr id="7" name="文字方塊 6">
            <a:extLst>
              <a:ext uri="{FF2B5EF4-FFF2-40B4-BE49-F238E27FC236}">
                <a16:creationId xmlns:a16="http://schemas.microsoft.com/office/drawing/2014/main" id="{5AC01D84-9D38-49F9-AAD2-474DF4555B84}"/>
              </a:ext>
            </a:extLst>
          </p:cNvPr>
          <p:cNvSpPr txBox="1"/>
          <p:nvPr/>
        </p:nvSpPr>
        <p:spPr>
          <a:xfrm>
            <a:off x="734866" y="5250544"/>
            <a:ext cx="7674268" cy="1072088"/>
          </a:xfrm>
          <a:prstGeom prst="rect">
            <a:avLst/>
          </a:prstGeom>
          <a:noFill/>
        </p:spPr>
        <p:txBody>
          <a:bodyPr wrap="square" rtlCol="0">
            <a:spAutoFit/>
          </a:bodyPr>
          <a:lstStyle/>
          <a:p>
            <a:pPr algn="just">
              <a:spcBef>
                <a:spcPts val="0"/>
              </a:spcBef>
              <a:spcAft>
                <a:spcPts val="0"/>
              </a:spcAft>
              <a:buFont typeface="Arial" panose="020B0604020202020204" pitchFamily="34" charset="0"/>
              <a:buChar char="•"/>
            </a:pPr>
            <a:r>
              <a:rPr lang="en-US" altLang="zh-TW" sz="1400" b="0" i="0" dirty="0">
                <a:solidFill>
                  <a:schemeClr val="tx1">
                    <a:lumMod val="65000"/>
                    <a:lumOff val="35000"/>
                  </a:schemeClr>
                </a:solidFill>
                <a:effectLst/>
                <a:latin typeface="MS JhengHei"/>
              </a:rPr>
              <a:t>We have accomplished building 207 MW, by investing </a:t>
            </a:r>
            <a:r>
              <a:rPr lang="en-US" altLang="zh-TW" sz="1400" b="0" i="0">
                <a:solidFill>
                  <a:schemeClr val="tx1">
                    <a:lumMod val="65000"/>
                    <a:lumOff val="35000"/>
                  </a:schemeClr>
                </a:solidFill>
                <a:effectLst/>
                <a:latin typeface="MS JhengHei"/>
              </a:rPr>
              <a:t>approximately 6 </a:t>
            </a:r>
            <a:r>
              <a:rPr lang="en-US" altLang="zh-TW" sz="1400" b="0" i="0" dirty="0">
                <a:solidFill>
                  <a:schemeClr val="tx1">
                    <a:lumMod val="65000"/>
                    <a:lumOff val="35000"/>
                  </a:schemeClr>
                </a:solidFill>
                <a:effectLst/>
                <a:latin typeface="MS JhengHei"/>
              </a:rPr>
              <a:t>billion, and the degree of electricity could be generated to 160 million every year.</a:t>
            </a:r>
            <a:endParaRPr lang="zh-TW" altLang="en-US" sz="1350" b="1" dirty="0">
              <a:solidFill>
                <a:schemeClr val="tx1">
                  <a:lumMod val="65000"/>
                  <a:lumOff val="35000"/>
                </a:schemeClr>
              </a:solidFill>
              <a:latin typeface="Arial" panose="020B0604020202020204" pitchFamily="34" charset="0"/>
            </a:endParaRPr>
          </a:p>
          <a:p>
            <a:pPr algn="just">
              <a:spcBef>
                <a:spcPts val="450"/>
              </a:spcBef>
              <a:spcAft>
                <a:spcPts val="0"/>
              </a:spcAft>
              <a:buFont typeface="Arial" panose="020B0604020202020204" pitchFamily="34" charset="0"/>
              <a:buChar char="•"/>
            </a:pPr>
            <a:r>
              <a:rPr lang="en-US" altLang="zh-TW" sz="1400" b="0" i="0" dirty="0">
                <a:solidFill>
                  <a:schemeClr val="tx1">
                    <a:lumMod val="65000"/>
                    <a:lumOff val="35000"/>
                  </a:schemeClr>
                </a:solidFill>
                <a:effectLst/>
                <a:latin typeface="MS JhengHei"/>
              </a:rPr>
              <a:t>Goal in 2023 : to integrate 250 MW grid-connected power generation of solar energy..</a:t>
            </a:r>
            <a:endParaRPr lang="zh-TW" altLang="en-US" sz="1350" b="1" dirty="0">
              <a:solidFill>
                <a:schemeClr val="tx1">
                  <a:lumMod val="65000"/>
                  <a:lumOff val="35000"/>
                </a:schemeClr>
              </a:solidFill>
              <a:latin typeface="Arial" panose="020B0604020202020204" pitchFamily="34" charset="0"/>
            </a:endParaRPr>
          </a:p>
          <a:p>
            <a:endParaRPr lang="zh-TW" altLang="en-US" dirty="0">
              <a:solidFill>
                <a:schemeClr val="tx1">
                  <a:lumMod val="65000"/>
                  <a:lumOff val="35000"/>
                </a:schemeClr>
              </a:solidFill>
            </a:endParaRPr>
          </a:p>
        </p:txBody>
      </p:sp>
      <p:sp>
        <p:nvSpPr>
          <p:cNvPr id="2" name="投影片編號版面配置區 1">
            <a:extLst>
              <a:ext uri="{FF2B5EF4-FFF2-40B4-BE49-F238E27FC236}">
                <a16:creationId xmlns:a16="http://schemas.microsoft.com/office/drawing/2014/main" id="{303A2F2B-2394-4084-81F2-D5BCF32772C4}"/>
              </a:ext>
            </a:extLst>
          </p:cNvPr>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C89DEB-3A96-4859-9A12-208015B5559B}" type="slidenum">
              <a:rPr lang="zh-TW" altLang="en-US" smtClean="0"/>
              <a:pPr/>
              <a:t>10</a:t>
            </a:fld>
            <a:endParaRPr lang="zh-TW" altLang="en-US"/>
          </a:p>
        </p:txBody>
      </p:sp>
      <p:sp>
        <p:nvSpPr>
          <p:cNvPr id="4" name="文字方塊 3">
            <a:extLst>
              <a:ext uri="{FF2B5EF4-FFF2-40B4-BE49-F238E27FC236}">
                <a16:creationId xmlns:a16="http://schemas.microsoft.com/office/drawing/2014/main" id="{006CBA56-B6ED-221A-4A79-341D776D7F19}"/>
              </a:ext>
            </a:extLst>
          </p:cNvPr>
          <p:cNvSpPr txBox="1"/>
          <p:nvPr/>
        </p:nvSpPr>
        <p:spPr>
          <a:xfrm>
            <a:off x="2470918" y="332656"/>
            <a:ext cx="3274038" cy="461665"/>
          </a:xfrm>
          <a:prstGeom prst="rect">
            <a:avLst/>
          </a:prstGeom>
          <a:solidFill>
            <a:schemeClr val="bg1"/>
          </a:solidFill>
        </p:spPr>
        <p:txBody>
          <a:bodyPr wrap="none" rtlCol="0">
            <a:spAutoFit/>
          </a:bodyPr>
          <a:lstStyle/>
          <a:p>
            <a:r>
              <a:rPr kumimoji="0" lang="en-US" altLang="zh-TW" sz="2400" b="1" dirty="0">
                <a:solidFill>
                  <a:schemeClr val="tx1"/>
                </a:solidFill>
                <a:latin typeface="Calibri"/>
                <a:ea typeface="新細明體" panose="02020500000000000000" pitchFamily="18" charset="-120"/>
              </a:rPr>
              <a:t>Type I Solar Power Plant</a:t>
            </a:r>
            <a:endParaRPr lang="zh-TW" altLang="en-US" sz="2400" dirty="0"/>
          </a:p>
        </p:txBody>
      </p:sp>
      <p:sp>
        <p:nvSpPr>
          <p:cNvPr id="12" name="矩形 11">
            <a:extLst>
              <a:ext uri="{FF2B5EF4-FFF2-40B4-BE49-F238E27FC236}">
                <a16:creationId xmlns:a16="http://schemas.microsoft.com/office/drawing/2014/main" id="{53CE7BA1-DD74-67FB-9924-7FFCE324E2B7}"/>
              </a:ext>
            </a:extLst>
          </p:cNvPr>
          <p:cNvSpPr/>
          <p:nvPr/>
        </p:nvSpPr>
        <p:spPr>
          <a:xfrm>
            <a:off x="1115616" y="794320"/>
            <a:ext cx="2268252" cy="402431"/>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n w="0"/>
                <a:solidFill>
                  <a:schemeClr val="tx1"/>
                </a:solidFill>
                <a:effectLst>
                  <a:outerShdw blurRad="38100" dist="19050" dir="2700000" algn="tl" rotWithShape="0">
                    <a:schemeClr val="dk1">
                      <a:alpha val="40000"/>
                    </a:schemeClr>
                  </a:outerShdw>
                </a:effectLst>
              </a:rPr>
              <a:t>Touch Solar Power</a:t>
            </a:r>
            <a:endParaRPr lang="zh-TW" altLang="en-US" dirty="0">
              <a:ln w="0"/>
              <a:solidFill>
                <a:schemeClr val="tx1"/>
              </a:solidFill>
              <a:effectLst>
                <a:outerShdw blurRad="38100" dist="19050" dir="2700000" algn="tl" rotWithShape="0">
                  <a:schemeClr val="dk1">
                    <a:alpha val="40000"/>
                  </a:schemeClr>
                </a:outerShdw>
              </a:effectLst>
            </a:endParaRPr>
          </a:p>
        </p:txBody>
      </p:sp>
      <p:sp>
        <p:nvSpPr>
          <p:cNvPr id="13" name="矩形 12">
            <a:extLst>
              <a:ext uri="{FF2B5EF4-FFF2-40B4-BE49-F238E27FC236}">
                <a16:creationId xmlns:a16="http://schemas.microsoft.com/office/drawing/2014/main" id="{92F6CB82-E033-FF62-FD3A-430BA29482BC}"/>
              </a:ext>
            </a:extLst>
          </p:cNvPr>
          <p:cNvSpPr/>
          <p:nvPr/>
        </p:nvSpPr>
        <p:spPr>
          <a:xfrm>
            <a:off x="1079612" y="2852936"/>
            <a:ext cx="2268252" cy="360040"/>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dirty="0">
                <a:solidFill>
                  <a:schemeClr val="tx1">
                    <a:lumMod val="75000"/>
                    <a:lumOff val="25000"/>
                  </a:schemeClr>
                </a:solidFill>
              </a:rPr>
              <a:t>Bravo Solar Power</a:t>
            </a:r>
            <a:endParaRPr lang="zh-TW" altLang="en-US" dirty="0">
              <a:solidFill>
                <a:schemeClr val="tx1">
                  <a:lumMod val="75000"/>
                  <a:lumOff val="25000"/>
                </a:schemeClr>
              </a:solidFill>
            </a:endParaRPr>
          </a:p>
        </p:txBody>
      </p:sp>
      <p:sp>
        <p:nvSpPr>
          <p:cNvPr id="15" name="矩形 14">
            <a:extLst>
              <a:ext uri="{FF2B5EF4-FFF2-40B4-BE49-F238E27FC236}">
                <a16:creationId xmlns:a16="http://schemas.microsoft.com/office/drawing/2014/main" id="{4A086200-C679-F640-ACCB-F5C805091735}"/>
              </a:ext>
            </a:extLst>
          </p:cNvPr>
          <p:cNvSpPr/>
          <p:nvPr/>
        </p:nvSpPr>
        <p:spPr>
          <a:xfrm>
            <a:off x="5148064" y="2775357"/>
            <a:ext cx="2024203" cy="360040"/>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b="1" dirty="0" err="1">
                <a:solidFill>
                  <a:schemeClr val="tx1">
                    <a:lumMod val="75000"/>
                    <a:lumOff val="25000"/>
                  </a:schemeClr>
                </a:solidFill>
              </a:rPr>
              <a:t>Jhih-Guang</a:t>
            </a:r>
            <a:r>
              <a:rPr lang="en-US" altLang="zh-TW" b="1" dirty="0">
                <a:solidFill>
                  <a:schemeClr val="tx1">
                    <a:lumMod val="75000"/>
                    <a:lumOff val="25000"/>
                  </a:schemeClr>
                </a:solidFill>
              </a:rPr>
              <a:t> Energy</a:t>
            </a:r>
            <a:endParaRPr lang="zh-TW" altLang="en-US" b="1" dirty="0">
              <a:solidFill>
                <a:schemeClr val="tx1">
                  <a:lumMod val="75000"/>
                  <a:lumOff val="25000"/>
                </a:schemeClr>
              </a:solidFill>
            </a:endParaRPr>
          </a:p>
        </p:txBody>
      </p:sp>
      <p:sp>
        <p:nvSpPr>
          <p:cNvPr id="16" name="矩形 15">
            <a:extLst>
              <a:ext uri="{FF2B5EF4-FFF2-40B4-BE49-F238E27FC236}">
                <a16:creationId xmlns:a16="http://schemas.microsoft.com/office/drawing/2014/main" id="{E38F3CBF-CD4F-3EBB-F8CC-F82B53AA3A5C}"/>
              </a:ext>
            </a:extLst>
          </p:cNvPr>
          <p:cNvSpPr/>
          <p:nvPr/>
        </p:nvSpPr>
        <p:spPr>
          <a:xfrm>
            <a:off x="5292080" y="828142"/>
            <a:ext cx="1880187" cy="402431"/>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sz="1450" b="1" dirty="0">
                <a:solidFill>
                  <a:schemeClr val="tx1">
                    <a:lumMod val="75000"/>
                    <a:lumOff val="25000"/>
                  </a:schemeClr>
                </a:solidFill>
              </a:rPr>
              <a:t>Sin </a:t>
            </a:r>
            <a:r>
              <a:rPr lang="en-US" altLang="zh-TW" sz="1450" b="1" dirty="0" err="1">
                <a:solidFill>
                  <a:schemeClr val="tx1">
                    <a:lumMod val="75000"/>
                    <a:lumOff val="25000"/>
                  </a:schemeClr>
                </a:solidFill>
              </a:rPr>
              <a:t>Jhong</a:t>
            </a:r>
            <a:r>
              <a:rPr lang="en-US" altLang="zh-TW" sz="1450" b="1" dirty="0">
                <a:solidFill>
                  <a:schemeClr val="tx1">
                    <a:lumMod val="75000"/>
                    <a:lumOff val="25000"/>
                  </a:schemeClr>
                </a:solidFill>
              </a:rPr>
              <a:t> Solar Power</a:t>
            </a:r>
            <a:endParaRPr lang="zh-TW" altLang="en-US" sz="1450" b="1" dirty="0">
              <a:solidFill>
                <a:schemeClr val="tx1">
                  <a:lumMod val="75000"/>
                  <a:lumOff val="25000"/>
                </a:schemeClr>
              </a:solidFill>
            </a:endParaRPr>
          </a:p>
        </p:txBody>
      </p:sp>
    </p:spTree>
    <p:extLst>
      <p:ext uri="{BB962C8B-B14F-4D97-AF65-F5344CB8AC3E}">
        <p14:creationId xmlns:p14="http://schemas.microsoft.com/office/powerpoint/2010/main" val="334676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0B36B5D7-4E34-43EA-854D-B35307018EBA}"/>
              </a:ext>
            </a:extLst>
          </p:cNvPr>
          <p:cNvSpPr>
            <a:spLocks noGrp="1"/>
          </p:cNvSpPr>
          <p:nvPr>
            <p:ph type="sldNum" sz="quarter" idx="4294967295"/>
          </p:nvPr>
        </p:nvSpPr>
        <p:spPr>
          <a:xfrm>
            <a:off x="7010400" y="6356350"/>
            <a:ext cx="2133600" cy="365125"/>
          </a:xfrm>
        </p:spPr>
        <p:txBody>
          <a:bodyPr/>
          <a:lstStyle/>
          <a:p>
            <a:fld id="{0DEF9C50-7927-4CF5-A68E-0A99E818B14C}" type="slidenum">
              <a:rPr lang="zh-TW" altLang="en-US" smtClean="0"/>
              <a:pPr/>
              <a:t>11</a:t>
            </a:fld>
            <a:endParaRPr lang="zh-TW" altLang="en-US"/>
          </a:p>
        </p:txBody>
      </p:sp>
      <p:pic>
        <p:nvPicPr>
          <p:cNvPr id="8" name="圖片 7">
            <a:extLst>
              <a:ext uri="{FF2B5EF4-FFF2-40B4-BE49-F238E27FC236}">
                <a16:creationId xmlns:a16="http://schemas.microsoft.com/office/drawing/2014/main" id="{45B5A717-09A4-E535-CCA3-AEB8260CE78B}"/>
              </a:ext>
            </a:extLst>
          </p:cNvPr>
          <p:cNvPicPr>
            <a:picLocks noChangeAspect="1"/>
          </p:cNvPicPr>
          <p:nvPr/>
        </p:nvPicPr>
        <p:blipFill>
          <a:blip r:embed="rId2"/>
          <a:stretch>
            <a:fillRect/>
          </a:stretch>
        </p:blipFill>
        <p:spPr>
          <a:xfrm>
            <a:off x="-15653" y="2564904"/>
            <a:ext cx="6967412" cy="3168352"/>
          </a:xfrm>
          <a:prstGeom prst="rect">
            <a:avLst/>
          </a:prstGeom>
          <a:ln>
            <a:noFill/>
          </a:ln>
          <a:effectLst>
            <a:softEdge rad="112500"/>
          </a:effectLst>
        </p:spPr>
      </p:pic>
      <p:graphicFrame>
        <p:nvGraphicFramePr>
          <p:cNvPr id="2" name="資料庫圖表 1">
            <a:extLst>
              <a:ext uri="{FF2B5EF4-FFF2-40B4-BE49-F238E27FC236}">
                <a16:creationId xmlns:a16="http://schemas.microsoft.com/office/drawing/2014/main" id="{DFA2E16A-4970-ACD3-EC6A-EFC71BED3414}"/>
              </a:ext>
            </a:extLst>
          </p:cNvPr>
          <p:cNvGraphicFramePr/>
          <p:nvPr>
            <p:extLst>
              <p:ext uri="{D42A27DB-BD31-4B8C-83A1-F6EECF244321}">
                <p14:modId xmlns:p14="http://schemas.microsoft.com/office/powerpoint/2010/main" val="3194370277"/>
              </p:ext>
            </p:extLst>
          </p:nvPr>
        </p:nvGraphicFramePr>
        <p:xfrm>
          <a:off x="3779912" y="1668132"/>
          <a:ext cx="5807968" cy="511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標題 1">
            <a:extLst>
              <a:ext uri="{FF2B5EF4-FFF2-40B4-BE49-F238E27FC236}">
                <a16:creationId xmlns:a16="http://schemas.microsoft.com/office/drawing/2014/main" id="{DD6B5498-DB15-4232-99CB-0EF0F17E2537}"/>
              </a:ext>
            </a:extLst>
          </p:cNvPr>
          <p:cNvSpPr txBox="1">
            <a:spLocks/>
          </p:cNvSpPr>
          <p:nvPr/>
        </p:nvSpPr>
        <p:spPr>
          <a:xfrm>
            <a:off x="755576" y="1525357"/>
            <a:ext cx="7128792" cy="438976"/>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icrosoft JhengHei"/>
              <a:buNone/>
              <a:defRPr sz="2800" b="0" i="0" u="none" strike="noStrike" cap="none">
                <a:solidFill>
                  <a:schemeClr val="dk1"/>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buClr>
                <a:prstClr val="black"/>
              </a:buClr>
            </a:pPr>
            <a:r>
              <a:rPr kumimoji="0" lang="en-US" altLang="zh-TW" sz="2400" b="1" dirty="0">
                <a:solidFill>
                  <a:prstClr val="black"/>
                </a:solidFill>
                <a:latin typeface="Calibri" panose="020F0502020204030204" charset="0"/>
              </a:rPr>
              <a:t>The Market of Energy Storage in Taiwan</a:t>
            </a:r>
            <a:endParaRPr kumimoji="0" lang="zh-TW" altLang="en-US" sz="2400" dirty="0">
              <a:solidFill>
                <a:prstClr val="black"/>
              </a:solidFill>
            </a:endParaRPr>
          </a:p>
        </p:txBody>
      </p:sp>
    </p:spTree>
    <p:extLst>
      <p:ext uri="{BB962C8B-B14F-4D97-AF65-F5344CB8AC3E}">
        <p14:creationId xmlns:p14="http://schemas.microsoft.com/office/powerpoint/2010/main" val="287789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58435A3D-DDA8-4324-ADA7-D545EADA9BCC}"/>
              </a:ext>
            </a:extLst>
          </p:cNvPr>
          <p:cNvSpPr/>
          <p:nvPr/>
        </p:nvSpPr>
        <p:spPr>
          <a:xfrm>
            <a:off x="854510" y="756360"/>
            <a:ext cx="7881398" cy="3959225"/>
          </a:xfrm>
          <a:prstGeom prst="rect">
            <a:avLst/>
          </a:prstGeom>
        </p:spPr>
        <p:txBody>
          <a:bodyPr wrap="square">
            <a:spAutoFit/>
          </a:bodyPr>
          <a:lstStyle/>
          <a:p>
            <a:pPr marL="270000" indent="-214313" algn="just">
              <a:lnSpc>
                <a:spcPct val="150000"/>
              </a:lnSpc>
              <a:spcBef>
                <a:spcPts val="900"/>
              </a:spcBef>
              <a:buFont typeface="Arial" panose="020B0604020202020204" pitchFamily="34" charset="0"/>
              <a:buChar char="•"/>
            </a:pPr>
            <a:endParaRPr lang="en-US" altLang="zh-TW" sz="1200" spc="225" dirty="0">
              <a:solidFill>
                <a:schemeClr val="bg1">
                  <a:lumMod val="50000"/>
                </a:schemeClr>
              </a:solidFill>
              <a:latin typeface="Dubai" panose="020B0503030403030204" pitchFamily="34" charset="-78"/>
              <a:ea typeface="Microsoft JhengHei" panose="020B0604030504040204" pitchFamily="34" charset="-120"/>
              <a:cs typeface="Dubai" panose="020B0503030403030204" pitchFamily="34" charset="-78"/>
            </a:endParaRPr>
          </a:p>
          <a:p>
            <a:pPr marL="270000" indent="-214313" algn="just">
              <a:lnSpc>
                <a:spcPct val="150000"/>
              </a:lnSpc>
              <a:spcBef>
                <a:spcPts val="900"/>
              </a:spcBef>
              <a:buFont typeface="Arial" panose="020B0604020202020204" pitchFamily="34" charset="0"/>
              <a:buChar char="•"/>
            </a:pP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TPC plans to complete 590MW of energy storage systems by 2025.</a:t>
            </a:r>
          </a:p>
          <a:p>
            <a:pPr marL="512887" lvl="1" algn="just">
              <a:lnSpc>
                <a:spcPct val="150000"/>
              </a:lnSpc>
              <a:spcBef>
                <a:spcPts val="900"/>
              </a:spcBef>
            </a:pP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(Include160MW of energy storage equipment and 430MW ancillary services, for regulating the unstable characteristics of renewable energy)</a:t>
            </a:r>
          </a:p>
          <a:p>
            <a:pPr marL="270000" indent="-214313" algn="just">
              <a:lnSpc>
                <a:spcPct val="150000"/>
              </a:lnSpc>
              <a:spcBef>
                <a:spcPts val="900"/>
              </a:spcBef>
              <a:buClr>
                <a:schemeClr val="accent4">
                  <a:lumMod val="75000"/>
                </a:schemeClr>
              </a:buClr>
              <a:buFont typeface="Arial" panose="020B0604020202020204" pitchFamily="34" charset="0"/>
              <a:buChar char="•"/>
            </a:pP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Starting on July 1, 2021, the “ </a:t>
            </a:r>
            <a:r>
              <a:rPr lang="en-US" altLang="zh-TW" sz="1200" spc="225" dirty="0" err="1">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Taipower’s</a:t>
            </a: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 Power Trading Platform", for suppliers to provide Automatic Frequency Control (AFC) service.</a:t>
            </a:r>
          </a:p>
          <a:p>
            <a:pPr marL="270000" indent="-214313" algn="just">
              <a:lnSpc>
                <a:spcPct val="150000"/>
              </a:lnSpc>
              <a:spcBef>
                <a:spcPts val="900"/>
              </a:spcBef>
              <a:buFont typeface="Arial" panose="020B0604020202020204" pitchFamily="34" charset="0"/>
              <a:buChar char="•"/>
            </a:pPr>
            <a:r>
              <a:rPr lang="zh-TW" altLang="en-US"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 </a:t>
            </a: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As of January 2022, six colleagues of TAYA have gained the Tai Power trading platform license.</a:t>
            </a:r>
          </a:p>
          <a:p>
            <a:pPr marL="270000" indent="-214313" algn="just">
              <a:lnSpc>
                <a:spcPct val="150000"/>
              </a:lnSpc>
              <a:spcBef>
                <a:spcPts val="900"/>
              </a:spcBef>
              <a:buClr>
                <a:schemeClr val="accent4">
                  <a:lumMod val="75000"/>
                </a:schemeClr>
              </a:buClr>
              <a:buFont typeface="Arial" panose="020B0604020202020204" pitchFamily="34" charset="0"/>
              <a:buChar char="•"/>
            </a:pP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Heavy energy consumers with more than 5,000kW demands are required to build 10% of renewable energy or purchase green electric. As a result, large demand for renewable energy and energy storage system business is expected.</a:t>
            </a:r>
          </a:p>
        </p:txBody>
      </p:sp>
      <p:sp>
        <p:nvSpPr>
          <p:cNvPr id="12" name="菱形 11">
            <a:extLst>
              <a:ext uri="{FF2B5EF4-FFF2-40B4-BE49-F238E27FC236}">
                <a16:creationId xmlns:a16="http://schemas.microsoft.com/office/drawing/2014/main" id="{3D39A2B2-103D-457D-8D42-7FF015711436}"/>
              </a:ext>
            </a:extLst>
          </p:cNvPr>
          <p:cNvSpPr/>
          <p:nvPr/>
        </p:nvSpPr>
        <p:spPr>
          <a:xfrm>
            <a:off x="872415" y="777940"/>
            <a:ext cx="171193" cy="188823"/>
          </a:xfrm>
          <a:prstGeom prst="diamond">
            <a:avLst/>
          </a:prstGeom>
          <a:solidFill>
            <a:srgbClr val="D41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t>   </a:t>
            </a:r>
            <a:endParaRPr kumimoji="1" lang="zh-TW" altLang="en-US" dirty="0"/>
          </a:p>
        </p:txBody>
      </p:sp>
      <p:sp>
        <p:nvSpPr>
          <p:cNvPr id="2" name="投影片編號版面配置區 1">
            <a:extLst>
              <a:ext uri="{FF2B5EF4-FFF2-40B4-BE49-F238E27FC236}">
                <a16:creationId xmlns:a16="http://schemas.microsoft.com/office/drawing/2014/main" id="{6E610D17-23F7-4714-9D5B-FA62AA8BEDE8}"/>
              </a:ext>
            </a:extLst>
          </p:cNvPr>
          <p:cNvSpPr>
            <a:spLocks noGrp="1"/>
          </p:cNvSpPr>
          <p:nvPr>
            <p:ph type="sldNum" sz="quarter" idx="12"/>
          </p:nvPr>
        </p:nvSpPr>
        <p:spPr>
          <a:xfrm>
            <a:off x="6553200" y="6356352"/>
            <a:ext cx="2133600" cy="365125"/>
          </a:xfrm>
          <a:prstGeom prst="rect">
            <a:avLst/>
          </a:prstGeom>
        </p:spPr>
        <p:txBody>
          <a:bodyPr vert="horz" lIns="91440" tIns="45720" rIns="91440" bIns="45720" rtlCol="0" anchor="ctr"/>
          <a:lstStyle>
            <a:defPPr>
              <a:defRPr lang="zh-TW"/>
            </a:defPPr>
            <a:lvl1pPr algn="r" rtl="0" fontAlgn="base">
              <a:spcBef>
                <a:spcPct val="0"/>
              </a:spcBef>
              <a:spcAft>
                <a:spcPct val="0"/>
              </a:spcAft>
              <a:defRPr kumimoji="1" sz="1200" kern="1200">
                <a:solidFill>
                  <a:schemeClr val="tx1">
                    <a:tint val="75000"/>
                  </a:schemeClr>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fld id="{58C89DEB-3A96-4859-9A12-208015B5559B}" type="slidenum">
              <a:rPr lang="zh-TW" altLang="en-US" smtClean="0"/>
              <a:pPr/>
              <a:t>12</a:t>
            </a:fld>
            <a:endParaRPr lang="zh-TW" altLang="en-US" dirty="0"/>
          </a:p>
        </p:txBody>
      </p:sp>
      <p:sp>
        <p:nvSpPr>
          <p:cNvPr id="7" name="文字方塊 6">
            <a:extLst>
              <a:ext uri="{FF2B5EF4-FFF2-40B4-BE49-F238E27FC236}">
                <a16:creationId xmlns:a16="http://schemas.microsoft.com/office/drawing/2014/main" id="{8FFEB133-1B16-F587-99C2-DAF28AF7FBF3}"/>
              </a:ext>
            </a:extLst>
          </p:cNvPr>
          <p:cNvSpPr txBox="1"/>
          <p:nvPr/>
        </p:nvSpPr>
        <p:spPr>
          <a:xfrm>
            <a:off x="872415" y="5159165"/>
            <a:ext cx="7660025" cy="1197187"/>
          </a:xfrm>
          <a:prstGeom prst="rect">
            <a:avLst/>
          </a:prstGeom>
          <a:noFill/>
        </p:spPr>
        <p:txBody>
          <a:bodyPr wrap="square" anchor="ctr">
            <a:spAutoFit/>
          </a:bodyPr>
          <a:lstStyle/>
          <a:p>
            <a:pPr marL="245700" indent="-171450">
              <a:lnSpc>
                <a:spcPct val="150000"/>
              </a:lnSpc>
              <a:spcBef>
                <a:spcPts val="1200"/>
              </a:spcBef>
              <a:buFont typeface="Arial" panose="020B0604020202020204" pitchFamily="34" charset="0"/>
              <a:buChar char="•"/>
            </a:pPr>
            <a:r>
              <a:rPr lang="en-US" altLang="zh-TW" sz="1200" b="1" spc="300" dirty="0">
                <a:solidFill>
                  <a:schemeClr val="accent6">
                    <a:lumMod val="50000"/>
                  </a:schemeClr>
                </a:solidFill>
                <a:latin typeface="Noto Sans CJK TC Black" panose="020B0A00000000000000" pitchFamily="34" charset="-120"/>
                <a:ea typeface="Noto Sans CJK TC Black" panose="020B0A00000000000000" pitchFamily="34" charset="-120"/>
              </a:rPr>
              <a:t>Joined the </a:t>
            </a:r>
            <a:r>
              <a:rPr lang="en-US" altLang="zh-TW" sz="1200" b="1" u="sng" spc="300" dirty="0" err="1">
                <a:solidFill>
                  <a:schemeClr val="accent6">
                    <a:lumMod val="50000"/>
                  </a:schemeClr>
                </a:solidFill>
                <a:latin typeface="Noto Sans CJK TC Black" panose="020B0A00000000000000" pitchFamily="34" charset="-120"/>
                <a:ea typeface="Noto Sans CJK TC Black" panose="020B0A00000000000000" pitchFamily="34" charset="-120"/>
              </a:rPr>
              <a:t>Taipower</a:t>
            </a:r>
            <a:r>
              <a:rPr lang="en-US" altLang="zh-TW" sz="1200" b="1" u="sng" spc="300" dirty="0">
                <a:solidFill>
                  <a:schemeClr val="accent6">
                    <a:lumMod val="50000"/>
                  </a:schemeClr>
                </a:solidFill>
                <a:latin typeface="Noto Sans CJK TC Black" panose="020B0A00000000000000" pitchFamily="34" charset="-120"/>
                <a:ea typeface="Noto Sans CJK TC Black" panose="020B0A00000000000000" pitchFamily="34" charset="-120"/>
              </a:rPr>
              <a:t> Trading Platform </a:t>
            </a:r>
            <a:r>
              <a:rPr lang="en-US" altLang="zh-TW" sz="1200" b="1" spc="300" dirty="0">
                <a:solidFill>
                  <a:schemeClr val="accent6">
                    <a:lumMod val="50000"/>
                  </a:schemeClr>
                </a:solidFill>
                <a:latin typeface="Noto Sans CJK TC Black" panose="020B0A00000000000000" pitchFamily="34" charset="-120"/>
                <a:ea typeface="Noto Sans CJK TC Black" panose="020B0A00000000000000" pitchFamily="34" charset="-120"/>
              </a:rPr>
              <a:t>in Mid 2022.</a:t>
            </a:r>
          </a:p>
          <a:p>
            <a:pPr marL="245700" indent="-171450">
              <a:lnSpc>
                <a:spcPct val="150000"/>
              </a:lnSpc>
              <a:spcBef>
                <a:spcPts val="1200"/>
              </a:spcBef>
              <a:buFont typeface="Arial" panose="020B0604020202020204" pitchFamily="34" charset="0"/>
              <a:buChar char="•"/>
            </a:pPr>
            <a:r>
              <a:rPr lang="en-US" altLang="zh-TW" sz="1200" b="1" u="sng" spc="300" dirty="0">
                <a:solidFill>
                  <a:srgbClr val="C00000"/>
                </a:solidFill>
                <a:latin typeface="Noto Sans CJK TC Black" panose="020B0A00000000000000" pitchFamily="34" charset="-120"/>
                <a:ea typeface="Noto Sans CJK TC Black" panose="020B0A00000000000000" pitchFamily="34" charset="-120"/>
              </a:rPr>
              <a:t>25MW</a:t>
            </a:r>
            <a:r>
              <a:rPr lang="en-US" altLang="zh-TW" sz="1200" b="1" spc="300" dirty="0">
                <a:solidFill>
                  <a:srgbClr val="C00000"/>
                </a:solidFill>
                <a:latin typeface="Noto Sans CJK TC Black" panose="020B0A00000000000000" pitchFamily="34" charset="-120"/>
                <a:ea typeface="Noto Sans CJK TC Black" panose="020B0A00000000000000" pitchFamily="34" charset="-120"/>
              </a:rPr>
              <a:t> of energy storage system will be completed every year.</a:t>
            </a:r>
          </a:p>
          <a:p>
            <a:pPr marL="245700" indent="-171450">
              <a:lnSpc>
                <a:spcPct val="150000"/>
              </a:lnSpc>
              <a:spcBef>
                <a:spcPts val="1200"/>
              </a:spcBef>
              <a:buFont typeface="Arial" panose="020B0604020202020204" pitchFamily="34" charset="0"/>
              <a:buChar char="•"/>
            </a:pPr>
            <a:r>
              <a:rPr lang="en-US" altLang="zh-TW" sz="1200" b="1" spc="300" dirty="0">
                <a:solidFill>
                  <a:schemeClr val="accent6">
                    <a:lumMod val="50000"/>
                  </a:schemeClr>
                </a:solidFill>
                <a:latin typeface="Noto Sans CJK TC Black" panose="020B0A00000000000000" pitchFamily="34" charset="-120"/>
                <a:ea typeface="Noto Sans CJK TC Black" panose="020B0A00000000000000" pitchFamily="34" charset="-120"/>
              </a:rPr>
              <a:t>Expect to complete </a:t>
            </a:r>
            <a:r>
              <a:rPr lang="en-US" altLang="zh-TW" sz="1200" b="1" u="sng" spc="300" dirty="0">
                <a:solidFill>
                  <a:schemeClr val="accent6">
                    <a:lumMod val="50000"/>
                  </a:schemeClr>
                </a:solidFill>
                <a:latin typeface="Noto Sans CJK TC Black" panose="020B0A00000000000000" pitchFamily="34" charset="-120"/>
                <a:ea typeface="Noto Sans CJK TC Black" panose="020B0A00000000000000" pitchFamily="34" charset="-120"/>
              </a:rPr>
              <a:t>100MW</a:t>
            </a:r>
            <a:r>
              <a:rPr lang="en-US" altLang="zh-TW" sz="1200" b="1" spc="300" dirty="0">
                <a:solidFill>
                  <a:schemeClr val="accent6">
                    <a:lumMod val="50000"/>
                  </a:schemeClr>
                </a:solidFill>
                <a:latin typeface="Noto Sans CJK TC Black" panose="020B0A00000000000000" pitchFamily="34" charset="-120"/>
                <a:ea typeface="Noto Sans CJK TC Black" panose="020B0A00000000000000" pitchFamily="34" charset="-120"/>
              </a:rPr>
              <a:t> of Energy Storage System in 2025</a:t>
            </a:r>
            <a:r>
              <a:rPr lang="en-US" altLang="zh-TW" sz="1200" b="1" spc="300" dirty="0">
                <a:solidFill>
                  <a:schemeClr val="bg1">
                    <a:lumMod val="50000"/>
                  </a:schemeClr>
                </a:solidFill>
                <a:latin typeface="Noto Sans CJK TC Black" panose="020B0A00000000000000" pitchFamily="34" charset="-120"/>
                <a:ea typeface="Noto Sans CJK TC Black" panose="020B0A00000000000000" pitchFamily="34" charset="-120"/>
              </a:rPr>
              <a:t>.</a:t>
            </a:r>
            <a:endParaRPr lang="zh-TW" altLang="en-US" sz="1200" b="1" spc="300" dirty="0">
              <a:solidFill>
                <a:schemeClr val="bg1">
                  <a:lumMod val="50000"/>
                </a:schemeClr>
              </a:solidFill>
              <a:latin typeface="Noto Sans CJK TC Black" panose="020B0A00000000000000" pitchFamily="34" charset="-120"/>
              <a:ea typeface="Noto Sans CJK TC Black" panose="020B0A00000000000000" pitchFamily="34" charset="-120"/>
            </a:endParaRPr>
          </a:p>
        </p:txBody>
      </p:sp>
      <p:sp>
        <p:nvSpPr>
          <p:cNvPr id="3" name="文字方塊 2">
            <a:extLst>
              <a:ext uri="{FF2B5EF4-FFF2-40B4-BE49-F238E27FC236}">
                <a16:creationId xmlns:a16="http://schemas.microsoft.com/office/drawing/2014/main" id="{ADAD0B27-6628-3257-936A-03152B7DB0EF}"/>
              </a:ext>
            </a:extLst>
          </p:cNvPr>
          <p:cNvSpPr txBox="1"/>
          <p:nvPr/>
        </p:nvSpPr>
        <p:spPr>
          <a:xfrm>
            <a:off x="1475656" y="704344"/>
            <a:ext cx="4392488" cy="369332"/>
          </a:xfrm>
          <a:prstGeom prst="rect">
            <a:avLst/>
          </a:prstGeom>
          <a:noFill/>
        </p:spPr>
        <p:txBody>
          <a:bodyPr wrap="square" rtlCol="0">
            <a:spAutoFit/>
          </a:bodyPr>
          <a:lstStyle/>
          <a:p>
            <a:r>
              <a:rPr lang="en-US" altLang="zh-TW" b="1" spc="300" dirty="0">
                <a:solidFill>
                  <a:schemeClr val="tx1">
                    <a:lumMod val="75000"/>
                    <a:lumOff val="25000"/>
                  </a:schemeClr>
                </a:solidFill>
                <a:latin typeface="Microsoft JhengHei" panose="020B0604030504040204" pitchFamily="34" charset="-120"/>
                <a:ea typeface="Microsoft JhengHei" panose="020B0604030504040204" pitchFamily="34" charset="-120"/>
              </a:rPr>
              <a:t>Energy Storage System</a:t>
            </a:r>
            <a:endParaRPr lang="zh-TW" altLang="en-US" dirty="0"/>
          </a:p>
        </p:txBody>
      </p:sp>
    </p:spTree>
    <p:extLst>
      <p:ext uri="{BB962C8B-B14F-4D97-AF65-F5344CB8AC3E}">
        <p14:creationId xmlns:p14="http://schemas.microsoft.com/office/powerpoint/2010/main" val="408341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圖表 3">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1235423112"/>
              </p:ext>
            </p:extLst>
          </p:nvPr>
        </p:nvGraphicFramePr>
        <p:xfrm>
          <a:off x="226075" y="2200945"/>
          <a:ext cx="8594397" cy="4520529"/>
        </p:xfrm>
        <a:graphic>
          <a:graphicData uri="http://schemas.openxmlformats.org/drawingml/2006/chart">
            <c:chart xmlns:c="http://schemas.openxmlformats.org/drawingml/2006/chart" xmlns:r="http://schemas.openxmlformats.org/officeDocument/2006/relationships" r:id="rId2"/>
          </a:graphicData>
        </a:graphic>
      </p:graphicFrame>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13</a:t>
            </a:fld>
            <a:endParaRPr lang="zh-TW" altLang="en-US"/>
          </a:p>
        </p:txBody>
      </p:sp>
      <p:sp>
        <p:nvSpPr>
          <p:cNvPr id="12" name="文字方塊 11"/>
          <p:cNvSpPr txBox="1"/>
          <p:nvPr/>
        </p:nvSpPr>
        <p:spPr>
          <a:xfrm>
            <a:off x="827585" y="1642503"/>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en-US" altLang="zh-TW" dirty="0">
                <a:latin typeface="微軟正黑體" pitchFamily="34" charset="-120"/>
                <a:ea typeface="微軟正黑體" pitchFamily="34" charset="-120"/>
              </a:rPr>
              <a:t>Consolidated Operating Performance</a:t>
            </a:r>
            <a:endParaRPr lang="zh-TW" altLang="zh-TW" dirty="0">
              <a:latin typeface="微軟正黑體" pitchFamily="34" charset="-120"/>
              <a:ea typeface="微軟正黑體" pitchFamily="34" charset="-120"/>
            </a:endParaRPr>
          </a:p>
        </p:txBody>
      </p:sp>
      <p:pic>
        <p:nvPicPr>
          <p:cNvPr id="34" name="圖片 33" descr="logo網頁用.png"/>
          <p:cNvPicPr preferRelativeResize="0">
            <a:picLocks noChangeAspect="1"/>
          </p:cNvPicPr>
          <p:nvPr/>
        </p:nvPicPr>
        <p:blipFill>
          <a:blip r:embed="rId3" cstate="print">
            <a:lum bright="20000"/>
          </a:blip>
          <a:srcRect l="8610" t="18591" r="47111" b="17670"/>
          <a:stretch>
            <a:fillRect/>
          </a:stretch>
        </p:blipFill>
        <p:spPr>
          <a:xfrm>
            <a:off x="827585" y="692695"/>
            <a:ext cx="1523266" cy="7363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矩形 12"/>
          <p:cNvSpPr/>
          <p:nvPr/>
        </p:nvSpPr>
        <p:spPr>
          <a:xfrm>
            <a:off x="6892279" y="2344960"/>
            <a:ext cx="1224136" cy="3460304"/>
          </a:xfrm>
          <a:prstGeom prst="rect">
            <a:avLst/>
          </a:prstGeom>
          <a:noFill/>
          <a:ln>
            <a:solidFill>
              <a:srgbClr val="99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C0B9F6DF-5005-4612-FFB6-1E3611523C71}"/>
              </a:ext>
            </a:extLst>
          </p:cNvPr>
          <p:cNvSpPr/>
          <p:nvPr/>
        </p:nvSpPr>
        <p:spPr>
          <a:xfrm>
            <a:off x="1763688" y="1141438"/>
            <a:ext cx="3676004" cy="480131"/>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5669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14</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en-US" altLang="zh-TW" dirty="0"/>
              <a:t> Sales Volume </a:t>
            </a:r>
            <a:endParaRPr lang="zh-TW" altLang="en-US" b="1" dirty="0">
              <a:latin typeface="微軟正黑體" pitchFamily="34" charset="-120"/>
              <a:ea typeface="微軟正黑體" pitchFamily="34" charset="-120"/>
            </a:endParaRP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4" name="圖表 3">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2298600422"/>
              </p:ext>
            </p:extLst>
          </p:nvPr>
        </p:nvGraphicFramePr>
        <p:xfrm>
          <a:off x="971601" y="2420887"/>
          <a:ext cx="7034162" cy="4300587"/>
        </p:xfrm>
        <a:graphic>
          <a:graphicData uri="http://schemas.openxmlformats.org/drawingml/2006/chart">
            <c:chart xmlns:c="http://schemas.openxmlformats.org/drawingml/2006/chart" xmlns:r="http://schemas.openxmlformats.org/officeDocument/2006/relationships" r:id="rId3"/>
          </a:graphicData>
        </a:graphic>
      </p:graphicFrame>
      <p:sp>
        <p:nvSpPr>
          <p:cNvPr id="5" name="文字方塊 4">
            <a:extLst>
              <a:ext uri="{FF2B5EF4-FFF2-40B4-BE49-F238E27FC236}">
                <a16:creationId xmlns:a16="http://schemas.microsoft.com/office/drawing/2014/main" id="{B21B11A9-0D6F-5D2A-C214-9FCCF10A69FE}"/>
              </a:ext>
            </a:extLst>
          </p:cNvPr>
          <p:cNvSpPr txBox="1"/>
          <p:nvPr/>
        </p:nvSpPr>
        <p:spPr>
          <a:xfrm rot="16200000">
            <a:off x="7995428" y="1700805"/>
            <a:ext cx="353943" cy="1440162"/>
          </a:xfrm>
          <a:prstGeom prst="rect">
            <a:avLst/>
          </a:prstGeom>
          <a:noFill/>
        </p:spPr>
        <p:txBody>
          <a:bodyPr vert="eaVert" wrap="square" rtlCol="0">
            <a:spAutoFit/>
          </a:bodyPr>
          <a:lstStyle/>
          <a:p>
            <a:r>
              <a:rPr lang="en-US" altLang="zh-TW" sz="1100" b="1" dirty="0">
                <a:latin typeface="微軟正黑體" pitchFamily="34" charset="-120"/>
                <a:ea typeface="微軟正黑體" pitchFamily="34" charset="-120"/>
              </a:rPr>
              <a:t>Sales Volume : Ton</a:t>
            </a:r>
            <a:endParaRPr lang="zh-TW" altLang="en-US" sz="11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65461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15</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en-US" altLang="zh-TW" dirty="0"/>
              <a:t> Sales Volume Of Various Products: </a:t>
            </a:r>
            <a:endParaRPr lang="zh-TW" altLang="en-US" b="1" dirty="0">
              <a:latin typeface="微軟正黑體" pitchFamily="34" charset="-120"/>
              <a:ea typeface="微軟正黑體" pitchFamily="34" charset="-120"/>
            </a:endParaRPr>
          </a:p>
        </p:txBody>
      </p:sp>
      <p:grpSp>
        <p:nvGrpSpPr>
          <p:cNvPr id="2" name="群組 32"/>
          <p:cNvGrpSpPr/>
          <p:nvPr/>
        </p:nvGrpSpPr>
        <p:grpSpPr>
          <a:xfrm>
            <a:off x="827585" y="692695"/>
            <a:ext cx="4896543" cy="951423"/>
            <a:chOff x="827582" y="404663"/>
            <a:chExt cx="6865868" cy="1262608"/>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2"/>
              <a:ext cx="5154444" cy="637169"/>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7" name="圖表 6">
            <a:extLst>
              <a:ext uri="{FF2B5EF4-FFF2-40B4-BE49-F238E27FC236}">
                <a16:creationId xmlns:a16="http://schemas.microsoft.com/office/drawing/2014/main" id="{A8B81268-A932-8449-F369-93EFCC18E8E7}"/>
              </a:ext>
            </a:extLst>
          </p:cNvPr>
          <p:cNvGraphicFramePr>
            <a:graphicFrameLocks/>
          </p:cNvGraphicFramePr>
          <p:nvPr>
            <p:extLst>
              <p:ext uri="{D42A27DB-BD31-4B8C-83A1-F6EECF244321}">
                <p14:modId xmlns:p14="http://schemas.microsoft.com/office/powerpoint/2010/main" val="426299891"/>
              </p:ext>
            </p:extLst>
          </p:nvPr>
        </p:nvGraphicFramePr>
        <p:xfrm>
          <a:off x="457200" y="1701973"/>
          <a:ext cx="7931224" cy="48953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16</a:t>
            </a:fld>
            <a:endParaRPr lang="zh-TW" altLang="en-US"/>
          </a:p>
        </p:txBody>
      </p:sp>
      <p:sp>
        <p:nvSpPr>
          <p:cNvPr id="12" name="文字方塊 11"/>
          <p:cNvSpPr txBox="1"/>
          <p:nvPr/>
        </p:nvSpPr>
        <p:spPr>
          <a:xfrm>
            <a:off x="755576" y="1916832"/>
            <a:ext cx="5688632" cy="369332"/>
          </a:xfrm>
          <a:prstGeom prst="rect">
            <a:avLst/>
          </a:prstGeom>
          <a:noFill/>
        </p:spPr>
        <p:txBody>
          <a:bodyPr wrap="square" rtlCol="0">
            <a:spAutoFit/>
          </a:bodyPr>
          <a:lstStyle/>
          <a:p>
            <a:pPr>
              <a:buFont typeface="Arial" pitchFamily="34" charset="0"/>
              <a:buChar char="•"/>
            </a:pPr>
            <a:r>
              <a:rPr lang="en-US" altLang="zh-TW" b="1" dirty="0">
                <a:latin typeface="微軟正黑體" pitchFamily="34" charset="-120"/>
                <a:ea typeface="微軟正黑體" pitchFamily="34" charset="-120"/>
              </a:rPr>
              <a:t>2022</a:t>
            </a:r>
            <a:r>
              <a:rPr lang="zh-TW" altLang="en-US" b="1" dirty="0">
                <a:latin typeface="微軟正黑體" pitchFamily="34" charset="-120"/>
                <a:ea typeface="微軟正黑體" pitchFamily="34" charset="-120"/>
              </a:rPr>
              <a:t> </a:t>
            </a:r>
            <a:r>
              <a:rPr lang="en-US" altLang="zh-TW" b="1" dirty="0">
                <a:latin typeface="微軟正黑體" pitchFamily="34" charset="-120"/>
                <a:ea typeface="微軟正黑體" pitchFamily="34" charset="-120"/>
              </a:rPr>
              <a:t>The ratio of Product sales volume</a:t>
            </a:r>
            <a:endParaRPr lang="zh-TW" altLang="en-US" b="1" dirty="0">
              <a:latin typeface="微軟正黑體" pitchFamily="34" charset="-120"/>
              <a:ea typeface="微軟正黑體" pitchFamily="34" charset="-120"/>
            </a:endParaRPr>
          </a:p>
        </p:txBody>
      </p:sp>
      <p:grpSp>
        <p:nvGrpSpPr>
          <p:cNvPr id="2" name="群組 32"/>
          <p:cNvGrpSpPr/>
          <p:nvPr/>
        </p:nvGrpSpPr>
        <p:grpSpPr>
          <a:xfrm>
            <a:off x="827585" y="692695"/>
            <a:ext cx="4320479" cy="951422"/>
            <a:chOff x="827582" y="404663"/>
            <a:chExt cx="6058119" cy="1262606"/>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4346695" cy="637168"/>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4" name="圖表 3">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2707960538"/>
              </p:ext>
            </p:extLst>
          </p:nvPr>
        </p:nvGraphicFramePr>
        <p:xfrm>
          <a:off x="1331640" y="2586022"/>
          <a:ext cx="7056784" cy="37703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17</a:t>
            </a:fld>
            <a:endParaRPr lang="zh-TW" altLang="en-US"/>
          </a:p>
        </p:txBody>
      </p:sp>
      <p:sp>
        <p:nvSpPr>
          <p:cNvPr id="12" name="文字方塊 11"/>
          <p:cNvSpPr txBox="1"/>
          <p:nvPr/>
        </p:nvSpPr>
        <p:spPr>
          <a:xfrm>
            <a:off x="755576" y="1916832"/>
            <a:ext cx="6480720" cy="369332"/>
          </a:xfrm>
          <a:prstGeom prst="rect">
            <a:avLst/>
          </a:prstGeom>
          <a:noFill/>
        </p:spPr>
        <p:txBody>
          <a:bodyPr wrap="square" rtlCol="0">
            <a:spAutoFit/>
          </a:bodyPr>
          <a:lstStyle/>
          <a:p>
            <a:pPr>
              <a:buFont typeface="Arial" pitchFamily="34" charset="0"/>
              <a:buChar char="•"/>
            </a:pPr>
            <a:r>
              <a:rPr lang="en-US" altLang="zh-TW" b="1" dirty="0">
                <a:latin typeface="微軟正黑體" pitchFamily="34" charset="-120"/>
                <a:ea typeface="微軟正黑體" pitchFamily="34" charset="-120"/>
              </a:rPr>
              <a:t>2022 The ratio of Product sales figures</a:t>
            </a:r>
            <a:endParaRPr lang="zh-TW" altLang="en-US" b="1" dirty="0">
              <a:latin typeface="微軟正黑體" pitchFamily="34" charset="-120"/>
              <a:ea typeface="微軟正黑體" pitchFamily="34" charset="-120"/>
            </a:endParaRPr>
          </a:p>
        </p:txBody>
      </p:sp>
      <p:grpSp>
        <p:nvGrpSpPr>
          <p:cNvPr id="2" name="群組 32"/>
          <p:cNvGrpSpPr/>
          <p:nvPr/>
        </p:nvGrpSpPr>
        <p:grpSpPr>
          <a:xfrm>
            <a:off x="827585" y="692695"/>
            <a:ext cx="4536503" cy="951423"/>
            <a:chOff x="827582" y="404663"/>
            <a:chExt cx="6361025" cy="1262608"/>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2"/>
              <a:ext cx="4649601" cy="637169"/>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3" name="圖表 2">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3490643694"/>
              </p:ext>
            </p:extLst>
          </p:nvPr>
        </p:nvGraphicFramePr>
        <p:xfrm>
          <a:off x="1331640" y="2490787"/>
          <a:ext cx="6143625" cy="40481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rtlCol="0"/>
          <a:lstStyle/>
          <a:p>
            <a:pPr>
              <a:defRPr/>
            </a:pPr>
            <a:endParaRPr lang="zh-TW" altLang="en-US" dirty="0"/>
          </a:p>
        </p:txBody>
      </p:sp>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18</a:t>
            </a:fld>
            <a:endParaRPr lang="zh-TW" altLang="en-US"/>
          </a:p>
        </p:txBody>
      </p:sp>
      <p:sp>
        <p:nvSpPr>
          <p:cNvPr id="22532" name="文字方塊 1"/>
          <p:cNvSpPr txBox="1">
            <a:spLocks noChangeArrowheads="1"/>
          </p:cNvSpPr>
          <p:nvPr/>
        </p:nvSpPr>
        <p:spPr bwMode="auto">
          <a:xfrm>
            <a:off x="5004048" y="2018114"/>
            <a:ext cx="4320480" cy="279254"/>
          </a:xfrm>
          <a:prstGeom prst="rect">
            <a:avLst/>
          </a:prstGeom>
          <a:noFill/>
          <a:ln w="9525">
            <a:noFill/>
            <a:miter lim="800000"/>
            <a:headEnd/>
            <a:tailEnd/>
          </a:ln>
        </p:spPr>
        <p:txBody>
          <a:bodyPr/>
          <a:lstStyle/>
          <a:p>
            <a:pPr eaLnBrk="1" hangingPunct="1"/>
            <a:r>
              <a:rPr lang="en-US" altLang="zh-TW" sz="1400" dirty="0">
                <a:latin typeface="微軟正黑體" pitchFamily="34" charset="-120"/>
                <a:ea typeface="微軟正黑體" pitchFamily="34" charset="-120"/>
              </a:rPr>
              <a:t>Unit: Thousand of NTD, except  for EPS in NTD</a:t>
            </a:r>
            <a:endParaRPr lang="zh-TW" altLang="en-US" sz="1400" dirty="0">
              <a:latin typeface="微軟正黑體" pitchFamily="34" charset="-120"/>
              <a:ea typeface="微軟正黑體" pitchFamily="34" charset="-120"/>
            </a:endParaRPr>
          </a:p>
        </p:txBody>
      </p:sp>
      <p:sp>
        <p:nvSpPr>
          <p:cNvPr id="29" name="文字版面配置區 3"/>
          <p:cNvSpPr txBox="1">
            <a:spLocks/>
          </p:cNvSpPr>
          <p:nvPr/>
        </p:nvSpPr>
        <p:spPr bwMode="auto">
          <a:xfrm>
            <a:off x="611560" y="1628800"/>
            <a:ext cx="7775575"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lnSpc>
                <a:spcPct val="200000"/>
              </a:lnSpc>
              <a:spcBef>
                <a:spcPct val="20000"/>
              </a:spcBef>
              <a:buFont typeface="Arial" pitchFamily="34" charset="0"/>
              <a:buChar char="•"/>
              <a:defRPr/>
            </a:pPr>
            <a:r>
              <a:rPr lang="en-US" altLang="zh-TW" sz="1600" dirty="0"/>
              <a:t> Consolidated Statements of Income : 2022</a:t>
            </a:r>
            <a:endParaRPr lang="zh-TW" altLang="en-US" sz="1600" dirty="0"/>
          </a:p>
          <a:p>
            <a:pPr lvl="0">
              <a:lnSpc>
                <a:spcPct val="200000"/>
              </a:lnSpc>
              <a:spcBef>
                <a:spcPct val="20000"/>
              </a:spcBef>
              <a:buFont typeface="Arial" pitchFamily="34" charset="0"/>
              <a:buChar char="•"/>
              <a:defRPr/>
            </a:pPr>
            <a:endParaRPr kumimoji="0" lang="zh-TW" altLang="en-US"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grpSp>
        <p:nvGrpSpPr>
          <p:cNvPr id="2" name="群組 33"/>
          <p:cNvGrpSpPr/>
          <p:nvPr/>
        </p:nvGrpSpPr>
        <p:grpSpPr>
          <a:xfrm>
            <a:off x="827584" y="764704"/>
            <a:ext cx="3942307" cy="872874"/>
            <a:chOff x="827582" y="404663"/>
            <a:chExt cx="7107236" cy="1390042"/>
          </a:xfrm>
        </p:grpSpPr>
        <p:pic>
          <p:nvPicPr>
            <p:cNvPr id="35" name="圖片 34"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6" name="矩形 35"/>
            <p:cNvSpPr/>
            <p:nvPr/>
          </p:nvSpPr>
          <p:spPr>
            <a:xfrm>
              <a:off x="2539005" y="1030102"/>
              <a:ext cx="5395813" cy="764603"/>
            </a:xfrm>
            <a:prstGeom prst="rect">
              <a:avLst/>
            </a:prstGeom>
          </p:spPr>
          <p:txBody>
            <a:bodyPr wrap="non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10" name="表格 9">
            <a:extLst>
              <a:ext uri="{FF2B5EF4-FFF2-40B4-BE49-F238E27FC236}">
                <a16:creationId xmlns:a16="http://schemas.microsoft.com/office/drawing/2014/main" id="{86C94274-DF31-E4A7-B73F-9166059C932E}"/>
              </a:ext>
            </a:extLst>
          </p:cNvPr>
          <p:cNvGraphicFramePr>
            <a:graphicFrameLocks noGrp="1"/>
          </p:cNvGraphicFramePr>
          <p:nvPr>
            <p:extLst>
              <p:ext uri="{D42A27DB-BD31-4B8C-83A1-F6EECF244321}">
                <p14:modId xmlns:p14="http://schemas.microsoft.com/office/powerpoint/2010/main" val="3654720714"/>
              </p:ext>
            </p:extLst>
          </p:nvPr>
        </p:nvGraphicFramePr>
        <p:xfrm>
          <a:off x="755576" y="2348880"/>
          <a:ext cx="7920880" cy="4064695"/>
        </p:xfrm>
        <a:graphic>
          <a:graphicData uri="http://schemas.openxmlformats.org/drawingml/2006/table">
            <a:tbl>
              <a:tblPr/>
              <a:tblGrid>
                <a:gridCol w="3243789">
                  <a:extLst>
                    <a:ext uri="{9D8B030D-6E8A-4147-A177-3AD203B41FA5}">
                      <a16:colId xmlns:a16="http://schemas.microsoft.com/office/drawing/2014/main" val="20000"/>
                    </a:ext>
                  </a:extLst>
                </a:gridCol>
                <a:gridCol w="980680">
                  <a:extLst>
                    <a:ext uri="{9D8B030D-6E8A-4147-A177-3AD203B41FA5}">
                      <a16:colId xmlns:a16="http://schemas.microsoft.com/office/drawing/2014/main" val="20001"/>
                    </a:ext>
                  </a:extLst>
                </a:gridCol>
                <a:gridCol w="603496">
                  <a:extLst>
                    <a:ext uri="{9D8B030D-6E8A-4147-A177-3AD203B41FA5}">
                      <a16:colId xmlns:a16="http://schemas.microsoft.com/office/drawing/2014/main" val="20002"/>
                    </a:ext>
                  </a:extLst>
                </a:gridCol>
                <a:gridCol w="1110425">
                  <a:extLst>
                    <a:ext uri="{9D8B030D-6E8A-4147-A177-3AD203B41FA5}">
                      <a16:colId xmlns:a16="http://schemas.microsoft.com/office/drawing/2014/main" val="20003"/>
                    </a:ext>
                  </a:extLst>
                </a:gridCol>
                <a:gridCol w="826037">
                  <a:extLst>
                    <a:ext uri="{9D8B030D-6E8A-4147-A177-3AD203B41FA5}">
                      <a16:colId xmlns:a16="http://schemas.microsoft.com/office/drawing/2014/main" val="20004"/>
                    </a:ext>
                  </a:extLst>
                </a:gridCol>
                <a:gridCol w="1156453">
                  <a:extLst>
                    <a:ext uri="{9D8B030D-6E8A-4147-A177-3AD203B41FA5}">
                      <a16:colId xmlns:a16="http://schemas.microsoft.com/office/drawing/2014/main" val="20005"/>
                    </a:ext>
                  </a:extLst>
                </a:gridCol>
              </a:tblGrid>
              <a:tr h="362647">
                <a:tc>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Item</a:t>
                      </a:r>
                      <a:endParaRPr lang="zh-TW" altLang="en-US" sz="1400" b="0" i="0" u="none" strike="noStrike" dirty="0">
                        <a:solidFill>
                          <a:srgbClr val="FFFFFF"/>
                        </a:solidFill>
                        <a:latin typeface="微軟正黑體" pitchFamily="34" charset="-120"/>
                        <a:ea typeface="微軟正黑體" pitchFamily="34" charset="-12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gridSpan="2">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2022</a:t>
                      </a:r>
                      <a:endParaRPr lang="zh-TW" altLang="en-US" sz="1400" b="0" i="0" u="none" strike="noStrike" dirty="0">
                        <a:solidFill>
                          <a:srgbClr val="FFFFFF"/>
                        </a:solidFill>
                        <a:latin typeface="微軟正黑體" pitchFamily="34" charset="-120"/>
                        <a:ea typeface="微軟正黑體" pitchFamily="34" charset="-12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hMerge="1">
                  <a:txBody>
                    <a:bodyPr/>
                    <a:lstStyle/>
                    <a:p>
                      <a:endParaRPr lang="zh-TW" altLang="en-US"/>
                    </a:p>
                  </a:txBody>
                  <a:tcPr>
                    <a:lnL>
                      <a:noFill/>
                    </a:lnL>
                    <a:lnR>
                      <a:noFill/>
                    </a:lnR>
                    <a:lnT w="19050" cap="flat" cmpd="sng" algn="ctr">
                      <a:solidFill>
                        <a:srgbClr val="000000"/>
                      </a:solidFill>
                      <a:prstDash val="solid"/>
                      <a:round/>
                      <a:headEnd type="none" w="med" len="med"/>
                      <a:tailEnd type="none" w="med" len="med"/>
                    </a:lnT>
                    <a:lnB>
                      <a:noFill/>
                    </a:lnB>
                    <a:solidFill>
                      <a:srgbClr val="BB280F"/>
                    </a:solidFill>
                  </a:tcPr>
                </a:tc>
                <a:tc gridSpan="2">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2021</a:t>
                      </a:r>
                      <a:endParaRPr lang="zh-TW" altLang="en-US" sz="1400" b="0" i="0" u="none" strike="noStrike" dirty="0">
                        <a:solidFill>
                          <a:srgbClr val="FFFFFF"/>
                        </a:solidFill>
                        <a:latin typeface="微軟正黑體" pitchFamily="34" charset="-120"/>
                        <a:ea typeface="微軟正黑體" pitchFamily="34" charset="-12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hMerge="1">
                  <a:txBody>
                    <a:bodyPr/>
                    <a:lstStyle/>
                    <a:p>
                      <a:endParaRPr lang="zh-TW" altLang="en-US"/>
                    </a:p>
                  </a:txBody>
                  <a:tcP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algn="ctr" rtl="0" fontAlgn="ctr"/>
                      <a:r>
                        <a:rPr lang="en-US" altLang="zh-TW" sz="1200" dirty="0">
                          <a:solidFill>
                            <a:schemeClr val="bg1"/>
                          </a:solidFill>
                          <a:latin typeface="微軟正黑體" pitchFamily="34" charset="-120"/>
                          <a:ea typeface="微軟正黑體" pitchFamily="34" charset="-120"/>
                        </a:rPr>
                        <a:t>Annual </a:t>
                      </a:r>
                    </a:p>
                    <a:p>
                      <a:pPr algn="ctr" rtl="0" fontAlgn="ctr"/>
                      <a:r>
                        <a:rPr lang="en-US" altLang="zh-TW" sz="1200" dirty="0">
                          <a:solidFill>
                            <a:schemeClr val="bg1"/>
                          </a:solidFill>
                          <a:latin typeface="微軟正黑體" pitchFamily="34" charset="-120"/>
                          <a:ea typeface="微軟正黑體" pitchFamily="34" charset="-120"/>
                        </a:rPr>
                        <a:t>Growth Rate</a:t>
                      </a:r>
                      <a:endParaRPr lang="zh-TW" altLang="en-US" sz="1200" b="0" i="0" u="none" strike="noStrike" dirty="0">
                        <a:solidFill>
                          <a:schemeClr val="bg1"/>
                        </a:solidFill>
                        <a:latin typeface="微軟正黑體" pitchFamily="34" charset="-120"/>
                        <a:ea typeface="微軟正黑體" pitchFamily="34" charset="-12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extLst>
                  <a:ext uri="{0D108BD9-81ED-4DB2-BD59-A6C34878D82A}">
                    <a16:rowId xmlns:a16="http://schemas.microsoft.com/office/drawing/2014/main" val="10001"/>
                  </a:ext>
                </a:extLst>
              </a:tr>
              <a:tr h="286842">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Net Sales </a:t>
                      </a:r>
                    </a:p>
                  </a:txBody>
                  <a:tcPr marL="9525" marR="9525" marT="9525" marB="0" anchor="ctr">
                    <a:lnL>
                      <a:noFill/>
                    </a:lnL>
                    <a:lnR>
                      <a:noFill/>
                    </a:lnR>
                    <a:lnT>
                      <a:noFill/>
                    </a:lnT>
                    <a:lnB>
                      <a:noFill/>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26,749,017 </a:t>
                      </a: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100.0 </a:t>
                      </a: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27,457,879 </a:t>
                      </a: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100.0 </a:t>
                      </a: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(2.6)</a:t>
                      </a: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35438">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Operating Costs </a:t>
                      </a: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24,572,112 </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91.9 </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24,656,077 </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89.8 </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(0.3)</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282525">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Gross Profit </a:t>
                      </a:r>
                    </a:p>
                  </a:txBody>
                  <a:tcPr marL="9525" marR="9525" marT="9525" marB="0" anchor="ctr">
                    <a:lnL>
                      <a:noFill/>
                    </a:lnL>
                    <a:lnR>
                      <a:noFill/>
                    </a:lnR>
                    <a:lnT>
                      <a:noFill/>
                    </a:lnT>
                    <a:lnB>
                      <a:noFill/>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2,176,905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8.1 </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2,801,802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10.2 </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(22.3)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421554">
                <a:tc>
                  <a:txBody>
                    <a:bodyPr/>
                    <a:lstStyle/>
                    <a:p>
                      <a:pPr algn="l" rtl="0" fontAlgn="ctr"/>
                      <a:r>
                        <a:rPr lang="en-US" altLang="zh-TW" sz="1400" dirty="0"/>
                        <a:t>Unrealized Gain On The Transactions With Associates</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2,353 </a:t>
                      </a:r>
                    </a:p>
                  </a:txBody>
                  <a:tcPr marL="0" marR="0" marT="0"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0.0 </a:t>
                      </a:r>
                    </a:p>
                  </a:txBody>
                  <a:tcPr marL="0" marR="0" marT="0"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593 </a:t>
                      </a:r>
                    </a:p>
                  </a:txBody>
                  <a:tcPr marL="0" marR="0" marT="0"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0.0 </a:t>
                      </a:r>
                    </a:p>
                  </a:txBody>
                  <a:tcPr marL="0" marR="0" marT="0"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296.8 </a:t>
                      </a:r>
                    </a:p>
                  </a:txBody>
                  <a:tcPr marL="0" marR="0" marT="0"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extLst>
                  <a:ext uri="{0D108BD9-81ED-4DB2-BD59-A6C34878D82A}">
                    <a16:rowId xmlns:a16="http://schemas.microsoft.com/office/drawing/2014/main" val="10005"/>
                  </a:ext>
                </a:extLst>
              </a:tr>
              <a:tr h="421554">
                <a:tc>
                  <a:txBody>
                    <a:bodyPr/>
                    <a:lstStyle/>
                    <a:p>
                      <a:pPr algn="l" rtl="0" fontAlgn="ctr"/>
                      <a:r>
                        <a:rPr lang="en-US" altLang="zh-TW" sz="1400" dirty="0"/>
                        <a:t>Realized Gain On The Transactions With Associates</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a:noFill/>
                    </a:lnT>
                    <a:lnB>
                      <a:noFill/>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593 </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rtl="0" fontAlgn="ct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0.0 </a:t>
                      </a: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2626">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Net Profit </a:t>
                      </a: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2,175,145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8.1 </a:t>
                      </a:r>
                    </a:p>
                  </a:txBody>
                  <a:tcPr marL="0" marR="0" marT="0"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2,801,209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10.2 </a:t>
                      </a:r>
                    </a:p>
                  </a:txBody>
                  <a:tcPr marL="0" marR="0" marT="0"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(22.3</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val="10007"/>
                  </a:ext>
                </a:extLst>
              </a:tr>
              <a:tr h="222626">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Operating Expenses </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1,328,946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1,294,011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4.6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2.7 </a:t>
                      </a: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8"/>
                  </a:ext>
                </a:extLst>
              </a:tr>
              <a:tr h="282525">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Net Profit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846,199 </a:t>
                      </a:r>
                    </a:p>
                  </a:txBody>
                  <a:tcPr marL="0" marR="0" marT="0"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3.2 </a:t>
                      </a:r>
                    </a:p>
                  </a:txBody>
                  <a:tcPr marL="0" marR="0" marT="0" marB="0" anchor="ctr">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1,507,198 </a:t>
                      </a:r>
                    </a:p>
                  </a:txBody>
                  <a:tcPr marL="0" marR="0" marT="0"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5.6 </a:t>
                      </a:r>
                    </a:p>
                  </a:txBody>
                  <a:tcPr marL="0" marR="0" marT="0" marB="0" anchor="ctr">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(43.9)</a:t>
                      </a:r>
                    </a:p>
                  </a:txBody>
                  <a:tcPr marL="0" marR="0" marT="0"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282525">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Non-Operational Income</a:t>
                      </a:r>
                      <a:endParaRPr lang="zh-TW" altLang="en-US" sz="1400" b="0" i="0" u="none" strike="noStrike" dirty="0">
                        <a:solidFill>
                          <a:srgbClr val="000000"/>
                        </a:solidFill>
                        <a:latin typeface="微軟正黑體" pitchFamily="34" charset="-120"/>
                        <a:ea typeface="微軟正黑體" pitchFamily="34" charset="-120"/>
                      </a:endParaRPr>
                    </a:p>
                  </a:txBody>
                  <a:tcPr marL="9525" marR="9525" marT="9525" marB="0" anchor="ctr">
                    <a:lnL>
                      <a:noFill/>
                    </a:lnL>
                    <a:lnR>
                      <a:noFill/>
                    </a:lnR>
                    <a:lnT>
                      <a:noFill/>
                    </a:lnT>
                    <a:lnB w="19050" cap="flat" cmpd="sng" algn="ctr">
                      <a:no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368,389.0 </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1.4 </a:t>
                      </a:r>
                    </a:p>
                  </a:txBody>
                  <a:tcPr marL="0" marR="0" marT="0" marB="0" anchor="ctr">
                    <a:lnL>
                      <a:noFill/>
                    </a:lnL>
                    <a:lnR>
                      <a:noFill/>
                    </a:lnR>
                    <a:lnT>
                      <a:noFill/>
                    </a:lnT>
                    <a:lnB w="19050" cap="flat" cmpd="sng" algn="ctr">
                      <a:no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492,864 </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1.8 </a:t>
                      </a:r>
                    </a:p>
                  </a:txBody>
                  <a:tcPr marL="0" marR="0" marT="0" marB="0" anchor="ctr">
                    <a:lnL>
                      <a:noFill/>
                    </a:lnL>
                    <a:lnR>
                      <a:noFill/>
                    </a:lnR>
                    <a:lnT>
                      <a:noFill/>
                    </a:lnT>
                    <a:lnB w="19050" cap="flat" cmpd="sng" algn="ctr">
                      <a:noFill/>
                      <a:prstDash val="solid"/>
                      <a:round/>
                      <a:headEnd type="none" w="med" len="med"/>
                      <a:tailEnd type="none" w="med" len="med"/>
                    </a:lnB>
                  </a:tcPr>
                </a:tc>
                <a:tc>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(25.3)</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52874847"/>
                  </a:ext>
                </a:extLst>
              </a:tr>
              <a:tr h="282525">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Net Profit After Tax </a:t>
                      </a:r>
                      <a:endParaRPr lang="zh-TW" altLang="en-US" sz="1400" b="0" i="0" u="none" strike="noStrike" dirty="0">
                        <a:solidFill>
                          <a:srgbClr val="000000"/>
                        </a:solidFill>
                        <a:latin typeface="微軟正黑體" pitchFamily="34" charset="-120"/>
                        <a:ea typeface="微軟正黑體" pitchFamily="34" charset="-120"/>
                      </a:endParaRP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841,475 </a:t>
                      </a:r>
                    </a:p>
                  </a:txBody>
                  <a:tcPr marL="0" marR="0" marT="0"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3.2 </a:t>
                      </a:r>
                    </a:p>
                  </a:txBody>
                  <a:tcPr marL="0" marR="0" marT="0"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1,408,768 </a:t>
                      </a:r>
                    </a:p>
                  </a:txBody>
                  <a:tcPr marL="0" marR="0" marT="0"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5.1 </a:t>
                      </a:r>
                    </a:p>
                  </a:txBody>
                  <a:tcPr marL="0" marR="0" marT="0"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(40.3)</a:t>
                      </a:r>
                    </a:p>
                  </a:txBody>
                  <a:tcPr marL="9525" marR="9525" marT="9525"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22172840"/>
                  </a:ext>
                </a:extLst>
              </a:tr>
              <a:tr h="421554">
                <a:tc>
                  <a:txBody>
                    <a:bodyPr/>
                    <a:lstStyle/>
                    <a:p>
                      <a:pPr algn="l"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1400" b="0" i="0" u="none" strike="noStrike" dirty="0">
                          <a:solidFill>
                            <a:srgbClr val="000000"/>
                          </a:solidFill>
                          <a:latin typeface="微軟正黑體" pitchFamily="34" charset="-120"/>
                          <a:ea typeface="微軟正黑體" pitchFamily="34" charset="-120"/>
                        </a:rPr>
                        <a:t>Attributable to Shareholders of the Parent </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vMerge="1">
                  <a:txBody>
                    <a:bodyPr/>
                    <a:lstStyle/>
                    <a:p>
                      <a:endParaRPr lang="zh-TW" altLang="en-US"/>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zh-TW" altLang="en-US"/>
                    </a:p>
                  </a:txBody>
                  <a:tcPr>
                    <a:lnL>
                      <a:noFill/>
                    </a:lnL>
                    <a:lnR>
                      <a:noFill/>
                    </a:lnR>
                    <a:lnT>
                      <a:noFill/>
                    </a:lnT>
                    <a:lnB w="19050" cap="flat" cmpd="sng" algn="ctr">
                      <a:noFill/>
                      <a:prstDash val="solid"/>
                      <a:round/>
                      <a:headEnd type="none" w="med" len="med"/>
                      <a:tailEnd type="none" w="med" len="med"/>
                    </a:lnB>
                  </a:tcPr>
                </a:tc>
                <a:tc vMerge="1">
                  <a:txBody>
                    <a:bodyPr/>
                    <a:lstStyle/>
                    <a:p>
                      <a:endParaRPr lang="zh-TW" altLang="en-US"/>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zh-TW" altLang="en-US"/>
                    </a:p>
                  </a:txBody>
                  <a:tcPr>
                    <a:lnL>
                      <a:noFill/>
                    </a:lnL>
                    <a:lnR>
                      <a:noFill/>
                    </a:lnR>
                    <a:lnT>
                      <a:noFill/>
                    </a:lnT>
                    <a:lnB w="19050" cap="flat" cmpd="sng" algn="ctr">
                      <a:noFill/>
                      <a:prstDash val="solid"/>
                      <a:round/>
                      <a:headEnd type="none" w="med" len="med"/>
                      <a:tailEnd type="none" w="med" len="med"/>
                    </a:lnB>
                  </a:tcPr>
                </a:tc>
                <a:tc vMerge="1">
                  <a:txBody>
                    <a:bodyPr/>
                    <a:lstStyle/>
                    <a:p>
                      <a:endParaRPr lang="zh-TW" altLang="en-US"/>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27930769"/>
                  </a:ext>
                </a:extLst>
              </a:tr>
              <a:tr h="282525">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EPS </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1.24 </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2.17 </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lvl="1" algn="r" rtl="0" fontAlgn="ctr"/>
                      <a:endParaRPr lang="en-US" altLang="zh-TW" sz="1400" b="0"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70834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1114351714"/>
              </p:ext>
            </p:extLst>
          </p:nvPr>
        </p:nvGraphicFramePr>
        <p:xfrm>
          <a:off x="395536" y="2537901"/>
          <a:ext cx="8280919" cy="3483389"/>
        </p:xfrm>
        <a:graphic>
          <a:graphicData uri="http://schemas.openxmlformats.org/drawingml/2006/table">
            <a:tbl>
              <a:tblPr firstRow="1" bandRow="1">
                <a:tableStyleId>{85BE263C-DBD7-4A20-BB59-AAB30ACAA65A}</a:tableStyleId>
              </a:tblPr>
              <a:tblGrid>
                <a:gridCol w="25922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936103">
                  <a:extLst>
                    <a:ext uri="{9D8B030D-6E8A-4147-A177-3AD203B41FA5}">
                      <a16:colId xmlns:a16="http://schemas.microsoft.com/office/drawing/2014/main" val="20006"/>
                    </a:ext>
                  </a:extLst>
                </a:gridCol>
              </a:tblGrid>
              <a:tr h="497627">
                <a:tc>
                  <a:txBody>
                    <a:bodyPr/>
                    <a:lstStyle/>
                    <a:p>
                      <a:pPr algn="l" fontAlgn="ctr"/>
                      <a:r>
                        <a:rPr lang="en-US" altLang="zh-TW" sz="1400" b="1" i="0" u="none" strike="noStrike" dirty="0">
                          <a:solidFill>
                            <a:schemeClr val="bg1"/>
                          </a:solidFill>
                          <a:latin typeface="微軟正黑體" pitchFamily="34" charset="-120"/>
                          <a:ea typeface="微軟正黑體" pitchFamily="34" charset="-120"/>
                        </a:rPr>
                        <a:t>Item</a:t>
                      </a:r>
                      <a:r>
                        <a:rPr lang="en-US" altLang="zh-TW" sz="1400" b="1" i="0" u="none" strike="noStrike" baseline="0" dirty="0">
                          <a:solidFill>
                            <a:schemeClr val="bg1"/>
                          </a:solidFill>
                          <a:latin typeface="微軟正黑體" pitchFamily="34" charset="-120"/>
                          <a:ea typeface="微軟正黑體" pitchFamily="34" charset="-120"/>
                        </a:rPr>
                        <a:t> / Year</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2017</a:t>
                      </a:r>
                      <a:endParaRPr lang="zh-TW" alt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2018</a:t>
                      </a:r>
                      <a:endParaRPr lang="zh-TW" alt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2019</a:t>
                      </a:r>
                      <a:endParaRPr lang="zh-TW" alt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2020</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2021</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2022</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497627">
                <a:tc>
                  <a:txBody>
                    <a:bodyPr/>
                    <a:lstStyle/>
                    <a:p>
                      <a:pPr algn="l" fontAlgn="ctr"/>
                      <a:r>
                        <a:rPr lang="en-US" altLang="zh-TW" sz="1400" u="none" strike="noStrike" dirty="0">
                          <a:latin typeface="微軟正黑體" pitchFamily="34" charset="-120"/>
                          <a:ea typeface="微軟正黑體" pitchFamily="34" charset="-120"/>
                        </a:rPr>
                        <a:t>Earnings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0.83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0.83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0.86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1.41</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2.17</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1.24</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7627">
                <a:tc>
                  <a:txBody>
                    <a:bodyPr/>
                    <a:lstStyle/>
                    <a:p>
                      <a:pPr algn="l" fontAlgn="ctr"/>
                      <a:r>
                        <a:rPr lang="en-US" altLang="zh-TW" sz="1400" u="none" strike="noStrike" dirty="0">
                          <a:latin typeface="微軟正黑體" pitchFamily="34" charset="-120"/>
                          <a:ea typeface="微軟正黑體" pitchFamily="34" charset="-120"/>
                        </a:rPr>
                        <a:t>Cash Dividend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0.35</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NA</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497627">
                <a:tc>
                  <a:txBody>
                    <a:bodyPr/>
                    <a:lstStyle/>
                    <a:p>
                      <a:pPr algn="l" fontAlgn="ctr"/>
                      <a:r>
                        <a:rPr lang="en-US" altLang="zh-TW" sz="1400" b="0" i="0" u="none" strike="noStrike" dirty="0">
                          <a:solidFill>
                            <a:srgbClr val="000000"/>
                          </a:solidFill>
                          <a:latin typeface="微軟正黑體" pitchFamily="34" charset="-120"/>
                          <a:ea typeface="微軟正黑體" pitchFamily="34" charset="-120"/>
                        </a:rPr>
                        <a:t>Stock Dividend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0.4</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0.60</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NA</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97627">
                <a:tc>
                  <a:txBody>
                    <a:bodyPr/>
                    <a:lstStyle/>
                    <a:p>
                      <a:pPr algn="l" fontAlgn="ctr"/>
                      <a:r>
                        <a:rPr lang="en-US" altLang="zh-TW" sz="1400" b="0" i="0" u="none" strike="noStrike" dirty="0">
                          <a:solidFill>
                            <a:srgbClr val="000000"/>
                          </a:solidFill>
                          <a:latin typeface="微軟正黑體" pitchFamily="34" charset="-120"/>
                          <a:ea typeface="微軟正黑體" pitchFamily="34" charset="-120"/>
                        </a:rPr>
                        <a:t>Return on Equity</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7.15%</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7.15%</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7.09%</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11.79%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a:solidFill>
                            <a:sysClr val="windowText" lastClr="000000"/>
                          </a:solidFill>
                          <a:latin typeface="微軟正黑體" pitchFamily="34" charset="-120"/>
                          <a:ea typeface="微軟正黑體" pitchFamily="34" charset="-120"/>
                        </a:rPr>
                        <a:t>16.01%</a:t>
                      </a:r>
                      <a:endParaRPr lang="en-US" altLang="zh-TW" sz="1400" b="0" i="0" u="none" strike="noStrike" dirty="0">
                        <a:solidFill>
                          <a:sysClr val="windowText" lastClr="000000"/>
                        </a:solidFill>
                        <a:latin typeface="微軟正黑體" pitchFamily="34" charset="-120"/>
                        <a:ea typeface="微軟正黑體" pitchFamily="34" charset="-120"/>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8.89%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497627">
                <a:tc>
                  <a:txBody>
                    <a:bodyPr/>
                    <a:lstStyle/>
                    <a:p>
                      <a:pPr algn="l" fontAlgn="ctr"/>
                      <a:r>
                        <a:rPr lang="en-US" altLang="zh-TW" sz="1400" u="none" strike="noStrike" dirty="0">
                          <a:latin typeface="微軟正黑體" pitchFamily="34" charset="-120"/>
                          <a:ea typeface="微軟正黑體" pitchFamily="34" charset="-120"/>
                        </a:rPr>
                        <a:t>Net Value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11.27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11.11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11.92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13.05</a:t>
                      </a:r>
                      <a:r>
                        <a:rPr lang="zh-TW" altLang="en-US" sz="1400" b="0" i="0" u="none" strike="noStrike" kern="1200" dirty="0">
                          <a:solidFill>
                            <a:sysClr val="windowText" lastClr="000000"/>
                          </a:solidFill>
                          <a:latin typeface="微軟正黑體" pitchFamily="34" charset="-120"/>
                          <a:ea typeface="微軟正黑體" pitchFamily="34" charset="-120"/>
                          <a:cs typeface="+mn-cs"/>
                        </a:rPr>
                        <a:t>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15.19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15.37</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497627">
                <a:tc>
                  <a:txBody>
                    <a:bodyPr/>
                    <a:lstStyle/>
                    <a:p>
                      <a:pPr algn="l" fontAlgn="ctr"/>
                      <a:r>
                        <a:rPr lang="en-US" altLang="zh-TW" sz="1400" b="0" i="0" u="none" strike="noStrike" dirty="0">
                          <a:solidFill>
                            <a:srgbClr val="000000"/>
                          </a:solidFill>
                          <a:latin typeface="微軟正黑體" pitchFamily="34" charset="-120"/>
                          <a:ea typeface="微軟正黑體" pitchFamily="34" charset="-120"/>
                        </a:rPr>
                        <a:t>Operating Cash Flow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rgbClr val="FF0000"/>
                          </a:solidFill>
                          <a:latin typeface="微軟正黑體" pitchFamily="34" charset="-120"/>
                          <a:ea typeface="微軟正黑體" pitchFamily="34" charset="-120"/>
                        </a:rPr>
                        <a:t>(0.33)</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0.75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1.02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0.99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rgbClr val="FF0000"/>
                          </a:solidFill>
                          <a:latin typeface="微軟正黑體" pitchFamily="34" charset="-120"/>
                          <a:ea typeface="微軟正黑體" pitchFamily="34" charset="-120"/>
                          <a:cs typeface="+mn-cs"/>
                        </a:rPr>
                        <a:t>(1.97)</a:t>
                      </a:r>
                      <a:endParaRPr lang="zh-TW" altLang="en-US" sz="1400" b="0" i="0" u="none" strike="noStrike" kern="1200" dirty="0">
                        <a:solidFill>
                          <a:srgbClr val="FF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rgbClr val="FF0000"/>
                          </a:solidFill>
                          <a:latin typeface="微軟正黑體" pitchFamily="34" charset="-120"/>
                          <a:ea typeface="微軟正黑體" pitchFamily="34" charset="-120"/>
                          <a:cs typeface="+mn-cs"/>
                        </a:rPr>
                        <a:t>(0.43)</a:t>
                      </a:r>
                      <a:endParaRPr lang="zh-TW" altLang="en-US" sz="1400" b="0" i="0" u="none" strike="noStrike" kern="1200" dirty="0">
                        <a:solidFill>
                          <a:srgbClr val="FF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extLst>
                  <a:ext uri="{0D108BD9-81ED-4DB2-BD59-A6C34878D82A}">
                    <a16:rowId xmlns:a16="http://schemas.microsoft.com/office/drawing/2014/main" val="10006"/>
                  </a:ext>
                </a:extLst>
              </a:tr>
            </a:tbl>
          </a:graphicData>
        </a:graphic>
      </p:graphicFrame>
      <p:sp>
        <p:nvSpPr>
          <p:cNvPr id="15" name="文字方塊 14"/>
          <p:cNvSpPr txBox="1"/>
          <p:nvPr/>
        </p:nvSpPr>
        <p:spPr>
          <a:xfrm>
            <a:off x="755576" y="1691516"/>
            <a:ext cx="5112568" cy="369332"/>
          </a:xfrm>
          <a:prstGeom prst="rect">
            <a:avLst/>
          </a:prstGeom>
          <a:noFill/>
        </p:spPr>
        <p:txBody>
          <a:bodyPr wrap="square" rtlCol="0">
            <a:spAutoFit/>
          </a:bodyPr>
          <a:lstStyle/>
          <a:p>
            <a:pPr fontAlgn="ctr">
              <a:buFont typeface="Arial" pitchFamily="34" charset="0"/>
              <a:buChar char="•"/>
            </a:pPr>
            <a:r>
              <a:rPr lang="en-US" altLang="zh-TW" b="1" dirty="0">
                <a:latin typeface="微軟正黑體" pitchFamily="34" charset="-120"/>
                <a:ea typeface="微軟正黑體" pitchFamily="34" charset="-120"/>
              </a:rPr>
              <a:t> Operating Performance Per Share</a:t>
            </a:r>
            <a:endParaRPr lang="zh-TW" altLang="en-US" b="1" dirty="0">
              <a:latin typeface="微軟正黑體" pitchFamily="34" charset="-120"/>
              <a:ea typeface="微軟正黑體" pitchFamily="34" charset="-120"/>
            </a:endParaRPr>
          </a:p>
        </p:txBody>
      </p:sp>
      <p:sp>
        <p:nvSpPr>
          <p:cNvPr id="35" name="投影片編號版面配置區 34"/>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19</a:t>
            </a:fld>
            <a:endParaRPr lang="zh-TW" altLang="en-US"/>
          </a:p>
        </p:txBody>
      </p:sp>
      <p:grpSp>
        <p:nvGrpSpPr>
          <p:cNvPr id="2" name="群組 37"/>
          <p:cNvGrpSpPr/>
          <p:nvPr/>
        </p:nvGrpSpPr>
        <p:grpSpPr>
          <a:xfrm>
            <a:off x="971600" y="764704"/>
            <a:ext cx="5616623" cy="984187"/>
            <a:chOff x="827582" y="404663"/>
            <a:chExt cx="8100569" cy="1237240"/>
          </a:xfrm>
        </p:grpSpPr>
        <p:pic>
          <p:nvPicPr>
            <p:cNvPr id="39" name="圖片 38"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0" name="矩形 39"/>
            <p:cNvSpPr/>
            <p:nvPr/>
          </p:nvSpPr>
          <p:spPr>
            <a:xfrm>
              <a:off x="3216212" y="1038321"/>
              <a:ext cx="5711939" cy="603582"/>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標題 1"/>
          <p:cNvSpPr>
            <a:spLocks noGrp="1"/>
          </p:cNvSpPr>
          <p:nvPr>
            <p:ph type="title"/>
          </p:nvPr>
        </p:nvSpPr>
        <p:spPr>
          <a:xfrm>
            <a:off x="914400" y="908720"/>
            <a:ext cx="8229600" cy="936154"/>
          </a:xfrm>
        </p:spPr>
        <p:txBody>
          <a:bodyPr>
            <a:normAutofit/>
          </a:bodyPr>
          <a:lstStyle/>
          <a:p>
            <a:pPr eaLnBrk="1" hangingPunct="1"/>
            <a:r>
              <a:rPr lang="en-US" altLang="zh-TW" dirty="0"/>
              <a:t>DISCLAIMER</a:t>
            </a:r>
            <a:endParaRPr lang="zh-TW" altLang="en-US" dirty="0"/>
          </a:p>
        </p:txBody>
      </p:sp>
      <p:sp>
        <p:nvSpPr>
          <p:cNvPr id="9218" name="內容版面配置區 2"/>
          <p:cNvSpPr>
            <a:spLocks noGrp="1"/>
          </p:cNvSpPr>
          <p:nvPr>
            <p:ph idx="1"/>
          </p:nvPr>
        </p:nvSpPr>
        <p:spPr>
          <a:xfrm>
            <a:off x="914400" y="2036215"/>
            <a:ext cx="7942263" cy="3916363"/>
          </a:xfrm>
        </p:spPr>
        <p:txBody>
          <a:bodyPr>
            <a:normAutofit/>
          </a:bodyPr>
          <a:lstStyle/>
          <a:p>
            <a:pPr marL="342900" indent="-342900" algn="just" eaLnBrk="1" fontAlgn="auto" hangingPunct="1">
              <a:lnSpc>
                <a:spcPct val="200000"/>
              </a:lnSpc>
              <a:spcAft>
                <a:spcPts val="0"/>
              </a:spcAft>
              <a:buFont typeface="Arial" charset="0"/>
              <a:buChar char="•"/>
              <a:defRPr/>
            </a:pPr>
            <a:r>
              <a:rPr lang="en-US" altLang="zh-TW" dirty="0">
                <a:cs typeface="Times New Roman" pitchFamily="18" charset="0"/>
              </a:rPr>
              <a:t>The purpose of the briefing is to provide information, therefore will not be updated under any circumstances. </a:t>
            </a:r>
            <a:endParaRPr lang="en-US" altLang="zh-TW" b="1" dirty="0">
              <a:cs typeface="Times New Roman" pitchFamily="18" charset="0"/>
            </a:endParaRPr>
          </a:p>
          <a:p>
            <a:pPr marL="342900" indent="-342900" algn="just" eaLnBrk="1" fontAlgn="auto" hangingPunct="1">
              <a:lnSpc>
                <a:spcPct val="200000"/>
              </a:lnSpc>
              <a:spcAft>
                <a:spcPts val="0"/>
              </a:spcAft>
              <a:buFont typeface="Arial" charset="0"/>
              <a:buChar char="•"/>
              <a:defRPr/>
            </a:pPr>
            <a:r>
              <a:rPr lang="en-US" altLang="zh-TW" dirty="0">
                <a:cs typeface="Times New Roman" pitchFamily="18" charset="0"/>
              </a:rPr>
              <a:t>TA YA Group does not have any responsibility to update or correct any information in this presentation.</a:t>
            </a:r>
            <a:endParaRPr lang="zh-TW" altLang="en-US" b="1" dirty="0">
              <a:cs typeface="Times New Roman" pitchFamily="18" charset="0"/>
            </a:endParaRPr>
          </a:p>
          <a:p>
            <a:pPr marL="342900" indent="-342900" algn="just" eaLnBrk="1" fontAlgn="auto" hangingPunct="1">
              <a:lnSpc>
                <a:spcPct val="200000"/>
              </a:lnSpc>
              <a:spcAft>
                <a:spcPts val="0"/>
              </a:spcAft>
              <a:buFont typeface="Arial" charset="0"/>
              <a:buChar char="•"/>
              <a:defRPr/>
            </a:pPr>
            <a:r>
              <a:rPr lang="en-US" altLang="zh-TW" dirty="0">
                <a:cs typeface="Times New Roman" pitchFamily="18" charset="0"/>
              </a:rPr>
              <a:t>The information within the presentation does not hint future decisions or promise any solid validity.</a:t>
            </a:r>
            <a:endParaRPr lang="zh-TW" altLang="en-US" b="1" dirty="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20</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en-US" altLang="zh-TW" dirty="0">
                <a:latin typeface="微軟正黑體" pitchFamily="34" charset="-120"/>
                <a:ea typeface="微軟正黑體" pitchFamily="34" charset="-120"/>
              </a:rPr>
              <a:t> Green Power Industry P</a:t>
            </a:r>
            <a:r>
              <a:rPr lang="en-US" altLang="zh-TW" dirty="0"/>
              <a:t>erformance </a:t>
            </a:r>
            <a:endParaRPr lang="zh-TW" altLang="zh-TW" dirty="0">
              <a:latin typeface="微軟正黑體" pitchFamily="34" charset="-120"/>
              <a:ea typeface="微軟正黑體" pitchFamily="34" charset="-120"/>
            </a:endParaRPr>
          </a:p>
        </p:txBody>
      </p:sp>
      <p:grpSp>
        <p:nvGrpSpPr>
          <p:cNvPr id="2" name="群組 32"/>
          <p:cNvGrpSpPr/>
          <p:nvPr/>
        </p:nvGrpSpPr>
        <p:grpSpPr>
          <a:xfrm>
            <a:off x="827585" y="692695"/>
            <a:ext cx="4752527" cy="951422"/>
            <a:chOff x="827582" y="404663"/>
            <a:chExt cx="6663931" cy="1262606"/>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4952507" cy="637168"/>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4" name="圖表 3">
            <a:extLst>
              <a:ext uri="{FF2B5EF4-FFF2-40B4-BE49-F238E27FC236}">
                <a16:creationId xmlns:a16="http://schemas.microsoft.com/office/drawing/2014/main" id="{FF8FD073-636E-481D-89B1-084C7030E1FB}"/>
              </a:ext>
            </a:extLst>
          </p:cNvPr>
          <p:cNvGraphicFramePr>
            <a:graphicFrameLocks/>
          </p:cNvGraphicFramePr>
          <p:nvPr>
            <p:extLst>
              <p:ext uri="{D42A27DB-BD31-4B8C-83A1-F6EECF244321}">
                <p14:modId xmlns:p14="http://schemas.microsoft.com/office/powerpoint/2010/main" val="3959775362"/>
              </p:ext>
            </p:extLst>
          </p:nvPr>
        </p:nvGraphicFramePr>
        <p:xfrm>
          <a:off x="323528" y="1900295"/>
          <a:ext cx="8496944" cy="44560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a:extLst>
              <a:ext uri="{FF2B5EF4-FFF2-40B4-BE49-F238E27FC236}">
                <a16:creationId xmlns:a16="http://schemas.microsoft.com/office/drawing/2014/main" id="{C7A7070E-0B4C-4A50-A41E-94338B373E31}"/>
              </a:ext>
            </a:extLst>
          </p:cNvPr>
          <p:cNvGraphicFramePr>
            <a:graphicFrameLocks/>
          </p:cNvGraphicFramePr>
          <p:nvPr>
            <p:extLst>
              <p:ext uri="{D42A27DB-BD31-4B8C-83A1-F6EECF244321}">
                <p14:modId xmlns:p14="http://schemas.microsoft.com/office/powerpoint/2010/main" val="1723143973"/>
              </p:ext>
            </p:extLst>
          </p:nvPr>
        </p:nvGraphicFramePr>
        <p:xfrm>
          <a:off x="1115616" y="2222764"/>
          <a:ext cx="7056784" cy="4133586"/>
        </p:xfrm>
        <a:graphic>
          <a:graphicData uri="http://schemas.openxmlformats.org/drawingml/2006/chart">
            <c:chart xmlns:c="http://schemas.openxmlformats.org/drawingml/2006/chart" xmlns:r="http://schemas.openxmlformats.org/officeDocument/2006/relationships" r:id="rId2"/>
          </a:graphicData>
        </a:graphic>
      </p:graphicFrame>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21</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 Green Power Industry P</a:t>
            </a:r>
            <a:r>
              <a:rPr lang="en-US" altLang="zh-TW" dirty="0"/>
              <a:t>erformance</a:t>
            </a:r>
          </a:p>
        </p:txBody>
      </p:sp>
      <p:grpSp>
        <p:nvGrpSpPr>
          <p:cNvPr id="2" name="群組 32"/>
          <p:cNvGrpSpPr/>
          <p:nvPr/>
        </p:nvGrpSpPr>
        <p:grpSpPr>
          <a:xfrm>
            <a:off x="827585" y="692695"/>
            <a:ext cx="5112567" cy="951422"/>
            <a:chOff x="827582" y="404663"/>
            <a:chExt cx="7168774" cy="1262606"/>
          </a:xfrm>
        </p:grpSpPr>
        <p:pic>
          <p:nvPicPr>
            <p:cNvPr id="34" name="圖片 33" descr="logo網頁用.png"/>
            <p:cNvPicPr preferRelativeResize="0">
              <a:picLocks noChangeAspect="1"/>
            </p:cNvPicPr>
            <p:nvPr/>
          </p:nvPicPr>
          <p:blipFill>
            <a:blip r:embed="rId3"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5457350" cy="637168"/>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sp>
        <p:nvSpPr>
          <p:cNvPr id="14" name="矩形 13"/>
          <p:cNvSpPr/>
          <p:nvPr/>
        </p:nvSpPr>
        <p:spPr>
          <a:xfrm>
            <a:off x="5364088" y="2276872"/>
            <a:ext cx="1826334" cy="276999"/>
          </a:xfrm>
          <a:prstGeom prst="rect">
            <a:avLst/>
          </a:prstGeom>
        </p:spPr>
        <p:txBody>
          <a:bodyPr wrap="none">
            <a:spAutoFit/>
          </a:bodyPr>
          <a:lstStyle/>
          <a:p>
            <a:r>
              <a:rPr lang="en-US" altLang="zh-TW" sz="1200" dirty="0">
                <a:latin typeface="微軟正黑體" pitchFamily="34" charset="-120"/>
                <a:ea typeface="微軟正黑體" pitchFamily="34" charset="-120"/>
              </a:rPr>
              <a:t>Unit: Thousand of NTD</a:t>
            </a:r>
            <a:endParaRPr lang="zh-TW" alt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59632" y="2420888"/>
            <a:ext cx="1415892" cy="1632334"/>
          </a:xfrm>
          <a:prstGeom prst="rect">
            <a:avLst/>
          </a:prstGeom>
          <a:noFill/>
          <a:ln w="9525">
            <a:noFill/>
            <a:miter lim="800000"/>
            <a:headEnd/>
            <a:tailEnd/>
          </a:ln>
        </p:spPr>
      </p:pic>
      <p:sp>
        <p:nvSpPr>
          <p:cNvPr id="4" name="標題 3"/>
          <p:cNvSpPr>
            <a:spLocks noGrp="1"/>
          </p:cNvSpPr>
          <p:nvPr>
            <p:ph type="ctrTitle"/>
          </p:nvPr>
        </p:nvSpPr>
        <p:spPr>
          <a:xfrm>
            <a:off x="2555776" y="2924944"/>
            <a:ext cx="3914748" cy="1224136"/>
          </a:xfrm>
          <a:effectLst>
            <a:innerShdw blurRad="63500" dist="50800" dir="18900000">
              <a:prstClr val="black">
                <a:alpha val="50000"/>
              </a:prstClr>
            </a:innerShdw>
          </a:effec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Q</a:t>
            </a:r>
            <a:r>
              <a:rPr lang="zh-TW" altLang="en-US"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 </a:t>
            </a:r>
            <a:r>
              <a:rPr lang="en-US" altLang="zh-TW" sz="72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&amp;</a:t>
            </a:r>
            <a:r>
              <a:rPr lang="zh-TW" altLang="en-US"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 </a:t>
            </a:r>
            <a:r>
              <a:rPr lang="en-US" altLang="zh-TW"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A</a:t>
            </a:r>
            <a:endParaRPr lang="zh-TW" altLang="en-US" sz="8600" b="1" dirty="0">
              <a:ln w="11430"/>
              <a:solidFill>
                <a:schemeClr val="accent6">
                  <a:lumMod val="50000"/>
                </a:schemeClr>
              </a:solidFill>
              <a:effectLst>
                <a:outerShdw blurRad="50800" dist="39000" dir="5460000" algn="tl">
                  <a:srgbClr val="000000">
                    <a:alpha val="38000"/>
                  </a:srgbClr>
                </a:outerShdw>
              </a:effectLst>
            </a:endParaRPr>
          </a:p>
        </p:txBody>
      </p:sp>
      <p:sp>
        <p:nvSpPr>
          <p:cNvPr id="7" name="文字版面配置區 6"/>
          <p:cNvSpPr>
            <a:spLocks noGrp="1"/>
          </p:cNvSpPr>
          <p:nvPr>
            <p:ph type="body" sz="quarter" idx="12"/>
          </p:nvPr>
        </p:nvSpPr>
        <p:spPr>
          <a:xfrm>
            <a:off x="5292080" y="836712"/>
            <a:ext cx="2937192" cy="528956"/>
          </a:xfrm>
        </p:spPr>
        <p:txBody>
          <a:bodyPr>
            <a:normAutofit fontScale="70000" lnSpcReduction="20000"/>
          </a:bodyPr>
          <a:lstStyle/>
          <a:p>
            <a:pPr eaLnBrk="1" hangingPunct="1"/>
            <a:r>
              <a:rPr lang="en-US" altLang="zh-TW" sz="1600" dirty="0"/>
              <a:t>TA YA ELECTRIC WIRE &amp; CABLE CO., LTD.</a:t>
            </a:r>
          </a:p>
          <a:p>
            <a:pPr eaLnBrk="1" hangingPunct="1"/>
            <a:r>
              <a:rPr lang="en-US" altLang="zh-TW" sz="1600" dirty="0"/>
              <a:t>Stock  Code: 1609</a:t>
            </a:r>
            <a:endParaRPr lang="zh-TW" altLang="en-US" sz="1600" dirty="0"/>
          </a:p>
          <a:p>
            <a:endParaRPr lang="zh-TW" altLang="en-US" dirty="0"/>
          </a:p>
        </p:txBody>
      </p:sp>
    </p:spTree>
    <p:extLst>
      <p:ext uri="{BB962C8B-B14F-4D97-AF65-F5344CB8AC3E}">
        <p14:creationId xmlns:p14="http://schemas.microsoft.com/office/powerpoint/2010/main" val="837681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88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大亞空拍" descr="全景0531ok.jpg"/>
          <p:cNvPicPr>
            <a:picLocks noChangeAspect="1"/>
          </p:cNvPicPr>
          <p:nvPr/>
        </p:nvPicPr>
        <p:blipFill rotWithShape="1">
          <a:blip r:embed="rId2" cstate="print">
            <a:extLst>
              <a:ext uri="{28A0092B-C50C-407E-A947-70E740481C1C}">
                <a14:useLocalDpi xmlns:a14="http://schemas.microsoft.com/office/drawing/2010/main" val="0"/>
              </a:ext>
            </a:extLst>
          </a:blip>
          <a:srcRect t="43177" b="21758"/>
          <a:stretch/>
        </p:blipFill>
        <p:spPr bwMode="auto">
          <a:xfrm>
            <a:off x="0" y="857250"/>
            <a:ext cx="9144000" cy="16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總公司"/>
          <p:cNvSpPr txBox="1">
            <a:spLocks/>
          </p:cNvSpPr>
          <p:nvPr/>
        </p:nvSpPr>
        <p:spPr>
          <a:xfrm>
            <a:off x="1254728" y="2420888"/>
            <a:ext cx="5189480" cy="648072"/>
          </a:xfrm>
          <a:prstGeom prst="rect">
            <a:avLst/>
          </a:prstGeom>
        </p:spPr>
        <p:txBody>
          <a:bodyPr vert="horz" lIns="69805" tIns="34903" rIns="69805" bIns="34903" rtlCol="0" anchor="ctr">
            <a:noAutofit/>
          </a:bodyPr>
          <a:lstStyle/>
          <a:p>
            <a:pPr lvl="0" defTabSz="698060" fontAlgn="auto">
              <a:spcAft>
                <a:spcPts val="0"/>
              </a:spcAft>
              <a:defRPr/>
            </a:pPr>
            <a:r>
              <a:rPr kumimoji="0" lang="en-US" altLang="zh-TW" sz="2400" b="1" dirty="0">
                <a:latin typeface="微軟正黑體" pitchFamily="34" charset="-120"/>
                <a:ea typeface="微軟正黑體" pitchFamily="34" charset="-120"/>
              </a:rPr>
              <a:t>TA YA Headquarter</a:t>
            </a:r>
            <a:endParaRPr kumimoji="0" lang="zh-TW" altLang="en-US" sz="2400" b="1" dirty="0">
              <a:latin typeface="微軟正黑體" pitchFamily="34" charset="-120"/>
              <a:ea typeface="微軟正黑體" pitchFamily="34" charset="-120"/>
            </a:endParaRPr>
          </a:p>
        </p:txBody>
      </p:sp>
      <p:sp>
        <p:nvSpPr>
          <p:cNvPr id="10" name="第二頁內文"/>
          <p:cNvSpPr txBox="1">
            <a:spLocks/>
          </p:cNvSpPr>
          <p:nvPr/>
        </p:nvSpPr>
        <p:spPr>
          <a:xfrm>
            <a:off x="1254728" y="3205485"/>
            <a:ext cx="6840760" cy="3652515"/>
          </a:xfrm>
          <a:prstGeom prst="rect">
            <a:avLst/>
          </a:prstGeom>
        </p:spPr>
        <p:txBody>
          <a:bodyPr>
            <a:noAutofit/>
          </a:bodyPr>
          <a:lstStyle/>
          <a:p>
            <a:pPr lvl="0" algn="just" fontAlgn="auto">
              <a:lnSpc>
                <a:spcPts val="1500"/>
              </a:lnSpc>
              <a:spcAft>
                <a:spcPts val="0"/>
              </a:spcAft>
              <a:defRPr/>
            </a:pPr>
            <a:r>
              <a:rPr lang="en-US" altLang="ja-JP" b="1" dirty="0">
                <a:solidFill>
                  <a:schemeClr val="tx1">
                    <a:lumMod val="85000"/>
                    <a:lumOff val="15000"/>
                  </a:schemeClr>
                </a:solidFill>
                <a:latin typeface="微軟正黑體" pitchFamily="34" charset="-120"/>
                <a:ea typeface="微軟正黑體" pitchFamily="34" charset="-120"/>
              </a:rPr>
              <a:t>Found</a:t>
            </a:r>
            <a:r>
              <a:rPr kumimoji="0" lang="ja-JP" altLang="en-US" b="1" dirty="0">
                <a:solidFill>
                  <a:schemeClr val="tx1">
                    <a:lumMod val="85000"/>
                    <a:lumOff val="15000"/>
                  </a:schemeClr>
                </a:solidFill>
                <a:latin typeface="微軟正黑體" pitchFamily="34" charset="-120"/>
                <a:ea typeface="微軟正黑體" pitchFamily="34" charset="-120"/>
              </a:rPr>
              <a:t>：</a:t>
            </a:r>
            <a:r>
              <a:rPr kumimoji="0" lang="en-US" altLang="zh-TW" b="1" dirty="0">
                <a:solidFill>
                  <a:schemeClr val="tx1">
                    <a:lumMod val="85000"/>
                    <a:lumOff val="15000"/>
                  </a:schemeClr>
                </a:solidFill>
                <a:latin typeface="微軟正黑體" pitchFamily="34" charset="-120"/>
                <a:ea typeface="微軟正黑體" pitchFamily="34" charset="-120"/>
              </a:rPr>
              <a:t>1955</a:t>
            </a:r>
          </a:p>
          <a:p>
            <a:pPr lvl="0" algn="just" fontAlgn="auto">
              <a:lnSpc>
                <a:spcPts val="1500"/>
              </a:lnSpc>
              <a:spcAft>
                <a:spcPts val="0"/>
              </a:spcAft>
              <a:defRPr/>
            </a:pPr>
            <a:endParaRPr kumimoji="0" lang="en-US" altLang="zh-TW" b="1" dirty="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kumimoji="0" lang="en-US" altLang="zh-TW" b="1" dirty="0">
                <a:solidFill>
                  <a:schemeClr val="tx1">
                    <a:lumMod val="85000"/>
                    <a:lumOff val="15000"/>
                  </a:schemeClr>
                </a:solidFill>
                <a:latin typeface="微軟正黑體" pitchFamily="34" charset="-120"/>
                <a:ea typeface="微軟正黑體" pitchFamily="34" charset="-120"/>
              </a:rPr>
              <a:t>Capital</a:t>
            </a:r>
            <a:r>
              <a:rPr kumimoji="0" lang="zh-TW" altLang="en-US" b="1" dirty="0">
                <a:solidFill>
                  <a:schemeClr val="tx1">
                    <a:lumMod val="85000"/>
                    <a:lumOff val="15000"/>
                  </a:schemeClr>
                </a:solidFill>
                <a:latin typeface="微軟正黑體" pitchFamily="34" charset="-120"/>
                <a:ea typeface="微軟正黑體" pitchFamily="34" charset="-120"/>
              </a:rPr>
              <a:t>：</a:t>
            </a:r>
            <a:r>
              <a:rPr kumimoji="0" lang="en-US" altLang="zh-TW" b="1" dirty="0">
                <a:solidFill>
                  <a:schemeClr val="tx1">
                    <a:lumMod val="85000"/>
                    <a:lumOff val="15000"/>
                  </a:schemeClr>
                </a:solidFill>
                <a:latin typeface="微軟正黑體" pitchFamily="34" charset="-120"/>
                <a:ea typeface="微軟正黑體" pitchFamily="34" charset="-120"/>
              </a:rPr>
              <a:t>NTD 6.846 billion</a:t>
            </a:r>
          </a:p>
          <a:p>
            <a:pPr marL="342900" lvl="0" indent="-342900" algn="just" fontAlgn="auto">
              <a:lnSpc>
                <a:spcPts val="1500"/>
              </a:lnSpc>
              <a:spcAft>
                <a:spcPts val="0"/>
              </a:spcAft>
              <a:buFontTx/>
              <a:buChar char="•"/>
              <a:defRPr/>
            </a:pPr>
            <a:endParaRPr kumimoji="0" lang="en-US" altLang="zh-TW" b="1" dirty="0">
              <a:solidFill>
                <a:schemeClr val="tx1">
                  <a:lumMod val="85000"/>
                  <a:lumOff val="15000"/>
                </a:schemeClr>
              </a:solidFill>
              <a:latin typeface="微軟正黑體" pitchFamily="34" charset="-120"/>
              <a:ea typeface="微軟正黑體" pitchFamily="34" charset="-120"/>
              <a:cs typeface="Arial" pitchFamily="34" charset="0"/>
            </a:endParaRPr>
          </a:p>
          <a:p>
            <a:pPr algn="just" fontAlgn="auto">
              <a:lnSpc>
                <a:spcPts val="1500"/>
              </a:lnSpc>
              <a:spcAft>
                <a:spcPts val="0"/>
              </a:spcAft>
              <a:defRPr/>
            </a:pPr>
            <a:r>
              <a:rPr lang="en-US" altLang="ja-JP" b="1" dirty="0">
                <a:solidFill>
                  <a:schemeClr val="tx1">
                    <a:lumMod val="85000"/>
                    <a:lumOff val="15000"/>
                  </a:schemeClr>
                </a:solidFill>
                <a:latin typeface="微軟正黑體" pitchFamily="34" charset="-120"/>
                <a:ea typeface="微軟正黑體" pitchFamily="34" charset="-120"/>
                <a:cs typeface="Arial" pitchFamily="34" charset="0"/>
              </a:rPr>
              <a:t>Revenue</a:t>
            </a:r>
            <a:r>
              <a:rPr kumimoji="0" lang="ja-JP" altLang="en-US" b="1" dirty="0">
                <a:solidFill>
                  <a:schemeClr val="tx1">
                    <a:lumMod val="85000"/>
                    <a:lumOff val="15000"/>
                  </a:schemeClr>
                </a:solidFill>
                <a:latin typeface="微軟正黑體" pitchFamily="34" charset="-120"/>
                <a:ea typeface="微軟正黑體" pitchFamily="34" charset="-120"/>
                <a:cs typeface="Arial" pitchFamily="34" charset="0"/>
              </a:rPr>
              <a:t>：</a:t>
            </a:r>
            <a:r>
              <a:rPr kumimoji="0" lang="en-US" altLang="zh-TW" b="1" dirty="0">
                <a:solidFill>
                  <a:schemeClr val="tx1">
                    <a:lumMod val="85000"/>
                    <a:lumOff val="15000"/>
                  </a:schemeClr>
                </a:solidFill>
                <a:latin typeface="微軟正黑體" pitchFamily="34" charset="-120"/>
                <a:ea typeface="微軟正黑體" pitchFamily="34" charset="-120"/>
              </a:rPr>
              <a:t>NTD 26.7 billion</a:t>
            </a:r>
            <a:r>
              <a:rPr kumimoji="0" lang="zh-TW" altLang="en-US" b="1" dirty="0">
                <a:solidFill>
                  <a:schemeClr val="tx1">
                    <a:lumMod val="85000"/>
                    <a:lumOff val="15000"/>
                  </a:schemeClr>
                </a:solidFill>
                <a:latin typeface="微軟正黑體" pitchFamily="34" charset="-120"/>
                <a:ea typeface="微軟正黑體" pitchFamily="34" charset="-120"/>
              </a:rPr>
              <a:t> </a:t>
            </a:r>
            <a:r>
              <a:rPr kumimoji="0" lang="en-US" altLang="zh-TW" b="1" dirty="0">
                <a:solidFill>
                  <a:schemeClr val="tx1">
                    <a:lumMod val="85000"/>
                    <a:lumOff val="15000"/>
                  </a:schemeClr>
                </a:solidFill>
                <a:latin typeface="微軟正黑體" pitchFamily="34" charset="-120"/>
                <a:ea typeface="微軟正黑體" pitchFamily="34" charset="-120"/>
              </a:rPr>
              <a:t>  </a:t>
            </a:r>
            <a:r>
              <a:rPr kumimoji="0" lang="en-US" altLang="zh-TW" dirty="0">
                <a:solidFill>
                  <a:schemeClr val="tx1">
                    <a:lumMod val="85000"/>
                    <a:lumOff val="15000"/>
                  </a:schemeClr>
                </a:solidFill>
                <a:latin typeface="微軟正黑體" pitchFamily="34" charset="-120"/>
                <a:ea typeface="微軟正黑體" pitchFamily="34" charset="-120"/>
              </a:rPr>
              <a:t>( 2022 </a:t>
            </a:r>
            <a:r>
              <a:rPr lang="en-US" altLang="zh-TW" dirty="0">
                <a:latin typeface="微軟正黑體" pitchFamily="34" charset="-120"/>
                <a:ea typeface="微軟正黑體" pitchFamily="34" charset="-120"/>
              </a:rPr>
              <a:t>Consolidated</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Results</a:t>
            </a:r>
            <a:r>
              <a:rPr kumimoji="0" lang="en-US" altLang="zh-TW" dirty="0">
                <a:solidFill>
                  <a:schemeClr val="tx1">
                    <a:lumMod val="85000"/>
                    <a:lumOff val="15000"/>
                  </a:schemeClr>
                </a:solidFill>
                <a:latin typeface="微軟正黑體" pitchFamily="34" charset="-120"/>
                <a:ea typeface="微軟正黑體" pitchFamily="34" charset="-120"/>
              </a:rPr>
              <a:t>)</a:t>
            </a:r>
          </a:p>
          <a:p>
            <a:pPr marL="342900" lvl="0" indent="-342900" algn="just" fontAlgn="auto">
              <a:lnSpc>
                <a:spcPts val="1500"/>
              </a:lnSpc>
              <a:spcAft>
                <a:spcPts val="0"/>
              </a:spcAft>
              <a:buFontTx/>
              <a:buChar char="•"/>
              <a:defRPr/>
            </a:pPr>
            <a:endParaRPr kumimoji="0" lang="en-US" altLang="zh-TW" b="1" dirty="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lang="en-US" altLang="ja-JP" b="1" dirty="0">
                <a:solidFill>
                  <a:schemeClr val="tx1">
                    <a:lumMod val="85000"/>
                    <a:lumOff val="15000"/>
                  </a:schemeClr>
                </a:solidFill>
                <a:latin typeface="微軟正黑體" pitchFamily="34" charset="-120"/>
                <a:ea typeface="微軟正黑體" pitchFamily="34" charset="-120"/>
                <a:sym typeface="Wingdings" pitchFamily="2" charset="2"/>
              </a:rPr>
              <a:t>Area</a:t>
            </a:r>
            <a:r>
              <a:rPr kumimoji="0" lang="ja-JP" altLang="en-US" b="1" dirty="0">
                <a:solidFill>
                  <a:schemeClr val="tx1">
                    <a:lumMod val="85000"/>
                    <a:lumOff val="15000"/>
                  </a:schemeClr>
                </a:solidFill>
                <a:latin typeface="微軟正黑體" pitchFamily="34" charset="-120"/>
                <a:ea typeface="微軟正黑體" pitchFamily="34" charset="-120"/>
                <a:sym typeface="Wingdings" pitchFamily="2" charset="2"/>
              </a:rPr>
              <a:t>：</a:t>
            </a:r>
            <a:r>
              <a:rPr kumimoji="0" lang="en-US" altLang="zh-TW" b="1" dirty="0">
                <a:solidFill>
                  <a:schemeClr val="tx1">
                    <a:lumMod val="85000"/>
                    <a:lumOff val="15000"/>
                  </a:schemeClr>
                </a:solidFill>
                <a:latin typeface="微軟正黑體" pitchFamily="34" charset="-120"/>
                <a:ea typeface="微軟正黑體" pitchFamily="34" charset="-120"/>
              </a:rPr>
              <a:t>138,038 </a:t>
            </a:r>
            <a:r>
              <a:rPr kumimoji="0" lang="en-US" altLang="ja-JP" b="1" dirty="0">
                <a:solidFill>
                  <a:schemeClr val="tx1">
                    <a:lumMod val="85000"/>
                    <a:lumOff val="15000"/>
                  </a:schemeClr>
                </a:solidFill>
                <a:latin typeface="微軟正黑體" pitchFamily="34" charset="-120"/>
                <a:ea typeface="微軟正黑體" pitchFamily="34" charset="-120"/>
              </a:rPr>
              <a:t>㎡</a:t>
            </a:r>
            <a:r>
              <a:rPr kumimoji="0" lang="zh-TW" altLang="en-US" b="1" dirty="0">
                <a:solidFill>
                  <a:schemeClr val="tx1">
                    <a:lumMod val="85000"/>
                    <a:lumOff val="15000"/>
                  </a:schemeClr>
                </a:solidFill>
                <a:latin typeface="微軟正黑體" pitchFamily="34" charset="-120"/>
                <a:ea typeface="微軟正黑體" pitchFamily="34" charset="-120"/>
              </a:rPr>
              <a:t> </a:t>
            </a:r>
            <a:endParaRPr kumimoji="0" lang="en-US" altLang="zh-TW" b="1" dirty="0">
              <a:solidFill>
                <a:schemeClr val="tx1">
                  <a:lumMod val="85000"/>
                  <a:lumOff val="15000"/>
                </a:schemeClr>
              </a:solidFill>
              <a:latin typeface="微軟正黑體" pitchFamily="34" charset="-120"/>
              <a:ea typeface="微軟正黑體" pitchFamily="34" charset="-120"/>
              <a:sym typeface="Wingdings" pitchFamily="2" charset="2"/>
            </a:endParaRPr>
          </a:p>
          <a:p>
            <a:pPr lvl="0" algn="just" fontAlgn="auto">
              <a:lnSpc>
                <a:spcPts val="1500"/>
              </a:lnSpc>
              <a:spcAft>
                <a:spcPts val="0"/>
              </a:spcAft>
              <a:defRPr/>
            </a:pPr>
            <a:endParaRPr kumimoji="0" lang="en-US" altLang="zh-TW" b="1" dirty="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lang="en-US" altLang="zh-TW" b="1" dirty="0">
                <a:solidFill>
                  <a:schemeClr val="tx1">
                    <a:lumMod val="85000"/>
                    <a:lumOff val="15000"/>
                  </a:schemeClr>
                </a:solidFill>
                <a:latin typeface="微軟正黑體" pitchFamily="34" charset="-120"/>
                <a:ea typeface="微軟正黑體" pitchFamily="34" charset="-120"/>
              </a:rPr>
              <a:t>Employee</a:t>
            </a:r>
            <a:r>
              <a:rPr kumimoji="0" lang="zh-TW" altLang="en-US" b="1" dirty="0">
                <a:solidFill>
                  <a:schemeClr val="tx1">
                    <a:lumMod val="85000"/>
                    <a:lumOff val="15000"/>
                  </a:schemeClr>
                </a:solidFill>
                <a:latin typeface="微軟正黑體" pitchFamily="34" charset="-120"/>
                <a:ea typeface="微軟正黑體" pitchFamily="34" charset="-120"/>
              </a:rPr>
              <a:t> : </a:t>
            </a:r>
            <a:r>
              <a:rPr kumimoji="0" lang="en-US" altLang="zh-TW" b="1" dirty="0">
                <a:solidFill>
                  <a:schemeClr val="tx1">
                    <a:lumMod val="85000"/>
                    <a:lumOff val="15000"/>
                  </a:schemeClr>
                </a:solidFill>
                <a:latin typeface="微軟正黑體" pitchFamily="34" charset="-120"/>
                <a:ea typeface="微軟正黑體" pitchFamily="34" charset="-120"/>
              </a:rPr>
              <a:t>617</a:t>
            </a:r>
            <a:endParaRPr lang="en-US" altLang="zh-TW" b="1" dirty="0">
              <a:solidFill>
                <a:schemeClr val="tx1">
                  <a:lumMod val="85000"/>
                  <a:lumOff val="15000"/>
                </a:schemeClr>
              </a:solidFill>
              <a:latin typeface="微軟正黑體" pitchFamily="34" charset="-120"/>
              <a:ea typeface="微軟正黑體" pitchFamily="34" charset="-120"/>
            </a:endParaRPr>
          </a:p>
          <a:p>
            <a:pPr lvl="0" algn="just" fontAlgn="auto">
              <a:spcBef>
                <a:spcPts val="400"/>
              </a:spcBef>
              <a:spcAft>
                <a:spcPts val="400"/>
              </a:spcAft>
              <a:defRPr/>
            </a:pPr>
            <a:r>
              <a:rPr kumimoji="0" lang="en-US" altLang="zh-TW" b="1" dirty="0">
                <a:solidFill>
                  <a:schemeClr val="tx1">
                    <a:lumMod val="85000"/>
                    <a:lumOff val="15000"/>
                  </a:schemeClr>
                </a:solidFill>
                <a:latin typeface="微軟正黑體" pitchFamily="34" charset="-120"/>
                <a:ea typeface="微軟正黑體" pitchFamily="34" charset="-120"/>
              </a:rPr>
              <a:t>Product</a:t>
            </a:r>
            <a:r>
              <a:rPr kumimoji="0" lang="zh-TW" altLang="en-US" b="1" dirty="0">
                <a:solidFill>
                  <a:schemeClr val="tx1">
                    <a:lumMod val="85000"/>
                    <a:lumOff val="15000"/>
                  </a:schemeClr>
                </a:solidFill>
                <a:latin typeface="微軟正黑體" pitchFamily="34" charset="-120"/>
                <a:ea typeface="微軟正黑體" pitchFamily="34" charset="-120"/>
              </a:rPr>
              <a:t> : </a:t>
            </a:r>
            <a:r>
              <a:rPr kumimoji="0" lang="en-US" altLang="zh-TW" b="1" dirty="0">
                <a:solidFill>
                  <a:schemeClr val="tx1">
                    <a:lumMod val="85000"/>
                    <a:lumOff val="15000"/>
                  </a:schemeClr>
                </a:solidFill>
                <a:latin typeface="微軟正黑體" pitchFamily="34" charset="-120"/>
                <a:ea typeface="微軟正黑體" pitchFamily="34" charset="-120"/>
              </a:rPr>
              <a:t>Power Cable </a:t>
            </a:r>
            <a:r>
              <a:rPr kumimoji="0" lang="zh-TW" altLang="zh-TW" b="1" dirty="0">
                <a:solidFill>
                  <a:schemeClr val="tx1">
                    <a:lumMod val="85000"/>
                    <a:lumOff val="15000"/>
                  </a:schemeClr>
                </a:solidFill>
                <a:latin typeface="微軟正黑體" pitchFamily="34" charset="-120"/>
                <a:ea typeface="微軟正黑體" pitchFamily="34" charset="-120"/>
              </a:rPr>
              <a:t>/</a:t>
            </a:r>
            <a:r>
              <a:rPr kumimoji="0" lang="en-US" altLang="zh-TW" b="1" dirty="0">
                <a:solidFill>
                  <a:schemeClr val="tx1">
                    <a:lumMod val="85000"/>
                    <a:lumOff val="15000"/>
                  </a:schemeClr>
                </a:solidFill>
                <a:latin typeface="微軟正黑體" pitchFamily="34" charset="-120"/>
                <a:ea typeface="微軟正黑體" pitchFamily="34" charset="-120"/>
              </a:rPr>
              <a:t> Magnet Wire </a:t>
            </a:r>
            <a:r>
              <a:rPr kumimoji="0" lang="zh-TW" altLang="zh-TW" b="1" dirty="0">
                <a:solidFill>
                  <a:schemeClr val="tx1">
                    <a:lumMod val="85000"/>
                    <a:lumOff val="15000"/>
                  </a:schemeClr>
                </a:solidFill>
                <a:latin typeface="微軟正黑體" pitchFamily="34" charset="-120"/>
                <a:ea typeface="微軟正黑體" pitchFamily="34" charset="-120"/>
              </a:rPr>
              <a:t>/</a:t>
            </a:r>
            <a:r>
              <a:rPr kumimoji="0" lang="en-US" altLang="zh-TW" b="1" dirty="0">
                <a:solidFill>
                  <a:schemeClr val="tx1">
                    <a:lumMod val="85000"/>
                    <a:lumOff val="15000"/>
                  </a:schemeClr>
                </a:solidFill>
                <a:latin typeface="微軟正黑體" pitchFamily="34" charset="-120"/>
                <a:ea typeface="微軟正黑體" pitchFamily="34" charset="-120"/>
              </a:rPr>
              <a:t> Telecom Cable</a:t>
            </a:r>
            <a:r>
              <a:rPr lang="en-US" altLang="zh-TW" b="1" dirty="0">
                <a:solidFill>
                  <a:schemeClr val="tx1">
                    <a:lumMod val="85000"/>
                    <a:lumOff val="15000"/>
                  </a:schemeClr>
                </a:solidFill>
                <a:latin typeface="微軟正黑體" pitchFamily="34" charset="-120"/>
                <a:ea typeface="微軟正黑體" pitchFamily="34" charset="-120"/>
              </a:rPr>
              <a:t> / </a:t>
            </a:r>
            <a:br>
              <a:rPr lang="en-US" altLang="zh-TW" b="1" dirty="0">
                <a:solidFill>
                  <a:schemeClr val="tx1">
                    <a:lumMod val="85000"/>
                    <a:lumOff val="15000"/>
                  </a:schemeClr>
                </a:solidFill>
                <a:latin typeface="微軟正黑體" pitchFamily="34" charset="-120"/>
                <a:ea typeface="微軟正黑體" pitchFamily="34" charset="-120"/>
              </a:rPr>
            </a:br>
            <a:r>
              <a:rPr lang="en-US" altLang="zh-TW" b="1" dirty="0">
                <a:solidFill>
                  <a:schemeClr val="tx1">
                    <a:lumMod val="85000"/>
                    <a:lumOff val="15000"/>
                  </a:schemeClr>
                </a:solidFill>
                <a:latin typeface="微軟正黑體" pitchFamily="34" charset="-120"/>
                <a:ea typeface="微軟正黑體" pitchFamily="34" charset="-120"/>
              </a:rPr>
              <a:t>                   </a:t>
            </a:r>
            <a:r>
              <a:rPr kumimoji="0" lang="en-US" altLang="zh-TW" b="1" dirty="0">
                <a:solidFill>
                  <a:schemeClr val="tx1">
                    <a:lumMod val="85000"/>
                    <a:lumOff val="15000"/>
                  </a:schemeClr>
                </a:solidFill>
                <a:latin typeface="微軟正黑體" pitchFamily="34" charset="-120"/>
                <a:ea typeface="微軟正黑體" pitchFamily="34" charset="-120"/>
              </a:rPr>
              <a:t>  Optical Fiber Cable</a:t>
            </a:r>
            <a:r>
              <a:rPr kumimoji="0" lang="zh-TW" altLang="en-US" b="1" dirty="0">
                <a:solidFill>
                  <a:schemeClr val="tx1">
                    <a:lumMod val="85000"/>
                    <a:lumOff val="15000"/>
                  </a:schemeClr>
                </a:solidFill>
                <a:latin typeface="微軟正黑體" pitchFamily="34" charset="-120"/>
                <a:ea typeface="微軟正黑體" pitchFamily="34" charset="-120"/>
              </a:rPr>
              <a:t> </a:t>
            </a:r>
            <a:r>
              <a:rPr kumimoji="0" lang="en-US" altLang="zh-TW" b="1" dirty="0">
                <a:solidFill>
                  <a:schemeClr val="tx1">
                    <a:lumMod val="85000"/>
                    <a:lumOff val="15000"/>
                  </a:schemeClr>
                </a:solidFill>
                <a:latin typeface="微軟正黑體" pitchFamily="34" charset="-120"/>
                <a:ea typeface="微軟正黑體" pitchFamily="34" charset="-120"/>
              </a:rPr>
              <a:t>/</a:t>
            </a:r>
            <a:r>
              <a:rPr lang="zh-TW" altLang="en-US" b="1" dirty="0">
                <a:solidFill>
                  <a:schemeClr val="tx1">
                    <a:lumMod val="85000"/>
                    <a:lumOff val="15000"/>
                  </a:schemeClr>
                </a:solidFill>
                <a:latin typeface="微軟正黑體" pitchFamily="34" charset="-120"/>
                <a:ea typeface="微軟正黑體" pitchFamily="34" charset="-120"/>
              </a:rPr>
              <a:t> </a:t>
            </a:r>
            <a:r>
              <a:rPr lang="en-US" altLang="zh-TW" b="1" dirty="0">
                <a:solidFill>
                  <a:schemeClr val="tx1">
                    <a:lumMod val="85000"/>
                    <a:lumOff val="15000"/>
                  </a:schemeClr>
                </a:solidFill>
                <a:latin typeface="微軟正黑體" pitchFamily="34" charset="-120"/>
                <a:ea typeface="微軟正黑體" pitchFamily="34" charset="-120"/>
              </a:rPr>
              <a:t>Bonding Wire </a:t>
            </a:r>
            <a:r>
              <a:rPr kumimoji="0" lang="en-US" altLang="zh-TW" b="1" dirty="0">
                <a:solidFill>
                  <a:schemeClr val="tx1">
                    <a:lumMod val="85000"/>
                    <a:lumOff val="15000"/>
                  </a:schemeClr>
                </a:solidFill>
                <a:latin typeface="微軟正黑體" pitchFamily="34" charset="-120"/>
                <a:ea typeface="微軟正黑體" pitchFamily="34" charset="-120"/>
              </a:rPr>
              <a:t>/  </a:t>
            </a:r>
          </a:p>
          <a:p>
            <a:pPr lvl="0" algn="just" fontAlgn="auto">
              <a:spcBef>
                <a:spcPts val="400"/>
              </a:spcBef>
              <a:spcAft>
                <a:spcPts val="400"/>
              </a:spcAft>
              <a:defRPr/>
            </a:pPr>
            <a:r>
              <a:rPr kumimoji="0" lang="en-US" altLang="zh-TW" b="1" dirty="0">
                <a:solidFill>
                  <a:schemeClr val="tx1">
                    <a:lumMod val="85000"/>
                    <a:lumOff val="15000"/>
                  </a:schemeClr>
                </a:solidFill>
                <a:latin typeface="微軟正黑體" pitchFamily="34" charset="-120"/>
                <a:ea typeface="微軟正黑體" pitchFamily="34" charset="-120"/>
              </a:rPr>
              <a:t>                     Residential Properties and Office Buildings/</a:t>
            </a:r>
          </a:p>
          <a:p>
            <a:pPr lvl="0" algn="just" fontAlgn="auto">
              <a:spcBef>
                <a:spcPts val="400"/>
              </a:spcBef>
              <a:spcAft>
                <a:spcPts val="400"/>
              </a:spcAft>
              <a:defRPr/>
            </a:pPr>
            <a:r>
              <a:rPr kumimoji="0" lang="zh-TW" altLang="en-US" b="1" dirty="0">
                <a:solidFill>
                  <a:schemeClr val="tx1">
                    <a:lumMod val="85000"/>
                    <a:lumOff val="15000"/>
                  </a:schemeClr>
                </a:solidFill>
                <a:latin typeface="微軟正黑體" pitchFamily="34" charset="-120"/>
                <a:ea typeface="微軟正黑體" pitchFamily="34" charset="-120"/>
              </a:rPr>
              <a:t>                     </a:t>
            </a:r>
            <a:r>
              <a:rPr kumimoji="0" lang="en-US" altLang="zh-TW" b="1" dirty="0">
                <a:solidFill>
                  <a:schemeClr val="tx1">
                    <a:lumMod val="85000"/>
                    <a:lumOff val="15000"/>
                  </a:schemeClr>
                </a:solidFill>
                <a:latin typeface="微軟正黑體" pitchFamily="34" charset="-120"/>
                <a:ea typeface="微軟正黑體" pitchFamily="34" charset="-120"/>
              </a:rPr>
              <a:t>Gold-palladium-plated copper wires/</a:t>
            </a:r>
          </a:p>
          <a:p>
            <a:pPr lvl="0" algn="just" fontAlgn="auto">
              <a:spcBef>
                <a:spcPts val="400"/>
              </a:spcBef>
              <a:spcAft>
                <a:spcPts val="400"/>
              </a:spcAft>
              <a:defRPr/>
            </a:pPr>
            <a:r>
              <a:rPr kumimoji="0" lang="zh-TW" altLang="en-US" b="1" dirty="0">
                <a:solidFill>
                  <a:schemeClr val="tx1">
                    <a:lumMod val="85000"/>
                    <a:lumOff val="15000"/>
                  </a:schemeClr>
                </a:solidFill>
                <a:latin typeface="微軟正黑體" pitchFamily="34" charset="-120"/>
                <a:ea typeface="微軟正黑體" pitchFamily="34" charset="-120"/>
              </a:rPr>
              <a:t>                     </a:t>
            </a:r>
            <a:r>
              <a:rPr kumimoji="0" lang="en-US" altLang="zh-TW" b="1" dirty="0">
                <a:solidFill>
                  <a:schemeClr val="tx1">
                    <a:lumMod val="85000"/>
                    <a:lumOff val="15000"/>
                  </a:schemeClr>
                </a:solidFill>
                <a:latin typeface="微軟正黑體" pitchFamily="34" charset="-120"/>
                <a:ea typeface="微軟正黑體" pitchFamily="34" charset="-120"/>
              </a:rPr>
              <a:t>Pd-coated bonding wires. </a:t>
            </a:r>
          </a:p>
        </p:txBody>
      </p:sp>
      <p:sp>
        <p:nvSpPr>
          <p:cNvPr id="2" name="投影片編號版面配置區 1">
            <a:extLst>
              <a:ext uri="{FF2B5EF4-FFF2-40B4-BE49-F238E27FC236}">
                <a16:creationId xmlns:a16="http://schemas.microsoft.com/office/drawing/2014/main" id="{B8970E60-6B53-4DBA-982C-ED5456846472}"/>
              </a:ext>
            </a:extLst>
          </p:cNvPr>
          <p:cNvSpPr>
            <a:spLocks noGrp="1"/>
          </p:cNvSpPr>
          <p:nvPr>
            <p:ph type="sldNum" sz="quarter" idx="12"/>
          </p:nvPr>
        </p:nvSpPr>
        <p:spPr/>
        <p:txBody>
          <a:bodyPr/>
          <a:lstStyle/>
          <a:p>
            <a:pPr>
              <a:defRPr/>
            </a:pPr>
            <a:fld id="{5C8EB7E5-4117-4682-ABCD-F35A9110AF63}" type="slidenum">
              <a:rPr lang="zh-TW" altLang="en-US" smtClean="0"/>
              <a:pPr>
                <a:defRPr/>
              </a:pPr>
              <a:t>3</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F92E812-FB32-C042-B586-3475F59C12C2}"/>
              </a:ext>
            </a:extLst>
          </p:cNvPr>
          <p:cNvPicPr>
            <a:picLocks noChangeAspect="1"/>
          </p:cNvPicPr>
          <p:nvPr/>
        </p:nvPicPr>
        <p:blipFill>
          <a:blip r:embed="rId2" cstate="print"/>
          <a:stretch>
            <a:fillRect/>
          </a:stretch>
        </p:blipFill>
        <p:spPr>
          <a:xfrm>
            <a:off x="3429000" y="2199703"/>
            <a:ext cx="2286000" cy="2143125"/>
          </a:xfrm>
          <a:prstGeom prst="rect">
            <a:avLst/>
          </a:prstGeom>
        </p:spPr>
      </p:pic>
      <p:pic>
        <p:nvPicPr>
          <p:cNvPr id="7" name="圖片 6">
            <a:extLst>
              <a:ext uri="{FF2B5EF4-FFF2-40B4-BE49-F238E27FC236}">
                <a16:creationId xmlns:a16="http://schemas.microsoft.com/office/drawing/2014/main" id="{B63998DF-96B5-9F4E-A6C4-2BDA7ABB07E8}"/>
              </a:ext>
            </a:extLst>
          </p:cNvPr>
          <p:cNvPicPr>
            <a:picLocks noChangeAspect="1"/>
          </p:cNvPicPr>
          <p:nvPr/>
        </p:nvPicPr>
        <p:blipFill>
          <a:blip r:embed="rId3" cstate="print"/>
          <a:stretch>
            <a:fillRect/>
          </a:stretch>
        </p:blipFill>
        <p:spPr>
          <a:xfrm>
            <a:off x="2465201" y="4225196"/>
            <a:ext cx="2286000" cy="2286000"/>
          </a:xfrm>
          <a:prstGeom prst="rect">
            <a:avLst/>
          </a:prstGeom>
        </p:spPr>
      </p:pic>
      <p:pic>
        <p:nvPicPr>
          <p:cNvPr id="9" name="圖片 8">
            <a:extLst>
              <a:ext uri="{FF2B5EF4-FFF2-40B4-BE49-F238E27FC236}">
                <a16:creationId xmlns:a16="http://schemas.microsoft.com/office/drawing/2014/main" id="{DCC2B907-EBDF-D24D-86D6-2BDA42A539BE}"/>
              </a:ext>
            </a:extLst>
          </p:cNvPr>
          <p:cNvPicPr>
            <a:picLocks noChangeAspect="1"/>
          </p:cNvPicPr>
          <p:nvPr/>
        </p:nvPicPr>
        <p:blipFill>
          <a:blip r:embed="rId4" cstate="print"/>
          <a:stretch>
            <a:fillRect/>
          </a:stretch>
        </p:blipFill>
        <p:spPr>
          <a:xfrm>
            <a:off x="4935201" y="4225196"/>
            <a:ext cx="2066925" cy="2286000"/>
          </a:xfrm>
          <a:prstGeom prst="rect">
            <a:avLst/>
          </a:prstGeom>
        </p:spPr>
      </p:pic>
      <p:pic>
        <p:nvPicPr>
          <p:cNvPr id="11" name="圖片 10">
            <a:extLst>
              <a:ext uri="{FF2B5EF4-FFF2-40B4-BE49-F238E27FC236}">
                <a16:creationId xmlns:a16="http://schemas.microsoft.com/office/drawing/2014/main" id="{4AE0CA3D-CFF1-2A41-8C10-F54D0E08926C}"/>
              </a:ext>
            </a:extLst>
          </p:cNvPr>
          <p:cNvPicPr>
            <a:picLocks noChangeAspect="1"/>
          </p:cNvPicPr>
          <p:nvPr/>
        </p:nvPicPr>
        <p:blipFill>
          <a:blip r:embed="rId5" cstate="print"/>
          <a:stretch>
            <a:fillRect/>
          </a:stretch>
        </p:blipFill>
        <p:spPr>
          <a:xfrm>
            <a:off x="4129442" y="3944877"/>
            <a:ext cx="993816" cy="963237"/>
          </a:xfrm>
          <a:prstGeom prst="rect">
            <a:avLst/>
          </a:prstGeom>
        </p:spPr>
      </p:pic>
      <p:sp>
        <p:nvSpPr>
          <p:cNvPr id="12" name="文字方塊 11">
            <a:extLst>
              <a:ext uri="{FF2B5EF4-FFF2-40B4-BE49-F238E27FC236}">
                <a16:creationId xmlns:a16="http://schemas.microsoft.com/office/drawing/2014/main" id="{57245AAA-8822-BA41-9AC2-4A1B1B6ED131}"/>
              </a:ext>
            </a:extLst>
          </p:cNvPr>
          <p:cNvSpPr txBox="1"/>
          <p:nvPr/>
        </p:nvSpPr>
        <p:spPr>
          <a:xfrm>
            <a:off x="4085890" y="3481263"/>
            <a:ext cx="3431389" cy="307777"/>
          </a:xfrm>
          <a:prstGeom prst="rect">
            <a:avLst/>
          </a:prstGeom>
          <a:noFill/>
        </p:spPr>
        <p:txBody>
          <a:bodyPr wrap="square" rtlCol="0">
            <a:spAutoFit/>
          </a:bodyPr>
          <a:lstStyle/>
          <a:p>
            <a:pPr fontAlgn="auto">
              <a:spcBef>
                <a:spcPts val="0"/>
              </a:spcBef>
              <a:spcAft>
                <a:spcPts val="0"/>
              </a:spcAft>
            </a:pPr>
            <a:r>
              <a:rPr lang="en-US" altLang="zh-TW"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A leading brand in energy connection</a:t>
            </a:r>
            <a:endParaRPr kumimoji="0" lang="zh-TW" altLang="en-US" sz="1350" dirty="0">
              <a:solidFill>
                <a:prstClr val="black"/>
              </a:solidFill>
              <a:latin typeface="Microsoft JhengHei" panose="020B0604030504040204" pitchFamily="34" charset="-120"/>
              <a:ea typeface="Microsoft JhengHei" panose="020B0604030504040204" pitchFamily="34" charset="-120"/>
            </a:endParaRPr>
          </a:p>
        </p:txBody>
      </p:sp>
      <p:sp>
        <p:nvSpPr>
          <p:cNvPr id="16" name="文字方塊 15">
            <a:extLst>
              <a:ext uri="{FF2B5EF4-FFF2-40B4-BE49-F238E27FC236}">
                <a16:creationId xmlns:a16="http://schemas.microsoft.com/office/drawing/2014/main" id="{A5263807-5473-E649-A551-2A51404A2A64}"/>
              </a:ext>
            </a:extLst>
          </p:cNvPr>
          <p:cNvSpPr txBox="1"/>
          <p:nvPr/>
        </p:nvSpPr>
        <p:spPr>
          <a:xfrm>
            <a:off x="1547664" y="5427221"/>
            <a:ext cx="2145798" cy="954107"/>
          </a:xfrm>
          <a:prstGeom prst="rect">
            <a:avLst/>
          </a:prstGeom>
          <a:noFill/>
        </p:spPr>
        <p:txBody>
          <a:bodyPr wrap="square" rtlCol="0">
            <a:spAutoFit/>
          </a:bodyPr>
          <a:lstStyle/>
          <a:p>
            <a:pPr algn="ctr" fontAlgn="auto">
              <a:spcBef>
                <a:spcPts val="0"/>
              </a:spcBef>
              <a:spcAft>
                <a:spcPts val="0"/>
              </a:spcAft>
            </a:pPr>
            <a:r>
              <a:rPr lang="en-US" altLang="zh-TW"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A business trusted by employees, customers, shareholders, and society</a:t>
            </a:r>
            <a:endParaRPr kumimoji="0" lang="zh-TW" altLang="en-US" sz="1350" dirty="0">
              <a:solidFill>
                <a:prstClr val="black"/>
              </a:solidFill>
              <a:latin typeface="Microsoft JhengHei" panose="020B0604030504040204" pitchFamily="34" charset="-120"/>
              <a:ea typeface="Microsoft JhengHei" panose="020B0604030504040204" pitchFamily="34" charset="-120"/>
            </a:endParaRPr>
          </a:p>
        </p:txBody>
      </p:sp>
      <p:sp>
        <p:nvSpPr>
          <p:cNvPr id="17" name="文字方塊 16">
            <a:extLst>
              <a:ext uri="{FF2B5EF4-FFF2-40B4-BE49-F238E27FC236}">
                <a16:creationId xmlns:a16="http://schemas.microsoft.com/office/drawing/2014/main" id="{E959AE4F-A8C2-264D-8A7D-3D7C4351CCC1}"/>
              </a:ext>
            </a:extLst>
          </p:cNvPr>
          <p:cNvSpPr txBox="1"/>
          <p:nvPr/>
        </p:nvSpPr>
        <p:spPr>
          <a:xfrm>
            <a:off x="5580112" y="5445224"/>
            <a:ext cx="2497236" cy="1061829"/>
          </a:xfrm>
          <a:prstGeom prst="rect">
            <a:avLst/>
          </a:prstGeom>
          <a:noFill/>
        </p:spPr>
        <p:txBody>
          <a:bodyPr wrap="square" rtlCol="0">
            <a:spAutoFit/>
          </a:bodyPr>
          <a:lstStyle/>
          <a:p>
            <a:pPr lvl="0" eaLnBrk="0" hangingPunct="0">
              <a:lnSpc>
                <a:spcPct val="150000"/>
              </a:lnSpc>
              <a:buFontTx/>
              <a:buChar char="•"/>
              <a:tabLst>
                <a:tab pos="457200" algn="l"/>
              </a:tabLst>
            </a:pPr>
            <a:r>
              <a:rPr lang="en-US" altLang="zh-TW"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A creator of harmonious environment  and pristine homeland</a:t>
            </a:r>
          </a:p>
        </p:txBody>
      </p:sp>
      <p:sp>
        <p:nvSpPr>
          <p:cNvPr id="18" name="文字方塊 17">
            <a:extLst>
              <a:ext uri="{FF2B5EF4-FFF2-40B4-BE49-F238E27FC236}">
                <a16:creationId xmlns:a16="http://schemas.microsoft.com/office/drawing/2014/main" id="{08A7CB2D-1218-194C-AB8D-C9F3B7DA3FCD}"/>
              </a:ext>
            </a:extLst>
          </p:cNvPr>
          <p:cNvSpPr txBox="1"/>
          <p:nvPr/>
        </p:nvSpPr>
        <p:spPr>
          <a:xfrm>
            <a:off x="3990195" y="4831729"/>
            <a:ext cx="1344691" cy="338554"/>
          </a:xfrm>
          <a:prstGeom prst="rect">
            <a:avLst/>
          </a:prstGeom>
          <a:noFill/>
        </p:spPr>
        <p:txBody>
          <a:bodyPr wrap="square" rtlCol="0">
            <a:spAutoFit/>
          </a:bodyPr>
          <a:lstStyle/>
          <a:p>
            <a:pPr lvl="0"/>
            <a:r>
              <a:rPr lang="en-US" altLang="zh-TW" sz="1600" b="1" dirty="0">
                <a:latin typeface="微軟正黑體" pitchFamily="34" charset="-120"/>
                <a:ea typeface="微軟正黑體" pitchFamily="34" charset="-120"/>
              </a:rPr>
              <a:t>      Vision</a:t>
            </a:r>
            <a:endParaRPr lang="zh-TW" altLang="en-US" sz="1600" b="1" dirty="0">
              <a:latin typeface="微軟正黑體" pitchFamily="34" charset="-120"/>
              <a:ea typeface="微軟正黑體" pitchFamily="34" charset="-120"/>
            </a:endParaRPr>
          </a:p>
        </p:txBody>
      </p:sp>
      <p:grpSp>
        <p:nvGrpSpPr>
          <p:cNvPr id="13" name="群組 12">
            <a:extLst>
              <a:ext uri="{FF2B5EF4-FFF2-40B4-BE49-F238E27FC236}">
                <a16:creationId xmlns:a16="http://schemas.microsoft.com/office/drawing/2014/main" id="{3FC93182-BF31-0341-92E7-A9A8ACA78111}"/>
              </a:ext>
            </a:extLst>
          </p:cNvPr>
          <p:cNvGrpSpPr/>
          <p:nvPr/>
        </p:nvGrpSpPr>
        <p:grpSpPr>
          <a:xfrm>
            <a:off x="-1734192" y="-61754"/>
            <a:ext cx="3312111" cy="2927198"/>
            <a:chOff x="-1857481" y="-1951465"/>
            <a:chExt cx="4416148" cy="3902930"/>
          </a:xfrm>
        </p:grpSpPr>
        <p:pic>
          <p:nvPicPr>
            <p:cNvPr id="14" name="圖片 13">
              <a:extLst>
                <a:ext uri="{FF2B5EF4-FFF2-40B4-BE49-F238E27FC236}">
                  <a16:creationId xmlns:a16="http://schemas.microsoft.com/office/drawing/2014/main" id="{4B435042-7235-1F4C-A6F1-D1E08C2AC967}"/>
                </a:ext>
              </a:extLst>
            </p:cNvPr>
            <p:cNvPicPr>
              <a:picLocks noChangeAspect="1"/>
            </p:cNvPicPr>
            <p:nvPr/>
          </p:nvPicPr>
          <p:blipFill>
            <a:blip r:embed="rId6" cstate="print"/>
            <a:stretch>
              <a:fillRect/>
            </a:stretch>
          </p:blipFill>
          <p:spPr>
            <a:xfrm>
              <a:off x="-812453" y="-1951465"/>
              <a:ext cx="3371120" cy="3902930"/>
            </a:xfrm>
            <a:prstGeom prst="rect">
              <a:avLst/>
            </a:prstGeom>
          </p:spPr>
        </p:pic>
        <p:pic>
          <p:nvPicPr>
            <p:cNvPr id="15" name="圖片 14">
              <a:extLst>
                <a:ext uri="{FF2B5EF4-FFF2-40B4-BE49-F238E27FC236}">
                  <a16:creationId xmlns:a16="http://schemas.microsoft.com/office/drawing/2014/main" id="{EA5AAC7A-7ECD-7240-AAF3-8C6A17BC442E}"/>
                </a:ext>
              </a:extLst>
            </p:cNvPr>
            <p:cNvPicPr>
              <a:picLocks noChangeAspect="1"/>
            </p:cNvPicPr>
            <p:nvPr/>
          </p:nvPicPr>
          <p:blipFill>
            <a:blip r:embed="rId6" cstate="print"/>
            <a:stretch>
              <a:fillRect/>
            </a:stretch>
          </p:blipFill>
          <p:spPr>
            <a:xfrm>
              <a:off x="-1857481" y="-1951465"/>
              <a:ext cx="3371120" cy="3902930"/>
            </a:xfrm>
            <a:prstGeom prst="rect">
              <a:avLst/>
            </a:prstGeom>
          </p:spPr>
        </p:pic>
      </p:grpSp>
      <p:sp>
        <p:nvSpPr>
          <p:cNvPr id="19" name="文字方塊 18">
            <a:extLst>
              <a:ext uri="{FF2B5EF4-FFF2-40B4-BE49-F238E27FC236}">
                <a16:creationId xmlns:a16="http://schemas.microsoft.com/office/drawing/2014/main" id="{E4662302-6181-E74F-9E6C-EDAECA118533}"/>
              </a:ext>
            </a:extLst>
          </p:cNvPr>
          <p:cNvSpPr txBox="1"/>
          <p:nvPr/>
        </p:nvSpPr>
        <p:spPr>
          <a:xfrm>
            <a:off x="573207" y="1657806"/>
            <a:ext cx="1715021" cy="461665"/>
          </a:xfrm>
          <a:prstGeom prst="rect">
            <a:avLst/>
          </a:prstGeom>
          <a:noFill/>
        </p:spPr>
        <p:txBody>
          <a:bodyPr wrap="none" rtlCol="0">
            <a:spAutoFit/>
          </a:bodyPr>
          <a:lstStyle/>
          <a:p>
            <a:pPr fontAlgn="auto">
              <a:spcBef>
                <a:spcPts val="0"/>
              </a:spcBef>
              <a:spcAft>
                <a:spcPts val="0"/>
              </a:spcAft>
            </a:pPr>
            <a:r>
              <a:rPr lang="en-US" altLang="zh-TW" sz="2400" dirty="0"/>
              <a:t>TA YA</a:t>
            </a:r>
            <a:r>
              <a:rPr lang="zh-TW" altLang="en-US" sz="2400" dirty="0"/>
              <a:t> </a:t>
            </a:r>
            <a:r>
              <a:rPr lang="en-US" altLang="zh-TW" sz="2400" dirty="0"/>
              <a:t>Group</a:t>
            </a:r>
            <a:endPar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pic>
        <p:nvPicPr>
          <p:cNvPr id="22" name="圖片 21">
            <a:extLst>
              <a:ext uri="{FF2B5EF4-FFF2-40B4-BE49-F238E27FC236}">
                <a16:creationId xmlns:a16="http://schemas.microsoft.com/office/drawing/2014/main" id="{07E2188E-F375-FE40-A013-9D49F06AAE5C}"/>
              </a:ext>
            </a:extLst>
          </p:cNvPr>
          <p:cNvPicPr>
            <a:picLocks noChangeAspect="1"/>
          </p:cNvPicPr>
          <p:nvPr/>
        </p:nvPicPr>
        <p:blipFill>
          <a:blip r:embed="rId7" cstate="print"/>
          <a:stretch>
            <a:fillRect/>
          </a:stretch>
        </p:blipFill>
        <p:spPr>
          <a:xfrm>
            <a:off x="8020050" y="5343525"/>
            <a:ext cx="1123950" cy="1514475"/>
          </a:xfrm>
          <a:prstGeom prst="rect">
            <a:avLst/>
          </a:prstGeom>
        </p:spPr>
      </p:pic>
      <p:sp>
        <p:nvSpPr>
          <p:cNvPr id="2" name="投影片編號版面配置區 1">
            <a:extLst>
              <a:ext uri="{FF2B5EF4-FFF2-40B4-BE49-F238E27FC236}">
                <a16:creationId xmlns:a16="http://schemas.microsoft.com/office/drawing/2014/main" id="{E447DD4C-6CC1-45C4-82BA-29FD79F26506}"/>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4</a:t>
            </a:fld>
            <a:endParaRPr kumimoji="0" lang="zh-TW" altLang="en-US">
              <a:solidFill>
                <a:prstClr val="black">
                  <a:tint val="75000"/>
                </a:prstClr>
              </a:solidFill>
              <a:latin typeface="Calibri"/>
              <a:ea typeface="新細明體" panose="02020500000000000000" pitchFamily="18" charset="-120"/>
            </a:endParaRPr>
          </a:p>
        </p:txBody>
      </p:sp>
      <p:sp>
        <p:nvSpPr>
          <p:cNvPr id="4" name="文字方塊 3">
            <a:extLst>
              <a:ext uri="{FF2B5EF4-FFF2-40B4-BE49-F238E27FC236}">
                <a16:creationId xmlns:a16="http://schemas.microsoft.com/office/drawing/2014/main" id="{F04F0462-B005-8F1D-DE79-CC36AC81F3DD}"/>
              </a:ext>
            </a:extLst>
          </p:cNvPr>
          <p:cNvSpPr txBox="1"/>
          <p:nvPr/>
        </p:nvSpPr>
        <p:spPr>
          <a:xfrm>
            <a:off x="563851" y="2212204"/>
            <a:ext cx="5441794" cy="369332"/>
          </a:xfrm>
          <a:prstGeom prst="rect">
            <a:avLst/>
          </a:prstGeom>
          <a:noFill/>
        </p:spPr>
        <p:txBody>
          <a:bodyPr wrap="square">
            <a:spAutoFit/>
          </a:bodyPr>
          <a:lstStyle/>
          <a:p>
            <a:r>
              <a:rPr lang="en-US" altLang="zh-TW" dirty="0">
                <a:solidFill>
                  <a:srgbClr val="1D2A57"/>
                </a:solidFill>
                <a:effectLst/>
                <a:latin typeface="+mj-lt"/>
              </a:rPr>
              <a:t>The purpose of ESG be implemented in our vision </a:t>
            </a:r>
            <a:endParaRPr lang="zh-TW" altLang="en-US" dirty="0">
              <a:latin typeface="+mj-lt"/>
            </a:endParaRPr>
          </a:p>
        </p:txBody>
      </p:sp>
    </p:spTree>
    <p:extLst>
      <p:ext uri="{BB962C8B-B14F-4D97-AF65-F5344CB8AC3E}">
        <p14:creationId xmlns:p14="http://schemas.microsoft.com/office/powerpoint/2010/main" val="410010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a:extLst>
              <a:ext uri="{FF2B5EF4-FFF2-40B4-BE49-F238E27FC236}">
                <a16:creationId xmlns:a16="http://schemas.microsoft.com/office/drawing/2014/main" id="{35B89C83-62C6-1243-A859-C6C308493D18}"/>
              </a:ext>
            </a:extLst>
          </p:cNvPr>
          <p:cNvSpPr txBox="1"/>
          <p:nvPr/>
        </p:nvSpPr>
        <p:spPr>
          <a:xfrm>
            <a:off x="697181" y="1205834"/>
            <a:ext cx="6569427" cy="461665"/>
          </a:xfrm>
          <a:prstGeom prst="rect">
            <a:avLst/>
          </a:prstGeom>
          <a:noFill/>
        </p:spPr>
        <p:txBody>
          <a:bodyPr wrap="none" rtlCol="0">
            <a:spAutoFit/>
          </a:bodyPr>
          <a:lstStyle/>
          <a:p>
            <a:pPr fontAlgn="auto">
              <a:spcBef>
                <a:spcPts val="0"/>
              </a:spcBef>
              <a:spcAft>
                <a:spcPts val="0"/>
              </a:spcAft>
            </a:pPr>
            <a:r>
              <a:rPr lang="en-US" altLang="zh-TW" sz="2400" dirty="0">
                <a:solidFill>
                  <a:schemeClr val="tx1">
                    <a:lumMod val="75000"/>
                    <a:lumOff val="25000"/>
                  </a:schemeClr>
                </a:solidFill>
                <a:latin typeface="arial" panose="020B0604020202020204" pitchFamily="34" charset="0"/>
              </a:rPr>
              <a:t>The </a:t>
            </a:r>
            <a:r>
              <a:rPr lang="en-US" altLang="zh-TW" sz="2400" dirty="0" err="1">
                <a:solidFill>
                  <a:schemeClr val="tx1">
                    <a:lumMod val="75000"/>
                    <a:lumOff val="25000"/>
                  </a:schemeClr>
                </a:solidFill>
                <a:latin typeface="arial" panose="020B0604020202020204" pitchFamily="34" charset="0"/>
              </a:rPr>
              <a:t>Intergration</a:t>
            </a:r>
            <a:r>
              <a:rPr lang="en-US" altLang="zh-TW" sz="2400" dirty="0">
                <a:solidFill>
                  <a:schemeClr val="tx1">
                    <a:lumMod val="75000"/>
                    <a:lumOff val="25000"/>
                  </a:schemeClr>
                </a:solidFill>
                <a:latin typeface="arial" panose="020B0604020202020204" pitchFamily="34" charset="0"/>
              </a:rPr>
              <a:t> of </a:t>
            </a:r>
            <a:r>
              <a:rPr lang="en-US" altLang="zh-TW" sz="2400" b="0" i="0" dirty="0">
                <a:solidFill>
                  <a:schemeClr val="tx1">
                    <a:lumMod val="75000"/>
                    <a:lumOff val="25000"/>
                  </a:schemeClr>
                </a:solidFill>
                <a:effectLst/>
                <a:latin typeface="arial" panose="020B0604020202020204" pitchFamily="34" charset="0"/>
              </a:rPr>
              <a:t>Renewable Energy Industry</a:t>
            </a:r>
            <a:endParaRPr kumimoji="0" lang="zh-TW" altLang="en-US" sz="2400" b="1" kern="0" spc="225"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6C74CDB4-2DEE-E543-866F-5190D39C845C}"/>
              </a:ext>
            </a:extLst>
          </p:cNvPr>
          <p:cNvGrpSpPr/>
          <p:nvPr/>
        </p:nvGrpSpPr>
        <p:grpSpPr>
          <a:xfrm>
            <a:off x="-1393111" y="-606349"/>
            <a:ext cx="3312111" cy="2927198"/>
            <a:chOff x="-1857481" y="-1951465"/>
            <a:chExt cx="4416148" cy="3902930"/>
          </a:xfrm>
        </p:grpSpPr>
        <p:pic>
          <p:nvPicPr>
            <p:cNvPr id="15" name="圖片 14">
              <a:extLst>
                <a:ext uri="{FF2B5EF4-FFF2-40B4-BE49-F238E27FC236}">
                  <a16:creationId xmlns:a16="http://schemas.microsoft.com/office/drawing/2014/main" id="{5344C11D-3BBE-A444-947D-B439D931CC54}"/>
                </a:ext>
              </a:extLst>
            </p:cNvPr>
            <p:cNvPicPr>
              <a:picLocks noChangeAspect="1"/>
            </p:cNvPicPr>
            <p:nvPr/>
          </p:nvPicPr>
          <p:blipFill>
            <a:blip r:embed="rId2" cstate="print"/>
            <a:stretch>
              <a:fillRect/>
            </a:stretch>
          </p:blipFill>
          <p:spPr>
            <a:xfrm>
              <a:off x="-812453" y="-1951465"/>
              <a:ext cx="3371120" cy="3902930"/>
            </a:xfrm>
            <a:prstGeom prst="rect">
              <a:avLst/>
            </a:prstGeom>
          </p:spPr>
        </p:pic>
        <p:pic>
          <p:nvPicPr>
            <p:cNvPr id="16" name="圖片 15">
              <a:extLst>
                <a:ext uri="{FF2B5EF4-FFF2-40B4-BE49-F238E27FC236}">
                  <a16:creationId xmlns:a16="http://schemas.microsoft.com/office/drawing/2014/main" id="{48EA8BF8-FEDD-3D45-B721-5C5D664EA1F9}"/>
                </a:ext>
              </a:extLst>
            </p:cNvPr>
            <p:cNvPicPr>
              <a:picLocks noChangeAspect="1"/>
            </p:cNvPicPr>
            <p:nvPr/>
          </p:nvPicPr>
          <p:blipFill>
            <a:blip r:embed="rId2" cstate="print"/>
            <a:stretch>
              <a:fillRect/>
            </a:stretch>
          </p:blipFill>
          <p:spPr>
            <a:xfrm>
              <a:off x="-1857481" y="-1951465"/>
              <a:ext cx="3371120" cy="3902930"/>
            </a:xfrm>
            <a:prstGeom prst="rect">
              <a:avLst/>
            </a:prstGeom>
          </p:spPr>
        </p:pic>
      </p:grpSp>
      <p:pic>
        <p:nvPicPr>
          <p:cNvPr id="18" name="圖片 17">
            <a:extLst>
              <a:ext uri="{FF2B5EF4-FFF2-40B4-BE49-F238E27FC236}">
                <a16:creationId xmlns:a16="http://schemas.microsoft.com/office/drawing/2014/main" id="{578404A6-1FC0-584A-9A2E-4D3AAE8EB363}"/>
              </a:ext>
            </a:extLst>
          </p:cNvPr>
          <p:cNvPicPr>
            <a:picLocks noChangeAspect="1"/>
          </p:cNvPicPr>
          <p:nvPr/>
        </p:nvPicPr>
        <p:blipFill>
          <a:blip r:embed="rId3" cstate="print"/>
          <a:stretch>
            <a:fillRect/>
          </a:stretch>
        </p:blipFill>
        <p:spPr>
          <a:xfrm>
            <a:off x="8020050" y="5343525"/>
            <a:ext cx="1123950" cy="1514475"/>
          </a:xfrm>
          <a:prstGeom prst="rect">
            <a:avLst/>
          </a:prstGeom>
        </p:spPr>
      </p:pic>
      <p:sp>
        <p:nvSpPr>
          <p:cNvPr id="3" name="投影片編號版面配置區 2">
            <a:extLst>
              <a:ext uri="{FF2B5EF4-FFF2-40B4-BE49-F238E27FC236}">
                <a16:creationId xmlns:a16="http://schemas.microsoft.com/office/drawing/2014/main" id="{0A22031D-A0C9-45CD-83EC-3E71D6309CF1}"/>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5</a:t>
            </a:fld>
            <a:endParaRPr kumimoji="0" lang="zh-TW" altLang="en-US">
              <a:solidFill>
                <a:prstClr val="black">
                  <a:tint val="75000"/>
                </a:prstClr>
              </a:solidFill>
              <a:latin typeface="Calibri"/>
              <a:ea typeface="新細明體" panose="02020500000000000000" pitchFamily="18" charset="-120"/>
            </a:endParaRPr>
          </a:p>
        </p:txBody>
      </p:sp>
      <p:grpSp>
        <p:nvGrpSpPr>
          <p:cNvPr id="28" name="群組 27">
            <a:extLst>
              <a:ext uri="{FF2B5EF4-FFF2-40B4-BE49-F238E27FC236}">
                <a16:creationId xmlns:a16="http://schemas.microsoft.com/office/drawing/2014/main" id="{B36C095B-1432-0ED5-A4B8-D192BDF20AC3}"/>
              </a:ext>
            </a:extLst>
          </p:cNvPr>
          <p:cNvGrpSpPr/>
          <p:nvPr/>
        </p:nvGrpSpPr>
        <p:grpSpPr>
          <a:xfrm>
            <a:off x="650429" y="2013038"/>
            <a:ext cx="6912421" cy="4741176"/>
            <a:chOff x="650429" y="2013038"/>
            <a:chExt cx="6912421" cy="4741176"/>
          </a:xfrm>
        </p:grpSpPr>
        <p:pic>
          <p:nvPicPr>
            <p:cNvPr id="19" name="圖片 18">
              <a:extLst>
                <a:ext uri="{FF2B5EF4-FFF2-40B4-BE49-F238E27FC236}">
                  <a16:creationId xmlns:a16="http://schemas.microsoft.com/office/drawing/2014/main" id="{20B854ED-4D27-7DFF-9A57-E362211748FA}"/>
                </a:ext>
              </a:extLst>
            </p:cNvPr>
            <p:cNvPicPr>
              <a:picLocks noChangeAspect="1"/>
            </p:cNvPicPr>
            <p:nvPr/>
          </p:nvPicPr>
          <p:blipFill>
            <a:blip r:embed="rId4"/>
            <a:stretch>
              <a:fillRect/>
            </a:stretch>
          </p:blipFill>
          <p:spPr>
            <a:xfrm>
              <a:off x="1323162" y="2013038"/>
              <a:ext cx="6239688" cy="4741176"/>
            </a:xfrm>
            <a:prstGeom prst="rect">
              <a:avLst/>
            </a:prstGeom>
          </p:spPr>
        </p:pic>
        <p:sp>
          <p:nvSpPr>
            <p:cNvPr id="20" name="矩形 19">
              <a:extLst>
                <a:ext uri="{FF2B5EF4-FFF2-40B4-BE49-F238E27FC236}">
                  <a16:creationId xmlns:a16="http://schemas.microsoft.com/office/drawing/2014/main" id="{88254669-942E-062A-07EE-6090DFEA954D}"/>
                </a:ext>
              </a:extLst>
            </p:cNvPr>
            <p:cNvSpPr/>
            <p:nvPr/>
          </p:nvSpPr>
          <p:spPr>
            <a:xfrm>
              <a:off x="683568" y="2420888"/>
              <a:ext cx="2980001" cy="46166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b="0" i="0" dirty="0">
                  <a:solidFill>
                    <a:schemeClr val="bg1"/>
                  </a:solidFill>
                  <a:effectLst/>
                  <a:latin typeface="arial" panose="020B0604020202020204" pitchFamily="34" charset="0"/>
                </a:rPr>
                <a:t>Renewable energy development</a:t>
              </a:r>
              <a:endParaRPr lang="zh-TW" altLang="en-US" dirty="0">
                <a:solidFill>
                  <a:schemeClr val="bg1"/>
                </a:solidFill>
              </a:endParaRPr>
            </a:p>
          </p:txBody>
        </p:sp>
        <p:sp>
          <p:nvSpPr>
            <p:cNvPr id="22" name="矩形 21">
              <a:extLst>
                <a:ext uri="{FF2B5EF4-FFF2-40B4-BE49-F238E27FC236}">
                  <a16:creationId xmlns:a16="http://schemas.microsoft.com/office/drawing/2014/main" id="{328CC521-B310-F71E-209F-4352C4176635}"/>
                </a:ext>
              </a:extLst>
            </p:cNvPr>
            <p:cNvSpPr/>
            <p:nvPr/>
          </p:nvSpPr>
          <p:spPr>
            <a:xfrm>
              <a:off x="683568" y="2997931"/>
              <a:ext cx="2980001" cy="46166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dirty="0">
                  <a:solidFill>
                    <a:schemeClr val="bg1"/>
                  </a:solidFill>
                </a:rPr>
                <a:t>Energy </a:t>
              </a:r>
              <a:r>
                <a:rPr lang="en-US" altLang="zh-CN" dirty="0">
                  <a:solidFill>
                    <a:schemeClr val="bg1"/>
                  </a:solidFill>
                </a:rPr>
                <a:t> transmission</a:t>
              </a:r>
              <a:endParaRPr lang="zh-TW" altLang="en-US" dirty="0">
                <a:solidFill>
                  <a:schemeClr val="bg1"/>
                </a:solidFill>
              </a:endParaRPr>
            </a:p>
          </p:txBody>
        </p:sp>
        <p:sp>
          <p:nvSpPr>
            <p:cNvPr id="23" name="矩形 22">
              <a:extLst>
                <a:ext uri="{FF2B5EF4-FFF2-40B4-BE49-F238E27FC236}">
                  <a16:creationId xmlns:a16="http://schemas.microsoft.com/office/drawing/2014/main" id="{A85B234C-8EB1-638A-D721-3A4ECAF7146C}"/>
                </a:ext>
              </a:extLst>
            </p:cNvPr>
            <p:cNvSpPr/>
            <p:nvPr/>
          </p:nvSpPr>
          <p:spPr>
            <a:xfrm>
              <a:off x="672029" y="4399926"/>
              <a:ext cx="2980001" cy="46166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b="0" i="0" dirty="0">
                  <a:solidFill>
                    <a:schemeClr val="bg1"/>
                  </a:solidFill>
                  <a:effectLst/>
                  <a:latin typeface="arial" panose="020B0604020202020204" pitchFamily="34" charset="0"/>
                </a:rPr>
                <a:t>Energy  storage systems</a:t>
              </a:r>
              <a:endParaRPr lang="zh-TW" altLang="en-US" dirty="0">
                <a:solidFill>
                  <a:schemeClr val="bg1"/>
                </a:solidFill>
              </a:endParaRPr>
            </a:p>
          </p:txBody>
        </p:sp>
        <p:sp>
          <p:nvSpPr>
            <p:cNvPr id="24" name="矩形 23">
              <a:extLst>
                <a:ext uri="{FF2B5EF4-FFF2-40B4-BE49-F238E27FC236}">
                  <a16:creationId xmlns:a16="http://schemas.microsoft.com/office/drawing/2014/main" id="{873D87C0-6E38-1683-87B5-4341C638A5EB}"/>
                </a:ext>
              </a:extLst>
            </p:cNvPr>
            <p:cNvSpPr/>
            <p:nvPr/>
          </p:nvSpPr>
          <p:spPr>
            <a:xfrm>
              <a:off x="662932" y="3690428"/>
              <a:ext cx="2980001" cy="46166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dirty="0">
                  <a:solidFill>
                    <a:schemeClr val="bg1"/>
                  </a:solidFill>
                </a:rPr>
                <a:t>Energy transaction</a:t>
              </a:r>
              <a:endParaRPr lang="zh-TW" altLang="en-US" dirty="0">
                <a:solidFill>
                  <a:schemeClr val="bg1"/>
                </a:solidFill>
              </a:endParaRPr>
            </a:p>
          </p:txBody>
        </p:sp>
        <p:sp>
          <p:nvSpPr>
            <p:cNvPr id="27" name="矩形 26">
              <a:extLst>
                <a:ext uri="{FF2B5EF4-FFF2-40B4-BE49-F238E27FC236}">
                  <a16:creationId xmlns:a16="http://schemas.microsoft.com/office/drawing/2014/main" id="{2C0390EE-7930-441A-1EDB-C9354E430BB4}"/>
                </a:ext>
              </a:extLst>
            </p:cNvPr>
            <p:cNvSpPr/>
            <p:nvPr/>
          </p:nvSpPr>
          <p:spPr>
            <a:xfrm>
              <a:off x="650429" y="5764683"/>
              <a:ext cx="2980001" cy="60209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b="0" i="0" dirty="0">
                  <a:solidFill>
                    <a:schemeClr val="bg1"/>
                  </a:solidFill>
                  <a:effectLst/>
                  <a:latin typeface="arial" panose="020B0604020202020204" pitchFamily="34" charset="0"/>
                </a:rPr>
                <a:t>Energy  management  systems</a:t>
              </a:r>
              <a:endParaRPr lang="zh-TW" altLang="en-US" dirty="0">
                <a:solidFill>
                  <a:schemeClr val="bg1"/>
                </a:solidFill>
              </a:endParaRPr>
            </a:p>
          </p:txBody>
        </p:sp>
      </p:grpSp>
      <p:sp>
        <p:nvSpPr>
          <p:cNvPr id="4" name="矩形 3">
            <a:extLst>
              <a:ext uri="{FF2B5EF4-FFF2-40B4-BE49-F238E27FC236}">
                <a16:creationId xmlns:a16="http://schemas.microsoft.com/office/drawing/2014/main" id="{43F15733-46CB-6AB9-0787-8CCC23D78825}"/>
              </a:ext>
            </a:extLst>
          </p:cNvPr>
          <p:cNvSpPr/>
          <p:nvPr/>
        </p:nvSpPr>
        <p:spPr>
          <a:xfrm>
            <a:off x="642374" y="5053162"/>
            <a:ext cx="2980001" cy="46166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dirty="0" err="1">
                <a:solidFill>
                  <a:schemeClr val="bg1"/>
                </a:solidFill>
              </a:rPr>
              <a:t>Taipower</a:t>
            </a:r>
            <a:r>
              <a:rPr lang="en-US" altLang="zh-TW" dirty="0">
                <a:solidFill>
                  <a:schemeClr val="bg1"/>
                </a:solidFill>
              </a:rPr>
              <a:t> AFC platform</a:t>
            </a:r>
            <a:endParaRPr lang="zh-TW" altLang="en-US" dirty="0">
              <a:solidFill>
                <a:schemeClr val="bg1"/>
              </a:solidFill>
            </a:endParaRPr>
          </a:p>
        </p:txBody>
      </p:sp>
    </p:spTree>
    <p:extLst>
      <p:ext uri="{BB962C8B-B14F-4D97-AF65-F5344CB8AC3E}">
        <p14:creationId xmlns:p14="http://schemas.microsoft.com/office/powerpoint/2010/main" val="1866026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8ED5C1D3-B302-4445-BE8F-E0A7E44E05EE}"/>
              </a:ext>
            </a:extLst>
          </p:cNvPr>
          <p:cNvPicPr>
            <a:picLocks noChangeAspect="1"/>
          </p:cNvPicPr>
          <p:nvPr/>
        </p:nvPicPr>
        <p:blipFill rotWithShape="1">
          <a:blip r:embed="rId2" cstate="print"/>
          <a:srcRect l="3621" r="81280"/>
          <a:stretch/>
        </p:blipFill>
        <p:spPr>
          <a:xfrm>
            <a:off x="613367" y="2200071"/>
            <a:ext cx="1260623" cy="1406267"/>
          </a:xfrm>
          <a:prstGeom prst="rect">
            <a:avLst/>
          </a:prstGeom>
        </p:spPr>
      </p:pic>
      <p:pic>
        <p:nvPicPr>
          <p:cNvPr id="24" name="圖片 23">
            <a:extLst>
              <a:ext uri="{FF2B5EF4-FFF2-40B4-BE49-F238E27FC236}">
                <a16:creationId xmlns:a16="http://schemas.microsoft.com/office/drawing/2014/main" id="{BB0172E7-BA6B-634B-8AC9-97B467A5CD71}"/>
              </a:ext>
            </a:extLst>
          </p:cNvPr>
          <p:cNvPicPr>
            <a:picLocks noChangeAspect="1"/>
          </p:cNvPicPr>
          <p:nvPr/>
        </p:nvPicPr>
        <p:blipFill rotWithShape="1">
          <a:blip r:embed="rId2" cstate="print"/>
          <a:srcRect l="22923" r="61795"/>
          <a:stretch/>
        </p:blipFill>
        <p:spPr>
          <a:xfrm>
            <a:off x="7328492" y="2200071"/>
            <a:ext cx="1275907" cy="1406267"/>
          </a:xfrm>
          <a:prstGeom prst="rect">
            <a:avLst/>
          </a:prstGeom>
        </p:spPr>
      </p:pic>
      <p:pic>
        <p:nvPicPr>
          <p:cNvPr id="25" name="圖片 24">
            <a:extLst>
              <a:ext uri="{FF2B5EF4-FFF2-40B4-BE49-F238E27FC236}">
                <a16:creationId xmlns:a16="http://schemas.microsoft.com/office/drawing/2014/main" id="{8DF4E694-8715-F149-A0AC-89194B094092}"/>
              </a:ext>
            </a:extLst>
          </p:cNvPr>
          <p:cNvPicPr>
            <a:picLocks noChangeAspect="1"/>
          </p:cNvPicPr>
          <p:nvPr/>
        </p:nvPicPr>
        <p:blipFill rotWithShape="1">
          <a:blip r:embed="rId2" cstate="print"/>
          <a:srcRect l="42408" r="42787"/>
          <a:stretch/>
        </p:blipFill>
        <p:spPr>
          <a:xfrm>
            <a:off x="2290487" y="2200071"/>
            <a:ext cx="1236035" cy="1406267"/>
          </a:xfrm>
          <a:prstGeom prst="rect">
            <a:avLst/>
          </a:prstGeom>
        </p:spPr>
      </p:pic>
      <p:pic>
        <p:nvPicPr>
          <p:cNvPr id="26" name="圖片 25">
            <a:extLst>
              <a:ext uri="{FF2B5EF4-FFF2-40B4-BE49-F238E27FC236}">
                <a16:creationId xmlns:a16="http://schemas.microsoft.com/office/drawing/2014/main" id="{1F00F98C-1D82-BA4A-801C-89B6956BC0AD}"/>
              </a:ext>
            </a:extLst>
          </p:cNvPr>
          <p:cNvPicPr>
            <a:picLocks noChangeAspect="1"/>
          </p:cNvPicPr>
          <p:nvPr/>
        </p:nvPicPr>
        <p:blipFill rotWithShape="1">
          <a:blip r:embed="rId2" cstate="print"/>
          <a:srcRect l="62084" r="22348"/>
          <a:stretch/>
        </p:blipFill>
        <p:spPr>
          <a:xfrm>
            <a:off x="4079847" y="2200071"/>
            <a:ext cx="1299831" cy="1406267"/>
          </a:xfrm>
          <a:prstGeom prst="rect">
            <a:avLst/>
          </a:prstGeom>
        </p:spPr>
      </p:pic>
      <p:pic>
        <p:nvPicPr>
          <p:cNvPr id="27" name="圖片 26">
            <a:extLst>
              <a:ext uri="{FF2B5EF4-FFF2-40B4-BE49-F238E27FC236}">
                <a16:creationId xmlns:a16="http://schemas.microsoft.com/office/drawing/2014/main" id="{7E2D859B-E37C-824E-9638-27B0B97F4DED}"/>
              </a:ext>
            </a:extLst>
          </p:cNvPr>
          <p:cNvPicPr>
            <a:picLocks noChangeAspect="1"/>
          </p:cNvPicPr>
          <p:nvPr/>
        </p:nvPicPr>
        <p:blipFill rotWithShape="1">
          <a:blip r:embed="rId2" cstate="print"/>
          <a:srcRect l="81568" r="3627"/>
          <a:stretch/>
        </p:blipFill>
        <p:spPr>
          <a:xfrm>
            <a:off x="5776024" y="2200071"/>
            <a:ext cx="1236035" cy="1406267"/>
          </a:xfrm>
          <a:prstGeom prst="rect">
            <a:avLst/>
          </a:prstGeom>
        </p:spPr>
      </p:pic>
      <p:sp>
        <p:nvSpPr>
          <p:cNvPr id="10" name="矩形 9">
            <a:extLst>
              <a:ext uri="{FF2B5EF4-FFF2-40B4-BE49-F238E27FC236}">
                <a16:creationId xmlns:a16="http://schemas.microsoft.com/office/drawing/2014/main" id="{139CD8CD-0AC6-E248-9192-6BBA5FF12993}"/>
              </a:ext>
            </a:extLst>
          </p:cNvPr>
          <p:cNvSpPr/>
          <p:nvPr/>
        </p:nvSpPr>
        <p:spPr>
          <a:xfrm>
            <a:off x="251520" y="3606338"/>
            <a:ext cx="1728192" cy="590931"/>
          </a:xfrm>
          <a:prstGeom prst="rect">
            <a:avLst/>
          </a:prstGeom>
        </p:spPr>
        <p:txBody>
          <a:bodyPr wrap="square">
            <a:spAutoFit/>
          </a:bodyPr>
          <a:lstStyle/>
          <a:p>
            <a:pPr marL="42863" algn="ctr" fontAlgn="auto">
              <a:lnSpc>
                <a:spcPct val="90000"/>
              </a:lnSpc>
              <a:spcBef>
                <a:spcPts val="0"/>
              </a:spcBef>
              <a:spcAft>
                <a:spcPts val="450"/>
              </a:spcAft>
            </a:pPr>
            <a:r>
              <a:rPr lang="en-US" altLang="zh-TW" sz="1200" dirty="0">
                <a:solidFill>
                  <a:schemeClr val="bg2">
                    <a:lumMod val="25000"/>
                  </a:schemeClr>
                </a:solidFill>
              </a:rPr>
              <a:t>Energy and Telecom Communication Cable Business Group</a:t>
            </a:r>
            <a:endParaRPr kumimoji="0" lang="en-US" altLang="zh-TW" sz="1200" dirty="0">
              <a:solidFill>
                <a:schemeClr val="bg2">
                  <a:lumMod val="25000"/>
                </a:schemeClr>
              </a:solidFill>
              <a:latin typeface="Microsoft JhengHei" panose="020B0604030504040204" pitchFamily="34" charset="-120"/>
              <a:ea typeface="Microsoft JhengHei" panose="020B0604030504040204" pitchFamily="34" charset="-120"/>
            </a:endParaRPr>
          </a:p>
        </p:txBody>
      </p:sp>
      <p:sp>
        <p:nvSpPr>
          <p:cNvPr id="14" name="文字方塊 13">
            <a:extLst>
              <a:ext uri="{FF2B5EF4-FFF2-40B4-BE49-F238E27FC236}">
                <a16:creationId xmlns:a16="http://schemas.microsoft.com/office/drawing/2014/main" id="{BDE80FB5-D3D0-E446-A31F-B14E960060B6}"/>
              </a:ext>
            </a:extLst>
          </p:cNvPr>
          <p:cNvSpPr txBox="1"/>
          <p:nvPr/>
        </p:nvSpPr>
        <p:spPr>
          <a:xfrm>
            <a:off x="558207" y="4186868"/>
            <a:ext cx="1403500" cy="2585580"/>
          </a:xfrm>
          <a:prstGeom prst="rect">
            <a:avLst/>
          </a:prstGeom>
          <a:noFill/>
        </p:spPr>
        <p:txBody>
          <a:bodyPr wrap="square" rtlCol="0">
            <a:spAutoFit/>
          </a:bodyPr>
          <a:lstStyle/>
          <a:p>
            <a:pPr fontAlgn="auto">
              <a:lnSpc>
                <a:spcPts val="1500"/>
              </a:lnSpc>
              <a:spcBef>
                <a:spcPts val="0"/>
              </a:spcBef>
              <a:spcAft>
                <a:spcPts val="0"/>
              </a:spcAft>
            </a:pPr>
            <a:r>
              <a:rPr lang="en-US" altLang="zh-TW" sz="1200" dirty="0"/>
              <a:t>Operates the production, development, and sales of electricity and communication cables and monitors affiliated enterprises, including Ta Ho, AD, and Ta </a:t>
            </a:r>
            <a:r>
              <a:rPr lang="en-US" altLang="zh-TW" sz="1200" dirty="0" err="1"/>
              <a:t>Ya</a:t>
            </a:r>
            <a:r>
              <a:rPr lang="en-US" altLang="zh-TW" sz="1200" dirty="0"/>
              <a:t> Green Energy Technology Co., Ltd. .</a:t>
            </a:r>
            <a:endParaRPr lang="zh-TW" altLang="en-US" sz="1200" dirty="0"/>
          </a:p>
        </p:txBody>
      </p:sp>
      <p:sp>
        <p:nvSpPr>
          <p:cNvPr id="29" name="矩形 28">
            <a:extLst>
              <a:ext uri="{FF2B5EF4-FFF2-40B4-BE49-F238E27FC236}">
                <a16:creationId xmlns:a16="http://schemas.microsoft.com/office/drawing/2014/main" id="{39604510-5C98-B343-B2DD-B3F1ACFD33A7}"/>
              </a:ext>
            </a:extLst>
          </p:cNvPr>
          <p:cNvSpPr/>
          <p:nvPr/>
        </p:nvSpPr>
        <p:spPr>
          <a:xfrm>
            <a:off x="7259444" y="3606338"/>
            <a:ext cx="1849060" cy="424732"/>
          </a:xfrm>
          <a:prstGeom prst="rect">
            <a:avLst/>
          </a:prstGeom>
        </p:spPr>
        <p:txBody>
          <a:bodyPr wrap="square">
            <a:spAutoFit/>
          </a:bodyPr>
          <a:lstStyle/>
          <a:p>
            <a:pPr marL="42863" algn="ctr" fontAlgn="auto">
              <a:lnSpc>
                <a:spcPct val="90000"/>
              </a:lnSpc>
              <a:spcBef>
                <a:spcPts val="0"/>
              </a:spcBef>
              <a:spcAft>
                <a:spcPts val="450"/>
              </a:spcAft>
            </a:pPr>
            <a:r>
              <a:rPr lang="en-US" altLang="zh-TW" sz="1200" dirty="0">
                <a:solidFill>
                  <a:schemeClr val="bg2">
                    <a:lumMod val="25000"/>
                  </a:schemeClr>
                </a:solidFill>
              </a:rPr>
              <a:t>Business</a:t>
            </a:r>
            <a:r>
              <a:rPr lang="zh-TW" altLang="en-US" sz="1200" dirty="0">
                <a:solidFill>
                  <a:schemeClr val="bg2">
                    <a:lumMod val="25000"/>
                  </a:schemeClr>
                </a:solidFill>
              </a:rPr>
              <a:t> </a:t>
            </a:r>
            <a:br>
              <a:rPr lang="en-US" altLang="zh-TW" sz="1200" dirty="0">
                <a:solidFill>
                  <a:schemeClr val="bg2">
                    <a:lumMod val="25000"/>
                  </a:schemeClr>
                </a:solidFill>
              </a:rPr>
            </a:br>
            <a:r>
              <a:rPr lang="en-US" altLang="zh-TW" sz="1200" dirty="0">
                <a:solidFill>
                  <a:schemeClr val="bg2">
                    <a:lumMod val="25000"/>
                  </a:schemeClr>
                </a:solidFill>
              </a:rPr>
              <a:t>Administration Group</a:t>
            </a:r>
            <a:endParaRPr kumimoji="0" lang="en-US" altLang="zh-TW" sz="1200" dirty="0">
              <a:solidFill>
                <a:schemeClr val="bg2">
                  <a:lumMod val="25000"/>
                </a:schemeClr>
              </a:solidFill>
              <a:latin typeface="Microsoft JhengHei" panose="020B0604030504040204" pitchFamily="34" charset="-120"/>
              <a:ea typeface="Microsoft JhengHei" panose="020B0604030504040204" pitchFamily="34" charset="-120"/>
            </a:endParaRPr>
          </a:p>
        </p:txBody>
      </p:sp>
      <p:sp>
        <p:nvSpPr>
          <p:cNvPr id="31" name="矩形 30">
            <a:extLst>
              <a:ext uri="{FF2B5EF4-FFF2-40B4-BE49-F238E27FC236}">
                <a16:creationId xmlns:a16="http://schemas.microsoft.com/office/drawing/2014/main" id="{D4DF820C-9D81-C540-B57C-739C67081028}"/>
              </a:ext>
            </a:extLst>
          </p:cNvPr>
          <p:cNvSpPr/>
          <p:nvPr/>
        </p:nvSpPr>
        <p:spPr>
          <a:xfrm>
            <a:off x="2051720" y="3606338"/>
            <a:ext cx="1728192" cy="424732"/>
          </a:xfrm>
          <a:prstGeom prst="rect">
            <a:avLst/>
          </a:prstGeom>
        </p:spPr>
        <p:txBody>
          <a:bodyPr wrap="square">
            <a:spAutoFit/>
          </a:bodyPr>
          <a:lstStyle/>
          <a:p>
            <a:pPr marL="42863" algn="ctr" fontAlgn="auto">
              <a:lnSpc>
                <a:spcPct val="90000"/>
              </a:lnSpc>
              <a:spcBef>
                <a:spcPts val="0"/>
              </a:spcBef>
              <a:spcAft>
                <a:spcPts val="450"/>
              </a:spcAft>
            </a:pPr>
            <a:r>
              <a:rPr lang="en-US" altLang="zh-TW" sz="1200" dirty="0">
                <a:solidFill>
                  <a:schemeClr val="bg2">
                    <a:lumMod val="25000"/>
                  </a:schemeClr>
                </a:solidFill>
              </a:rPr>
              <a:t>Magnet Wires Business Group</a:t>
            </a:r>
            <a:endParaRPr kumimoji="0" lang="en-US" altLang="zh-TW" sz="1200" dirty="0">
              <a:solidFill>
                <a:schemeClr val="bg2">
                  <a:lumMod val="25000"/>
                </a:schemeClr>
              </a:solidFill>
              <a:latin typeface="Microsoft JhengHei" panose="020B0604030504040204" pitchFamily="34" charset="-120"/>
              <a:ea typeface="Microsoft JhengHei" panose="020B0604030504040204" pitchFamily="34" charset="-120"/>
            </a:endParaRPr>
          </a:p>
        </p:txBody>
      </p:sp>
      <p:sp>
        <p:nvSpPr>
          <p:cNvPr id="32" name="文字方塊 31">
            <a:extLst>
              <a:ext uri="{FF2B5EF4-FFF2-40B4-BE49-F238E27FC236}">
                <a16:creationId xmlns:a16="http://schemas.microsoft.com/office/drawing/2014/main" id="{7BDD0498-7178-7942-98DD-5F2F7F2C3356}"/>
              </a:ext>
            </a:extLst>
          </p:cNvPr>
          <p:cNvSpPr txBox="1"/>
          <p:nvPr/>
        </p:nvSpPr>
        <p:spPr>
          <a:xfrm>
            <a:off x="1979712" y="4188745"/>
            <a:ext cx="1872208" cy="1814984"/>
          </a:xfrm>
          <a:prstGeom prst="rect">
            <a:avLst/>
          </a:prstGeom>
          <a:noFill/>
        </p:spPr>
        <p:txBody>
          <a:bodyPr wrap="square" rtlCol="0">
            <a:spAutoFit/>
          </a:bodyPr>
          <a:lstStyle/>
          <a:p>
            <a:pPr marL="42863" fontAlgn="auto">
              <a:lnSpc>
                <a:spcPts val="1500"/>
              </a:lnSpc>
              <a:spcBef>
                <a:spcPts val="0"/>
              </a:spcBef>
              <a:spcAft>
                <a:spcPts val="450"/>
              </a:spcAft>
            </a:pPr>
            <a:r>
              <a:rPr lang="en-US" altLang="zh-TW" sz="1200" dirty="0"/>
              <a:t>Operates the production, development, and sales of enamel wires and monitors affiliated enterprises, including </a:t>
            </a:r>
            <a:r>
              <a:rPr lang="en-US" altLang="zh-TW" sz="1200" dirty="0" err="1"/>
              <a:t>Heng</a:t>
            </a:r>
            <a:r>
              <a:rPr lang="en-US" altLang="zh-TW" sz="1200" dirty="0"/>
              <a:t> </a:t>
            </a:r>
            <a:r>
              <a:rPr lang="en-US" altLang="zh-TW" sz="1200" dirty="0" err="1"/>
              <a:t>Ya</a:t>
            </a:r>
            <a:r>
              <a:rPr lang="en-US" altLang="zh-TW" sz="1200" dirty="0"/>
              <a:t> Electric Ltd. (Hong Kong), Heng </a:t>
            </a:r>
            <a:r>
              <a:rPr lang="en-US" altLang="zh-TW" sz="1200" dirty="0" err="1"/>
              <a:t>Ya</a:t>
            </a:r>
            <a:r>
              <a:rPr lang="en-US" altLang="zh-TW" sz="1200" dirty="0"/>
              <a:t> Electric (Kunshan) Co., Ltd., and Ta Yi Plastic Co., Ltd..</a:t>
            </a:r>
            <a:r>
              <a:rPr lang="zh-TW" altLang="en-US" sz="1200" dirty="0"/>
              <a:t> </a:t>
            </a:r>
            <a:endPar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sp>
        <p:nvSpPr>
          <p:cNvPr id="33" name="矩形 32">
            <a:extLst>
              <a:ext uri="{FF2B5EF4-FFF2-40B4-BE49-F238E27FC236}">
                <a16:creationId xmlns:a16="http://schemas.microsoft.com/office/drawing/2014/main" id="{D272C5EF-77DA-E547-8662-3F0D92BB3FE8}"/>
              </a:ext>
            </a:extLst>
          </p:cNvPr>
          <p:cNvSpPr/>
          <p:nvPr/>
        </p:nvSpPr>
        <p:spPr>
          <a:xfrm>
            <a:off x="3923928" y="3606337"/>
            <a:ext cx="1944216" cy="757130"/>
          </a:xfrm>
          <a:prstGeom prst="rect">
            <a:avLst/>
          </a:prstGeom>
        </p:spPr>
        <p:txBody>
          <a:bodyPr wrap="square">
            <a:spAutoFit/>
          </a:bodyPr>
          <a:lstStyle/>
          <a:p>
            <a:pPr marL="42863" fontAlgn="auto">
              <a:lnSpc>
                <a:spcPct val="90000"/>
              </a:lnSpc>
              <a:spcBef>
                <a:spcPts val="0"/>
              </a:spcBef>
              <a:spcAft>
                <a:spcPts val="450"/>
              </a:spcAft>
            </a:pPr>
            <a:r>
              <a:rPr lang="en-US" altLang="zh-TW" sz="1200" dirty="0">
                <a:solidFill>
                  <a:schemeClr val="bg2">
                    <a:lumMod val="25000"/>
                  </a:schemeClr>
                </a:solidFill>
              </a:rPr>
              <a:t>New Business</a:t>
            </a:r>
            <a:r>
              <a:rPr lang="zh-TW" altLang="en-US" sz="1200" dirty="0">
                <a:solidFill>
                  <a:schemeClr val="bg2">
                    <a:lumMod val="25000"/>
                  </a:schemeClr>
                </a:solidFill>
              </a:rPr>
              <a:t> </a:t>
            </a:r>
            <a:r>
              <a:rPr lang="en-US" altLang="zh-TW" sz="1200" dirty="0">
                <a:solidFill>
                  <a:schemeClr val="bg2">
                    <a:lumMod val="25000"/>
                  </a:schemeClr>
                </a:solidFill>
              </a:rPr>
              <a:t>Development, Investment and Copper Management Business Group</a:t>
            </a:r>
            <a:endParaRPr kumimoji="0" lang="en-US" altLang="zh-TW" sz="1200" dirty="0">
              <a:solidFill>
                <a:schemeClr val="bg2">
                  <a:lumMod val="25000"/>
                </a:schemeClr>
              </a:solidFill>
              <a:latin typeface="Microsoft JhengHei" panose="020B0604030504040204" pitchFamily="34" charset="-120"/>
              <a:ea typeface="Microsoft JhengHei" panose="020B0604030504040204" pitchFamily="34" charset="-120"/>
            </a:endParaRPr>
          </a:p>
        </p:txBody>
      </p:sp>
      <p:sp>
        <p:nvSpPr>
          <p:cNvPr id="34" name="文字方塊 33">
            <a:extLst>
              <a:ext uri="{FF2B5EF4-FFF2-40B4-BE49-F238E27FC236}">
                <a16:creationId xmlns:a16="http://schemas.microsoft.com/office/drawing/2014/main" id="{66CB8CE6-DF8E-4F4D-AE88-2EDDAB2BD5EF}"/>
              </a:ext>
            </a:extLst>
          </p:cNvPr>
          <p:cNvSpPr txBox="1"/>
          <p:nvPr/>
        </p:nvSpPr>
        <p:spPr>
          <a:xfrm>
            <a:off x="3923928" y="4365104"/>
            <a:ext cx="1800200" cy="1823576"/>
          </a:xfrm>
          <a:prstGeom prst="rect">
            <a:avLst/>
          </a:prstGeom>
          <a:noFill/>
        </p:spPr>
        <p:txBody>
          <a:bodyPr wrap="square" rtlCol="0">
            <a:spAutoFit/>
          </a:bodyPr>
          <a:lstStyle/>
          <a:p>
            <a:pPr marL="42863" fontAlgn="auto">
              <a:lnSpc>
                <a:spcPts val="1500"/>
              </a:lnSpc>
              <a:spcBef>
                <a:spcPts val="0"/>
              </a:spcBef>
              <a:spcAft>
                <a:spcPts val="450"/>
              </a:spcAft>
            </a:pPr>
            <a:r>
              <a:rPr lang="en-US" altLang="zh-TW" sz="1200" dirty="0"/>
              <a:t>Operates the production, development, and sales of encapsulation solder wires, copper procurement, management of the Taipei Branch, and the evaluation of overseas investments.</a:t>
            </a:r>
            <a:endPar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sp>
        <p:nvSpPr>
          <p:cNvPr id="35" name="矩形 34">
            <a:extLst>
              <a:ext uri="{FF2B5EF4-FFF2-40B4-BE49-F238E27FC236}">
                <a16:creationId xmlns:a16="http://schemas.microsoft.com/office/drawing/2014/main" id="{BFE95B37-C5CB-F84A-A7BE-DA997724A3CC}"/>
              </a:ext>
            </a:extLst>
          </p:cNvPr>
          <p:cNvSpPr/>
          <p:nvPr/>
        </p:nvSpPr>
        <p:spPr>
          <a:xfrm>
            <a:off x="5796136" y="3606338"/>
            <a:ext cx="1440160" cy="424732"/>
          </a:xfrm>
          <a:prstGeom prst="rect">
            <a:avLst/>
          </a:prstGeom>
        </p:spPr>
        <p:txBody>
          <a:bodyPr wrap="square">
            <a:spAutoFit/>
          </a:bodyPr>
          <a:lstStyle/>
          <a:p>
            <a:pPr marL="42863" algn="ctr" fontAlgn="auto">
              <a:lnSpc>
                <a:spcPct val="90000"/>
              </a:lnSpc>
              <a:spcBef>
                <a:spcPts val="0"/>
              </a:spcBef>
              <a:spcAft>
                <a:spcPts val="450"/>
              </a:spcAft>
            </a:pPr>
            <a:r>
              <a:rPr lang="en-US" altLang="zh-TW" sz="1200" dirty="0">
                <a:solidFill>
                  <a:schemeClr val="bg2">
                    <a:lumMod val="25000"/>
                  </a:schemeClr>
                </a:solidFill>
              </a:rPr>
              <a:t>Construction Business Group</a:t>
            </a:r>
            <a:endParaRPr kumimoji="0" lang="en-US" altLang="zh-TW" sz="1200" dirty="0">
              <a:solidFill>
                <a:schemeClr val="bg2">
                  <a:lumMod val="25000"/>
                </a:schemeClr>
              </a:solidFill>
              <a:latin typeface="Microsoft JhengHei" panose="020B0604030504040204" pitchFamily="34" charset="-120"/>
              <a:ea typeface="Microsoft JhengHei" panose="020B0604030504040204" pitchFamily="34" charset="-120"/>
            </a:endParaRPr>
          </a:p>
        </p:txBody>
      </p:sp>
      <p:sp>
        <p:nvSpPr>
          <p:cNvPr id="36" name="文字方塊 35">
            <a:extLst>
              <a:ext uri="{FF2B5EF4-FFF2-40B4-BE49-F238E27FC236}">
                <a16:creationId xmlns:a16="http://schemas.microsoft.com/office/drawing/2014/main" id="{142E44C7-AE5E-7944-978E-72BE6A8E0C12}"/>
              </a:ext>
            </a:extLst>
          </p:cNvPr>
          <p:cNvSpPr txBox="1"/>
          <p:nvPr/>
        </p:nvSpPr>
        <p:spPr>
          <a:xfrm>
            <a:off x="5724128" y="4293096"/>
            <a:ext cx="1440160" cy="669414"/>
          </a:xfrm>
          <a:prstGeom prst="rect">
            <a:avLst/>
          </a:prstGeom>
          <a:noFill/>
        </p:spPr>
        <p:txBody>
          <a:bodyPr wrap="square" rtlCol="0">
            <a:spAutoFit/>
          </a:bodyPr>
          <a:lstStyle/>
          <a:p>
            <a:pPr marL="42863" fontAlgn="auto">
              <a:lnSpc>
                <a:spcPts val="1500"/>
              </a:lnSpc>
              <a:spcBef>
                <a:spcPts val="0"/>
              </a:spcBef>
              <a:spcAft>
                <a:spcPts val="450"/>
              </a:spcAft>
            </a:pPr>
            <a:r>
              <a:rPr lang="en-US" altLang="zh-TW" sz="1200" dirty="0"/>
              <a:t>Operates building construction and sales management.</a:t>
            </a:r>
            <a:endPar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grpSp>
        <p:nvGrpSpPr>
          <p:cNvPr id="23" name="群組 22">
            <a:extLst>
              <a:ext uri="{FF2B5EF4-FFF2-40B4-BE49-F238E27FC236}">
                <a16:creationId xmlns:a16="http://schemas.microsoft.com/office/drawing/2014/main" id="{0881D5FB-FD85-FD43-B511-A15EB9F1534E}"/>
              </a:ext>
            </a:extLst>
          </p:cNvPr>
          <p:cNvGrpSpPr/>
          <p:nvPr/>
        </p:nvGrpSpPr>
        <p:grpSpPr>
          <a:xfrm>
            <a:off x="-1393111" y="-606349"/>
            <a:ext cx="3312111" cy="2927198"/>
            <a:chOff x="-1857481" y="-1951465"/>
            <a:chExt cx="4416148" cy="3902930"/>
          </a:xfrm>
        </p:grpSpPr>
        <p:pic>
          <p:nvPicPr>
            <p:cNvPr id="28" name="圖片 27">
              <a:extLst>
                <a:ext uri="{FF2B5EF4-FFF2-40B4-BE49-F238E27FC236}">
                  <a16:creationId xmlns:a16="http://schemas.microsoft.com/office/drawing/2014/main" id="{C40C3EF5-7080-FF4B-A829-022A66F9115D}"/>
                </a:ext>
              </a:extLst>
            </p:cNvPr>
            <p:cNvPicPr>
              <a:picLocks noChangeAspect="1"/>
            </p:cNvPicPr>
            <p:nvPr/>
          </p:nvPicPr>
          <p:blipFill>
            <a:blip r:embed="rId3" cstate="print"/>
            <a:stretch>
              <a:fillRect/>
            </a:stretch>
          </p:blipFill>
          <p:spPr>
            <a:xfrm>
              <a:off x="-812453" y="-1951465"/>
              <a:ext cx="3371120" cy="3902930"/>
            </a:xfrm>
            <a:prstGeom prst="rect">
              <a:avLst/>
            </a:prstGeom>
          </p:spPr>
        </p:pic>
        <p:pic>
          <p:nvPicPr>
            <p:cNvPr id="30" name="圖片 29">
              <a:extLst>
                <a:ext uri="{FF2B5EF4-FFF2-40B4-BE49-F238E27FC236}">
                  <a16:creationId xmlns:a16="http://schemas.microsoft.com/office/drawing/2014/main" id="{449320AD-1F2E-A142-B8E9-B771AE369572}"/>
                </a:ext>
              </a:extLst>
            </p:cNvPr>
            <p:cNvPicPr>
              <a:picLocks noChangeAspect="1"/>
            </p:cNvPicPr>
            <p:nvPr/>
          </p:nvPicPr>
          <p:blipFill>
            <a:blip r:embed="rId3" cstate="print"/>
            <a:stretch>
              <a:fillRect/>
            </a:stretch>
          </p:blipFill>
          <p:spPr>
            <a:xfrm>
              <a:off x="-1857481" y="-1951465"/>
              <a:ext cx="3371120" cy="3902930"/>
            </a:xfrm>
            <a:prstGeom prst="rect">
              <a:avLst/>
            </a:prstGeom>
          </p:spPr>
        </p:pic>
      </p:grpSp>
      <p:pic>
        <p:nvPicPr>
          <p:cNvPr id="4" name="圖片 3">
            <a:extLst>
              <a:ext uri="{FF2B5EF4-FFF2-40B4-BE49-F238E27FC236}">
                <a16:creationId xmlns:a16="http://schemas.microsoft.com/office/drawing/2014/main" id="{017E5B06-4C2F-F446-ADC1-D8A97C2B9687}"/>
              </a:ext>
            </a:extLst>
          </p:cNvPr>
          <p:cNvPicPr>
            <a:picLocks noChangeAspect="1"/>
          </p:cNvPicPr>
          <p:nvPr/>
        </p:nvPicPr>
        <p:blipFill>
          <a:blip r:embed="rId4" cstate="print"/>
          <a:stretch>
            <a:fillRect/>
          </a:stretch>
        </p:blipFill>
        <p:spPr>
          <a:xfrm>
            <a:off x="179318" y="997394"/>
            <a:ext cx="5002283" cy="1026293"/>
          </a:xfrm>
          <a:prstGeom prst="rect">
            <a:avLst/>
          </a:prstGeom>
        </p:spPr>
      </p:pic>
      <p:pic>
        <p:nvPicPr>
          <p:cNvPr id="38" name="圖片 37">
            <a:extLst>
              <a:ext uri="{FF2B5EF4-FFF2-40B4-BE49-F238E27FC236}">
                <a16:creationId xmlns:a16="http://schemas.microsoft.com/office/drawing/2014/main" id="{FB957DBB-D94B-A344-B253-1D4512A764CF}"/>
              </a:ext>
            </a:extLst>
          </p:cNvPr>
          <p:cNvPicPr>
            <a:picLocks noChangeAspect="1"/>
          </p:cNvPicPr>
          <p:nvPr/>
        </p:nvPicPr>
        <p:blipFill rotWithShape="1">
          <a:blip r:embed="rId4" cstate="print"/>
          <a:srcRect r="16884"/>
          <a:stretch/>
        </p:blipFill>
        <p:spPr>
          <a:xfrm flipH="1">
            <a:off x="5249654" y="5425995"/>
            <a:ext cx="4157676" cy="1026293"/>
          </a:xfrm>
          <a:prstGeom prst="rect">
            <a:avLst/>
          </a:prstGeom>
        </p:spPr>
      </p:pic>
      <p:pic>
        <p:nvPicPr>
          <p:cNvPr id="40" name="圖片 39">
            <a:extLst>
              <a:ext uri="{FF2B5EF4-FFF2-40B4-BE49-F238E27FC236}">
                <a16:creationId xmlns:a16="http://schemas.microsoft.com/office/drawing/2014/main" id="{4D9F9358-1D8D-3B4D-9FE4-E9C208FDC50F}"/>
              </a:ext>
            </a:extLst>
          </p:cNvPr>
          <p:cNvPicPr>
            <a:picLocks noChangeAspect="1"/>
          </p:cNvPicPr>
          <p:nvPr/>
        </p:nvPicPr>
        <p:blipFill>
          <a:blip r:embed="rId5" cstate="print"/>
          <a:stretch>
            <a:fillRect/>
          </a:stretch>
        </p:blipFill>
        <p:spPr>
          <a:xfrm>
            <a:off x="8042424" y="5343525"/>
            <a:ext cx="1123950" cy="1514475"/>
          </a:xfrm>
          <a:prstGeom prst="rect">
            <a:avLst/>
          </a:prstGeom>
        </p:spPr>
      </p:pic>
      <p:sp>
        <p:nvSpPr>
          <p:cNvPr id="37" name="文字方塊 36">
            <a:extLst>
              <a:ext uri="{FF2B5EF4-FFF2-40B4-BE49-F238E27FC236}">
                <a16:creationId xmlns:a16="http://schemas.microsoft.com/office/drawing/2014/main" id="{670067D2-8AF4-495B-BF65-2F58B3E7BC26}"/>
              </a:ext>
            </a:extLst>
          </p:cNvPr>
          <p:cNvSpPr txBox="1"/>
          <p:nvPr/>
        </p:nvSpPr>
        <p:spPr>
          <a:xfrm>
            <a:off x="7263816" y="4343385"/>
            <a:ext cx="1880184" cy="1239057"/>
          </a:xfrm>
          <a:prstGeom prst="rect">
            <a:avLst/>
          </a:prstGeom>
          <a:noFill/>
        </p:spPr>
        <p:txBody>
          <a:bodyPr wrap="square" rtlCol="0">
            <a:spAutoFit/>
          </a:bodyPr>
          <a:lstStyle/>
          <a:p>
            <a:pPr marL="42863" fontAlgn="auto">
              <a:lnSpc>
                <a:spcPts val="1500"/>
              </a:lnSpc>
              <a:spcBef>
                <a:spcPts val="0"/>
              </a:spcBef>
              <a:spcAft>
                <a:spcPts val="450"/>
              </a:spcAft>
            </a:pPr>
            <a:r>
              <a:rPr lang="en-US" altLang="zh-TW" sz="1200" dirty="0"/>
              <a:t>Coordinates all groups, responds demands of stakeholders rationality, fulfills comprehensive effectiveness of groups, keeps sustainable growing.</a:t>
            </a:r>
            <a:endParaRPr lang="zh-TW" altLang="en-US" sz="1200" dirty="0"/>
          </a:p>
        </p:txBody>
      </p:sp>
      <p:sp>
        <p:nvSpPr>
          <p:cNvPr id="41" name="文字方塊 40">
            <a:extLst>
              <a:ext uri="{FF2B5EF4-FFF2-40B4-BE49-F238E27FC236}">
                <a16:creationId xmlns:a16="http://schemas.microsoft.com/office/drawing/2014/main" id="{C501E750-D07A-4AF4-A698-E2576E144851}"/>
              </a:ext>
            </a:extLst>
          </p:cNvPr>
          <p:cNvSpPr txBox="1"/>
          <p:nvPr/>
        </p:nvSpPr>
        <p:spPr>
          <a:xfrm>
            <a:off x="4788024" y="1499002"/>
            <a:ext cx="3881048" cy="461665"/>
          </a:xfrm>
          <a:prstGeom prst="rect">
            <a:avLst/>
          </a:prstGeom>
          <a:noFill/>
        </p:spPr>
        <p:txBody>
          <a:bodyPr wrap="square" rtlCol="0">
            <a:spAutoFit/>
          </a:bodyPr>
          <a:lstStyle/>
          <a:p>
            <a:pPr fontAlgn="auto">
              <a:spcBef>
                <a:spcPts val="0"/>
              </a:spcBef>
              <a:spcAft>
                <a:spcPts val="0"/>
              </a:spcAft>
            </a:pPr>
            <a:r>
              <a:rPr kumimoji="0" lang="en-US" altLang="zh-CN"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About </a:t>
            </a:r>
            <a:r>
              <a:rPr lang="en-US" altLang="zh-TW" sz="2400" dirty="0"/>
              <a:t>TA YA</a:t>
            </a:r>
            <a:r>
              <a:rPr lang="zh-TW" altLang="en-US" sz="2400" dirty="0"/>
              <a:t> </a:t>
            </a:r>
            <a:r>
              <a:rPr lang="en-US" altLang="zh-TW" sz="2400" dirty="0"/>
              <a:t>Headquarters</a:t>
            </a:r>
            <a:endPar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49F03FB1-7CBF-40B2-83F5-5BEFDCA12B8F}"/>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6</a:t>
            </a:fld>
            <a:endParaRPr kumimoji="0" lang="zh-TW" altLang="en-US">
              <a:solidFill>
                <a:prstClr val="black">
                  <a:tint val="75000"/>
                </a:prstClr>
              </a:solidFill>
              <a:latin typeface="Calibri"/>
              <a:ea typeface="新細明體" panose="02020500000000000000" pitchFamily="18" charset="-120"/>
            </a:endParaRPr>
          </a:p>
        </p:txBody>
      </p:sp>
      <p:sp>
        <p:nvSpPr>
          <p:cNvPr id="39" name="矩形 38">
            <a:extLst>
              <a:ext uri="{FF2B5EF4-FFF2-40B4-BE49-F238E27FC236}">
                <a16:creationId xmlns:a16="http://schemas.microsoft.com/office/drawing/2014/main" id="{9856A42A-D797-B669-0414-02870F0652F7}"/>
              </a:ext>
            </a:extLst>
          </p:cNvPr>
          <p:cNvSpPr/>
          <p:nvPr/>
        </p:nvSpPr>
        <p:spPr>
          <a:xfrm>
            <a:off x="3923928" y="1916832"/>
            <a:ext cx="5040560" cy="369332"/>
          </a:xfrm>
          <a:prstGeom prst="rect">
            <a:avLst/>
          </a:prstGeom>
        </p:spPr>
        <p:txBody>
          <a:bodyPr wrap="square">
            <a:spAutoFit/>
          </a:bodyPr>
          <a:lstStyle/>
          <a:p>
            <a:pPr fontAlgn="auto">
              <a:spcBef>
                <a:spcPts val="0"/>
              </a:spcBef>
              <a:spcAft>
                <a:spcPts val="0"/>
              </a:spcAft>
            </a:pPr>
            <a:r>
              <a:rPr kumimoji="0" lang="en-US" altLang="zh-TW" spc="300" dirty="0">
                <a:solidFill>
                  <a:prstClr val="black">
                    <a:lumMod val="50000"/>
                    <a:lumOff val="50000"/>
                  </a:prstClr>
                </a:solidFill>
                <a:latin typeface="Microsoft JhengHei" panose="020B0604030504040204" pitchFamily="34" charset="-120"/>
                <a:ea typeface="Microsoft JhengHei" panose="020B0604030504040204" pitchFamily="34" charset="-120"/>
              </a:rPr>
              <a:t>Combined with 5 Business Groups</a:t>
            </a:r>
            <a:endParaRPr kumimoji="0" lang="zh-TW" altLang="en-US" spc="3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78394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7747A3CD-A48B-9D4F-A4EB-8B9FE99FE8FD}"/>
              </a:ext>
            </a:extLst>
          </p:cNvPr>
          <p:cNvPicPr>
            <a:picLocks noChangeAspect="1"/>
          </p:cNvPicPr>
          <p:nvPr/>
        </p:nvPicPr>
        <p:blipFill rotWithShape="1">
          <a:blip r:embed="rId3" cstate="print"/>
          <a:srcRect r="4921"/>
          <a:stretch/>
        </p:blipFill>
        <p:spPr>
          <a:xfrm>
            <a:off x="1547664" y="2094733"/>
            <a:ext cx="7596336" cy="4170923"/>
          </a:xfrm>
          <a:prstGeom prst="rect">
            <a:avLst/>
          </a:prstGeom>
        </p:spPr>
      </p:pic>
      <p:sp>
        <p:nvSpPr>
          <p:cNvPr id="3" name="矩形 2">
            <a:extLst>
              <a:ext uri="{FF2B5EF4-FFF2-40B4-BE49-F238E27FC236}">
                <a16:creationId xmlns:a16="http://schemas.microsoft.com/office/drawing/2014/main" id="{EAF6B71F-331A-43D2-8553-C728396A679B}"/>
              </a:ext>
            </a:extLst>
          </p:cNvPr>
          <p:cNvSpPr/>
          <p:nvPr/>
        </p:nvSpPr>
        <p:spPr>
          <a:xfrm>
            <a:off x="539552" y="2033602"/>
            <a:ext cx="5040560" cy="4824398"/>
          </a:xfrm>
          <a:prstGeom prst="rect">
            <a:avLst/>
          </a:prstGeom>
        </p:spPr>
        <p:txBody>
          <a:bodyPr wrap="square">
            <a:spAutoFit/>
          </a:bodyPr>
          <a:lstStyle/>
          <a:p>
            <a:pPr marL="214313" indent="-214313">
              <a:lnSpc>
                <a:spcPct val="150000"/>
              </a:lnSpc>
              <a:buFont typeface="Arial" panose="020B0604020202020204" pitchFamily="34" charset="0"/>
              <a:buChar char="•"/>
            </a:pPr>
            <a:r>
              <a:rPr lang="en-US" altLang="zh-TW" sz="1200" dirty="0"/>
              <a:t>Installation with 2.89MW for solar power plant on rooftop in the Headquarter of </a:t>
            </a:r>
            <a:r>
              <a:rPr lang="en-US" altLang="zh-TW" sz="1200" dirty="0" err="1"/>
              <a:t>Kuan</a:t>
            </a:r>
            <a:r>
              <a:rPr lang="en-US" altLang="zh-TW" sz="1200" dirty="0"/>
              <a:t> Miao.</a:t>
            </a:r>
            <a:endParaRPr lang="zh-TW" altLang="en-US" sz="1200" dirty="0"/>
          </a:p>
          <a:p>
            <a:pPr marL="214313" indent="-214313">
              <a:lnSpc>
                <a:spcPct val="150000"/>
              </a:lnSpc>
              <a:buFont typeface="Arial" panose="020B0604020202020204" pitchFamily="34" charset="0"/>
              <a:buChar char="•"/>
            </a:pPr>
            <a:r>
              <a:rPr lang="en-US" altLang="zh-TW" sz="1200" dirty="0"/>
              <a:t>Cooperation with Taiwan Sugar for 6.94MW on rooftop by thousands of square meters.</a:t>
            </a:r>
            <a:r>
              <a:rPr lang="zh-TW" altLang="en-US" sz="1200" spc="225" dirty="0">
                <a:solidFill>
                  <a:schemeClr val="tx1">
                    <a:lumMod val="50000"/>
                    <a:lumOff val="50000"/>
                  </a:schemeClr>
                </a:solidFill>
                <a:ea typeface="微軟正黑體" panose="020B0604030504040204" pitchFamily="34" charset="-120"/>
              </a:rPr>
              <a:t> </a:t>
            </a:r>
            <a:endParaRPr lang="en-US" altLang="zh-TW" sz="1200" spc="225" dirty="0">
              <a:solidFill>
                <a:schemeClr val="tx1">
                  <a:lumMod val="50000"/>
                  <a:lumOff val="50000"/>
                </a:schemeClr>
              </a:solidFill>
              <a:ea typeface="微軟正黑體" panose="020B0604030504040204" pitchFamily="34" charset="-120"/>
            </a:endParaRPr>
          </a:p>
          <a:p>
            <a:pPr marL="214313" indent="-214313">
              <a:lnSpc>
                <a:spcPct val="150000"/>
              </a:lnSpc>
              <a:buFont typeface="Arial" panose="020B0604020202020204" pitchFamily="34" charset="0"/>
              <a:buChar char="•"/>
            </a:pPr>
            <a:r>
              <a:rPr lang="en-US" altLang="zh-TW" sz="1200" dirty="0"/>
              <a:t>Completed the change in land project for 71 hectares in </a:t>
            </a:r>
            <a:r>
              <a:rPr lang="en-US" altLang="zh-TW" sz="1200" dirty="0" err="1"/>
              <a:t>Syuejia</a:t>
            </a:r>
            <a:r>
              <a:rPr lang="en-US" altLang="zh-TW" sz="1200" dirty="0"/>
              <a:t> District, installed with 76MW which is the 1st successful land change on a private large-scale land over more than 30 hectares in Taiwan.</a:t>
            </a:r>
            <a:endParaRPr lang="zh-TW" altLang="en-US" sz="1200" dirty="0">
              <a:solidFill>
                <a:schemeClr val="tx1">
                  <a:lumMod val="50000"/>
                  <a:lumOff val="50000"/>
                </a:schemeClr>
              </a:solidFill>
              <a:ea typeface="微軟正黑體" panose="020B0604030504040204" pitchFamily="34" charset="-120"/>
            </a:endParaRPr>
          </a:p>
          <a:p>
            <a:pPr marL="214313" indent="-214313">
              <a:lnSpc>
                <a:spcPct val="150000"/>
              </a:lnSpc>
              <a:buFont typeface="Arial" panose="020B0604020202020204" pitchFamily="34" charset="0"/>
              <a:buChar char="•"/>
            </a:pPr>
            <a:r>
              <a:rPr lang="en-US" altLang="zh-TW" sz="1200" dirty="0"/>
              <a:t>The plant of </a:t>
            </a:r>
            <a:r>
              <a:rPr lang="en-US" altLang="zh-TW" sz="1200" dirty="0" err="1"/>
              <a:t>Kuan</a:t>
            </a:r>
            <a:r>
              <a:rPr lang="en-US" altLang="zh-TW" sz="1200" dirty="0"/>
              <a:t> Miao, Tainan individually installed with “TAYA Energy Storage Microgrid</a:t>
            </a:r>
            <a:r>
              <a:rPr lang="zh-TW" altLang="en-US" sz="1200" dirty="0"/>
              <a:t> </a:t>
            </a:r>
            <a:r>
              <a:rPr lang="en-US" altLang="zh-TW" sz="1200" dirty="0"/>
              <a:t>” System</a:t>
            </a:r>
            <a:r>
              <a:rPr lang="zh-TW" altLang="en-US" sz="1200" dirty="0"/>
              <a:t> </a:t>
            </a:r>
            <a:r>
              <a:rPr lang="en-US" altLang="zh-TW" sz="1200" dirty="0"/>
              <a:t>of 600kWh 200kWp, combining with storage, electric facilities, environment control and grid information as one, providing a full-service for power control. </a:t>
            </a:r>
            <a:endParaRPr lang="zh-TW" altLang="en-US" sz="1200" dirty="0"/>
          </a:p>
          <a:p>
            <a:pPr>
              <a:lnSpc>
                <a:spcPct val="150000"/>
              </a:lnSpc>
            </a:pPr>
            <a:r>
              <a:rPr lang="en-US" altLang="zh-TW" sz="1600" b="1" dirty="0"/>
              <a:t>     In future, TAYA proactively develops large-scale rooftops on enterprises and ground-mounted sol</a:t>
            </a:r>
            <a:r>
              <a:rPr lang="en-US" altLang="zh-TW" sz="1600" b="1" dirty="0">
                <a:solidFill>
                  <a:srgbClr val="00B0F0"/>
                </a:solidFill>
              </a:rPr>
              <a:t>ar</a:t>
            </a:r>
            <a:r>
              <a:rPr lang="en-US" altLang="zh-TW" sz="1600" b="1" dirty="0">
                <a:solidFill>
                  <a:schemeClr val="bg1"/>
                </a:solidFill>
              </a:rPr>
              <a:t> </a:t>
            </a:r>
            <a:r>
              <a:rPr lang="en-US" altLang="zh-TW" sz="1600" b="1" dirty="0"/>
              <a:t>power plants, and</a:t>
            </a:r>
          </a:p>
          <a:p>
            <a:pPr>
              <a:lnSpc>
                <a:spcPct val="150000"/>
              </a:lnSpc>
            </a:pPr>
            <a:r>
              <a:rPr lang="en-US" altLang="zh-TW" sz="1600" b="1" dirty="0"/>
              <a:t>our target in 2023 will be over 250MW.</a:t>
            </a:r>
            <a:r>
              <a:rPr lang="zh-TW" altLang="en-US" sz="1500" b="1" spc="225" dirty="0">
                <a:latin typeface="Microsoft JhengHei" panose="020B0604030504040204" pitchFamily="34" charset="-120"/>
                <a:ea typeface="Microsoft JhengHei" panose="020B0604030504040204" pitchFamily="34" charset="-120"/>
              </a:rPr>
              <a:t> </a:t>
            </a:r>
          </a:p>
          <a:p>
            <a:endParaRPr lang="zh-TW" altLang="en-US" sz="1350" dirty="0">
              <a:solidFill>
                <a:schemeClr val="bg1">
                  <a:lumMod val="50000"/>
                </a:schemeClr>
              </a:solidFill>
            </a:endParaRPr>
          </a:p>
        </p:txBody>
      </p:sp>
      <p:pic>
        <p:nvPicPr>
          <p:cNvPr id="5" name="圖片 4">
            <a:extLst>
              <a:ext uri="{FF2B5EF4-FFF2-40B4-BE49-F238E27FC236}">
                <a16:creationId xmlns:a16="http://schemas.microsoft.com/office/drawing/2014/main" id="{C52B4007-9962-E040-A38B-CA53FCE0C32F}"/>
              </a:ext>
            </a:extLst>
          </p:cNvPr>
          <p:cNvPicPr>
            <a:picLocks noChangeAspect="1"/>
          </p:cNvPicPr>
          <p:nvPr/>
        </p:nvPicPr>
        <p:blipFill>
          <a:blip r:embed="rId4" cstate="print"/>
          <a:stretch>
            <a:fillRect/>
          </a:stretch>
        </p:blipFill>
        <p:spPr>
          <a:xfrm>
            <a:off x="7822906" y="4213428"/>
            <a:ext cx="1321095" cy="1795334"/>
          </a:xfrm>
          <a:prstGeom prst="rect">
            <a:avLst/>
          </a:prstGeom>
        </p:spPr>
      </p:pic>
      <p:grpSp>
        <p:nvGrpSpPr>
          <p:cNvPr id="6" name="群組 5">
            <a:extLst>
              <a:ext uri="{FF2B5EF4-FFF2-40B4-BE49-F238E27FC236}">
                <a16:creationId xmlns:a16="http://schemas.microsoft.com/office/drawing/2014/main" id="{FBFFAF2C-1F09-B34C-9A9D-2C9CF91B54C7}"/>
              </a:ext>
            </a:extLst>
          </p:cNvPr>
          <p:cNvGrpSpPr/>
          <p:nvPr/>
        </p:nvGrpSpPr>
        <p:grpSpPr>
          <a:xfrm>
            <a:off x="-1489721" y="-52559"/>
            <a:ext cx="3312111" cy="2927198"/>
            <a:chOff x="-1857481" y="-1951465"/>
            <a:chExt cx="4416148" cy="3902930"/>
          </a:xfrm>
        </p:grpSpPr>
        <p:pic>
          <p:nvPicPr>
            <p:cNvPr id="7" name="圖片 6">
              <a:extLst>
                <a:ext uri="{FF2B5EF4-FFF2-40B4-BE49-F238E27FC236}">
                  <a16:creationId xmlns:a16="http://schemas.microsoft.com/office/drawing/2014/main" id="{FFCDEBB7-21D2-B048-AE43-FD58B1A25A1A}"/>
                </a:ext>
              </a:extLst>
            </p:cNvPr>
            <p:cNvPicPr>
              <a:picLocks noChangeAspect="1"/>
            </p:cNvPicPr>
            <p:nvPr/>
          </p:nvPicPr>
          <p:blipFill>
            <a:blip r:embed="rId5" cstate="print"/>
            <a:stretch>
              <a:fillRect/>
            </a:stretch>
          </p:blipFill>
          <p:spPr>
            <a:xfrm>
              <a:off x="-812453" y="-1951465"/>
              <a:ext cx="3371120" cy="3902930"/>
            </a:xfrm>
            <a:prstGeom prst="rect">
              <a:avLst/>
            </a:prstGeom>
          </p:spPr>
        </p:pic>
        <p:pic>
          <p:nvPicPr>
            <p:cNvPr id="8" name="圖片 7">
              <a:extLst>
                <a:ext uri="{FF2B5EF4-FFF2-40B4-BE49-F238E27FC236}">
                  <a16:creationId xmlns:a16="http://schemas.microsoft.com/office/drawing/2014/main" id="{F8D78BC2-24D0-564D-A92A-604AF072AD79}"/>
                </a:ext>
              </a:extLst>
            </p:cNvPr>
            <p:cNvPicPr>
              <a:picLocks noChangeAspect="1"/>
            </p:cNvPicPr>
            <p:nvPr/>
          </p:nvPicPr>
          <p:blipFill>
            <a:blip r:embed="rId5" cstate="print"/>
            <a:stretch>
              <a:fillRect/>
            </a:stretch>
          </p:blipFill>
          <p:spPr>
            <a:xfrm>
              <a:off x="-1857481" y="-1951465"/>
              <a:ext cx="3371120" cy="3902930"/>
            </a:xfrm>
            <a:prstGeom prst="rect">
              <a:avLst/>
            </a:prstGeom>
          </p:spPr>
        </p:pic>
      </p:grpSp>
      <p:sp>
        <p:nvSpPr>
          <p:cNvPr id="9" name="文字方塊 8">
            <a:extLst>
              <a:ext uri="{FF2B5EF4-FFF2-40B4-BE49-F238E27FC236}">
                <a16:creationId xmlns:a16="http://schemas.microsoft.com/office/drawing/2014/main" id="{FB2DF8DB-F7FC-004A-8681-90EA9A339CAA}"/>
              </a:ext>
            </a:extLst>
          </p:cNvPr>
          <p:cNvSpPr txBox="1"/>
          <p:nvPr/>
        </p:nvSpPr>
        <p:spPr>
          <a:xfrm>
            <a:off x="1115616" y="1628800"/>
            <a:ext cx="2392065" cy="424732"/>
          </a:xfrm>
          <a:prstGeom prst="rect">
            <a:avLst/>
          </a:prstGeom>
          <a:noFill/>
        </p:spPr>
        <p:txBody>
          <a:bodyPr wrap="none" rtlCol="0">
            <a:spAutoFit/>
          </a:bodyPr>
          <a:lstStyle/>
          <a:p>
            <a:pPr>
              <a:lnSpc>
                <a:spcPct val="90000"/>
              </a:lnSpc>
              <a:spcAft>
                <a:spcPts val="450"/>
              </a:spcAft>
            </a:pPr>
            <a:r>
              <a:rPr lang="en-US" altLang="zh-TW" sz="2400" dirty="0"/>
              <a:t>TAYA Solar Energy</a:t>
            </a:r>
            <a:endParaRPr lang="zh-TW" altLang="en-US" sz="2400" b="1" kern="0" spc="225" dirty="0">
              <a:solidFill>
                <a:schemeClr val="tx1">
                  <a:lumMod val="75000"/>
                  <a:lumOff val="25000"/>
                </a:schemeClr>
              </a:solidFill>
              <a:latin typeface="微軟正黑體" panose="020B0604030504040204" pitchFamily="34" charset="-120"/>
              <a:ea typeface="微軟正黑體" panose="020B0604030504040204" pitchFamily="34" charset="-120"/>
              <a:sym typeface="Helvetica" charset="0"/>
            </a:endParaRPr>
          </a:p>
        </p:txBody>
      </p:sp>
      <p:sp>
        <p:nvSpPr>
          <p:cNvPr id="2" name="投影片編號版面配置區 1">
            <a:extLst>
              <a:ext uri="{FF2B5EF4-FFF2-40B4-BE49-F238E27FC236}">
                <a16:creationId xmlns:a16="http://schemas.microsoft.com/office/drawing/2014/main" id="{2528F289-ACA0-47E7-AB2A-C31EBB8F18E0}"/>
              </a:ext>
            </a:extLst>
          </p:cNvPr>
          <p:cNvSpPr>
            <a:spLocks noGrp="1"/>
          </p:cNvSpPr>
          <p:nvPr>
            <p:ph type="sldNum" sz="quarter" idx="12"/>
          </p:nvPr>
        </p:nvSpPr>
        <p:spPr/>
        <p:txBody>
          <a:bodyPr/>
          <a:lstStyle/>
          <a:p>
            <a:fld id="{0DEF9C50-7927-4CF5-A68E-0A99E818B14C}" type="slidenum">
              <a:rPr lang="zh-TW" altLang="en-US" smtClean="0"/>
              <a:pPr/>
              <a:t>7</a:t>
            </a:fld>
            <a:endParaRPr lang="zh-TW" altLang="en-US" dirty="0"/>
          </a:p>
        </p:txBody>
      </p:sp>
    </p:spTree>
    <p:extLst>
      <p:ext uri="{BB962C8B-B14F-4D97-AF65-F5344CB8AC3E}">
        <p14:creationId xmlns:p14="http://schemas.microsoft.com/office/powerpoint/2010/main" val="173661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20DD7623-A8CB-884F-E3B3-756DEED70BCD}"/>
              </a:ext>
            </a:extLst>
          </p:cNvPr>
          <p:cNvPicPr>
            <a:picLocks noChangeAspect="1"/>
          </p:cNvPicPr>
          <p:nvPr/>
        </p:nvPicPr>
        <p:blipFill>
          <a:blip r:embed="rId2"/>
          <a:stretch>
            <a:fillRect/>
          </a:stretch>
        </p:blipFill>
        <p:spPr>
          <a:xfrm>
            <a:off x="2123728" y="3212976"/>
            <a:ext cx="5112568" cy="2958780"/>
          </a:xfrm>
          <a:prstGeom prst="ellipse">
            <a:avLst/>
          </a:prstGeom>
          <a:ln>
            <a:noFill/>
          </a:ln>
          <a:effectLst>
            <a:softEdge rad="112500"/>
          </a:effectLst>
        </p:spPr>
      </p:pic>
      <p:sp>
        <p:nvSpPr>
          <p:cNvPr id="3" name="投影片編號版面配置區 2">
            <a:extLst>
              <a:ext uri="{FF2B5EF4-FFF2-40B4-BE49-F238E27FC236}">
                <a16:creationId xmlns:a16="http://schemas.microsoft.com/office/drawing/2014/main" id="{0B36B5D7-4E34-43EA-854D-B35307018EBA}"/>
              </a:ext>
            </a:extLst>
          </p:cNvPr>
          <p:cNvSpPr>
            <a:spLocks noGrp="1"/>
          </p:cNvSpPr>
          <p:nvPr>
            <p:ph type="sldNum" sz="quarter" idx="4294967295"/>
          </p:nvPr>
        </p:nvSpPr>
        <p:spPr>
          <a:xfrm>
            <a:off x="7010400" y="6356350"/>
            <a:ext cx="2133600" cy="365125"/>
          </a:xfrm>
        </p:spPr>
        <p:txBody>
          <a:bodyPr/>
          <a:lstStyle/>
          <a:p>
            <a:fld id="{0DEF9C50-7927-4CF5-A68E-0A99E818B14C}" type="slidenum">
              <a:rPr lang="zh-TW" altLang="en-US" smtClean="0"/>
              <a:pPr/>
              <a:t>8</a:t>
            </a:fld>
            <a:endParaRPr lang="zh-TW" altLang="en-US"/>
          </a:p>
        </p:txBody>
      </p:sp>
      <p:pic>
        <p:nvPicPr>
          <p:cNvPr id="7" name="圖形 6" descr="太陽">
            <a:extLst>
              <a:ext uri="{FF2B5EF4-FFF2-40B4-BE49-F238E27FC236}">
                <a16:creationId xmlns:a16="http://schemas.microsoft.com/office/drawing/2014/main" id="{0DB48281-2B35-1A19-11DD-F4C97134CB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6076" y="3406223"/>
            <a:ext cx="648072" cy="576064"/>
          </a:xfrm>
          <a:prstGeom prst="rect">
            <a:avLst/>
          </a:prstGeom>
        </p:spPr>
      </p:pic>
      <p:graphicFrame>
        <p:nvGraphicFramePr>
          <p:cNvPr id="4" name="資料庫圖表 3">
            <a:extLst>
              <a:ext uri="{FF2B5EF4-FFF2-40B4-BE49-F238E27FC236}">
                <a16:creationId xmlns:a16="http://schemas.microsoft.com/office/drawing/2014/main" id="{B0CD4E6F-6C42-C1E3-4E6E-2C54278CA2AD}"/>
              </a:ext>
            </a:extLst>
          </p:cNvPr>
          <p:cNvGraphicFramePr/>
          <p:nvPr>
            <p:extLst>
              <p:ext uri="{D42A27DB-BD31-4B8C-83A1-F6EECF244321}">
                <p14:modId xmlns:p14="http://schemas.microsoft.com/office/powerpoint/2010/main" val="713768712"/>
              </p:ext>
            </p:extLst>
          </p:nvPr>
        </p:nvGraphicFramePr>
        <p:xfrm>
          <a:off x="395536" y="1268760"/>
          <a:ext cx="8568952" cy="28408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2981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字方塊 19">
            <a:extLst>
              <a:ext uri="{FF2B5EF4-FFF2-40B4-BE49-F238E27FC236}">
                <a16:creationId xmlns:a16="http://schemas.microsoft.com/office/drawing/2014/main" id="{3784ED73-02CF-42EC-BF70-8D7E21A0D8FD}"/>
              </a:ext>
            </a:extLst>
          </p:cNvPr>
          <p:cNvSpPr txBox="1"/>
          <p:nvPr/>
        </p:nvSpPr>
        <p:spPr>
          <a:xfrm>
            <a:off x="964209" y="4064929"/>
            <a:ext cx="6775073" cy="2308324"/>
          </a:xfrm>
          <a:prstGeom prst="rect">
            <a:avLst/>
          </a:prstGeom>
          <a:noFill/>
        </p:spPr>
        <p:txBody>
          <a:bodyPr wrap="square" anchor="ctr">
            <a:spAutoFit/>
          </a:bodyPr>
          <a:lstStyle/>
          <a:p>
            <a:pPr algn="just">
              <a:spcBef>
                <a:spcPts val="0"/>
              </a:spcBef>
              <a:spcAft>
                <a:spcPts val="0"/>
              </a:spcAft>
              <a:buFont typeface="Arial" panose="020B0604020202020204" pitchFamily="34" charset="0"/>
              <a:buChar char="•"/>
            </a:pPr>
            <a:r>
              <a:rPr lang="en-US" altLang="zh-TW" sz="1600" i="0" dirty="0">
                <a:solidFill>
                  <a:schemeClr val="tx1">
                    <a:lumMod val="65000"/>
                    <a:lumOff val="35000"/>
                  </a:schemeClr>
                </a:solidFill>
                <a:effectLst/>
                <a:latin typeface="MS JhengHei"/>
              </a:rPr>
              <a:t>The ideal of establishing Taya Green, and the cooperation with </a:t>
            </a:r>
            <a:r>
              <a:rPr lang="en-US" altLang="zh-TW" sz="1600" i="0" dirty="0" err="1">
                <a:solidFill>
                  <a:schemeClr val="tx1">
                    <a:lumMod val="65000"/>
                    <a:lumOff val="35000"/>
                  </a:schemeClr>
                </a:solidFill>
                <a:effectLst/>
                <a:latin typeface="MS JhengHei"/>
              </a:rPr>
              <a:t>Hengs</a:t>
            </a:r>
            <a:r>
              <a:rPr lang="en-US" altLang="zh-TW" sz="1600" i="0" dirty="0">
                <a:solidFill>
                  <a:schemeClr val="tx1">
                    <a:lumMod val="65000"/>
                    <a:lumOff val="35000"/>
                  </a:schemeClr>
                </a:solidFill>
                <a:effectLst/>
                <a:latin typeface="MS JhengHei"/>
              </a:rPr>
              <a:t> to develop field of solar energy, Taya Group exclaims to be leading brand in energy connection by actions.</a:t>
            </a:r>
          </a:p>
          <a:p>
            <a:pPr algn="just">
              <a:spcBef>
                <a:spcPts val="0"/>
              </a:spcBef>
              <a:spcAft>
                <a:spcPts val="0"/>
              </a:spcAft>
              <a:buFont typeface="Arial" panose="020B0604020202020204" pitchFamily="34" charset="0"/>
              <a:buChar char="•"/>
            </a:pPr>
            <a:endParaRPr lang="zh-TW" altLang="en-US" sz="1600" dirty="0">
              <a:solidFill>
                <a:schemeClr val="tx1">
                  <a:lumMod val="65000"/>
                  <a:lumOff val="35000"/>
                </a:schemeClr>
              </a:solidFill>
              <a:latin typeface="Noto Sans Symbols"/>
            </a:endParaRPr>
          </a:p>
          <a:p>
            <a:pPr algn="just">
              <a:spcBef>
                <a:spcPts val="0"/>
              </a:spcBef>
              <a:spcAft>
                <a:spcPts val="0"/>
              </a:spcAft>
              <a:buFont typeface="Arial" panose="020B0604020202020204" pitchFamily="34" charset="0"/>
              <a:buChar char="•"/>
            </a:pPr>
            <a:r>
              <a:rPr lang="en-US" altLang="zh-TW" sz="1600" i="0" dirty="0">
                <a:solidFill>
                  <a:schemeClr val="tx1">
                    <a:lumMod val="65000"/>
                    <a:lumOff val="35000"/>
                  </a:schemeClr>
                </a:solidFill>
                <a:effectLst/>
                <a:latin typeface="MS JhengHei"/>
              </a:rPr>
              <a:t>Importing PV-ESCO (Photovoltaic-Energy Service Company) : to reduce people's cost of installing PV.</a:t>
            </a:r>
          </a:p>
          <a:p>
            <a:pPr algn="just">
              <a:spcBef>
                <a:spcPts val="0"/>
              </a:spcBef>
              <a:spcAft>
                <a:spcPts val="0"/>
              </a:spcAft>
              <a:buFont typeface="Arial" panose="020B0604020202020204" pitchFamily="34" charset="0"/>
              <a:buChar char="•"/>
            </a:pPr>
            <a:endParaRPr lang="zh-TW" altLang="en-US" sz="1600" dirty="0">
              <a:solidFill>
                <a:schemeClr val="tx1">
                  <a:lumMod val="65000"/>
                  <a:lumOff val="35000"/>
                </a:schemeClr>
              </a:solidFill>
              <a:latin typeface="Noto Sans Symbols"/>
            </a:endParaRPr>
          </a:p>
          <a:p>
            <a:pPr algn="just">
              <a:spcBef>
                <a:spcPts val="0"/>
              </a:spcBef>
              <a:spcAft>
                <a:spcPts val="0"/>
              </a:spcAft>
              <a:buFont typeface="Arial" panose="020B0604020202020204" pitchFamily="34" charset="0"/>
              <a:buChar char="•"/>
            </a:pPr>
            <a:r>
              <a:rPr lang="en-US" altLang="zh-TW" sz="1600" dirty="0">
                <a:solidFill>
                  <a:schemeClr val="tx1">
                    <a:lumMod val="65000"/>
                    <a:lumOff val="35000"/>
                  </a:schemeClr>
                </a:solidFill>
                <a:latin typeface="MS JhengHei"/>
                <a:ea typeface="Microsoft JhengHei" panose="020B0604030504040204" pitchFamily="34" charset="-120"/>
              </a:rPr>
              <a:t>Provide PV building service, such as Self-use, Roof, Ground-mounted, Floating, and Fishery &amp; Electricity Symbiosis.</a:t>
            </a:r>
            <a:endParaRPr lang="zh-TW" altLang="en-US" spc="225" dirty="0">
              <a:solidFill>
                <a:schemeClr val="tx1">
                  <a:lumMod val="65000"/>
                  <a:lumOff val="35000"/>
                </a:schemeClr>
              </a:solidFill>
              <a:latin typeface="Noto Sans CJK TC Black" panose="020B0A00000000000000" pitchFamily="34" charset="-120"/>
              <a:ea typeface="Noto Sans CJK TC Black" panose="020B0A00000000000000" pitchFamily="34" charset="-120"/>
            </a:endParaRPr>
          </a:p>
        </p:txBody>
      </p:sp>
      <p:sp>
        <p:nvSpPr>
          <p:cNvPr id="10" name="文字方塊 9">
            <a:extLst>
              <a:ext uri="{FF2B5EF4-FFF2-40B4-BE49-F238E27FC236}">
                <a16:creationId xmlns:a16="http://schemas.microsoft.com/office/drawing/2014/main" id="{FFE65E76-EA9C-4C53-B0BE-205F20600AF9}"/>
              </a:ext>
            </a:extLst>
          </p:cNvPr>
          <p:cNvSpPr txBox="1"/>
          <p:nvPr/>
        </p:nvSpPr>
        <p:spPr>
          <a:xfrm>
            <a:off x="539552" y="692773"/>
            <a:ext cx="4856586" cy="461665"/>
          </a:xfrm>
          <a:prstGeom prst="rect">
            <a:avLst/>
          </a:prstGeom>
          <a:noFill/>
        </p:spPr>
        <p:txBody>
          <a:bodyPr wrap="none" rtlCol="0">
            <a:spAutoFit/>
          </a:bodyPr>
          <a:lstStyle/>
          <a:p>
            <a:r>
              <a:rPr lang="en-US" altLang="zh-TW" sz="2400" b="1" spc="225" dirty="0">
                <a:solidFill>
                  <a:schemeClr val="tx1">
                    <a:lumMod val="75000"/>
                    <a:lumOff val="25000"/>
                  </a:schemeClr>
                </a:solidFill>
                <a:latin typeface="微軟正黑體" panose="020B0604030504040204" pitchFamily="34" charset="-120"/>
                <a:ea typeface="微軟正黑體" panose="020B0604030504040204" pitchFamily="34" charset="-120"/>
              </a:rPr>
              <a:t>Plan for Renewable Energy</a:t>
            </a:r>
            <a:endParaRPr lang="zh-TW" altLang="en-US" sz="2400" b="1" spc="225"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1" name="文字方塊 20">
            <a:extLst>
              <a:ext uri="{FF2B5EF4-FFF2-40B4-BE49-F238E27FC236}">
                <a16:creationId xmlns:a16="http://schemas.microsoft.com/office/drawing/2014/main" id="{F603CCE1-5A92-4C5B-93E6-86133AC62AB2}"/>
              </a:ext>
            </a:extLst>
          </p:cNvPr>
          <p:cNvSpPr txBox="1"/>
          <p:nvPr/>
        </p:nvSpPr>
        <p:spPr>
          <a:xfrm>
            <a:off x="1038273" y="1285125"/>
            <a:ext cx="6701009" cy="655051"/>
          </a:xfrm>
          <a:prstGeom prst="rect">
            <a:avLst/>
          </a:prstGeom>
          <a:noFill/>
        </p:spPr>
        <p:txBody>
          <a:bodyPr wrap="square">
            <a:spAutoFit/>
          </a:bodyPr>
          <a:lstStyle/>
          <a:p>
            <a:pPr marL="42863">
              <a:lnSpc>
                <a:spcPct val="90000"/>
              </a:lnSpc>
              <a:spcAft>
                <a:spcPts val="450"/>
              </a:spcAft>
            </a:pPr>
            <a:r>
              <a:rPr lang="en-US" altLang="zh-TW" b="1" spc="225" dirty="0">
                <a:solidFill>
                  <a:schemeClr val="tx1">
                    <a:lumMod val="75000"/>
                    <a:lumOff val="25000"/>
                  </a:schemeClr>
                </a:solidFill>
                <a:latin typeface="Microsoft JhengHei" panose="020B0604030504040204" pitchFamily="34" charset="-120"/>
                <a:ea typeface="Microsoft JhengHei" panose="020B0604030504040204" pitchFamily="34" charset="-120"/>
              </a:rPr>
              <a:t>Solar Energy</a:t>
            </a:r>
          </a:p>
          <a:p>
            <a:pPr marL="42863">
              <a:lnSpc>
                <a:spcPct val="90000"/>
              </a:lnSpc>
              <a:spcAft>
                <a:spcPts val="450"/>
              </a:spcAft>
            </a:pPr>
            <a:endParaRPr lang="en-US" altLang="zh-TW" b="1" spc="225"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pic>
        <p:nvPicPr>
          <p:cNvPr id="1026" name="Picture 2">
            <a:extLst>
              <a:ext uri="{FF2B5EF4-FFF2-40B4-BE49-F238E27FC236}">
                <a16:creationId xmlns:a16="http://schemas.microsoft.com/office/drawing/2014/main" id="{4583C9EB-D391-4E45-9257-81F0C793B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920" y="1988841"/>
            <a:ext cx="3276895" cy="19205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D7311BB-BDCD-490A-974A-7A20B7E36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815" y="1988840"/>
            <a:ext cx="3482531" cy="1920549"/>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4C6A06DE-ABBF-43E3-BFCD-B786F807B15E}"/>
              </a:ext>
            </a:extLst>
          </p:cNvPr>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C89DEB-3A96-4859-9A12-208015B5559B}" type="slidenum">
              <a:rPr lang="zh-TW" altLang="en-US" smtClean="0"/>
              <a:pPr/>
              <a:t>9</a:t>
            </a:fld>
            <a:endParaRPr lang="zh-TW" altLang="en-US"/>
          </a:p>
        </p:txBody>
      </p:sp>
    </p:spTree>
    <p:extLst>
      <p:ext uri="{BB962C8B-B14F-4D97-AF65-F5344CB8AC3E}">
        <p14:creationId xmlns:p14="http://schemas.microsoft.com/office/powerpoint/2010/main" val="2887783932"/>
      </p:ext>
    </p:extLst>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6269</TotalTime>
  <Words>1276</Words>
  <Application>Microsoft Office PowerPoint</Application>
  <PresentationFormat>如螢幕大小 (4:3)</PresentationFormat>
  <Paragraphs>271</Paragraphs>
  <Slides>23</Slides>
  <Notes>5</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23</vt:i4>
      </vt:variant>
    </vt:vector>
  </HeadingPairs>
  <TitlesOfParts>
    <vt:vector size="35" baseType="lpstr">
      <vt:lpstr>MS JhengHei</vt:lpstr>
      <vt:lpstr>Noto Sans CJK TC Black</vt:lpstr>
      <vt:lpstr>Noto Sans Symbols</vt:lpstr>
      <vt:lpstr>Microsoft JhengHei</vt:lpstr>
      <vt:lpstr>Microsoft JhengHei</vt:lpstr>
      <vt:lpstr>Arial</vt:lpstr>
      <vt:lpstr>Arial</vt:lpstr>
      <vt:lpstr>Calibri</vt:lpstr>
      <vt:lpstr>Dubai</vt:lpstr>
      <vt:lpstr>Wingdings</vt:lpstr>
      <vt:lpstr>1_Office 佈景主題</vt:lpstr>
      <vt:lpstr>Office 佈景主題</vt:lpstr>
      <vt:lpstr>2022 Results Presentation</vt:lpstr>
      <vt:lpstr>DISCLAIMER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Q &amp; A</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EasonCL Chien</dc:creator>
  <cp:lastModifiedBy>亞 大</cp:lastModifiedBy>
  <cp:revision>821</cp:revision>
  <dcterms:created xsi:type="dcterms:W3CDTF">2015-09-11T13:57:23Z</dcterms:created>
  <dcterms:modified xsi:type="dcterms:W3CDTF">2023-03-22T09:06:50Z</dcterms:modified>
</cp:coreProperties>
</file>